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7" r:id="rId1"/>
    <p:sldMasterId id="2147483669" r:id="rId2"/>
  </p:sldMasterIdLst>
  <p:notesMasterIdLst>
    <p:notesMasterId r:id="rId92"/>
  </p:notesMasterIdLst>
  <p:handoutMasterIdLst>
    <p:handoutMasterId r:id="rId93"/>
  </p:handoutMasterIdLst>
  <p:sldIdLst>
    <p:sldId id="256" r:id="rId3"/>
    <p:sldId id="592" r:id="rId4"/>
    <p:sldId id="369" r:id="rId5"/>
    <p:sldId id="449" r:id="rId6"/>
    <p:sldId id="1493" r:id="rId7"/>
    <p:sldId id="416" r:id="rId8"/>
    <p:sldId id="572" r:id="rId9"/>
    <p:sldId id="573" r:id="rId10"/>
    <p:sldId id="560" r:id="rId11"/>
    <p:sldId id="596" r:id="rId12"/>
    <p:sldId id="570" r:id="rId13"/>
    <p:sldId id="574" r:id="rId14"/>
    <p:sldId id="591" r:id="rId15"/>
    <p:sldId id="521" r:id="rId16"/>
    <p:sldId id="486" r:id="rId17"/>
    <p:sldId id="545" r:id="rId18"/>
    <p:sldId id="487" r:id="rId19"/>
    <p:sldId id="522" r:id="rId20"/>
    <p:sldId id="488" r:id="rId21"/>
    <p:sldId id="493" r:id="rId22"/>
    <p:sldId id="523" r:id="rId23"/>
    <p:sldId id="527" r:id="rId24"/>
    <p:sldId id="489" r:id="rId25"/>
    <p:sldId id="579" r:id="rId26"/>
    <p:sldId id="491" r:id="rId27"/>
    <p:sldId id="494" r:id="rId28"/>
    <p:sldId id="495" r:id="rId29"/>
    <p:sldId id="496" r:id="rId30"/>
    <p:sldId id="537" r:id="rId31"/>
    <p:sldId id="497" r:id="rId32"/>
    <p:sldId id="526" r:id="rId33"/>
    <p:sldId id="585" r:id="rId34"/>
    <p:sldId id="586" r:id="rId35"/>
    <p:sldId id="518" r:id="rId36"/>
    <p:sldId id="524" r:id="rId37"/>
    <p:sldId id="500" r:id="rId38"/>
    <p:sldId id="538" r:id="rId39"/>
    <p:sldId id="590" r:id="rId40"/>
    <p:sldId id="575" r:id="rId41"/>
    <p:sldId id="519" r:id="rId42"/>
    <p:sldId id="504" r:id="rId43"/>
    <p:sldId id="506" r:id="rId44"/>
    <p:sldId id="588" r:id="rId45"/>
    <p:sldId id="551" r:id="rId46"/>
    <p:sldId id="552" r:id="rId47"/>
    <p:sldId id="553" r:id="rId48"/>
    <p:sldId id="554" r:id="rId49"/>
    <p:sldId id="558" r:id="rId50"/>
    <p:sldId id="556" r:id="rId51"/>
    <p:sldId id="557" r:id="rId52"/>
    <p:sldId id="593" r:id="rId53"/>
    <p:sldId id="594" r:id="rId54"/>
    <p:sldId id="595" r:id="rId55"/>
    <p:sldId id="412" r:id="rId56"/>
    <p:sldId id="694" r:id="rId57"/>
    <p:sldId id="965" r:id="rId58"/>
    <p:sldId id="759" r:id="rId59"/>
    <p:sldId id="939" r:id="rId60"/>
    <p:sldId id="941" r:id="rId61"/>
    <p:sldId id="940" r:id="rId62"/>
    <p:sldId id="945" r:id="rId63"/>
    <p:sldId id="692" r:id="rId64"/>
    <p:sldId id="946" r:id="rId65"/>
    <p:sldId id="947" r:id="rId66"/>
    <p:sldId id="967" r:id="rId67"/>
    <p:sldId id="932" r:id="rId68"/>
    <p:sldId id="923" r:id="rId69"/>
    <p:sldId id="924" r:id="rId70"/>
    <p:sldId id="943" r:id="rId71"/>
    <p:sldId id="942" r:id="rId72"/>
    <p:sldId id="696" r:id="rId73"/>
    <p:sldId id="933" r:id="rId74"/>
    <p:sldId id="937" r:id="rId75"/>
    <p:sldId id="698" r:id="rId76"/>
    <p:sldId id="700" r:id="rId77"/>
    <p:sldId id="951" r:id="rId78"/>
    <p:sldId id="775" r:id="rId79"/>
    <p:sldId id="776" r:id="rId80"/>
    <p:sldId id="778" r:id="rId81"/>
    <p:sldId id="935" r:id="rId82"/>
    <p:sldId id="785" r:id="rId83"/>
    <p:sldId id="925" r:id="rId84"/>
    <p:sldId id="746" r:id="rId85"/>
    <p:sldId id="952" r:id="rId86"/>
    <p:sldId id="679" r:id="rId87"/>
    <p:sldId id="680" r:id="rId88"/>
    <p:sldId id="934" r:id="rId89"/>
    <p:sldId id="786" r:id="rId90"/>
    <p:sldId id="787" r:id="rId91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A50021"/>
    <a:srgbClr val="CC0000"/>
    <a:srgbClr val="6666FF"/>
    <a:srgbClr val="FF9900"/>
    <a:srgbClr val="FF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05"/>
    <p:restoredTop sz="92787"/>
  </p:normalViewPr>
  <p:slideViewPr>
    <p:cSldViewPr>
      <p:cViewPr varScale="1">
        <p:scale>
          <a:sx n="131" d="100"/>
          <a:sy n="131" d="100"/>
        </p:scale>
        <p:origin x="8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viewProps" Target="view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2" tIns="48317" rIns="96632" bIns="48317" numCol="1" anchor="t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2" tIns="48317" rIns="96632" bIns="4831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2" tIns="48317" rIns="96632" bIns="48317" numCol="1" anchor="b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2" tIns="48317" rIns="96632" bIns="4831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40D893DC-E74A-FE4B-BF82-5E50B62695C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2" tIns="48317" rIns="96632" bIns="48317" numCol="1" anchor="t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2" tIns="48317" rIns="96632" bIns="4831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2" tIns="48317" rIns="96632" bIns="48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2" tIns="48317" rIns="96632" bIns="48317" numCol="1" anchor="b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2" tIns="48317" rIns="96632" bIns="4831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5BC293D7-8954-B549-9588-3084BB1B0C94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08705DF-A2F1-1B47-9E53-4B702768EA02}" type="slidenum">
              <a:rPr lang="en-US" altLang="x-none" sz="1200"/>
              <a:pPr/>
              <a:t>1</a:t>
            </a:fld>
            <a:endParaRPr lang="en-US" altLang="x-none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61" tIns="48331" rIns="96661" bIns="48331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2000">
              <a:latin typeface="Verdana" charset="0"/>
            </a:endParaRPr>
          </a:p>
        </p:txBody>
      </p:sp>
      <p:sp>
        <p:nvSpPr>
          <p:cNvPr id="56323" name="Text Box 3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hide (or ignore) the right details at the right time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61" tIns="48331" rIns="96661" bIns="48331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2000">
              <a:latin typeface="Verdana" charset="0"/>
            </a:endParaRPr>
          </a:p>
        </p:txBody>
      </p:sp>
      <p:sp>
        <p:nvSpPr>
          <p:cNvPr id="58371" name="Text Box 3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hide (or ignore) the right details at the right time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74A60B7-F64F-A44F-8746-99E480949AA7}" type="slidenum">
              <a:rPr lang="en-US" altLang="x-none" sz="1200"/>
              <a:pPr/>
              <a:t>24</a:t>
            </a:fld>
            <a:endParaRPr lang="en-US" altLang="x-none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61" tIns="48331" rIns="96661" bIns="48331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2000">
              <a:latin typeface="Verdana" charset="0"/>
            </a:endParaRPr>
          </a:p>
        </p:txBody>
      </p:sp>
      <p:sp>
        <p:nvSpPr>
          <p:cNvPr id="65539" name="Text Box 3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BB1719E-04A4-BB44-BE9F-721C9956538F}" type="slidenum">
              <a:rPr lang="en-US" altLang="x-none" sz="1200"/>
              <a:pPr/>
              <a:t>32</a:t>
            </a:fld>
            <a:endParaRPr lang="en-US" altLang="x-none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x-none">
                <a:latin typeface="Times New Roman" charset="0"/>
                <a:ea typeface="ＭＳ Ｐゴシック" charset="-128"/>
              </a:rPr>
              <a:t>Longer code does not mean worse code.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C382307-2DE5-0F41-B2D0-CD7A48DD87F3}" type="slidenum">
              <a:rPr lang="en-US" altLang="x-none" sz="1200"/>
              <a:pPr/>
              <a:t>34</a:t>
            </a:fld>
            <a:endParaRPr lang="en-US" altLang="x-none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FE0E0E4-166F-0C42-8283-8FBCF0E3A21A}" type="slidenum">
              <a:rPr lang="en-US" altLang="x-none" sz="1200"/>
              <a:pPr/>
              <a:t>3</a:t>
            </a:fld>
            <a:endParaRPr lang="en-US" altLang="x-none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7588B6B-150A-304C-B3F2-FC09939B4B80}" type="slidenum">
              <a:rPr lang="en-US" altLang="x-none" sz="1200"/>
              <a:pPr/>
              <a:t>40</a:t>
            </a:fld>
            <a:endParaRPr lang="en-US" altLang="x-none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617D6BA-6458-1C46-A958-57EEFECFE587}" type="slidenum">
              <a:rPr lang="en-US" altLang="x-none" sz="1200"/>
              <a:pPr/>
              <a:t>43</a:t>
            </a:fld>
            <a:endParaRPr lang="en-US" altLang="x-none" sz="12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DEF17-8D28-274F-A028-685EEE1D022A}" type="slidenum">
              <a:rPr lang="en-US" altLang="x-none" smtClean="0"/>
              <a:pPr/>
              <a:t>51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208499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21A3504-EA64-9A48-BB12-44AFC7DCC0C1}" type="slidenum">
              <a:rPr lang="en-US" altLang="x-none" sz="1300"/>
              <a:pPr/>
              <a:t>55</a:t>
            </a:fld>
            <a:endParaRPr lang="en-US" altLang="x-none" sz="13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http://www.ascii-code.com/</a:t>
            </a:r>
          </a:p>
        </p:txBody>
      </p:sp>
    </p:spTree>
    <p:extLst>
      <p:ext uri="{BB962C8B-B14F-4D97-AF65-F5344CB8AC3E}">
        <p14:creationId xmlns:p14="http://schemas.microsoft.com/office/powerpoint/2010/main" val="4026361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F52F0FE-E35E-CD47-93EB-E5F6A9A51068}" type="slidenum">
              <a:rPr lang="en-US" altLang="x-none" sz="1300"/>
              <a:pPr/>
              <a:t>56</a:t>
            </a:fld>
            <a:endParaRPr lang="en-US" altLang="x-none" sz="13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http://www.ascii-code.com/</a:t>
            </a:r>
          </a:p>
        </p:txBody>
      </p:sp>
    </p:spTree>
    <p:extLst>
      <p:ext uri="{BB962C8B-B14F-4D97-AF65-F5344CB8AC3E}">
        <p14:creationId xmlns:p14="http://schemas.microsoft.com/office/powerpoint/2010/main" val="1948064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01FD7C2-0533-2444-ADF8-AA06C79892F0}" type="slidenum">
              <a:rPr lang="en-US" altLang="x-none" sz="1200">
                <a:solidFill>
                  <a:srgbClr val="000000"/>
                </a:solidFill>
              </a:rPr>
              <a:pPr/>
              <a:t>9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54275" name="Slide Number Placeholder 3"/>
          <p:cNvSpPr txBox="1">
            <a:spLocks noGrp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6EEBFAF7-338E-4645-B0FB-B8A072B8878D}" type="slidenum">
              <a:rPr lang="en-US" altLang="x-none" sz="1300"/>
              <a:pPr algn="r"/>
              <a:t>61</a:t>
            </a:fld>
            <a:endParaRPr lang="en-US" altLang="x-none" sz="1300"/>
          </a:p>
        </p:txBody>
      </p:sp>
    </p:spTree>
    <p:extLst>
      <p:ext uri="{BB962C8B-B14F-4D97-AF65-F5344CB8AC3E}">
        <p14:creationId xmlns:p14="http://schemas.microsoft.com/office/powerpoint/2010/main" val="8177749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783614C-0B75-9245-A231-1776FC83810C}" type="slidenum">
              <a:rPr lang="en-US" altLang="x-none" sz="1300"/>
              <a:pPr/>
              <a:t>62</a:t>
            </a:fld>
            <a:endParaRPr lang="en-US" altLang="x-none" sz="13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We're basically going to manipulate letters and numbers.</a:t>
            </a:r>
          </a:p>
        </p:txBody>
      </p:sp>
    </p:spTree>
    <p:extLst>
      <p:ext uri="{BB962C8B-B14F-4D97-AF65-F5344CB8AC3E}">
        <p14:creationId xmlns:p14="http://schemas.microsoft.com/office/powerpoint/2010/main" val="1575476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724029C-8D5E-A341-B802-C1FC730BF950}" type="slidenum">
              <a:rPr lang="en-US" altLang="x-none" sz="1300"/>
              <a:pPr/>
              <a:t>66</a:t>
            </a:fld>
            <a:endParaRPr lang="en-US" altLang="x-none" sz="13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Why does Java separate int and double?  Why not use one combined type called number?</a:t>
            </a:r>
          </a:p>
          <a:p>
            <a:endParaRPr lang="en-US" altLang="x-none">
              <a:latin typeface="Times New Roman" charset="0"/>
              <a:ea typeface="ＭＳ Ｐゴシック" charset="-128"/>
            </a:endParaRP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We make the integer / real number distinction in English as well.  We don't ask, "How many do you weigh?" or, "How much sisters do you have?</a:t>
            </a:r>
            <a:r>
              <a:rPr lang="en-US" altLang="en-US">
                <a:latin typeface="Times New Roman" charset="0"/>
                <a:ea typeface="ＭＳ Ｐゴシック" charset="-128"/>
              </a:rPr>
              <a:t>”</a:t>
            </a:r>
            <a:endParaRPr lang="en-US" altLang="x-none">
              <a:latin typeface="Times New Roman" charset="0"/>
              <a:ea typeface="ＭＳ Ｐゴシック" charset="-128"/>
            </a:endParaRPr>
          </a:p>
          <a:p>
            <a:endParaRPr lang="en-US" altLang="x-none">
              <a:latin typeface="Times New Roman" charset="0"/>
              <a:ea typeface="ＭＳ Ｐゴシック" charset="-128"/>
            </a:endParaRP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Part of the int/double split is related to how a computer processor crunches numbers.  A CPU does integer computations and a Floating Point Unit (FPU) does real number computations.</a:t>
            </a:r>
          </a:p>
        </p:txBody>
      </p:sp>
    </p:spTree>
    <p:extLst>
      <p:ext uri="{BB962C8B-B14F-4D97-AF65-F5344CB8AC3E}">
        <p14:creationId xmlns:p14="http://schemas.microsoft.com/office/powerpoint/2010/main" val="7511805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606D61A-A816-8344-97FE-946DEEF83D97}" type="slidenum">
              <a:rPr lang="en-US" altLang="x-none" sz="1300"/>
              <a:pPr/>
              <a:t>67</a:t>
            </a:fld>
            <a:endParaRPr lang="en-US" altLang="x-none" sz="13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58997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9719EF0-AA63-BC42-A586-096DCB51EE5B}" type="slidenum">
              <a:rPr lang="en-US" altLang="x-none" sz="1300"/>
              <a:pPr/>
              <a:t>68</a:t>
            </a:fld>
            <a:endParaRPr lang="en-US" altLang="x-none" sz="13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0" lvl="1"/>
            <a:r>
              <a:rPr lang="en-US" altLang="x-none">
                <a:latin typeface="Times New Roman" charset="0"/>
                <a:ea typeface="ＭＳ Ｐゴシック" charset="-128"/>
              </a:rPr>
              <a:t>The output is </a:t>
            </a:r>
            <a:r>
              <a:rPr lang="en-US" altLang="x-none">
                <a:latin typeface="Courier New" charset="0"/>
                <a:ea typeface="ＭＳ Ｐゴシック" charset="-128"/>
              </a:rPr>
              <a:t>0.30000000000000004</a:t>
            </a:r>
            <a:r>
              <a:rPr lang="en-US" altLang="x-none">
                <a:latin typeface="Times New Roman" charset="0"/>
                <a:ea typeface="ＭＳ Ｐゴシック" charset="-128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317725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81F85D5-5FC3-CD40-B9F7-44307824973A}" type="slidenum">
              <a:rPr lang="en-US" altLang="x-none" sz="1300"/>
              <a:pPr/>
              <a:t>69</a:t>
            </a:fld>
            <a:endParaRPr lang="en-US" altLang="x-none" sz="13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90033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3F49CC9-1B35-9640-ABF5-77030B43747E}" type="slidenum">
              <a:rPr lang="en-US" altLang="x-none" sz="1300"/>
              <a:pPr/>
              <a:t>70</a:t>
            </a:fld>
            <a:endParaRPr lang="en-US" altLang="x-none" sz="13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lvl="2">
              <a:lnSpc>
                <a:spcPct val="80000"/>
              </a:lnSpc>
            </a:pPr>
            <a:r>
              <a:rPr lang="en-US" altLang="x-none">
                <a:latin typeface="Times New Roman" charset="0"/>
                <a:ea typeface="ＭＳ Ｐゴシック" charset="-128"/>
              </a:rPr>
              <a:t>e.g., we want miles / gallons to be treated as floating point</a:t>
            </a:r>
          </a:p>
          <a:p>
            <a:pPr lvl="2">
              <a:lnSpc>
                <a:spcPct val="80000"/>
              </a:lnSpc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int miles;</a:t>
            </a:r>
          </a:p>
          <a:p>
            <a:pPr lvl="2">
              <a:lnSpc>
                <a:spcPct val="80000"/>
              </a:lnSpc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int gallons;</a:t>
            </a:r>
          </a:p>
          <a:p>
            <a:pPr lvl="2">
              <a:lnSpc>
                <a:spcPct val="80000"/>
              </a:lnSpc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System.out.print( miles / gallons );</a:t>
            </a:r>
          </a:p>
          <a:p>
            <a:pPr lvl="2">
              <a:lnSpc>
                <a:spcPct val="90000"/>
              </a:lnSpc>
            </a:pPr>
            <a:r>
              <a:rPr lang="en-US" altLang="x-none" sz="1800">
                <a:latin typeface="Times New Roman" charset="0"/>
                <a:ea typeface="ＭＳ Ｐゴシック" charset="-128"/>
              </a:rPr>
              <a:t>e.g., total number of classes you taken, and the total grade points; when compute GPA we need division</a:t>
            </a:r>
            <a:endParaRPr lang="en-US" altLang="x-none" sz="1600">
              <a:latin typeface="Courier New" charset="0"/>
              <a:ea typeface="ＭＳ Ｐゴシック" charset="-128"/>
            </a:endParaRPr>
          </a:p>
          <a:p>
            <a:endParaRPr lang="en-US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40252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D7F2145-F12B-1F45-B1BE-39A2A4DAC081}" type="slidenum">
              <a:rPr lang="en-US" altLang="x-none" sz="1300"/>
              <a:pPr/>
              <a:t>72</a:t>
            </a:fld>
            <a:endParaRPr lang="en-US" altLang="x-none" sz="13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42922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9F01563-6E37-2D45-A36F-29525A774AA4}" type="slidenum">
              <a:rPr lang="en-US" altLang="x-none" sz="1300"/>
              <a:pPr/>
              <a:t>73</a:t>
            </a:fld>
            <a:endParaRPr lang="en-US" altLang="x-none" sz="13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40131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7D6FA8D-4977-4F47-A71D-6D3F921C3679}" type="slidenum">
              <a:rPr lang="en-US" altLang="x-none" sz="1300"/>
              <a:pPr/>
              <a:t>74</a:t>
            </a:fld>
            <a:endParaRPr lang="en-US" altLang="x-none" sz="13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1269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01FD7C2-0533-2444-ADF8-AA06C79892F0}" type="slidenum">
              <a:rPr lang="en-US" altLang="x-none" sz="1200">
                <a:solidFill>
                  <a:srgbClr val="000000"/>
                </a:solidFill>
              </a:rPr>
              <a:pPr/>
              <a:t>10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4313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0FAE292-2918-FB48-B743-074D2E344EA4}" type="slidenum">
              <a:rPr lang="en-US" altLang="x-none" sz="1300"/>
              <a:pPr/>
              <a:t>75</a:t>
            </a:fld>
            <a:endParaRPr lang="en-US" altLang="x-none" sz="13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Off by about 0.34 seconds, leading to an error of 600 meters for the detected Scud missile.</a:t>
            </a:r>
          </a:p>
        </p:txBody>
      </p:sp>
    </p:spTree>
    <p:extLst>
      <p:ext uri="{BB962C8B-B14F-4D97-AF65-F5344CB8AC3E}">
        <p14:creationId xmlns:p14="http://schemas.microsoft.com/office/powerpoint/2010/main" val="35807802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53698E0-2B38-2248-AC1E-993E6996B316}" type="slidenum">
              <a:rPr lang="en-US" altLang="x-none" sz="1300"/>
              <a:pPr/>
              <a:t>76</a:t>
            </a:fld>
            <a:endParaRPr lang="en-US" altLang="x-none" sz="13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lvl="2">
              <a:lnSpc>
                <a:spcPct val="80000"/>
              </a:lnSpc>
            </a:pPr>
            <a:r>
              <a:rPr lang="en-US" altLang="x-none">
                <a:latin typeface="Times New Roman" charset="0"/>
                <a:ea typeface="ＭＳ Ｐゴシック" charset="-128"/>
              </a:rPr>
              <a:t>e.g., we want miles / gallons to be treated as floating point</a:t>
            </a:r>
          </a:p>
          <a:p>
            <a:pPr lvl="2">
              <a:lnSpc>
                <a:spcPct val="80000"/>
              </a:lnSpc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int miles;</a:t>
            </a:r>
          </a:p>
          <a:p>
            <a:pPr lvl="2">
              <a:lnSpc>
                <a:spcPct val="80000"/>
              </a:lnSpc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int gallons;</a:t>
            </a:r>
          </a:p>
          <a:p>
            <a:pPr lvl="2">
              <a:lnSpc>
                <a:spcPct val="80000"/>
              </a:lnSpc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System.out.print( miles / gallons );</a:t>
            </a:r>
          </a:p>
          <a:p>
            <a:pPr lvl="2">
              <a:lnSpc>
                <a:spcPct val="90000"/>
              </a:lnSpc>
            </a:pPr>
            <a:r>
              <a:rPr lang="en-US" altLang="x-none" sz="1800">
                <a:latin typeface="Times New Roman" charset="0"/>
                <a:ea typeface="ＭＳ Ｐゴシック" charset="-128"/>
              </a:rPr>
              <a:t>e.g., total number of classes you taken, and the total grade points; when compute GPA we need division</a:t>
            </a:r>
            <a:endParaRPr lang="en-US" altLang="x-none" sz="1600">
              <a:latin typeface="Courier New" charset="0"/>
              <a:ea typeface="ＭＳ Ｐゴシック" charset="-128"/>
            </a:endParaRPr>
          </a:p>
          <a:p>
            <a:endParaRPr lang="en-US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62216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DA34644-EF09-5E44-8E71-86A09734EF6B}" type="slidenum">
              <a:rPr lang="en-US" altLang="x-none" sz="1300"/>
              <a:pPr/>
              <a:t>77</a:t>
            </a:fld>
            <a:endParaRPr lang="en-US" altLang="x-none" sz="13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72543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B5FEAE7-3A1E-AD41-8F0A-2123956C30E5}" type="slidenum">
              <a:rPr lang="en-US" altLang="x-none" sz="1300"/>
              <a:pPr/>
              <a:t>78</a:t>
            </a:fld>
            <a:endParaRPr lang="en-US" altLang="x-none" sz="13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47844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46EA4A9-97C5-A64A-AC65-D6D970E28C6B}" type="slidenum">
              <a:rPr lang="en-US" altLang="x-none" sz="1300"/>
              <a:pPr/>
              <a:t>79</a:t>
            </a:fld>
            <a:endParaRPr lang="en-US" altLang="x-none" sz="13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54276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42E9011-E23E-B644-BFBF-67D192C38E08}" type="slidenum">
              <a:rPr lang="en-US" altLang="x-none" sz="1300"/>
              <a:pPr/>
              <a:t>81</a:t>
            </a:fld>
            <a:endParaRPr lang="en-US" altLang="x-none" sz="13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30121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410320F-F9A5-394B-AB67-470E667F8A8C}" type="slidenum">
              <a:rPr lang="en-US" altLang="x-none" sz="1300"/>
              <a:pPr/>
              <a:t>83</a:t>
            </a:fld>
            <a:endParaRPr lang="en-US" altLang="x-none" sz="13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42024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DB5714E-81C1-0A4F-AF87-0CAD3F8F85D3}" type="slidenum">
              <a:rPr lang="en-US" altLang="x-none" sz="1300"/>
              <a:pPr/>
              <a:t>84</a:t>
            </a:fld>
            <a:endParaRPr lang="en-US" altLang="x-none" sz="13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581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A14D7B83-8F86-A348-B37C-684F37DA8D91}" type="slidenum">
              <a:rPr lang="en-US" altLang="x-none" sz="1300"/>
              <a:pPr algn="r"/>
              <a:t>86</a:t>
            </a:fld>
            <a:endParaRPr lang="en-US" altLang="x-none" sz="13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What is 8 % 20?  It's 8, but students often say 0.</a:t>
            </a:r>
          </a:p>
          <a:p>
            <a:endParaRPr lang="en-US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72713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C6247D3-45DB-194A-A5F7-8D16F6ECFD44}" type="slidenum">
              <a:rPr lang="en-US" altLang="x-none" sz="1300"/>
              <a:pPr/>
              <a:t>88</a:t>
            </a:fld>
            <a:endParaRPr lang="en-US" altLang="x-none" sz="13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572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E9EA67A-E03C-2042-AD64-FA1011DE70CF}" type="slidenum">
              <a:rPr lang="en-US" altLang="x-none" sz="1300"/>
              <a:pPr/>
              <a:t>12</a:t>
            </a:fld>
            <a:endParaRPr lang="en-US" altLang="x-none" sz="13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6101E24-AD2F-2C4A-8136-0BCC37FEF3F7}" type="slidenum">
              <a:rPr lang="en-US" altLang="x-none" sz="1300"/>
              <a:pPr/>
              <a:t>89</a:t>
            </a:fld>
            <a:endParaRPr lang="en-US" altLang="x-none" sz="1300"/>
          </a:p>
        </p:txBody>
      </p:sp>
    </p:spTree>
    <p:extLst>
      <p:ext uri="{BB962C8B-B14F-4D97-AF65-F5344CB8AC3E}">
        <p14:creationId xmlns:p14="http://schemas.microsoft.com/office/powerpoint/2010/main" val="4198223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4F763E3-F4E7-954A-B245-D261C0299526}" type="slidenum">
              <a:rPr lang="en-US" altLang="x-none" sz="1200"/>
              <a:pPr/>
              <a:t>14</a:t>
            </a:fld>
            <a:endParaRPr lang="en-US" altLang="x-none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61" tIns="48331" rIns="96661" bIns="48331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2000">
              <a:latin typeface="Verdana" charset="0"/>
            </a:endParaRPr>
          </a:p>
        </p:txBody>
      </p:sp>
      <p:sp>
        <p:nvSpPr>
          <p:cNvPr id="46083" name="Text Box 3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61" tIns="48331" rIns="96661" bIns="48331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2000">
              <a:latin typeface="Verdana" charset="0"/>
            </a:endParaRPr>
          </a:p>
        </p:txBody>
      </p:sp>
      <p:sp>
        <p:nvSpPr>
          <p:cNvPr id="48131" name="Text Box 3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61" tIns="48331" rIns="96661" bIns="48331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2000">
              <a:latin typeface="Verdana" charset="0"/>
            </a:endParaRPr>
          </a:p>
        </p:txBody>
      </p:sp>
      <p:sp>
        <p:nvSpPr>
          <p:cNvPr id="52227" name="Text Box 3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5E8D5-9077-5945-973B-BF85DB9F498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3900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312D6-2086-4E43-ABFA-D5E8AEB6298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5957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4A35E-79F0-9942-857F-7BB82C313C1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68969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EF9EA-8E97-104B-9F7F-B5EF6081064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6246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012C23-5135-EE4B-B6C2-B7E493A4AD4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4831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C2700-590C-B247-9892-7F3C167F6B1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04275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3A8771-8350-214A-91B6-1D09BCE4A5A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93142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AD1EF-3788-3D4B-913A-A67A22A85C6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03525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F904B6-B0CD-8748-826D-8B80EA99911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97634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8851C1-CE89-884D-8A30-FD12F1F006A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69648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201527-5015-A547-87D8-AA19C23ECAC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7494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82373-34CC-E048-8BF7-0F4D85BC6D4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293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AA375-A147-8046-B978-17708FC2289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78186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1A2AD-970E-2C4A-BD52-BA55C11CE2C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02309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38C9D-DFFE-2641-AEEB-4C043C4B3FE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6599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3D425-6DC4-B641-920E-1FD83C149B1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7431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DEBF5-BC34-4341-88C7-56D2F16317C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559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11696-E9C2-0249-8697-AB848372DB7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135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078FA-FB07-3E4C-983B-E6B3C184FE6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6248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42519-A4AB-E840-B861-318E510C572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3266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AE329-B1D6-A945-9C76-8FF42B52BB0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4905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B8BC3-7914-4043-AE80-A1301447D77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3045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1" tIns="45708" rIns="91411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1" tIns="45708" rIns="91411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8040688" y="6396038"/>
            <a:ext cx="184150" cy="166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285" tIns="45642" rIns="91285" bIns="45642">
            <a:spAutoFit/>
          </a:bodyPr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4950" y="6402388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2575" y="6402388"/>
            <a:ext cx="39560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3575" y="6402388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charset="0"/>
              </a:defRPr>
            </a:lvl1pPr>
          </a:lstStyle>
          <a:p>
            <a:fld id="{80582B8A-26DC-BE4A-BF89-24C7411DE856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charset="2"/>
        <a:buChar char="q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1" tIns="45708" rIns="91411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1" tIns="45708" rIns="91411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8040688" y="6396038"/>
            <a:ext cx="184150" cy="166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285" tIns="45642" rIns="91285" bIns="45642">
            <a:spAutoFit/>
          </a:bodyPr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4950" y="6402388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000000"/>
                </a:solidFill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2575" y="6402388"/>
            <a:ext cx="39560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3575" y="6402388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Tahoma" charset="0"/>
              </a:defRPr>
            </a:lvl1pPr>
          </a:lstStyle>
          <a:p>
            <a:fld id="{A8BEE37E-4AEF-424F-8BF2-C8D43416431D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charset="2"/>
        <a:buChar char="q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.umn.edu/~arnold/disasters/ariane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.umn.edu/~arnold/disasters/ariane.html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en.wikipedia.org/wiki/Image:Ariane_5_Rosetta_launch_large.jpg" TargetMode="External"/><Relationship Id="rId4" Type="http://schemas.openxmlformats.org/officeDocument/2006/relationships/image" Target="../media/image17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.umn.edu/~arnold/disasters/ariane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en.wikipedia.org/wiki/Image:Ariane_5_Rosetta_launch_large.jpg" TargetMode="External"/><Relationship Id="rId4" Type="http://schemas.openxmlformats.org/officeDocument/2006/relationships/image" Target="../media/image17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.umn.edu/~arnold/disasters/patriot.htm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en.wikipedia.org/wiki/Image:Patriot_missile_launch.jpg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code.org/charts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pPr algn="ctr"/>
            <a:r>
              <a:rPr lang="en-US" altLang="x-none" dirty="0">
                <a:ea typeface="ＭＳ Ｐゴシック" charset="-128"/>
              </a:rPr>
              <a:t>Introduction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to</a:t>
            </a:r>
            <a:r>
              <a:rPr lang="zh-CN" altLang="en-US" dirty="0">
                <a:ea typeface="ＭＳ Ｐゴシック" charset="-128"/>
              </a:rPr>
              <a:t> </a:t>
            </a:r>
            <a:br>
              <a:rPr lang="en-US" altLang="zh-CN" dirty="0">
                <a:ea typeface="ＭＳ Ｐゴシック" charset="-128"/>
              </a:rPr>
            </a:br>
            <a:r>
              <a:rPr lang="en-US" altLang="zh-CN" dirty="0">
                <a:ea typeface="ＭＳ Ｐゴシック" charset="-128"/>
              </a:rPr>
              <a:t>Computational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Thinking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6ED7733-7D40-5DAB-172B-8A2D1BCED06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2819400"/>
            <a:ext cx="6400800" cy="3352800"/>
          </a:xfrm>
        </p:spPr>
        <p:txBody>
          <a:bodyPr/>
          <a:lstStyle/>
          <a:p>
            <a:r>
              <a:rPr lang="en-US" altLang="x-none" i="1" dirty="0">
                <a:ea typeface="ＭＳ Ｐゴシック" charset="-128"/>
              </a:rPr>
              <a:t>Lecture #</a:t>
            </a:r>
            <a:r>
              <a:rPr lang="en-US" altLang="zh-CN" i="1" dirty="0">
                <a:ea typeface="ＭＳ Ｐゴシック" charset="-128"/>
              </a:rPr>
              <a:t>3</a:t>
            </a:r>
            <a:r>
              <a:rPr lang="en-US" altLang="x-none" i="1" dirty="0">
                <a:ea typeface="ＭＳ Ｐゴシック" charset="-128"/>
              </a:rPr>
              <a:t>: </a:t>
            </a:r>
          </a:p>
          <a:p>
            <a:r>
              <a:rPr lang="en-US" altLang="zh-CN" dirty="0"/>
              <a:t>Java</a:t>
            </a:r>
            <a:r>
              <a:rPr lang="zh-CN" altLang="en-US" dirty="0"/>
              <a:t> </a:t>
            </a:r>
            <a:r>
              <a:rPr lang="en-US" altLang="zh-CN" dirty="0"/>
              <a:t>Methods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Primitive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Types</a:t>
            </a:r>
          </a:p>
          <a:p>
            <a:endParaRPr lang="en-US" altLang="x-none" sz="2000" dirty="0">
              <a:ea typeface="ＭＳ Ｐゴシック" charset="-128"/>
            </a:endParaRPr>
          </a:p>
          <a:p>
            <a:r>
              <a:rPr lang="en-US" altLang="zh-CN" sz="2000" b="1" dirty="0">
                <a:ea typeface="ＭＳ Ｐゴシック" charset="-128"/>
              </a:rPr>
              <a:t>Qiao</a:t>
            </a:r>
            <a:r>
              <a:rPr lang="zh-CN" altLang="en-US" sz="2000" b="1" dirty="0">
                <a:ea typeface="ＭＳ Ｐゴシック" charset="-128"/>
              </a:rPr>
              <a:t> </a:t>
            </a:r>
            <a:r>
              <a:rPr lang="en-US" altLang="zh-CN" sz="2000" b="1" dirty="0">
                <a:ea typeface="ＭＳ Ｐゴシック" charset="-128"/>
              </a:rPr>
              <a:t>Xiang</a:t>
            </a:r>
            <a:r>
              <a:rPr lang="en-US" altLang="zh-CN" sz="2000" dirty="0">
                <a:ea typeface="ＭＳ Ｐゴシック" charset="-128"/>
              </a:rPr>
              <a:t>,</a:t>
            </a:r>
            <a:r>
              <a:rPr lang="zh-CN" altLang="en-US" sz="2000" dirty="0">
                <a:ea typeface="ＭＳ Ｐゴシック" charset="-128"/>
              </a:rPr>
              <a:t> </a:t>
            </a:r>
            <a:r>
              <a:rPr lang="en-US" altLang="zh-CN" sz="2000" dirty="0">
                <a:ea typeface="ＭＳ Ｐゴシック" charset="-128"/>
              </a:rPr>
              <a:t>Qingyu</a:t>
            </a:r>
            <a:r>
              <a:rPr lang="zh-CN" altLang="en-US" sz="2000" dirty="0">
                <a:ea typeface="ＭＳ Ｐゴシック" charset="-128"/>
              </a:rPr>
              <a:t> </a:t>
            </a:r>
            <a:r>
              <a:rPr lang="en-US" altLang="zh-CN" sz="2000" dirty="0">
                <a:ea typeface="ＭＳ Ｐゴシック" charset="-128"/>
              </a:rPr>
              <a:t>Song</a:t>
            </a:r>
            <a:endParaRPr lang="en-US" altLang="x-none" sz="2000" dirty="0">
              <a:ea typeface="ＭＳ Ｐゴシック" charset="-128"/>
            </a:endParaRPr>
          </a:p>
          <a:p>
            <a:r>
              <a:rPr lang="en-US" altLang="x-none" sz="2000" dirty="0">
                <a:ea typeface="ＭＳ Ｐゴシック" charset="-128"/>
              </a:rPr>
              <a:t>https://</a:t>
            </a:r>
            <a:r>
              <a:rPr lang="en-US" altLang="x-none" sz="2000" dirty="0" err="1">
                <a:ea typeface="ＭＳ Ｐゴシック" charset="-128"/>
              </a:rPr>
              <a:t>sngroup.org.cn</a:t>
            </a:r>
            <a:r>
              <a:rPr lang="en-US" altLang="x-none" sz="2000" dirty="0">
                <a:ea typeface="ＭＳ Ｐゴシック" charset="-128"/>
              </a:rPr>
              <a:t>/courses/</a:t>
            </a:r>
            <a:r>
              <a:rPr lang="en-US" altLang="zh-CN" sz="2000" dirty="0">
                <a:ea typeface="ＭＳ Ｐゴシック" charset="-128"/>
              </a:rPr>
              <a:t>ct</a:t>
            </a:r>
            <a:r>
              <a:rPr lang="en-US" altLang="x-none" sz="2000" dirty="0">
                <a:ea typeface="ＭＳ Ｐゴシック" charset="-128"/>
              </a:rPr>
              <a:t>-xmuf25/</a:t>
            </a:r>
            <a:r>
              <a:rPr lang="en-US" altLang="x-none" sz="2000" dirty="0" err="1">
                <a:ea typeface="ＭＳ Ｐゴシック" charset="-128"/>
              </a:rPr>
              <a:t>index.shtml</a:t>
            </a:r>
            <a:endParaRPr lang="en-US" altLang="zh-CN" sz="2000" dirty="0">
              <a:ea typeface="ＭＳ Ｐゴシック" charset="-128"/>
            </a:endParaRPr>
          </a:p>
          <a:p>
            <a:r>
              <a:rPr lang="en-US" altLang="zh-CN" sz="2000" dirty="0">
                <a:ea typeface="ＭＳ Ｐゴシック" charset="-128"/>
              </a:rPr>
              <a:t>10/15/2025</a:t>
            </a:r>
            <a:endParaRPr lang="en-US" altLang="x-none" sz="2000" dirty="0">
              <a:ea typeface="ＭＳ Ｐゴシック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56A44-F192-9384-A6E4-0887DBB99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6169967"/>
            <a:ext cx="8115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kumimoji="1" lang="en-US" altLang="zh-CN" sz="1200" dirty="0">
                <a:latin typeface="Arial" charset="0"/>
              </a:rPr>
              <a:t>This deck of slides are heavily based on cs112 at Yale University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and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cs101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at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UCAS, respectively,</a:t>
            </a:r>
            <a:r>
              <a:rPr kumimoji="1" lang="zh-CN" altLang="en-US" sz="1200" dirty="0">
                <a:latin typeface="Arial" charset="0"/>
              </a:rPr>
              <a:t> </a:t>
            </a:r>
            <a:endParaRPr kumimoji="1" lang="en-US" altLang="zh-CN" sz="1200" dirty="0"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kumimoji="1" lang="en-US" altLang="zh-CN" sz="1200" dirty="0">
                <a:latin typeface="Arial" charset="0"/>
              </a:rPr>
              <a:t>by courtesy of Dr. Y. Richard Yang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and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Dr. Zhiwei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Xu.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kumimoji="1" lang="zh-CN" altLang="en-US" sz="12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1B58180-09E1-364C-BCD5-9DB7AD3DC4CE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/>
              <a:t>10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1000" y="381000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4000" u="sng">
                <a:solidFill>
                  <a:srgbClr val="3333CC"/>
                </a:solidFill>
                <a:latin typeface="Comic Sans MS" charset="0"/>
              </a:rPr>
              <a:t>Java Syntax: A Bottom-Up Look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81000" y="1495425"/>
            <a:ext cx="83058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8001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</a:pP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Basic Java syntax units</a:t>
            </a: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white space and comments</a:t>
            </a: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identifiers (words)</a:t>
            </a: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symbols: { } </a:t>
            </a:r>
            <a:r>
              <a:rPr lang="en-US" altLang="en-US" sz="2000">
                <a:solidFill>
                  <a:srgbClr val="000000"/>
                </a:solidFill>
                <a:latin typeface="Comic Sans MS" charset="0"/>
              </a:rPr>
              <a:t>“</a:t>
            </a: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 ( ) &lt; &gt;  [ ] ; = …</a:t>
            </a: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strings</a:t>
            </a: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numbers</a:t>
            </a: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</a:pPr>
            <a:endParaRPr lang="en-US" altLang="x-none" sz="20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990600" y="3810000"/>
            <a:ext cx="7315200" cy="26670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lIns="91411" tIns="45708" rIns="91411" bIns="45708"/>
          <a:lstStyle/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public class Hello {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public static void main(String[]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args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) {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("Hello, world!");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();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("This program produces");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("four lines of output");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}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447800" y="4343400"/>
            <a:ext cx="6705600" cy="1752600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ular Callout 2"/>
          <p:cNvSpPr/>
          <p:nvPr/>
        </p:nvSpPr>
        <p:spPr bwMode="auto">
          <a:xfrm>
            <a:off x="5867400" y="2119313"/>
            <a:ext cx="2286000" cy="1309688"/>
          </a:xfrm>
          <a:prstGeom prst="wedgeRectCallout">
            <a:avLst>
              <a:gd name="adj1" fmla="val -140530"/>
              <a:gd name="adj2" fmla="val 10061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Java 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depends on the identifiers and symbols to understand your program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6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Syntax Error: Example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1</a:t>
            </a:r>
            <a:r>
              <a:rPr lang="en-GB" altLang="x-none" sz="1400">
                <a:latin typeface="Courier New" charset="0"/>
                <a:ea typeface="ＭＳ Ｐゴシック" charset="-128"/>
              </a:rPr>
              <a:t>  public class Hello {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2</a:t>
            </a:r>
            <a:r>
              <a:rPr lang="en-GB" altLang="x-none" sz="1400">
                <a:latin typeface="Courier New" charset="0"/>
                <a:ea typeface="ＭＳ Ｐゴシック" charset="-128"/>
              </a:rPr>
              <a:t>      p</a:t>
            </a:r>
            <a:r>
              <a:rPr lang="en-GB" altLang="x-none" sz="1400" u="sng">
                <a:latin typeface="Courier New" charset="0"/>
                <a:ea typeface="ＭＳ Ｐゴシック" charset="-128"/>
              </a:rPr>
              <a:t>oo</a:t>
            </a:r>
            <a:r>
              <a:rPr lang="en-GB" altLang="x-none" sz="1400">
                <a:latin typeface="Courier New" charset="0"/>
                <a:ea typeface="ＭＳ Ｐゴシック" charset="-128"/>
              </a:rPr>
              <a:t>blic static void main(String[] args) {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3</a:t>
            </a:r>
            <a:r>
              <a:rPr lang="en-GB" altLang="x-none" sz="1400">
                <a:latin typeface="Courier New" charset="0"/>
                <a:ea typeface="ＭＳ Ｐゴシック" charset="-128"/>
              </a:rPr>
              <a:t>          System.</a:t>
            </a:r>
            <a:r>
              <a:rPr lang="en-GB" altLang="x-none" sz="1400" u="sng">
                <a:latin typeface="Courier New" charset="0"/>
                <a:ea typeface="ＭＳ Ｐゴシック" charset="-128"/>
              </a:rPr>
              <a:t>owt</a:t>
            </a:r>
            <a:r>
              <a:rPr lang="en-GB" altLang="x-none" sz="1400">
                <a:latin typeface="Courier New" charset="0"/>
                <a:ea typeface="ＭＳ Ｐゴシック" charset="-128"/>
              </a:rPr>
              <a:t>.println("Hello, world!")_</a:t>
            </a:r>
            <a:r>
              <a:rPr lang="en-GB" altLang="x-none" sz="1400" u="sng">
                <a:latin typeface="Courier New" charset="0"/>
                <a:ea typeface="ＭＳ Ｐゴシック" charset="-128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4</a:t>
            </a:r>
            <a:r>
              <a:rPr lang="en-GB" altLang="x-none" sz="1400">
                <a:latin typeface="Courier New" charset="0"/>
                <a:ea typeface="ＭＳ Ｐゴシック" charset="-128"/>
              </a:rPr>
              <a:t>      }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>
                <a:solidFill>
                  <a:srgbClr val="808080"/>
                </a:solidFill>
                <a:latin typeface="Courier New" charset="0"/>
                <a:ea typeface="ＭＳ Ｐゴシック" charset="-128"/>
              </a:rPr>
              <a:t>5</a:t>
            </a:r>
            <a:r>
              <a:rPr lang="en-GB" altLang="x-none" sz="1400">
                <a:latin typeface="Courier New" charset="0"/>
                <a:ea typeface="ＭＳ Ｐゴシック" charset="-128"/>
              </a:rPr>
              <a:t>  }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None/>
            </a:pPr>
            <a:endParaRPr lang="en-GB" altLang="x-none" sz="6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GB" altLang="x-none" sz="2000">
                <a:ea typeface="ＭＳ Ｐゴシック" charset="-128"/>
              </a:rPr>
              <a:t>Compiler output:</a:t>
            </a:r>
          </a:p>
          <a:p>
            <a:pPr eaLnBrk="1" hangingPunct="1">
              <a:lnSpc>
                <a:spcPct val="70000"/>
              </a:lnSpc>
              <a:spcBef>
                <a:spcPts val="500"/>
              </a:spcBef>
              <a:buFont typeface="Wingdings" charset="2"/>
              <a:buNone/>
            </a:pPr>
            <a:endParaRPr lang="en-GB" altLang="x-none" sz="6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6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Hello.java:</a:t>
            </a:r>
            <a:r>
              <a:rPr lang="en-GB" altLang="x-none" sz="1400" b="1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2</a:t>
            </a:r>
            <a:r>
              <a:rPr lang="en-GB" altLang="x-none" sz="1400">
                <a:latin typeface="Courier New" charset="0"/>
                <a:ea typeface="ＭＳ Ｐゴシック" charset="-128"/>
              </a:rPr>
              <a:t>: &lt;identifier&gt; expected</a:t>
            </a:r>
          </a:p>
          <a:p>
            <a:pPr eaLnBrk="1" hangingPunct="1">
              <a:lnSpc>
                <a:spcPct val="6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   pooblic static void main(String[] args) {</a:t>
            </a:r>
          </a:p>
          <a:p>
            <a:pPr eaLnBrk="1" hangingPunct="1">
              <a:lnSpc>
                <a:spcPct val="6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        ^</a:t>
            </a:r>
          </a:p>
          <a:p>
            <a:pPr eaLnBrk="1" hangingPunct="1">
              <a:lnSpc>
                <a:spcPct val="6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Hello.java:</a:t>
            </a:r>
            <a:r>
              <a:rPr lang="en-GB" altLang="x-none" sz="1400" b="1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3</a:t>
            </a:r>
            <a:r>
              <a:rPr lang="en-GB" altLang="x-none" sz="1400">
                <a:latin typeface="Courier New" charset="0"/>
                <a:ea typeface="ＭＳ Ｐゴシック" charset="-128"/>
              </a:rPr>
              <a:t>: ';' expected</a:t>
            </a:r>
          </a:p>
          <a:p>
            <a:pPr eaLnBrk="1" hangingPunct="1">
              <a:lnSpc>
                <a:spcPct val="6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}</a:t>
            </a:r>
          </a:p>
          <a:p>
            <a:pPr eaLnBrk="1" hangingPunct="1">
              <a:lnSpc>
                <a:spcPct val="6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^</a:t>
            </a:r>
          </a:p>
          <a:p>
            <a:pPr eaLnBrk="1" hangingPunct="1">
              <a:lnSpc>
                <a:spcPct val="60000"/>
              </a:lnSpc>
              <a:spcBef>
                <a:spcPts val="500"/>
              </a:spcBef>
              <a:buFont typeface="Wingdings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2 errors</a:t>
            </a:r>
          </a:p>
          <a:p>
            <a:pPr eaLnBrk="1" hangingPunct="1">
              <a:lnSpc>
                <a:spcPct val="60000"/>
              </a:lnSpc>
              <a:spcBef>
                <a:spcPts val="500"/>
              </a:spcBef>
              <a:buFont typeface="Wingdings" charset="2"/>
              <a:buNone/>
            </a:pPr>
            <a:endParaRPr lang="en-GB" altLang="x-none" sz="1400">
              <a:latin typeface="Courier New" charset="0"/>
              <a:ea typeface="ＭＳ Ｐゴシック" charset="-128"/>
            </a:endParaRPr>
          </a:p>
          <a:p>
            <a:pPr lvl="1" eaLnBrk="1" hangingPunct="1">
              <a:spcBef>
                <a:spcPts val="600"/>
              </a:spcBef>
            </a:pPr>
            <a:r>
              <a:rPr lang="en-GB" altLang="x-none" sz="1800">
                <a:ea typeface="ＭＳ Ｐゴシック" charset="-128"/>
              </a:rPr>
              <a:t>The compiler shows the line number where it found the error.</a:t>
            </a:r>
          </a:p>
          <a:p>
            <a:pPr lvl="1" eaLnBrk="1" hangingPunct="1">
              <a:spcBef>
                <a:spcPts val="600"/>
              </a:spcBef>
            </a:pPr>
            <a:r>
              <a:rPr lang="en-GB" altLang="x-none" sz="1800">
                <a:ea typeface="ＭＳ Ｐゴシック" charset="-128"/>
              </a:rPr>
              <a:t>The error messages sometimes can be tough to understand:</a:t>
            </a:r>
          </a:p>
          <a:p>
            <a:pPr lvl="2" eaLnBrk="1" hangingPunct="1">
              <a:spcBef>
                <a:spcPts val="600"/>
              </a:spcBef>
            </a:pPr>
            <a:r>
              <a:rPr lang="en-US" altLang="x-none" sz="1600">
                <a:ea typeface="ＭＳ Ｐゴシック" charset="-128"/>
              </a:rPr>
              <a:t>Why can</a:t>
            </a:r>
            <a:r>
              <a:rPr lang="ja-JP" altLang="en-US" sz="1600">
                <a:ea typeface="ＭＳ Ｐゴシック" charset="-128"/>
              </a:rPr>
              <a:t>’</a:t>
            </a:r>
            <a:r>
              <a:rPr lang="en-US" altLang="ja-JP" sz="1600">
                <a:ea typeface="ＭＳ Ｐゴシック" charset="-128"/>
              </a:rPr>
              <a:t>t the computer just say </a:t>
            </a:r>
            <a:r>
              <a:rPr lang="ja-JP" altLang="en-US" sz="1600">
                <a:ea typeface="ＭＳ Ｐゴシック" charset="-128"/>
              </a:rPr>
              <a:t>“</a:t>
            </a:r>
            <a:r>
              <a:rPr lang="en-US" altLang="ja-JP" sz="1600" i="1">
                <a:ea typeface="ＭＳ Ｐゴシック" charset="-128"/>
              </a:rPr>
              <a:t>You misspelled </a:t>
            </a:r>
            <a:r>
              <a:rPr lang="ja-JP" altLang="en-US" sz="1600" i="1">
                <a:ea typeface="ＭＳ Ｐゴシック" charset="-128"/>
              </a:rPr>
              <a:t>‘</a:t>
            </a:r>
            <a:r>
              <a:rPr lang="en-US" altLang="ja-JP" sz="1600" i="1">
                <a:ea typeface="ＭＳ Ｐゴシック" charset="-128"/>
              </a:rPr>
              <a:t>public</a:t>
            </a:r>
            <a:r>
              <a:rPr lang="ja-JP" altLang="en-US" sz="1600" i="1">
                <a:ea typeface="ＭＳ Ｐゴシック" charset="-128"/>
              </a:rPr>
              <a:t>’</a:t>
            </a:r>
            <a:r>
              <a:rPr lang="ja-JP" altLang="en-US" sz="1600">
                <a:ea typeface="ＭＳ Ｐゴシック" charset="-128"/>
              </a:rPr>
              <a:t>”</a:t>
            </a:r>
            <a:r>
              <a:rPr lang="en-US" altLang="ja-JP" sz="1600">
                <a:ea typeface="ＭＳ Ｐゴシック" charset="-128"/>
              </a:rPr>
              <a:t>?</a:t>
            </a:r>
          </a:p>
          <a:p>
            <a:pPr lvl="2" eaLnBrk="1" hangingPunct="1">
              <a:spcBef>
                <a:spcPts val="600"/>
              </a:spcBef>
            </a:pPr>
            <a:r>
              <a:rPr lang="en-US" altLang="ja-JP" sz="1600">
                <a:ea typeface="ＭＳ Ｐゴシック" charset="-128"/>
              </a:rPr>
              <a:t>Since the computer knows that a “;” is missing, can’t it just fix it??</a:t>
            </a:r>
          </a:p>
          <a:p>
            <a:pPr lvl="1" eaLnBrk="1" hangingPunct="1">
              <a:spcBef>
                <a:spcPts val="600"/>
              </a:spcBef>
            </a:pPr>
            <a:endParaRPr lang="en-GB" altLang="x-none" sz="180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2E294AA-B1DA-EA4B-A85D-FFE6188F04F6}" type="slidenum">
              <a:rPr lang="en-US" altLang="x-none" sz="1200">
                <a:latin typeface="Tahoma" charset="0"/>
              </a:rPr>
              <a:pPr/>
              <a:t>12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r>
              <a:rPr lang="en-US" altLang="x-none" sz="2800">
                <a:ea typeface="ＭＳ Ｐゴシック" charset="-128"/>
              </a:rPr>
              <a:t>Java Programming Steps and Errors</a:t>
            </a:r>
          </a:p>
        </p:txBody>
      </p:sp>
      <p:pic>
        <p:nvPicPr>
          <p:cNvPr id="38915" name="Picture 4" descr="lo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20383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3352800" y="1447800"/>
            <a:ext cx="5410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</a:pPr>
            <a:r>
              <a:rPr lang="en-US" altLang="x-none" sz="2400" i="1">
                <a:latin typeface="Comic Sans MS" charset="0"/>
              </a:rPr>
              <a:t>Compile-time errors</a:t>
            </a:r>
            <a:r>
              <a:rPr lang="en-US" altLang="x-none" sz="2400">
                <a:latin typeface="Comic Sans MS" charset="0"/>
              </a:rPr>
              <a:t> </a:t>
            </a:r>
          </a:p>
          <a:p>
            <a:pPr lvl="1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altLang="x-none" sz="2000">
                <a:latin typeface="Comic Sans MS" charset="0"/>
              </a:rPr>
              <a:t>the compiler may find problems with syntax and other basic issues</a:t>
            </a:r>
          </a:p>
          <a:p>
            <a:pPr lvl="1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altLang="x-none" sz="2000">
                <a:latin typeface="Comic Sans MS" charset="0"/>
              </a:rPr>
              <a:t>if compile-time errors exist, an executable version of the program is not created</a:t>
            </a:r>
            <a:endParaRPr lang="en-US" altLang="x-none" sz="1100">
              <a:latin typeface="Comic Sans MS" charset="0"/>
            </a:endParaRP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</a:pPr>
            <a:r>
              <a:rPr lang="en-US" altLang="x-none" sz="2400">
                <a:latin typeface="Comic Sans MS" charset="0"/>
              </a:rPr>
              <a:t>R</a:t>
            </a:r>
            <a:r>
              <a:rPr lang="en-US" altLang="x-none" sz="2400" i="1">
                <a:latin typeface="Comic Sans MS" charset="0"/>
              </a:rPr>
              <a:t>un-time errors</a:t>
            </a:r>
            <a:endParaRPr lang="en-US" altLang="x-none" sz="1400">
              <a:latin typeface="Comic Sans MS" charset="0"/>
            </a:endParaRPr>
          </a:p>
          <a:p>
            <a:pPr lvl="1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altLang="x-none" sz="2000">
                <a:latin typeface="Comic Sans MS" charset="0"/>
              </a:rPr>
              <a:t>a problem can occur during program execution, such as trying to divide by zero, which causes a program to terminate abnormally (crash)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altLang="x-none" sz="2400" i="1">
                <a:latin typeface="Comic Sans MS" charset="0"/>
              </a:rPr>
              <a:t>Logical errors</a:t>
            </a:r>
          </a:p>
          <a:p>
            <a:pPr lvl="1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altLang="x-none" sz="2000">
                <a:latin typeface="Comic Sans MS" charset="0"/>
              </a:rPr>
              <a:t>a program may run, but produce incorrect results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 dirty="0">
                <a:ea typeface="ＭＳ Ｐゴシック" charset="-128"/>
              </a:rPr>
              <a:t>Roadmap</a:t>
            </a:r>
          </a:p>
        </p:txBody>
      </p:sp>
      <p:sp>
        <p:nvSpPr>
          <p:cNvPr id="686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3575" y="6399213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A5CD176-47FE-AC48-BFA5-D48F2FAF4271}" type="slidenum">
              <a:rPr lang="en-US" altLang="x-none" sz="1200">
                <a:latin typeface="Tahoma" charset="0"/>
              </a:rPr>
              <a:pPr eaLnBrk="1" hangingPunct="1"/>
              <a:t>13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908425" y="2667000"/>
            <a:ext cx="1150938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objects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200400" y="3200400"/>
            <a:ext cx="25908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methods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 and classes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536825" y="3733800"/>
            <a:ext cx="39624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graphics, sound, and image I/O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3908425" y="4267200"/>
            <a:ext cx="1150938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arrays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994025" y="4800600"/>
            <a:ext cx="28956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conditionals and loops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3298825" y="5334000"/>
            <a:ext cx="1139825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math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4438650" y="5334000"/>
            <a:ext cx="1150938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text I/O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4441825" y="5867400"/>
            <a:ext cx="28956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assignment statements</a:t>
            </a: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1554163" y="5867400"/>
            <a:ext cx="2884487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primitive data types</a:t>
            </a:r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228600" y="1600200"/>
            <a:ext cx="8839200" cy="1066800"/>
          </a:xfrm>
          <a:prstGeom prst="ellipse">
            <a:avLst/>
          </a:prstGeom>
          <a:solidFill>
            <a:schemeClr val="accent2">
              <a:lumMod val="20000"/>
              <a:lumOff val="80000"/>
              <a:alpha val="50195"/>
            </a:schemeClr>
          </a:solidFill>
          <a:ln w="9525">
            <a:noFill/>
            <a:round/>
            <a:headEnd/>
            <a:tailEnd type="none" w="sm" len="sm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any program you might want to write</a:t>
            </a:r>
          </a:p>
        </p:txBody>
      </p:sp>
    </p:spTree>
    <p:extLst>
      <p:ext uri="{BB962C8B-B14F-4D97-AF65-F5344CB8AC3E}">
        <p14:creationId xmlns:p14="http://schemas.microsoft.com/office/powerpoint/2010/main" val="38702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F1D17F2-6149-8345-92A8-B4FB69BD18E8}" type="slidenum">
              <a:rPr lang="en-US" altLang="x-none" sz="1200">
                <a:latin typeface="Tahoma" charset="0"/>
              </a:rPr>
              <a:pPr/>
              <a:t>14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-128"/>
              </a:rPr>
              <a:t>Admin. </a:t>
            </a:r>
          </a:p>
          <a:p>
            <a:r>
              <a:rPr lang="en-US" altLang="zh-CN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von Neumann Model:</a:t>
            </a:r>
            <a:r>
              <a:rPr lang="zh-CN" alt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 Symbol Manipulation Platform</a:t>
            </a:r>
            <a:endParaRPr lang="en-US" altLang="x-none" dirty="0">
              <a:solidFill>
                <a:schemeClr val="bg2">
                  <a:lumMod val="60000"/>
                  <a:lumOff val="40000"/>
                </a:schemeClr>
              </a:solidFill>
              <a:ea typeface="ＭＳ Ｐゴシック" charset="-128"/>
            </a:endParaRPr>
          </a:p>
          <a:p>
            <a:r>
              <a:rPr lang="en-US" altLang="x-none" dirty="0">
                <a:ea typeface="ＭＳ Ｐゴシック" charset="-128"/>
              </a:rPr>
              <a:t>Java methods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Motivation: why methods?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x-none">
                <a:ea typeface="ＭＳ Ｐゴシック" charset="-128"/>
              </a:rPr>
              <a:t>Algorithms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11268" name="Rectangle 4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915400" cy="46482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GB" altLang="x-none" sz="2000" b="1">
                <a:ea typeface="ＭＳ Ｐゴシック" charset="-128"/>
              </a:rPr>
              <a:t>Algorithm</a:t>
            </a:r>
            <a:r>
              <a:rPr lang="en-GB" altLang="x-none" sz="2000">
                <a:ea typeface="ＭＳ Ｐゴシック" charset="-128"/>
              </a:rPr>
              <a:t>: A list of steps for solving a problem.</a:t>
            </a:r>
          </a:p>
          <a:p>
            <a:pPr eaLnBrk="1" hangingPunct="1">
              <a:spcBef>
                <a:spcPts val="150"/>
              </a:spcBef>
              <a:buFont typeface="Wingdings 2" charset="2"/>
              <a:buNone/>
            </a:pPr>
            <a:endParaRPr lang="en-GB" altLang="x-none" sz="600">
              <a:ea typeface="ＭＳ Ｐゴシック" charset="-128"/>
            </a:endParaRPr>
          </a:p>
          <a:p>
            <a:pPr eaLnBrk="1" hangingPunct="1">
              <a:spcBef>
                <a:spcPts val="600"/>
              </a:spcBef>
            </a:pPr>
            <a:r>
              <a:rPr lang="en-GB" altLang="x-none" sz="2000">
                <a:ea typeface="ＭＳ Ｐゴシック" charset="-128"/>
              </a:rPr>
              <a:t>An example algorithm (recipe): "Bake sugar cookies</a:t>
            </a:r>
            <a:r>
              <a:rPr lang="en-GB" altLang="en-US" sz="2000">
                <a:ea typeface="ＭＳ Ｐゴシック" charset="-128"/>
              </a:rPr>
              <a:t>”</a:t>
            </a:r>
            <a:endParaRPr lang="en-GB" altLang="x-none" sz="2000">
              <a:ea typeface="ＭＳ Ｐゴシック" charset="-128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62000" y="2590800"/>
            <a:ext cx="8153400" cy="2590800"/>
            <a:chOff x="762000" y="2590800"/>
            <a:chExt cx="8153400" cy="2590800"/>
          </a:xfrm>
        </p:grpSpPr>
        <p:pic>
          <p:nvPicPr>
            <p:cNvPr id="45060" name="Picture 2" descr="sugar_cooki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" t="2396" r="3035" b="1958"/>
            <a:stretch>
              <a:fillRect/>
            </a:stretch>
          </p:blipFill>
          <p:spPr bwMode="auto">
            <a:xfrm>
              <a:off x="6550025" y="2667000"/>
              <a:ext cx="2365375" cy="238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590800"/>
              <a:ext cx="5590674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sugar_cook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 t="2396" r="3035" b="1958"/>
          <a:stretch>
            <a:fillRect/>
          </a:stretch>
        </p:blipFill>
        <p:spPr bwMode="auto">
          <a:xfrm>
            <a:off x="5943600" y="2419350"/>
            <a:ext cx="23653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3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GB" altLang="x-none" sz="3600">
                <a:ea typeface="ＭＳ Ｐゴシック" charset="-128"/>
              </a:rPr>
              <a:t>An Example Algorithm Spec: "Bake two batches of sugar cookies"</a:t>
            </a:r>
          </a:p>
        </p:txBody>
      </p:sp>
      <p:sp>
        <p:nvSpPr>
          <p:cNvPr id="47107" name="Rectangle 4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8915400" cy="4648200"/>
          </a:xfrm>
        </p:spPr>
        <p:txBody>
          <a:bodyPr/>
          <a:lstStyle/>
          <a:p>
            <a:pPr eaLnBrk="1" hangingPunct="1">
              <a:spcBef>
                <a:spcPts val="150"/>
              </a:spcBef>
              <a:buFont typeface="Wingdings 2" charset="2"/>
              <a:buNone/>
            </a:pPr>
            <a:endParaRPr lang="en-GB" altLang="x-none" sz="600">
              <a:ea typeface="ＭＳ Ｐゴシック" charset="-128"/>
            </a:endParaRPr>
          </a:p>
          <a:p>
            <a:pPr marL="914400" lvl="1" indent="-457200" eaLnBrk="1" hangingPunct="1">
              <a:spcBef>
                <a:spcPts val="500"/>
              </a:spcBef>
              <a:buFont typeface="Comic Sans MS" charset="0"/>
              <a:buAutoNum type="arabicPeriod"/>
            </a:pPr>
            <a:r>
              <a:rPr lang="en-GB" altLang="x-none" sz="1800">
                <a:solidFill>
                  <a:srgbClr val="404040"/>
                </a:solidFill>
                <a:ea typeface="ＭＳ Ｐゴシック" charset="-128"/>
              </a:rPr>
              <a:t>Preheat oven temperature to 375F.</a:t>
            </a:r>
          </a:p>
          <a:p>
            <a:pPr marL="914400" lvl="1" indent="-457200" eaLnBrk="1" hangingPunct="1">
              <a:spcBef>
                <a:spcPts val="500"/>
              </a:spcBef>
              <a:buFont typeface="Comic Sans MS" charset="0"/>
              <a:buAutoNum type="arabicPeriod"/>
            </a:pPr>
            <a:r>
              <a:rPr lang="en-GB" altLang="x-none" sz="1800">
                <a:solidFill>
                  <a:srgbClr val="404040"/>
                </a:solidFill>
                <a:ea typeface="ＭＳ Ｐゴシック" charset="-128"/>
              </a:rPr>
              <a:t>Mix the dry ingredients.</a:t>
            </a:r>
          </a:p>
          <a:p>
            <a:pPr marL="914400" lvl="1" indent="-457200" eaLnBrk="1" hangingPunct="1">
              <a:spcBef>
                <a:spcPts val="500"/>
              </a:spcBef>
              <a:buFont typeface="Comic Sans MS" charset="0"/>
              <a:buAutoNum type="arabicPeriod"/>
            </a:pPr>
            <a:r>
              <a:rPr lang="en-GB" altLang="x-none" sz="1800">
                <a:solidFill>
                  <a:srgbClr val="404040"/>
                </a:solidFill>
                <a:ea typeface="ＭＳ Ｐゴシック" charset="-128"/>
              </a:rPr>
              <a:t>Cream the butter and sugar.</a:t>
            </a:r>
          </a:p>
          <a:p>
            <a:pPr marL="914400" lvl="1" indent="-457200" eaLnBrk="1" hangingPunct="1">
              <a:spcBef>
                <a:spcPts val="500"/>
              </a:spcBef>
              <a:buFont typeface="Comic Sans MS" charset="0"/>
              <a:buAutoNum type="arabicPeriod"/>
            </a:pPr>
            <a:r>
              <a:rPr lang="en-GB" altLang="x-none" sz="1800">
                <a:solidFill>
                  <a:srgbClr val="404040"/>
                </a:solidFill>
                <a:ea typeface="ＭＳ Ｐゴシック" charset="-128"/>
              </a:rPr>
              <a:t>Beat in the eggs.</a:t>
            </a:r>
          </a:p>
          <a:p>
            <a:pPr marL="914400" lvl="1" indent="-457200" eaLnBrk="1" hangingPunct="1">
              <a:spcBef>
                <a:spcPts val="500"/>
              </a:spcBef>
              <a:buFont typeface="Comic Sans MS" charset="0"/>
              <a:buAutoNum type="arabicPeriod"/>
            </a:pPr>
            <a:r>
              <a:rPr lang="en-GB" altLang="x-none" sz="1800">
                <a:solidFill>
                  <a:srgbClr val="404040"/>
                </a:solidFill>
                <a:ea typeface="ＭＳ Ｐゴシック" charset="-128"/>
              </a:rPr>
              <a:t>Stir in the dry ingredients.</a:t>
            </a:r>
          </a:p>
          <a:p>
            <a:pPr marL="914400" lvl="1" indent="-457200" eaLnBrk="1" hangingPunct="1">
              <a:spcBef>
                <a:spcPts val="500"/>
              </a:spcBef>
              <a:buFont typeface="Comic Sans MS" charset="0"/>
              <a:buAutoNum type="arabicPeriod"/>
            </a:pPr>
            <a:r>
              <a:rPr lang="en-GB" altLang="x-none" sz="1800">
                <a:solidFill>
                  <a:srgbClr val="404040"/>
                </a:solidFill>
                <a:ea typeface="ＭＳ Ｐゴシック" charset="-128"/>
              </a:rPr>
              <a:t>Set the timer for 8 min.</a:t>
            </a:r>
          </a:p>
          <a:p>
            <a:pPr marL="914400" lvl="1" indent="-457200" eaLnBrk="1" hangingPunct="1">
              <a:spcBef>
                <a:spcPts val="500"/>
              </a:spcBef>
              <a:buFont typeface="Comic Sans MS" charset="0"/>
              <a:buAutoNum type="arabicPeriod"/>
            </a:pPr>
            <a:r>
              <a:rPr lang="en-GB" altLang="x-none" sz="1800">
                <a:solidFill>
                  <a:srgbClr val="404040"/>
                </a:solidFill>
                <a:ea typeface="ＭＳ Ｐゴシック" charset="-128"/>
              </a:rPr>
              <a:t>Place 1st batch of cookies to oven.</a:t>
            </a:r>
          </a:p>
          <a:p>
            <a:pPr marL="914400" lvl="1" indent="-457200" eaLnBrk="1" hangingPunct="1">
              <a:spcBef>
                <a:spcPts val="500"/>
              </a:spcBef>
              <a:buFont typeface="Comic Sans MS" charset="0"/>
              <a:buAutoNum type="arabicPeriod"/>
            </a:pPr>
            <a:r>
              <a:rPr lang="en-GB" altLang="x-none" sz="1800">
                <a:solidFill>
                  <a:srgbClr val="404040"/>
                </a:solidFill>
                <a:ea typeface="ＭＳ Ｐゴシック" charset="-128"/>
              </a:rPr>
              <a:t>Allow the cookies to bake.</a:t>
            </a:r>
          </a:p>
          <a:p>
            <a:pPr marL="914400" lvl="1" indent="-457200" eaLnBrk="1" hangingPunct="1">
              <a:spcBef>
                <a:spcPts val="500"/>
              </a:spcBef>
              <a:buFont typeface="Comic Sans MS" charset="0"/>
              <a:buAutoNum type="arabicPeriod"/>
            </a:pPr>
            <a:r>
              <a:rPr lang="en-GB" altLang="x-none" sz="1800">
                <a:solidFill>
                  <a:srgbClr val="404040"/>
                </a:solidFill>
                <a:ea typeface="ＭＳ Ｐゴシック" charset="-128"/>
              </a:rPr>
              <a:t>Set the timer for 8 min.</a:t>
            </a:r>
          </a:p>
          <a:p>
            <a:pPr marL="914400" lvl="1" indent="-457200" eaLnBrk="1" hangingPunct="1">
              <a:spcBef>
                <a:spcPts val="500"/>
              </a:spcBef>
              <a:buFont typeface="Comic Sans MS" charset="0"/>
              <a:buAutoNum type="arabicPeriod"/>
            </a:pPr>
            <a:r>
              <a:rPr lang="en-GB" altLang="x-none" sz="1800">
                <a:solidFill>
                  <a:srgbClr val="404040"/>
                </a:solidFill>
                <a:ea typeface="ＭＳ Ｐゴシック" charset="-128"/>
              </a:rPr>
              <a:t>Place 2nd batch of cookies to oven.</a:t>
            </a:r>
          </a:p>
          <a:p>
            <a:pPr marL="914400" lvl="1" indent="-457200" eaLnBrk="1" hangingPunct="1">
              <a:spcBef>
                <a:spcPts val="500"/>
              </a:spcBef>
              <a:buFont typeface="Comic Sans MS" charset="0"/>
              <a:buAutoNum type="arabicPeriod"/>
            </a:pPr>
            <a:r>
              <a:rPr lang="en-GB" altLang="x-none" sz="1800">
                <a:solidFill>
                  <a:srgbClr val="404040"/>
                </a:solidFill>
                <a:ea typeface="ＭＳ Ｐゴシック" charset="-128"/>
              </a:rPr>
              <a:t>Allow the cookies to bake.</a:t>
            </a:r>
          </a:p>
          <a:p>
            <a:pPr marL="914400" lvl="1" indent="-457200" eaLnBrk="1" hangingPunct="1">
              <a:spcBef>
                <a:spcPts val="500"/>
              </a:spcBef>
              <a:buFont typeface="Comic Sans MS" charset="0"/>
              <a:buAutoNum type="arabicPeriod"/>
            </a:pPr>
            <a:r>
              <a:rPr lang="en-GB" altLang="x-none" sz="1800">
                <a:solidFill>
                  <a:srgbClr val="404040"/>
                </a:solidFill>
                <a:ea typeface="ＭＳ Ｐゴシック" charset="-128"/>
              </a:rPr>
              <a:t>Mix ingredients for frosting.</a:t>
            </a:r>
            <a:endParaRPr lang="en-US" altLang="x-none" sz="1800">
              <a:solidFill>
                <a:srgbClr val="404040"/>
              </a:solidFill>
              <a:ea typeface="ＭＳ Ｐゴシック" charset="-128"/>
            </a:endParaRPr>
          </a:p>
          <a:p>
            <a:pPr marL="914400" lvl="1" indent="-457200" eaLnBrk="1" hangingPunct="1">
              <a:spcBef>
                <a:spcPts val="500"/>
              </a:spcBef>
              <a:buFont typeface="Comic Sans MS" charset="0"/>
              <a:buAutoNum type="arabicPeriod"/>
            </a:pPr>
            <a:r>
              <a:rPr lang="en-GB" altLang="x-none" sz="1800">
                <a:solidFill>
                  <a:srgbClr val="404040"/>
                </a:solidFill>
                <a:ea typeface="ＭＳ Ｐゴシック" charset="-128"/>
              </a:rPr>
              <a:t>Spread frosting and sprinkles.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990600" y="1828800"/>
            <a:ext cx="4648200" cy="44196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83288" y="5562600"/>
            <a:ext cx="2347912" cy="7080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 altLang="x-none" sz="2000">
                <a:solidFill>
                  <a:srgbClr val="000000"/>
                </a:solidFill>
                <a:latin typeface="Comic Sans MS" charset="0"/>
              </a:rPr>
              <a:t>Readability of the</a:t>
            </a:r>
            <a:br>
              <a:rPr lang="en-GB" altLang="x-none" sz="2000">
                <a:solidFill>
                  <a:srgbClr val="000000"/>
                </a:solidFill>
                <a:latin typeface="Comic Sans MS" charset="0"/>
              </a:rPr>
            </a:br>
            <a:r>
              <a:rPr lang="en-GB" altLang="x-none" sz="2000">
                <a:solidFill>
                  <a:srgbClr val="000000"/>
                </a:solidFill>
                <a:latin typeface="Comic Sans MS" charset="0"/>
              </a:rPr>
              <a:t>specification?</a:t>
            </a:r>
            <a:endParaRPr lang="en-US" altLang="x-none" sz="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Problem 1: Lack of Structure</a:t>
            </a:r>
          </a:p>
        </p:txBody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sz="2400" i="1" dirty="0">
                <a:ea typeface="ＭＳ Ｐゴシック" charset="-128"/>
              </a:rPr>
              <a:t>Lack of structure</a:t>
            </a:r>
            <a:r>
              <a:rPr lang="en-US" altLang="x-none" sz="2400" dirty="0">
                <a:ea typeface="ＭＳ Ｐゴシック" charset="-128"/>
              </a:rPr>
              <a:t>: Many tiny steps; tough to remember.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A human being typically can only manage seven (plus or minus 2) pieces of information at one time</a:t>
            </a:r>
          </a:p>
          <a:p>
            <a:pPr lvl="1" eaLnBrk="1" hangingPunct="1"/>
            <a:endParaRPr lang="en-US" altLang="x-none" sz="2000" dirty="0">
              <a:ea typeface="ＭＳ Ｐゴシック" charset="-128"/>
            </a:endParaRPr>
          </a:p>
        </p:txBody>
      </p:sp>
      <p:pic>
        <p:nvPicPr>
          <p:cNvPr id="4915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2"/>
          <p:cNvSpPr>
            <a:spLocks noChangeArrowheads="1"/>
          </p:cNvSpPr>
          <p:nvPr/>
        </p:nvSpPr>
        <p:spPr bwMode="auto">
          <a:xfrm>
            <a:off x="1033463" y="6553200"/>
            <a:ext cx="68151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100"/>
              <a:t>http://www.michaeljemery.com/nlp/your-conscious-minds-capacity-seven-plus-or-minus-two-chunks-of-information/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3600">
                <a:ea typeface="ＭＳ Ｐゴシック" charset="-128"/>
              </a:rPr>
              <a:t>Problem 2: Redundancy</a:t>
            </a:r>
          </a:p>
        </p:txBody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endParaRPr lang="en-US" altLang="x-none" sz="700">
              <a:ea typeface="ＭＳ Ｐゴシック" charset="-128"/>
            </a:endParaRPr>
          </a:p>
          <a:p>
            <a:pPr eaLnBrk="1" hangingPunct="1"/>
            <a:r>
              <a:rPr lang="en-US" altLang="x-none" sz="2400" i="1">
                <a:ea typeface="ＭＳ Ｐゴシック" charset="-128"/>
              </a:rPr>
              <a:t>Redundancy: unnecessary repeat</a:t>
            </a:r>
            <a:br>
              <a:rPr lang="en-US" altLang="x-none" sz="2400" i="1">
                <a:ea typeface="ＭＳ Ｐゴシック" charset="-128"/>
              </a:rPr>
            </a:br>
            <a:endParaRPr lang="en-US" altLang="x-none" sz="240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buFont typeface="Comic Sans MS" charset="0"/>
              <a:buAutoNum type="arabicPeriod"/>
            </a:pPr>
            <a:r>
              <a:rPr lang="en-GB" altLang="x-none" sz="1600">
                <a:solidFill>
                  <a:srgbClr val="404040"/>
                </a:solidFill>
                <a:ea typeface="ＭＳ Ｐゴシック" charset="-128"/>
              </a:rPr>
              <a:t>Preheat oven temperature to 375F.</a:t>
            </a:r>
          </a:p>
          <a:p>
            <a:pPr lvl="1" eaLnBrk="1" hangingPunct="1">
              <a:lnSpc>
                <a:spcPct val="90000"/>
              </a:lnSpc>
              <a:buFont typeface="Comic Sans MS" charset="0"/>
              <a:buAutoNum type="arabicPeriod"/>
            </a:pPr>
            <a:r>
              <a:rPr lang="en-GB" altLang="x-none" sz="1600">
                <a:solidFill>
                  <a:srgbClr val="404040"/>
                </a:solidFill>
                <a:ea typeface="ＭＳ Ｐゴシック" charset="-128"/>
              </a:rPr>
              <a:t>Mix the dry ingredients.</a:t>
            </a:r>
          </a:p>
          <a:p>
            <a:pPr lvl="1" eaLnBrk="1" hangingPunct="1">
              <a:lnSpc>
                <a:spcPct val="90000"/>
              </a:lnSpc>
              <a:buFont typeface="Comic Sans MS" charset="0"/>
              <a:buAutoNum type="arabicPeriod"/>
            </a:pPr>
            <a:r>
              <a:rPr lang="en-GB" altLang="x-none" sz="1600">
                <a:solidFill>
                  <a:srgbClr val="404040"/>
                </a:solidFill>
                <a:ea typeface="ＭＳ Ｐゴシック" charset="-128"/>
              </a:rPr>
              <a:t>Cream the butter and sugar.</a:t>
            </a:r>
          </a:p>
          <a:p>
            <a:pPr lvl="1" eaLnBrk="1" hangingPunct="1">
              <a:lnSpc>
                <a:spcPct val="90000"/>
              </a:lnSpc>
              <a:buFont typeface="Comic Sans MS" charset="0"/>
              <a:buAutoNum type="arabicPeriod"/>
            </a:pPr>
            <a:r>
              <a:rPr lang="en-GB" altLang="x-none" sz="1600">
                <a:solidFill>
                  <a:srgbClr val="404040"/>
                </a:solidFill>
                <a:ea typeface="ＭＳ Ｐゴシック" charset="-128"/>
              </a:rPr>
              <a:t>Beat in the eggs.</a:t>
            </a:r>
          </a:p>
          <a:p>
            <a:pPr lvl="1" eaLnBrk="1" hangingPunct="1">
              <a:lnSpc>
                <a:spcPct val="90000"/>
              </a:lnSpc>
              <a:buFont typeface="Comic Sans MS" charset="0"/>
              <a:buAutoNum type="arabicPeriod"/>
            </a:pPr>
            <a:r>
              <a:rPr lang="en-GB" altLang="x-none" sz="1600">
                <a:solidFill>
                  <a:srgbClr val="404040"/>
                </a:solidFill>
                <a:ea typeface="ＭＳ Ｐゴシック" charset="-128"/>
              </a:rPr>
              <a:t>Stir in the dry ingredients.</a:t>
            </a:r>
          </a:p>
          <a:p>
            <a:pPr lvl="1" eaLnBrk="1" hangingPunct="1">
              <a:lnSpc>
                <a:spcPct val="90000"/>
              </a:lnSpc>
              <a:buFont typeface="Comic Sans MS" charset="0"/>
              <a:buAutoNum type="arabicPeriod"/>
            </a:pPr>
            <a:r>
              <a:rPr lang="en-GB" altLang="x-none" sz="1600">
                <a:solidFill>
                  <a:srgbClr val="003399"/>
                </a:solidFill>
                <a:ea typeface="ＭＳ Ｐゴシック" charset="-128"/>
              </a:rPr>
              <a:t>Set the timer for 8 min.</a:t>
            </a:r>
          </a:p>
          <a:p>
            <a:pPr lvl="1" eaLnBrk="1" hangingPunct="1">
              <a:lnSpc>
                <a:spcPct val="90000"/>
              </a:lnSpc>
              <a:buFont typeface="Comic Sans MS" charset="0"/>
              <a:buAutoNum type="arabicPeriod"/>
            </a:pPr>
            <a:r>
              <a:rPr lang="en-GB" altLang="x-none" sz="1600">
                <a:solidFill>
                  <a:srgbClr val="003399"/>
                </a:solidFill>
                <a:ea typeface="ＭＳ Ｐゴシック" charset="-128"/>
              </a:rPr>
              <a:t>Place the first batch of cookies into the oven.</a:t>
            </a:r>
          </a:p>
          <a:p>
            <a:pPr lvl="1" eaLnBrk="1" hangingPunct="1">
              <a:lnSpc>
                <a:spcPct val="90000"/>
              </a:lnSpc>
              <a:buFont typeface="Comic Sans MS" charset="0"/>
              <a:buAutoNum type="arabicPeriod"/>
            </a:pPr>
            <a:r>
              <a:rPr lang="en-GB" altLang="x-none" sz="1600">
                <a:solidFill>
                  <a:srgbClr val="003399"/>
                </a:solidFill>
                <a:ea typeface="ＭＳ Ｐゴシック" charset="-128"/>
              </a:rPr>
              <a:t>Allow the cookies to bake.</a:t>
            </a:r>
          </a:p>
          <a:p>
            <a:pPr lvl="1" eaLnBrk="1" hangingPunct="1">
              <a:lnSpc>
                <a:spcPct val="90000"/>
              </a:lnSpc>
              <a:buFont typeface="Comic Sans MS" charset="0"/>
              <a:buAutoNum type="arabicPeriod"/>
            </a:pPr>
            <a:r>
              <a:rPr lang="en-GB" altLang="x-none" sz="1600">
                <a:solidFill>
                  <a:srgbClr val="800000"/>
                </a:solidFill>
                <a:ea typeface="ＭＳ Ｐゴシック" charset="-128"/>
              </a:rPr>
              <a:t>Set the timer for 8 min.</a:t>
            </a:r>
          </a:p>
          <a:p>
            <a:pPr lvl="1" eaLnBrk="1" hangingPunct="1">
              <a:lnSpc>
                <a:spcPct val="90000"/>
              </a:lnSpc>
              <a:buFont typeface="Comic Sans MS" charset="0"/>
              <a:buAutoNum type="arabicPeriod"/>
            </a:pPr>
            <a:r>
              <a:rPr lang="en-GB" altLang="x-none" sz="1600">
                <a:solidFill>
                  <a:srgbClr val="800000"/>
                </a:solidFill>
                <a:ea typeface="ＭＳ Ｐゴシック" charset="-128"/>
              </a:rPr>
              <a:t>Place the second batch of cookies into the oven.</a:t>
            </a:r>
          </a:p>
          <a:p>
            <a:pPr lvl="1" eaLnBrk="1" hangingPunct="1">
              <a:lnSpc>
                <a:spcPct val="90000"/>
              </a:lnSpc>
              <a:buFont typeface="Comic Sans MS" charset="0"/>
              <a:buAutoNum type="arabicPeriod"/>
            </a:pPr>
            <a:r>
              <a:rPr lang="en-GB" altLang="x-none" sz="1600">
                <a:solidFill>
                  <a:srgbClr val="800000"/>
                </a:solidFill>
                <a:ea typeface="ＭＳ Ｐゴシック" charset="-128"/>
              </a:rPr>
              <a:t>Allow the cookies to bake.</a:t>
            </a:r>
          </a:p>
          <a:p>
            <a:pPr lvl="1" eaLnBrk="1" hangingPunct="1">
              <a:lnSpc>
                <a:spcPct val="90000"/>
              </a:lnSpc>
              <a:buFont typeface="Comic Sans MS" charset="0"/>
              <a:buAutoNum type="arabicPeriod"/>
            </a:pPr>
            <a:r>
              <a:rPr lang="en-GB" altLang="x-none" sz="1600">
                <a:solidFill>
                  <a:srgbClr val="404040"/>
                </a:solidFill>
                <a:ea typeface="ＭＳ Ｐゴシック" charset="-128"/>
              </a:rPr>
              <a:t>Mix ingredients for frosting.</a:t>
            </a:r>
          </a:p>
          <a:p>
            <a:pPr lvl="1" eaLnBrk="1" hangingPunct="1">
              <a:lnSpc>
                <a:spcPct val="90000"/>
              </a:lnSpc>
              <a:buFont typeface="Comic Sans MS" charset="0"/>
              <a:buAutoNum type="arabicPeriod"/>
            </a:pPr>
            <a:r>
              <a:rPr lang="en-GB" altLang="x-none" sz="1600">
                <a:solidFill>
                  <a:srgbClr val="404040"/>
                </a:solidFill>
                <a:ea typeface="ＭＳ Ｐゴシック" charset="-128"/>
              </a:rPr>
              <a:t>Spread frosting and sprinkles.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886200"/>
            <a:ext cx="52578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4724400"/>
            <a:ext cx="5257800" cy="838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x-none">
                <a:ea typeface="ＭＳ Ｐゴシック" charset="-128"/>
              </a:rPr>
              <a:t>Fix: Structured Algorithms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GB" altLang="x-none" sz="2400" b="1" dirty="0">
                <a:ea typeface="ＭＳ Ｐゴシック" charset="-128"/>
              </a:rPr>
              <a:t>Structured algorithm</a:t>
            </a:r>
            <a:r>
              <a:rPr lang="en-GB" altLang="x-none" sz="2400" dirty="0">
                <a:ea typeface="ＭＳ Ｐゴシック" charset="-128"/>
              </a:rPr>
              <a:t>: Split into coherent tasks.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600" b="1" u="sng" dirty="0">
                <a:ea typeface="ＭＳ Ｐゴシック" charset="-128"/>
              </a:rPr>
              <a:t>1</a:t>
            </a:r>
            <a:r>
              <a:rPr lang="en-GB" altLang="x-none" sz="1600" u="sng" dirty="0">
                <a:ea typeface="ＭＳ Ｐゴシック" charset="-128"/>
              </a:rPr>
              <a:t>	Preheat oven.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GB" altLang="x-none" sz="1600" dirty="0">
                <a:solidFill>
                  <a:srgbClr val="404040"/>
                </a:solidFill>
                <a:ea typeface="ＭＳ Ｐゴシック" charset="-128"/>
              </a:rPr>
              <a:t>Set oven to 375 degrees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Wingdings 2" charset="2"/>
              <a:buNone/>
            </a:pPr>
            <a:endParaRPr lang="en-GB" altLang="x-none" sz="1600" b="1" u="sng" dirty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600" b="1" u="sng" dirty="0">
                <a:ea typeface="ＭＳ Ｐゴシック" charset="-128"/>
              </a:rPr>
              <a:t>2</a:t>
            </a:r>
            <a:r>
              <a:rPr lang="en-GB" altLang="x-none" sz="1600" u="sng" dirty="0">
                <a:ea typeface="ＭＳ Ｐゴシック" charset="-128"/>
              </a:rPr>
              <a:t>	Make the cookie batter.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GB" altLang="x-none" sz="1600" dirty="0">
                <a:solidFill>
                  <a:srgbClr val="404040"/>
                </a:solidFill>
                <a:ea typeface="ＭＳ Ｐゴシック" charset="-128"/>
              </a:rPr>
              <a:t>Mix the dry ingredients.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GB" altLang="x-none" sz="1600" dirty="0">
                <a:solidFill>
                  <a:srgbClr val="404040"/>
                </a:solidFill>
                <a:ea typeface="ＭＳ Ｐゴシック" charset="-128"/>
              </a:rPr>
              <a:t>Cream the butter and sugar.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GB" altLang="x-none" sz="1600" dirty="0">
                <a:solidFill>
                  <a:srgbClr val="404040"/>
                </a:solidFill>
                <a:ea typeface="ＭＳ Ｐゴシック" charset="-128"/>
              </a:rPr>
              <a:t>Beat in the eggs.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GB" altLang="x-none" sz="1600" dirty="0">
                <a:solidFill>
                  <a:srgbClr val="404040"/>
                </a:solidFill>
                <a:ea typeface="ＭＳ Ｐゴシック" charset="-128"/>
              </a:rPr>
              <a:t>Stir in the dry ingredients.</a:t>
            </a:r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</a:pPr>
            <a:endParaRPr lang="en-GB" altLang="x-none" sz="700" dirty="0">
              <a:solidFill>
                <a:srgbClr val="404040"/>
              </a:solidFill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600" b="1" u="sng" dirty="0">
                <a:ea typeface="ＭＳ Ｐゴシック" charset="-128"/>
              </a:rPr>
              <a:t>3</a:t>
            </a:r>
            <a:r>
              <a:rPr lang="en-GB" altLang="x-none" sz="1600" u="sng" dirty="0">
                <a:ea typeface="ＭＳ Ｐゴシック" charset="-128"/>
              </a:rPr>
              <a:t>	Bake the cookies.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GB" altLang="x-none" sz="1600" dirty="0">
                <a:solidFill>
                  <a:srgbClr val="404040"/>
                </a:solidFill>
                <a:ea typeface="ＭＳ Ｐゴシック" charset="-128"/>
              </a:rPr>
              <a:t>Set the timer for 8 min.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GB" altLang="x-none" sz="1600" dirty="0">
                <a:solidFill>
                  <a:srgbClr val="404040"/>
                </a:solidFill>
                <a:ea typeface="ＭＳ Ｐゴシック" charset="-128"/>
              </a:rPr>
              <a:t>Place the cookies into the oven.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GB" altLang="x-none" sz="1600" dirty="0">
                <a:solidFill>
                  <a:srgbClr val="404040"/>
                </a:solidFill>
                <a:ea typeface="ＭＳ Ｐゴシック" charset="-128"/>
              </a:rPr>
              <a:t>Allow the cookies to bake.</a:t>
            </a:r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</a:pPr>
            <a:endParaRPr lang="en-GB" altLang="x-none" sz="700" dirty="0">
              <a:solidFill>
                <a:srgbClr val="404040"/>
              </a:solidFill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600" b="1" u="sng" dirty="0">
                <a:ea typeface="ＭＳ Ｐゴシック" charset="-128"/>
              </a:rPr>
              <a:t>4</a:t>
            </a:r>
            <a:r>
              <a:rPr lang="en-GB" altLang="x-none" sz="1600" u="sng" dirty="0">
                <a:ea typeface="ＭＳ Ｐゴシック" charset="-128"/>
              </a:rPr>
              <a:t>	Decorate the cookies.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GB" altLang="x-none" sz="1600" dirty="0">
                <a:solidFill>
                  <a:srgbClr val="404040"/>
                </a:solidFill>
                <a:ea typeface="ＭＳ Ｐゴシック" charset="-128"/>
              </a:rPr>
              <a:t>Mix the ingredients for the frosting.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GB" altLang="x-none" sz="1600" dirty="0">
                <a:solidFill>
                  <a:srgbClr val="404040"/>
                </a:solidFill>
                <a:ea typeface="ＭＳ Ｐゴシック" charset="-128"/>
              </a:rPr>
              <a:t>Spread frosting and sprinkles onto the cookies.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922F1D0-28A1-D842-B6FB-354DEC6F87F1}" type="slidenum">
              <a:rPr lang="en-US" altLang="x-none" sz="1200">
                <a:latin typeface="Tahoma" charset="0"/>
              </a:rPr>
              <a:pPr/>
              <a:t>2</a:t>
            </a:fld>
            <a:endParaRPr lang="en-US" altLang="x-none" sz="1200">
              <a:latin typeface="Tahoma" charset="0"/>
            </a:endParaRPr>
          </a:p>
        </p:txBody>
      </p:sp>
      <p:pic>
        <p:nvPicPr>
          <p:cNvPr id="29698" name="Picture 2" descr="cartoon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2275"/>
            <a:ext cx="91440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69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x-none">
                <a:ea typeface="ＭＳ Ｐゴシック" charset="-128"/>
              </a:rPr>
              <a:t>Structured Algorithm?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6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This program displays a delicious recipe for baking cookies.</a:t>
            </a:r>
          </a:p>
          <a:p>
            <a:pPr eaLnBrk="1" hangingPunct="1">
              <a:lnSpc>
                <a:spcPct val="6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public class BakeCookies2 {</a:t>
            </a:r>
          </a:p>
          <a:p>
            <a:pPr eaLnBrk="1" hangingPunct="1">
              <a:lnSpc>
                <a:spcPct val="6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public static void main(String[] args) {</a:t>
            </a:r>
          </a:p>
          <a:p>
            <a:pPr eaLnBrk="1" hangingPunct="1">
              <a:lnSpc>
                <a:spcPct val="6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    // Step 1: preheat oven</a:t>
            </a:r>
          </a:p>
          <a:p>
            <a:pPr eaLnBrk="1" hangingPunct="1">
              <a:lnSpc>
                <a:spcPct val="6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    System.out.println(</a:t>
            </a:r>
            <a:r>
              <a:rPr lang="en-GB" altLang="en-US" sz="1400">
                <a:latin typeface="Courier New" charset="0"/>
                <a:ea typeface="ＭＳ Ｐゴシック" charset="-128"/>
              </a:rPr>
              <a:t>“</a:t>
            </a:r>
            <a:r>
              <a:rPr lang="en-GB" altLang="x-none" sz="1400">
                <a:latin typeface="Courier New" charset="0"/>
                <a:ea typeface="ＭＳ Ｐゴシック" charset="-128"/>
              </a:rPr>
              <a:t>Preheat oven to 375F.");</a:t>
            </a:r>
            <a:br>
              <a:rPr lang="en-GB" altLang="x-none" sz="1400">
                <a:latin typeface="Courier New" charset="0"/>
                <a:ea typeface="ＭＳ Ｐゴシック" charset="-128"/>
              </a:rPr>
            </a:br>
            <a:endParaRPr lang="en-GB" altLang="x-none" sz="1400" b="1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6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    // Step 2: Make the cookie batter.</a:t>
            </a:r>
          </a:p>
          <a:p>
            <a:pPr eaLnBrk="1" hangingPunct="1">
              <a:lnSpc>
                <a:spcPct val="6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    System.out.println("Mix the dry ingredients.");</a:t>
            </a:r>
          </a:p>
          <a:p>
            <a:pPr eaLnBrk="1" hangingPunct="1">
              <a:lnSpc>
                <a:spcPct val="6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    System.out.println("Cream the butter and sugar.");</a:t>
            </a:r>
          </a:p>
          <a:p>
            <a:pPr eaLnBrk="1" hangingPunct="1">
              <a:lnSpc>
                <a:spcPct val="6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    System.out.println("Beat in the eggs.");</a:t>
            </a:r>
          </a:p>
          <a:p>
            <a:pPr eaLnBrk="1" hangingPunct="1">
              <a:lnSpc>
                <a:spcPct val="6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    System.out.println("Stir in the dry ingredients.");</a:t>
            </a:r>
          </a:p>
          <a:p>
            <a:pPr eaLnBrk="1" hangingPunct="1">
              <a:lnSpc>
                <a:spcPct val="60000"/>
              </a:lnSpc>
              <a:spcBef>
                <a:spcPts val="450"/>
              </a:spcBef>
              <a:buFont typeface="Wingdings 2" charset="2"/>
              <a:buNone/>
            </a:pPr>
            <a:endParaRPr lang="en-GB" altLang="x-none" sz="700">
              <a:solidFill>
                <a:srgbClr val="003399"/>
              </a:solidFill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6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    // Step 3a: Bake cookies (first batch).</a:t>
            </a:r>
          </a:p>
          <a:p>
            <a:pPr eaLnBrk="1" hangingPunct="1">
              <a:lnSpc>
                <a:spcPct val="6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        System.out.println("Set the timer for 8 min.");</a:t>
            </a:r>
          </a:p>
          <a:p>
            <a:pPr eaLnBrk="1" hangingPunct="1">
              <a:lnSpc>
                <a:spcPct val="6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        System.out.println("Place a batch of cookies into the oven.");</a:t>
            </a:r>
          </a:p>
          <a:p>
            <a:pPr eaLnBrk="1" hangingPunct="1">
              <a:lnSpc>
                <a:spcPct val="6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        System.out.println("Allow the cookies to bake.");</a:t>
            </a:r>
          </a:p>
          <a:p>
            <a:pPr eaLnBrk="1" hangingPunct="1">
              <a:lnSpc>
                <a:spcPct val="60000"/>
              </a:lnSpc>
              <a:spcBef>
                <a:spcPts val="450"/>
              </a:spcBef>
              <a:buFont typeface="Wingdings 2" charset="2"/>
              <a:buNone/>
            </a:pPr>
            <a:endParaRPr lang="en-GB" altLang="x-none" sz="700" b="1">
              <a:solidFill>
                <a:srgbClr val="800000"/>
              </a:solidFill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6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    // Step 3b: Bake cookies (second batch).</a:t>
            </a:r>
          </a:p>
          <a:p>
            <a:pPr eaLnBrk="1" hangingPunct="1">
              <a:lnSpc>
                <a:spcPct val="6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 b="1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        System.out.println("Set the timer for 8 min.");</a:t>
            </a:r>
          </a:p>
          <a:p>
            <a:pPr eaLnBrk="1" hangingPunct="1">
              <a:lnSpc>
                <a:spcPct val="6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 b="1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        System.out.println("Place a batch of cookies into the oven.");</a:t>
            </a:r>
          </a:p>
          <a:p>
            <a:pPr eaLnBrk="1" hangingPunct="1">
              <a:lnSpc>
                <a:spcPct val="6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 b="1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        System.out.println("Allow the cookies to bake.");</a:t>
            </a:r>
          </a:p>
          <a:p>
            <a:pPr eaLnBrk="1" hangingPunct="1">
              <a:lnSpc>
                <a:spcPct val="60000"/>
              </a:lnSpc>
              <a:spcBef>
                <a:spcPts val="450"/>
              </a:spcBef>
              <a:buFont typeface="Wingdings 2" charset="2"/>
              <a:buNone/>
            </a:pPr>
            <a:endParaRPr lang="en-GB" altLang="x-none" sz="7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6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    // Step 4: Decorate the cookies.</a:t>
            </a:r>
          </a:p>
          <a:p>
            <a:pPr eaLnBrk="1" hangingPunct="1">
              <a:lnSpc>
                <a:spcPct val="6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    System.out.println("Mix ingredients for frosting.");</a:t>
            </a:r>
          </a:p>
          <a:p>
            <a:pPr eaLnBrk="1" hangingPunct="1">
              <a:lnSpc>
                <a:spcPct val="6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    System.out.println("Spread frosting and sprinkles.");</a:t>
            </a:r>
          </a:p>
          <a:p>
            <a:pPr eaLnBrk="1" hangingPunct="1">
              <a:lnSpc>
                <a:spcPct val="6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}</a:t>
            </a:r>
          </a:p>
          <a:p>
            <a:pPr eaLnBrk="1" hangingPunct="1">
              <a:lnSpc>
                <a:spcPct val="6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x-none">
                <a:ea typeface="ＭＳ Ｐゴシック" charset="-128"/>
              </a:rPr>
              <a:t>Structured Algorithms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GB" altLang="x-none" sz="2400" b="1" dirty="0">
                <a:ea typeface="ＭＳ Ｐゴシック" charset="-128"/>
              </a:rPr>
              <a:t>Structured algorithm</a:t>
            </a:r>
            <a:r>
              <a:rPr lang="en-GB" altLang="x-none" sz="2400" dirty="0">
                <a:ea typeface="ＭＳ Ｐゴシック" charset="-128"/>
              </a:rPr>
              <a:t> provides </a:t>
            </a:r>
            <a:r>
              <a:rPr lang="en-GB" altLang="x-none" sz="2400" dirty="0">
                <a:solidFill>
                  <a:srgbClr val="C00000"/>
                </a:solidFill>
                <a:ea typeface="ＭＳ Ｐゴシック" charset="-128"/>
              </a:rPr>
              <a:t>abstraction</a:t>
            </a:r>
            <a:r>
              <a:rPr lang="en-GB" altLang="x-none" sz="2400" dirty="0">
                <a:ea typeface="ＭＳ Ｐゴシック" charset="-128"/>
              </a:rPr>
              <a:t> (</a:t>
            </a:r>
            <a:r>
              <a:rPr lang="en-US" altLang="x-none" sz="2400" dirty="0">
                <a:ea typeface="ＭＳ Ｐゴシック" charset="-128"/>
              </a:rPr>
              <a:t>hide/ignore the right details at the right time)</a:t>
            </a:r>
            <a:endParaRPr lang="en-GB" altLang="x-none" sz="2400" dirty="0">
              <a:solidFill>
                <a:srgbClr val="C00000"/>
              </a:solidFill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600" b="1" u="sng" dirty="0">
                <a:ea typeface="ＭＳ Ｐゴシック" charset="-128"/>
              </a:rPr>
              <a:t>1</a:t>
            </a:r>
            <a:r>
              <a:rPr lang="en-GB" altLang="x-none" sz="1600" u="sng" dirty="0">
                <a:ea typeface="ＭＳ Ｐゴシック" charset="-128"/>
              </a:rPr>
              <a:t>	Preheat oven.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GB" altLang="x-none" sz="1600" dirty="0">
                <a:solidFill>
                  <a:srgbClr val="404040"/>
                </a:solidFill>
                <a:ea typeface="ＭＳ Ｐゴシック" charset="-128"/>
              </a:rPr>
              <a:t>Set oven to 375 degrees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Wingdings 2" charset="2"/>
              <a:buNone/>
            </a:pPr>
            <a:endParaRPr lang="en-GB" altLang="x-none" sz="1600" b="1" u="sng" dirty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600" b="1" u="sng" dirty="0">
                <a:ea typeface="ＭＳ Ｐゴシック" charset="-128"/>
              </a:rPr>
              <a:t>2</a:t>
            </a:r>
            <a:r>
              <a:rPr lang="en-GB" altLang="x-none" sz="1600" u="sng" dirty="0">
                <a:ea typeface="ＭＳ Ｐゴシック" charset="-128"/>
              </a:rPr>
              <a:t>	Make the cookie batter.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GB" altLang="x-none" sz="1600" dirty="0">
                <a:solidFill>
                  <a:srgbClr val="404040"/>
                </a:solidFill>
                <a:ea typeface="ＭＳ Ｐゴシック" charset="-128"/>
              </a:rPr>
              <a:t>Mix the dry ingredients.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GB" altLang="x-none" sz="1600" dirty="0">
                <a:solidFill>
                  <a:srgbClr val="404040"/>
                </a:solidFill>
                <a:ea typeface="ＭＳ Ｐゴシック" charset="-128"/>
              </a:rPr>
              <a:t>Cream the butter and sugar.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GB" altLang="x-none" sz="1600" dirty="0">
                <a:solidFill>
                  <a:srgbClr val="404040"/>
                </a:solidFill>
                <a:ea typeface="ＭＳ Ｐゴシック" charset="-128"/>
              </a:rPr>
              <a:t>Beat in the eggs.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GB" altLang="x-none" sz="1600" dirty="0">
                <a:solidFill>
                  <a:srgbClr val="404040"/>
                </a:solidFill>
                <a:ea typeface="ＭＳ Ｐゴシック" charset="-128"/>
              </a:rPr>
              <a:t>Stir in the dry ingredients.</a:t>
            </a:r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Courier New" panose="02070309020205020404" pitchFamily="49" charset="0"/>
              <a:buChar char="o"/>
            </a:pPr>
            <a:endParaRPr lang="en-GB" altLang="x-none" sz="700" dirty="0">
              <a:solidFill>
                <a:srgbClr val="404040"/>
              </a:solidFill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600" b="1" u="sng" dirty="0">
                <a:ea typeface="ＭＳ Ｐゴシック" charset="-128"/>
              </a:rPr>
              <a:t>3</a:t>
            </a:r>
            <a:r>
              <a:rPr lang="en-GB" altLang="x-none" sz="1600" u="sng" dirty="0">
                <a:ea typeface="ＭＳ Ｐゴシック" charset="-128"/>
              </a:rPr>
              <a:t>	Bake the cookies.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GB" altLang="x-none" sz="1600" dirty="0">
                <a:solidFill>
                  <a:srgbClr val="404040"/>
                </a:solidFill>
                <a:ea typeface="ＭＳ Ｐゴシック" charset="-128"/>
              </a:rPr>
              <a:t>Set the timer.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GB" altLang="x-none" sz="1600" dirty="0">
                <a:solidFill>
                  <a:srgbClr val="404040"/>
                </a:solidFill>
                <a:ea typeface="ＭＳ Ｐゴシック" charset="-128"/>
              </a:rPr>
              <a:t>Place the cookies into the oven.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GB" altLang="x-none" sz="1600" dirty="0">
                <a:solidFill>
                  <a:srgbClr val="404040"/>
                </a:solidFill>
                <a:ea typeface="ＭＳ Ｐゴシック" charset="-128"/>
              </a:rPr>
              <a:t>Allow the cookies to bake.</a:t>
            </a:r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</a:pPr>
            <a:endParaRPr lang="en-GB" altLang="x-none" sz="700" dirty="0">
              <a:solidFill>
                <a:srgbClr val="404040"/>
              </a:solidFill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600" b="1" u="sng" dirty="0">
                <a:ea typeface="ＭＳ Ｐゴシック" charset="-128"/>
              </a:rPr>
              <a:t>4</a:t>
            </a:r>
            <a:r>
              <a:rPr lang="en-GB" altLang="x-none" sz="1600" u="sng" dirty="0">
                <a:ea typeface="ＭＳ Ｐゴシック" charset="-128"/>
              </a:rPr>
              <a:t>	Decorate the cookies.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GB" altLang="x-none" sz="1600" dirty="0">
                <a:solidFill>
                  <a:srgbClr val="404040"/>
                </a:solidFill>
                <a:ea typeface="ＭＳ Ｐゴシック" charset="-128"/>
              </a:rPr>
              <a:t>Mix the ingredients for the frosting.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GB" altLang="x-none" sz="1600" dirty="0">
                <a:solidFill>
                  <a:srgbClr val="404040"/>
                </a:solidFill>
                <a:ea typeface="ＭＳ Ｐゴシック" charset="-128"/>
              </a:rPr>
              <a:t>Spread frosting and sprinkles onto the cookies.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x-none">
                <a:ea typeface="ＭＳ Ｐゴシック" charset="-128"/>
              </a:rPr>
              <a:t>Structured Algorithms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GB" altLang="x-none" sz="2400" b="1">
                <a:ea typeface="ＭＳ Ｐゴシック" charset="-128"/>
              </a:rPr>
              <a:t>Structured algorithm</a:t>
            </a:r>
            <a:r>
              <a:rPr lang="en-GB" altLang="x-none" sz="2400">
                <a:ea typeface="ＭＳ Ｐゴシック" charset="-128"/>
              </a:rPr>
              <a:t> provides </a:t>
            </a:r>
            <a:r>
              <a:rPr lang="en-GB" altLang="x-none" sz="2400">
                <a:solidFill>
                  <a:srgbClr val="C00000"/>
                </a:solidFill>
                <a:ea typeface="ＭＳ Ｐゴシック" charset="-128"/>
              </a:rPr>
              <a:t>abstraction</a:t>
            </a:r>
            <a:r>
              <a:rPr lang="en-GB" altLang="x-none" sz="2400">
                <a:ea typeface="ＭＳ Ｐゴシック" charset="-128"/>
              </a:rPr>
              <a:t> (</a:t>
            </a:r>
            <a:r>
              <a:rPr lang="en-US" altLang="x-none" sz="2400">
                <a:ea typeface="ＭＳ Ｐゴシック" charset="-128"/>
              </a:rPr>
              <a:t>hide/ignore the right details at the right time)</a:t>
            </a:r>
            <a:endParaRPr lang="en-GB" altLang="x-none" sz="2400">
              <a:solidFill>
                <a:srgbClr val="C00000"/>
              </a:solidFill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600" b="1" u="sng">
                <a:ea typeface="ＭＳ Ｐゴシック" charset="-128"/>
              </a:rPr>
              <a:t>1</a:t>
            </a:r>
            <a:r>
              <a:rPr lang="en-GB" altLang="x-none" sz="1600" u="sng">
                <a:ea typeface="ＭＳ Ｐゴシック" charset="-128"/>
              </a:rPr>
              <a:t>	Preheat oven.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</a:pPr>
            <a:r>
              <a:rPr lang="en-GB" altLang="x-none" sz="1600">
                <a:solidFill>
                  <a:srgbClr val="404040"/>
                </a:solidFill>
                <a:ea typeface="ＭＳ Ｐゴシック" charset="-128"/>
              </a:rPr>
              <a:t>Set oven to 375 degrees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Wingdings 2" charset="2"/>
              <a:buNone/>
            </a:pPr>
            <a:endParaRPr lang="en-GB" altLang="x-none" sz="1600" b="1" u="sng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600" b="1" u="sng">
                <a:ea typeface="ＭＳ Ｐゴシック" charset="-128"/>
              </a:rPr>
              <a:t>2</a:t>
            </a:r>
            <a:r>
              <a:rPr lang="en-GB" altLang="x-none" sz="1600" u="sng">
                <a:ea typeface="ＭＳ Ｐゴシック" charset="-128"/>
              </a:rPr>
              <a:t>	Make the cookie batter.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</a:pPr>
            <a:r>
              <a:rPr lang="en-GB" altLang="x-none" sz="1600">
                <a:solidFill>
                  <a:srgbClr val="404040"/>
                </a:solidFill>
                <a:ea typeface="ＭＳ Ｐゴシック" charset="-128"/>
              </a:rPr>
              <a:t>Mix the dry ingredients.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</a:pPr>
            <a:r>
              <a:rPr lang="en-GB" altLang="x-none" sz="1600">
                <a:solidFill>
                  <a:srgbClr val="404040"/>
                </a:solidFill>
                <a:ea typeface="ＭＳ Ｐゴシック" charset="-128"/>
              </a:rPr>
              <a:t>Cream the butter and sugar.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</a:pPr>
            <a:r>
              <a:rPr lang="en-GB" altLang="x-none" sz="1600">
                <a:solidFill>
                  <a:srgbClr val="404040"/>
                </a:solidFill>
                <a:ea typeface="ＭＳ Ｐゴシック" charset="-128"/>
              </a:rPr>
              <a:t>Beat in the eggs.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</a:pPr>
            <a:r>
              <a:rPr lang="en-GB" altLang="x-none" sz="1600">
                <a:solidFill>
                  <a:srgbClr val="404040"/>
                </a:solidFill>
                <a:ea typeface="ＭＳ Ｐゴシック" charset="-128"/>
              </a:rPr>
              <a:t>Stir in the dry ingredients.</a:t>
            </a:r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</a:pPr>
            <a:endParaRPr lang="en-GB" altLang="x-none" sz="700">
              <a:solidFill>
                <a:srgbClr val="404040"/>
              </a:solidFill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600" b="1" u="sng">
                <a:ea typeface="ＭＳ Ｐゴシック" charset="-128"/>
              </a:rPr>
              <a:t>3</a:t>
            </a:r>
            <a:r>
              <a:rPr lang="en-GB" altLang="x-none" sz="1600" u="sng">
                <a:ea typeface="ＭＳ Ｐゴシック" charset="-128"/>
              </a:rPr>
              <a:t>	Bake the cookies.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</a:pPr>
            <a:r>
              <a:rPr lang="en-GB" altLang="x-none" sz="1600">
                <a:solidFill>
                  <a:srgbClr val="404040"/>
                </a:solidFill>
                <a:ea typeface="ＭＳ Ｐゴシック" charset="-128"/>
              </a:rPr>
              <a:t>Set the timer.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</a:pPr>
            <a:r>
              <a:rPr lang="en-GB" altLang="x-none" sz="1600">
                <a:solidFill>
                  <a:srgbClr val="404040"/>
                </a:solidFill>
                <a:ea typeface="ＭＳ Ｐゴシック" charset="-128"/>
              </a:rPr>
              <a:t>Place the cookies into the oven.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</a:pPr>
            <a:r>
              <a:rPr lang="en-GB" altLang="x-none" sz="1600">
                <a:solidFill>
                  <a:srgbClr val="404040"/>
                </a:solidFill>
                <a:ea typeface="ＭＳ Ｐゴシック" charset="-128"/>
              </a:rPr>
              <a:t>Allow the cookies to bake.</a:t>
            </a:r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</a:pPr>
            <a:endParaRPr lang="en-GB" altLang="x-none" sz="700">
              <a:solidFill>
                <a:srgbClr val="404040"/>
              </a:solidFill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600" b="1" u="sng">
                <a:ea typeface="ＭＳ Ｐゴシック" charset="-128"/>
              </a:rPr>
              <a:t>4</a:t>
            </a:r>
            <a:r>
              <a:rPr lang="en-GB" altLang="x-none" sz="1600" u="sng">
                <a:ea typeface="ＭＳ Ｐゴシック" charset="-128"/>
              </a:rPr>
              <a:t>	Decorate the cookies.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</a:pPr>
            <a:r>
              <a:rPr lang="en-GB" altLang="x-none" sz="1600">
                <a:solidFill>
                  <a:srgbClr val="404040"/>
                </a:solidFill>
                <a:ea typeface="ＭＳ Ｐゴシック" charset="-128"/>
              </a:rPr>
              <a:t>Mix the ingredients for the frosting.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</a:pPr>
            <a:r>
              <a:rPr lang="en-GB" altLang="x-none" sz="1600">
                <a:solidFill>
                  <a:srgbClr val="404040"/>
                </a:solidFill>
                <a:ea typeface="ＭＳ Ｐゴシック" charset="-128"/>
              </a:rPr>
              <a:t>Spread frosting and sprinkles onto the cookies.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066800" y="2438400"/>
            <a:ext cx="327660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066800" y="3276600"/>
            <a:ext cx="32766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066800" y="4876800"/>
            <a:ext cx="3276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066800" y="6172200"/>
            <a:ext cx="4800600" cy="639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Removing Redundancy</a:t>
            </a:r>
          </a:p>
        </p:txBody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x-none" sz="2400">
                <a:ea typeface="ＭＳ Ｐゴシック" charset="-128"/>
              </a:rPr>
              <a:t>A well-structured algorithm can describe repeated tasks with less redundancy.</a:t>
            </a:r>
          </a:p>
          <a:p>
            <a:pPr lvl="1" eaLnBrk="1" hangingPunct="1">
              <a:spcBef>
                <a:spcPts val="450"/>
              </a:spcBef>
            </a:pPr>
            <a:endParaRPr lang="en-GB" altLang="x-none" sz="70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2000" b="1" u="sng">
                <a:ea typeface="ＭＳ Ｐゴシック" charset="-128"/>
              </a:rPr>
              <a:t>1</a:t>
            </a:r>
            <a:r>
              <a:rPr lang="en-GB" altLang="x-none" sz="2000" u="sng">
                <a:ea typeface="ＭＳ Ｐゴシック" charset="-128"/>
              </a:rPr>
              <a:t> Preheat oven.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Wingdings 2" charset="2"/>
              <a:buNone/>
            </a:pPr>
            <a:endParaRPr lang="en-GB" altLang="x-none" sz="2000" b="1" u="sng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2000" b="1" u="sng">
                <a:ea typeface="ＭＳ Ｐゴシック" charset="-128"/>
              </a:rPr>
              <a:t>2</a:t>
            </a:r>
            <a:r>
              <a:rPr lang="en-GB" altLang="x-none" sz="2000" u="sng">
                <a:ea typeface="ＭＳ Ｐゴシック" charset="-128"/>
              </a:rPr>
              <a:t> Make the cookie batter.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</a:pPr>
            <a:endParaRPr lang="en-GB" altLang="x-none" sz="700">
              <a:solidFill>
                <a:srgbClr val="404040"/>
              </a:solidFill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</a:pPr>
            <a:endParaRPr lang="en-GB" altLang="x-none" sz="700">
              <a:solidFill>
                <a:srgbClr val="404040"/>
              </a:solidFill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</a:pPr>
            <a:endParaRPr lang="en-GB" altLang="x-none" sz="700">
              <a:solidFill>
                <a:srgbClr val="404040"/>
              </a:solidFill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2000" b="1" u="sng">
                <a:solidFill>
                  <a:srgbClr val="003399"/>
                </a:solidFill>
                <a:ea typeface="ＭＳ Ｐゴシック" charset="-128"/>
              </a:rPr>
              <a:t>3a</a:t>
            </a:r>
            <a:r>
              <a:rPr lang="en-GB" altLang="x-none" sz="2000" u="sng">
                <a:solidFill>
                  <a:srgbClr val="003399"/>
                </a:solidFill>
                <a:ea typeface="ＭＳ Ｐゴシック" charset="-128"/>
              </a:rPr>
              <a:t> Bake the cookies (first batch).</a:t>
            </a:r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</a:pPr>
            <a:br>
              <a:rPr lang="en-GB" altLang="x-none" sz="800">
                <a:solidFill>
                  <a:srgbClr val="404040"/>
                </a:solidFill>
                <a:ea typeface="ＭＳ Ｐゴシック" charset="-128"/>
              </a:rPr>
            </a:br>
            <a:endParaRPr lang="en-GB" altLang="x-none" sz="800">
              <a:solidFill>
                <a:srgbClr val="404040"/>
              </a:solidFill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2000" b="1" u="sng">
                <a:solidFill>
                  <a:srgbClr val="003399"/>
                </a:solidFill>
                <a:ea typeface="ＭＳ Ｐゴシック" charset="-128"/>
              </a:rPr>
              <a:t>3b</a:t>
            </a:r>
            <a:r>
              <a:rPr lang="en-GB" altLang="x-none" sz="2000" u="sng">
                <a:solidFill>
                  <a:srgbClr val="003399"/>
                </a:solidFill>
                <a:ea typeface="ＭＳ Ｐゴシック" charset="-128"/>
              </a:rPr>
              <a:t> Bake the cookies (second batch).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Wingdings 2" charset="2"/>
              <a:buNone/>
            </a:pPr>
            <a:endParaRPr lang="en-GB" altLang="x-none" sz="2000" u="sng">
              <a:solidFill>
                <a:srgbClr val="003399"/>
              </a:solidFill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</a:pPr>
            <a:endParaRPr lang="en-GB" altLang="x-none" sz="70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2000" b="1" u="sng">
                <a:ea typeface="ＭＳ Ｐゴシック" charset="-128"/>
              </a:rPr>
              <a:t>4</a:t>
            </a:r>
            <a:r>
              <a:rPr lang="en-GB" altLang="x-none" sz="2000" u="sng">
                <a:ea typeface="ＭＳ Ｐゴシック" charset="-128"/>
              </a:rPr>
              <a:t> Decorate the cookies.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B712E07-E5C0-484A-AD0D-46A83F1A0072}" type="slidenum">
              <a:rPr lang="en-US" altLang="x-none" sz="1200">
                <a:latin typeface="Tahoma" charset="0"/>
              </a:rPr>
              <a:pPr/>
              <a:t>24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-128"/>
              </a:rPr>
              <a:t>Admin. </a:t>
            </a:r>
          </a:p>
          <a:p>
            <a:r>
              <a:rPr lang="en-US" altLang="x-none" dirty="0">
                <a:ea typeface="ＭＳ Ｐゴシック" charset="-128"/>
              </a:rPr>
              <a:t>Java methods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-128"/>
              </a:rPr>
              <a:t>Motivation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Syntax: declaring method</a:t>
            </a:r>
          </a:p>
          <a:p>
            <a:endParaRPr lang="en-US" altLang="x-none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x-none">
                <a:ea typeface="ＭＳ Ｐゴシック" charset="-128"/>
              </a:rPr>
              <a:t>Static Methods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x-none" sz="2400">
                <a:ea typeface="ＭＳ Ｐゴシック" charset="-128"/>
              </a:rPr>
              <a:t>Arrange statements into groups </a:t>
            </a:r>
            <a:br>
              <a:rPr lang="en-US" altLang="x-none" sz="2400">
                <a:ea typeface="ＭＳ Ｐゴシック" charset="-128"/>
              </a:rPr>
            </a:br>
            <a:r>
              <a:rPr lang="en-US" altLang="x-none" sz="2400">
                <a:ea typeface="ＭＳ Ｐゴシック" charset="-128"/>
              </a:rPr>
              <a:t>and give each group a name.</a:t>
            </a:r>
          </a:p>
          <a:p>
            <a:pPr eaLnBrk="1" hangingPunct="1">
              <a:lnSpc>
                <a:spcPct val="110000"/>
              </a:lnSpc>
            </a:pPr>
            <a:endParaRPr lang="en-US" altLang="x-none" sz="240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GB" altLang="x-none" sz="2400">
                <a:ea typeface="ＭＳ Ｐゴシック" charset="-128"/>
              </a:rPr>
              <a:t>Each such named group of </a:t>
            </a:r>
            <a:br>
              <a:rPr lang="en-GB" altLang="x-none" sz="2400">
                <a:ea typeface="ＭＳ Ｐゴシック" charset="-128"/>
              </a:rPr>
            </a:br>
            <a:r>
              <a:rPr lang="en-GB" altLang="x-none" sz="2400">
                <a:ea typeface="ＭＳ Ｐゴシック" charset="-128"/>
              </a:rPr>
              <a:t>statements is a </a:t>
            </a:r>
            <a:r>
              <a:rPr lang="en-GB" altLang="x-none" sz="2400">
                <a:solidFill>
                  <a:srgbClr val="FF0000"/>
                </a:solidFill>
                <a:ea typeface="ＭＳ Ｐゴシック" charset="-128"/>
              </a:rPr>
              <a:t>static method</a:t>
            </a:r>
          </a:p>
          <a:p>
            <a:pPr eaLnBrk="1" hangingPunct="1">
              <a:lnSpc>
                <a:spcPct val="110000"/>
              </a:lnSpc>
            </a:pPr>
            <a:endParaRPr lang="en-GB" altLang="x-none" sz="240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GB" altLang="x-none" sz="2400">
                <a:ea typeface="ＭＳ Ｐゴシック" charset="-128"/>
              </a:rPr>
              <a:t>Writing a static method is like</a:t>
            </a:r>
            <a:br>
              <a:rPr lang="en-GB" altLang="x-none" sz="2400">
                <a:ea typeface="ＭＳ Ｐゴシック" charset="-128"/>
              </a:rPr>
            </a:br>
            <a:r>
              <a:rPr lang="en-GB" altLang="x-none" sz="2400">
                <a:ea typeface="ＭＳ Ｐゴシック" charset="-128"/>
              </a:rPr>
              <a:t>adding a new command to Java.</a:t>
            </a:r>
          </a:p>
        </p:txBody>
      </p:sp>
      <p:grpSp>
        <p:nvGrpSpPr>
          <p:cNvPr id="62467" name="Group 4"/>
          <p:cNvGrpSpPr>
            <a:grpSpLocks/>
          </p:cNvGrpSpPr>
          <p:nvPr/>
        </p:nvGrpSpPr>
        <p:grpSpPr bwMode="auto">
          <a:xfrm>
            <a:off x="5943600" y="2057400"/>
            <a:ext cx="3048000" cy="4572000"/>
            <a:chOff x="3744" y="1344"/>
            <a:chExt cx="1920" cy="2880"/>
          </a:xfrm>
        </p:grpSpPr>
        <p:sp>
          <p:nvSpPr>
            <p:cNvPr id="62468" name="Text Box 5"/>
            <p:cNvSpPr txBox="1">
              <a:spLocks noChangeArrowheads="1"/>
            </p:cNvSpPr>
            <p:nvPr/>
          </p:nvSpPr>
          <p:spPr bwMode="auto">
            <a:xfrm>
              <a:off x="3744" y="1344"/>
              <a:ext cx="1920" cy="2880"/>
            </a:xfrm>
            <a:prstGeom prst="rect">
              <a:avLst/>
            </a:prstGeom>
            <a:solidFill>
              <a:srgbClr val="F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marL="282575" indent="-282575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charset="2"/>
                <a:buNone/>
              </a:pPr>
              <a:r>
                <a:rPr lang="en-US" altLang="x-none" sz="2000" b="1">
                  <a:latin typeface="Verdana" charset="0"/>
                </a:rPr>
                <a:t>class</a:t>
              </a:r>
            </a:p>
          </p:txBody>
        </p:sp>
        <p:sp>
          <p:nvSpPr>
            <p:cNvPr id="62469" name="Text Box 6"/>
            <p:cNvSpPr txBox="1">
              <a:spLocks noChangeArrowheads="1"/>
            </p:cNvSpPr>
            <p:nvPr/>
          </p:nvSpPr>
          <p:spPr bwMode="auto">
            <a:xfrm>
              <a:off x="3840" y="1597"/>
              <a:ext cx="1728" cy="899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282575" indent="-282575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628650" indent="-231775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charset="2"/>
                <a:buNone/>
              </a:pPr>
              <a:r>
                <a:rPr lang="en-US" altLang="x-none" sz="2000" b="1" u="sng">
                  <a:latin typeface="Verdana" charset="0"/>
                </a:rPr>
                <a:t>method A</a:t>
              </a:r>
            </a:p>
            <a:p>
              <a:pPr lvl="1"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x-none" sz="2000">
                  <a:latin typeface="Verdana" charset="0"/>
                </a:rPr>
                <a:t>statement</a:t>
              </a:r>
            </a:p>
            <a:p>
              <a:pPr lvl="1"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x-none" sz="2000">
                  <a:latin typeface="Verdana" charset="0"/>
                </a:rPr>
                <a:t>statement</a:t>
              </a:r>
            </a:p>
            <a:p>
              <a:pPr lvl="1"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x-none" sz="2000">
                  <a:latin typeface="Verdana" charset="0"/>
                </a:rPr>
                <a:t>statement</a:t>
              </a:r>
            </a:p>
          </p:txBody>
        </p:sp>
        <p:sp>
          <p:nvSpPr>
            <p:cNvPr id="62470" name="Text Box 7"/>
            <p:cNvSpPr txBox="1">
              <a:spLocks noChangeArrowheads="1"/>
            </p:cNvSpPr>
            <p:nvPr/>
          </p:nvSpPr>
          <p:spPr bwMode="auto">
            <a:xfrm>
              <a:off x="3840" y="2544"/>
              <a:ext cx="1728" cy="688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282575" indent="-282575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628650" indent="-231775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charset="2"/>
                <a:buNone/>
              </a:pPr>
              <a:r>
                <a:rPr lang="en-US" altLang="x-none" sz="2000" b="1" u="sng">
                  <a:latin typeface="Verdana" charset="0"/>
                </a:rPr>
                <a:t>method B</a:t>
              </a:r>
            </a:p>
            <a:p>
              <a:pPr lvl="1"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x-none" sz="2000">
                  <a:latin typeface="Verdana" charset="0"/>
                </a:rPr>
                <a:t>statement</a:t>
              </a:r>
            </a:p>
            <a:p>
              <a:pPr lvl="1"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x-none" sz="2000">
                  <a:latin typeface="Verdana" charset="0"/>
                </a:rPr>
                <a:t>statement</a:t>
              </a:r>
            </a:p>
          </p:txBody>
        </p:sp>
        <p:sp>
          <p:nvSpPr>
            <p:cNvPr id="62471" name="Text Box 8"/>
            <p:cNvSpPr txBox="1">
              <a:spLocks noChangeArrowheads="1"/>
            </p:cNvSpPr>
            <p:nvPr/>
          </p:nvSpPr>
          <p:spPr bwMode="auto">
            <a:xfrm>
              <a:off x="3840" y="3277"/>
              <a:ext cx="1728" cy="899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282575" indent="-282575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628650" indent="-231775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charset="2"/>
                <a:buNone/>
              </a:pPr>
              <a:r>
                <a:rPr lang="en-US" altLang="x-none" sz="2000" b="1" u="sng">
                  <a:latin typeface="Verdana" charset="0"/>
                </a:rPr>
                <a:t>method C</a:t>
              </a:r>
            </a:p>
            <a:p>
              <a:pPr lvl="1"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x-none" sz="2000">
                  <a:latin typeface="Verdana" charset="0"/>
                </a:rPr>
                <a:t>statement</a:t>
              </a:r>
            </a:p>
            <a:p>
              <a:pPr lvl="1"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x-none" sz="2000">
                  <a:latin typeface="Verdana" charset="0"/>
                </a:rPr>
                <a:t>statement</a:t>
              </a:r>
            </a:p>
            <a:p>
              <a:pPr lvl="1"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x-none" sz="2000">
                  <a:latin typeface="Verdana" charset="0"/>
                </a:rPr>
                <a:t>statement</a:t>
              </a:r>
            </a:p>
          </p:txBody>
        </p:sp>
      </p:grp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/>
          </p:cNvSpPr>
          <p:nvPr>
            <p:ph type="body" idx="1"/>
          </p:nvPr>
        </p:nvSpPr>
        <p:spPr>
          <a:xfrm>
            <a:off x="530225" y="1371600"/>
            <a:ext cx="8918575" cy="5021263"/>
          </a:xfrm>
        </p:spPr>
        <p:txBody>
          <a:bodyPr lIns="90000" tIns="46800" rIns="90000" bIns="46800">
            <a:spAutoFit/>
          </a:bodyPr>
          <a:lstStyle/>
          <a:p>
            <a:pPr marL="339725" indent="-339725" defTabSz="449263" eaLnBrk="1" hangingPunct="1">
              <a:lnSpc>
                <a:spcPct val="90000"/>
              </a:lnSpc>
              <a:spcBef>
                <a:spcPts val="500"/>
              </a:spcBef>
              <a:buFont typeface="Wingdings 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x-none" i="1">
                <a:solidFill>
                  <a:srgbClr val="C00000"/>
                </a:solidFill>
                <a:ea typeface="ＭＳ Ｐゴシック" charset="-128"/>
              </a:rPr>
              <a:t>Gives your method a name so it can be referred to.</a:t>
            </a:r>
          </a:p>
          <a:p>
            <a:pPr marL="739775" lvl="1" indent="-282575" defTabSz="449263" eaLnBrk="1" hangingPunct="1">
              <a:lnSpc>
                <a:spcPct val="9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x-none" sz="800" i="1">
              <a:ea typeface="ＭＳ Ｐゴシック" charset="-128"/>
            </a:endParaRPr>
          </a:p>
          <a:p>
            <a:pPr marL="339725" indent="-339725" defTabSz="449263" eaLnBrk="1" hangingPunct="1">
              <a:lnSpc>
                <a:spcPct val="9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x-none">
                <a:ea typeface="ＭＳ Ｐゴシック" charset="-128"/>
              </a:rPr>
              <a:t>Syntax:</a:t>
            </a:r>
            <a:br>
              <a:rPr lang="en-GB" altLang="x-none">
                <a:ea typeface="ＭＳ Ｐゴシック" charset="-128"/>
              </a:rPr>
            </a:br>
            <a:br>
              <a:rPr lang="en-GB" altLang="x-none" sz="700">
                <a:ea typeface="ＭＳ Ｐゴシック" charset="-128"/>
              </a:rPr>
            </a:br>
            <a:br>
              <a:rPr lang="en-GB" altLang="x-none" sz="800">
                <a:ea typeface="ＭＳ Ｐゴシック" charset="-128"/>
              </a:rPr>
            </a:br>
            <a:r>
              <a:rPr lang="en-GB" altLang="x-none" sz="2000">
                <a:latin typeface="Courier New" charset="0"/>
                <a:ea typeface="ＭＳ Ｐゴシック" charset="-128"/>
              </a:rPr>
              <a:t>public static void </a:t>
            </a:r>
            <a:r>
              <a:rPr lang="en-GB" altLang="x-none" sz="2000" b="1" i="1">
                <a:ea typeface="ＭＳ Ｐゴシック" charset="-128"/>
              </a:rPr>
              <a:t>&lt;name&gt;</a:t>
            </a:r>
            <a:r>
              <a:rPr lang="en-GB" altLang="x-none" sz="2000">
                <a:latin typeface="Courier New" charset="0"/>
                <a:ea typeface="ＭＳ Ｐゴシック" charset="-128"/>
              </a:rPr>
              <a:t>() {</a:t>
            </a:r>
            <a:br>
              <a:rPr lang="en-GB" altLang="x-none" sz="2000">
                <a:latin typeface="Courier New" charset="0"/>
                <a:ea typeface="ＭＳ Ｐゴシック" charset="-128"/>
              </a:rPr>
            </a:br>
            <a:r>
              <a:rPr lang="en-GB" altLang="x-none" sz="2000">
                <a:latin typeface="Courier New" charset="0"/>
                <a:ea typeface="ＭＳ Ｐゴシック" charset="-128"/>
              </a:rPr>
              <a:t>    </a:t>
            </a:r>
            <a:r>
              <a:rPr lang="en-GB" altLang="x-none" sz="2000" b="1" i="1">
                <a:ea typeface="ＭＳ Ｐゴシック" charset="-128"/>
              </a:rPr>
              <a:t>&lt;statement&gt;</a:t>
            </a:r>
            <a:r>
              <a:rPr lang="en-GB" altLang="x-none" sz="2000">
                <a:latin typeface="Courier New" charset="0"/>
                <a:ea typeface="ＭＳ Ｐゴシック" charset="-128"/>
              </a:rPr>
              <a:t>;</a:t>
            </a:r>
            <a:br>
              <a:rPr lang="en-GB" altLang="x-none" sz="2000">
                <a:latin typeface="Courier New" charset="0"/>
                <a:ea typeface="ＭＳ Ｐゴシック" charset="-128"/>
              </a:rPr>
            </a:br>
            <a:r>
              <a:rPr lang="en-GB" altLang="x-none" sz="2000">
                <a:latin typeface="Courier New" charset="0"/>
                <a:ea typeface="ＭＳ Ｐゴシック" charset="-128"/>
              </a:rPr>
              <a:t>    </a:t>
            </a:r>
            <a:r>
              <a:rPr lang="en-GB" altLang="x-none" sz="2000" b="1" i="1">
                <a:ea typeface="ＭＳ Ｐゴシック" charset="-128"/>
              </a:rPr>
              <a:t>&lt;statement&gt;</a:t>
            </a:r>
            <a:r>
              <a:rPr lang="en-GB" altLang="x-none" sz="2000">
                <a:latin typeface="Courier New" charset="0"/>
                <a:ea typeface="ＭＳ Ｐゴシック" charset="-128"/>
              </a:rPr>
              <a:t>;</a:t>
            </a:r>
            <a:br>
              <a:rPr lang="en-GB" altLang="x-none" sz="2000">
                <a:latin typeface="Courier New" charset="0"/>
                <a:ea typeface="ＭＳ Ｐゴシック" charset="-128"/>
              </a:rPr>
            </a:br>
            <a:r>
              <a:rPr lang="en-GB" altLang="x-none" sz="2000">
                <a:latin typeface="Courier New" charset="0"/>
                <a:ea typeface="ＭＳ Ｐゴシック" charset="-128"/>
              </a:rPr>
              <a:t>    </a:t>
            </a:r>
            <a:r>
              <a:rPr lang="en-GB" altLang="x-none" sz="2000">
                <a:ea typeface="ＭＳ Ｐゴシック" charset="-128"/>
              </a:rPr>
              <a:t>...</a:t>
            </a:r>
            <a:br>
              <a:rPr lang="en-GB" altLang="x-none" sz="2000">
                <a:latin typeface="Courier New" charset="0"/>
                <a:ea typeface="ＭＳ Ｐゴシック" charset="-128"/>
              </a:rPr>
            </a:br>
            <a:r>
              <a:rPr lang="en-GB" altLang="x-none" sz="2000">
                <a:latin typeface="Courier New" charset="0"/>
                <a:ea typeface="ＭＳ Ｐゴシック" charset="-128"/>
              </a:rPr>
              <a:t>    </a:t>
            </a:r>
            <a:r>
              <a:rPr lang="en-GB" altLang="x-none" sz="2000" b="1" i="1">
                <a:ea typeface="ＭＳ Ｐゴシック" charset="-128"/>
              </a:rPr>
              <a:t>&lt;statement&gt;</a:t>
            </a:r>
            <a:r>
              <a:rPr lang="en-GB" altLang="x-none" sz="2000">
                <a:latin typeface="Courier New" charset="0"/>
                <a:ea typeface="ＭＳ Ｐゴシック" charset="-128"/>
              </a:rPr>
              <a:t>;</a:t>
            </a:r>
            <a:br>
              <a:rPr lang="en-GB" altLang="x-none" sz="2000">
                <a:latin typeface="Courier New" charset="0"/>
                <a:ea typeface="ＭＳ Ｐゴシック" charset="-128"/>
              </a:rPr>
            </a:br>
            <a:r>
              <a:rPr lang="en-GB" altLang="x-none" sz="2000">
                <a:latin typeface="Courier New" charset="0"/>
                <a:ea typeface="ＭＳ Ｐゴシック" charset="-128"/>
              </a:rPr>
              <a:t>}</a:t>
            </a:r>
            <a:br>
              <a:rPr lang="en-GB" altLang="x-none" sz="2000">
                <a:latin typeface="Courier New" charset="0"/>
                <a:ea typeface="ＭＳ Ｐゴシック" charset="-128"/>
              </a:rPr>
            </a:br>
            <a:endParaRPr lang="en-GB" altLang="x-none" sz="2000">
              <a:solidFill>
                <a:srgbClr val="4D4D4D"/>
              </a:solidFill>
              <a:latin typeface="Courier New" charset="0"/>
              <a:ea typeface="ＭＳ Ｐゴシック" charset="-128"/>
            </a:endParaRPr>
          </a:p>
          <a:p>
            <a:pPr marL="339725" indent="-339725" defTabSz="449263" eaLnBrk="1" hangingPunct="1">
              <a:spcBef>
                <a:spcPts val="1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x-none">
                <a:ea typeface="ＭＳ Ｐゴシック" charset="-128"/>
              </a:rPr>
              <a:t>Example:</a:t>
            </a:r>
            <a:br>
              <a:rPr lang="en-GB" altLang="x-none">
                <a:ea typeface="ＭＳ Ｐゴシック" charset="-128"/>
              </a:rPr>
            </a:br>
            <a:br>
              <a:rPr lang="en-GB" altLang="x-none" sz="700">
                <a:ea typeface="ＭＳ Ｐゴシック" charset="-128"/>
              </a:rPr>
            </a:br>
            <a:r>
              <a:rPr lang="en-GB" altLang="x-none" sz="2000">
                <a:latin typeface="Courier New" charset="0"/>
                <a:ea typeface="ＭＳ Ｐゴシック" charset="-128"/>
              </a:rPr>
              <a:t>public static void printWarning() {</a:t>
            </a:r>
            <a:br>
              <a:rPr lang="en-GB" altLang="x-none" sz="2000">
                <a:latin typeface="Courier New" charset="0"/>
                <a:ea typeface="ＭＳ Ｐゴシック" charset="-128"/>
              </a:rPr>
            </a:br>
            <a:r>
              <a:rPr lang="en-GB" altLang="x-none" sz="1900">
                <a:latin typeface="Courier New" charset="0"/>
                <a:ea typeface="ＭＳ Ｐゴシック" charset="-128"/>
              </a:rPr>
              <a:t>    System.out.println("This product causes cancer");</a:t>
            </a:r>
            <a:br>
              <a:rPr lang="en-GB" altLang="x-none" sz="1900">
                <a:latin typeface="Courier New" charset="0"/>
                <a:ea typeface="ＭＳ Ｐゴシック" charset="-128"/>
              </a:rPr>
            </a:br>
            <a:r>
              <a:rPr lang="en-GB" altLang="x-none" sz="1900">
                <a:latin typeface="Courier New" charset="0"/>
                <a:ea typeface="ＭＳ Ｐゴシック" charset="-128"/>
              </a:rPr>
              <a:t>    System.out.println("in lab rats and humans.");</a:t>
            </a:r>
            <a:br>
              <a:rPr lang="en-GB" altLang="x-none" sz="1900">
                <a:latin typeface="Courier New" charset="0"/>
                <a:ea typeface="ＭＳ Ｐゴシック" charset="-128"/>
              </a:rPr>
            </a:br>
            <a:r>
              <a:rPr lang="en-GB" altLang="x-none" sz="2000"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64514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x-none">
                <a:ea typeface="ＭＳ Ｐゴシック" charset="-128"/>
              </a:rPr>
              <a:t>Declaring a Method</a:t>
            </a:r>
            <a:endParaRPr lang="en-US" altLang="x-none"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x-none">
                <a:ea typeface="ＭＳ Ｐゴシック" charset="-128"/>
              </a:rPr>
              <a:t>Calling a Method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665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2400" i="1" dirty="0">
                <a:ea typeface="ＭＳ Ｐゴシック" charset="-128"/>
              </a:rPr>
              <a:t>Executes the method's code</a:t>
            </a:r>
          </a:p>
          <a:p>
            <a:pPr lvl="1" eaLnBrk="1" hangingPunct="1">
              <a:lnSpc>
                <a:spcPct val="110000"/>
              </a:lnSpc>
              <a:spcBef>
                <a:spcPts val="450"/>
              </a:spcBef>
            </a:pPr>
            <a:endParaRPr lang="en-GB" altLang="x-none" sz="700" i="1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</a:pPr>
            <a:r>
              <a:rPr lang="en-GB" altLang="x-none" sz="2400" dirty="0">
                <a:ea typeface="ＭＳ Ｐゴシック" charset="-128"/>
              </a:rPr>
              <a:t>Syntax:</a:t>
            </a:r>
            <a:endParaRPr lang="en-GB" altLang="x-none" sz="1100" dirty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endParaRPr lang="en-GB" altLang="x-none" sz="700" b="1" i="1" dirty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2000" b="1" dirty="0">
                <a:ea typeface="ＭＳ Ｐゴシック" charset="-128"/>
              </a:rPr>
              <a:t>	</a:t>
            </a:r>
            <a:r>
              <a:rPr lang="en-GB" altLang="x-none" sz="2000" b="1" i="1" dirty="0">
                <a:ea typeface="ＭＳ Ｐゴシック" charset="-128"/>
              </a:rPr>
              <a:t>&lt;name&gt;</a:t>
            </a:r>
            <a:r>
              <a:rPr lang="en-GB" altLang="x-none" sz="2000" dirty="0">
                <a:latin typeface="Courier New" charset="0"/>
                <a:ea typeface="ＭＳ Ｐゴシック" charset="-128"/>
              </a:rPr>
              <a:t>();</a:t>
            </a:r>
          </a:p>
          <a:p>
            <a:pPr lvl="1" eaLnBrk="1" hangingPunct="1">
              <a:lnSpc>
                <a:spcPct val="110000"/>
              </a:lnSpc>
              <a:spcBef>
                <a:spcPts val="450"/>
              </a:spcBef>
            </a:pPr>
            <a:endParaRPr lang="en-GB" altLang="x-none" sz="700" dirty="0">
              <a:ea typeface="ＭＳ Ｐゴシック" charset="-128"/>
            </a:endParaRPr>
          </a:p>
          <a:p>
            <a:pPr lvl="1" eaLnBrk="1" hangingPunct="1">
              <a:lnSpc>
                <a:spcPct val="110000"/>
              </a:lnSpc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GB" altLang="x-none" sz="2000" dirty="0">
                <a:ea typeface="ＭＳ Ｐゴシック" charset="-128"/>
              </a:rPr>
              <a:t>You can call the same method many times if you like.</a:t>
            </a:r>
          </a:p>
          <a:p>
            <a:pPr lvl="1" eaLnBrk="1" hangingPunct="1">
              <a:lnSpc>
                <a:spcPct val="110000"/>
              </a:lnSpc>
              <a:spcBef>
                <a:spcPts val="450"/>
              </a:spcBef>
            </a:pPr>
            <a:endParaRPr lang="en-GB" altLang="x-none" sz="2000" dirty="0">
              <a:solidFill>
                <a:srgbClr val="4D4D4D"/>
              </a:solidFill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</a:pPr>
            <a:r>
              <a:rPr lang="en-GB" altLang="x-none" sz="2400" dirty="0">
                <a:ea typeface="ＭＳ Ｐゴシック" charset="-128"/>
              </a:rPr>
              <a:t>Example:</a:t>
            </a:r>
            <a:endParaRPr lang="en-GB" altLang="x-none" sz="9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endParaRPr lang="en-GB" altLang="x-none" sz="7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2000" dirty="0">
                <a:latin typeface="Courier New" charset="0"/>
                <a:ea typeface="ＭＳ Ｐゴシック" charset="-128"/>
              </a:rPr>
              <a:t>	</a:t>
            </a:r>
            <a:r>
              <a:rPr lang="en-GB" altLang="x-none" sz="2000" dirty="0" err="1">
                <a:latin typeface="Courier New" charset="0"/>
                <a:ea typeface="ＭＳ Ｐゴシック" charset="-128"/>
              </a:rPr>
              <a:t>printWarning</a:t>
            </a:r>
            <a:r>
              <a:rPr lang="en-GB" altLang="x-none" sz="2000" dirty="0">
                <a:latin typeface="Courier New" charset="0"/>
                <a:ea typeface="ＭＳ Ｐゴシック" charset="-128"/>
              </a:rPr>
              <a:t>();</a:t>
            </a:r>
          </a:p>
          <a:p>
            <a:pPr lvl="1"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endParaRPr lang="en-GB" altLang="x-none" sz="700" u="sng" dirty="0">
              <a:ea typeface="ＭＳ Ｐゴシック" charset="-128"/>
            </a:endParaRPr>
          </a:p>
          <a:p>
            <a:pPr lvl="1" eaLnBrk="1" hangingPunct="1">
              <a:lnSpc>
                <a:spcPct val="140000"/>
              </a:lnSpc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GB" altLang="x-none" sz="2000" dirty="0">
                <a:ea typeface="ＭＳ Ｐゴシック" charset="-128"/>
              </a:rPr>
              <a:t>Output:</a:t>
            </a:r>
          </a:p>
          <a:p>
            <a:pPr lvl="1" eaLnBrk="1" hangingPunct="1">
              <a:lnSpc>
                <a:spcPct val="70000"/>
              </a:lnSpc>
              <a:spcBef>
                <a:spcPts val="450"/>
              </a:spcBef>
              <a:buFont typeface="Wingdings 2" charset="2"/>
              <a:buNone/>
            </a:pPr>
            <a:endParaRPr lang="en-GB" altLang="x-none" sz="8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2000" dirty="0">
                <a:latin typeface="Courier New" charset="0"/>
                <a:ea typeface="ＭＳ Ｐゴシック" charset="-128"/>
              </a:rPr>
              <a:t>	This product causes cancer</a:t>
            </a:r>
          </a:p>
          <a:p>
            <a:pPr lvl="1" eaLnBrk="1" hangingPunct="1">
              <a:lnSpc>
                <a:spcPct val="7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2000" dirty="0">
                <a:latin typeface="Courier New" charset="0"/>
                <a:ea typeface="ＭＳ Ｐゴシック" charset="-128"/>
              </a:rPr>
              <a:t>	in lab rats and humans.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Example</a:t>
            </a:r>
          </a:p>
        </p:txBody>
      </p:sp>
      <p:sp>
        <p:nvSpPr>
          <p:cNvPr id="686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public class FreshPrince {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public static void main(String[] args) {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 b="1">
                <a:latin typeface="Courier New" charset="0"/>
                <a:ea typeface="ＭＳ Ｐゴシック" charset="-128"/>
              </a:rPr>
              <a:t>        rap();                 </a:t>
            </a:r>
            <a:r>
              <a:rPr lang="en-GB" altLang="x-none" sz="14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Calling (running) the rap method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    System.out.println();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 b="1">
                <a:latin typeface="Courier New" charset="0"/>
                <a:ea typeface="ＭＳ Ｐゴシック" charset="-128"/>
              </a:rPr>
              <a:t>        rap();                 </a:t>
            </a:r>
            <a:r>
              <a:rPr lang="en-GB" altLang="x-none" sz="14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Calling the rap method again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}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endParaRPr lang="en-GB" altLang="x-none" sz="700" b="1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// This method prints the lyrics to my favorite song.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 b="1">
                <a:latin typeface="Courier New" charset="0"/>
                <a:ea typeface="ＭＳ Ｐゴシック" charset="-128"/>
              </a:rPr>
              <a:t>    public static void rap() {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    System.out.println("Now this is the story all about how");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    System.out.println("My life got flipped turned upside-down");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 b="1">
                <a:latin typeface="Courier New" charset="0"/>
                <a:ea typeface="ＭＳ Ｐゴシック" charset="-128"/>
              </a:rPr>
              <a:t>    }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}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Example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public class FreshPrince {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public static void main(String[] args) {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 b="1">
                <a:latin typeface="Courier New" charset="0"/>
                <a:ea typeface="ＭＳ Ｐゴシック" charset="-128"/>
              </a:rPr>
              <a:t>        rap();                 </a:t>
            </a:r>
            <a:r>
              <a:rPr lang="en-GB" altLang="x-none" sz="14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Calling (running) the rap method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    System.out.println();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 b="1">
                <a:latin typeface="Courier New" charset="0"/>
                <a:ea typeface="ＭＳ Ｐゴシック" charset="-128"/>
              </a:rPr>
              <a:t>        rap();                 </a:t>
            </a:r>
            <a:r>
              <a:rPr lang="en-GB" altLang="x-none" sz="14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Calling the rap method again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}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endParaRPr lang="en-GB" altLang="x-none" sz="700" b="1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// This method prints the lyrics to my favorite song.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 b="1">
                <a:latin typeface="Courier New" charset="0"/>
                <a:ea typeface="ＭＳ Ｐゴシック" charset="-128"/>
              </a:rPr>
              <a:t>    public static void rap() {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    System.out.println("Now this is the story all about how");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    System.out.println("My life got flipped turned upside-down");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 b="1">
                <a:latin typeface="Courier New" charset="0"/>
                <a:ea typeface="ＭＳ Ｐゴシック" charset="-128"/>
              </a:rPr>
              <a:t>    }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}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endParaRPr lang="en-GB" altLang="x-none" sz="14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600">
                <a:ea typeface="ＭＳ Ｐゴシック" charset="-128"/>
              </a:rPr>
              <a:t>Output:</a:t>
            </a:r>
          </a:p>
          <a:p>
            <a:pPr eaLnBrk="1" hangingPunct="1">
              <a:lnSpc>
                <a:spcPct val="80000"/>
              </a:lnSpc>
              <a:spcBef>
                <a:spcPts val="150"/>
              </a:spcBef>
              <a:buFont typeface="Wingdings 2" charset="2"/>
              <a:buNone/>
            </a:pPr>
            <a:endParaRPr lang="en-GB" altLang="x-none" sz="2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Now this is the story all about how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My life got flipped turned upside-down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endParaRPr lang="en-GB" altLang="x-none" sz="14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Now this is the story all about how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My life got flipped turned upside-down</a:t>
            </a:r>
            <a:endParaRPr lang="en-US" altLang="x-none" sz="1400">
              <a:latin typeface="Courier New" charset="0"/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9910375-4680-E647-907D-8D1D15BBA360}" type="slidenum">
              <a:rPr lang="en-US" altLang="x-none" sz="1200">
                <a:latin typeface="Tahoma" charset="0"/>
              </a:rPr>
              <a:pPr/>
              <a:t>3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Outline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Admin. </a:t>
            </a:r>
          </a:p>
          <a:p>
            <a:r>
              <a:rPr lang="en-US" altLang="x-none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-128"/>
              </a:rPr>
              <a:t>Java methods</a:t>
            </a:r>
          </a:p>
          <a:p>
            <a:endParaRPr lang="en-US" altLang="x-none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x-none">
                <a:ea typeface="ＭＳ Ｐゴシック" charset="-128"/>
              </a:rPr>
              <a:t>Final Cookie Program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70658" name="Rectangle 3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7772400" cy="4648200"/>
          </a:xfrm>
        </p:spPr>
        <p:txBody>
          <a:bodyPr/>
          <a:lstStyle/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4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This program displays a delicious recipe for baking cookies.</a:t>
            </a: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public class BakeCookies3 {</a:t>
            </a: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public static void main(String[] args) {</a:t>
            </a: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400" b="1">
                <a:latin typeface="Courier New" charset="0"/>
                <a:ea typeface="ＭＳ Ｐゴシック" charset="-128"/>
              </a:rPr>
              <a:t>        preheatOven();</a:t>
            </a: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400" b="1">
                <a:latin typeface="Courier New" charset="0"/>
                <a:ea typeface="ＭＳ Ｐゴシック" charset="-128"/>
              </a:rPr>
              <a:t>        makeBatter();</a:t>
            </a: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400" b="1">
                <a:latin typeface="Courier New" charset="0"/>
                <a:ea typeface="ＭＳ Ｐゴシック" charset="-128"/>
              </a:rPr>
              <a:t>        bake();       </a:t>
            </a:r>
            <a:r>
              <a:rPr lang="en-GB" altLang="x-none" sz="14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1st batch</a:t>
            </a: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400" b="1">
                <a:latin typeface="Courier New" charset="0"/>
                <a:ea typeface="ＭＳ Ｐゴシック" charset="-128"/>
              </a:rPr>
              <a:t>        bake();       </a:t>
            </a:r>
            <a:r>
              <a:rPr lang="en-GB" altLang="x-none" sz="14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2nd batch</a:t>
            </a: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400" b="1">
                <a:latin typeface="Courier New" charset="0"/>
                <a:ea typeface="ＭＳ Ｐゴシック" charset="-128"/>
              </a:rPr>
              <a:t>        decorate();</a:t>
            </a: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}</a:t>
            </a: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800">
                <a:latin typeface="Courier New" charset="0"/>
                <a:ea typeface="ＭＳ Ｐゴシック" charset="-128"/>
              </a:rPr>
              <a:t>     </a:t>
            </a: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4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// Step 1: Preheat oven</a:t>
            </a: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400" b="1">
                <a:latin typeface="Courier New" charset="0"/>
                <a:ea typeface="ＭＳ Ｐゴシック" charset="-128"/>
              </a:rPr>
              <a:t>    public static void preheatOven() {</a:t>
            </a: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    System.out.println(</a:t>
            </a:r>
            <a:r>
              <a:rPr lang="en-GB" altLang="en-US" sz="1400">
                <a:latin typeface="Courier New" charset="0"/>
                <a:ea typeface="ＭＳ Ｐゴシック" charset="-128"/>
              </a:rPr>
              <a:t>“</a:t>
            </a:r>
            <a:r>
              <a:rPr lang="en-GB" altLang="x-none" sz="1400">
                <a:latin typeface="Courier New" charset="0"/>
                <a:ea typeface="ＭＳ Ｐゴシック" charset="-128"/>
              </a:rPr>
              <a:t>Preheat Oven to 375F.");</a:t>
            </a: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400" b="1">
                <a:latin typeface="Courier New" charset="0"/>
                <a:ea typeface="ＭＳ Ｐゴシック" charset="-128"/>
              </a:rPr>
              <a:t>    }</a:t>
            </a:r>
            <a:endParaRPr lang="en-GB" altLang="x-none" sz="1400" b="1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4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// Step 2: Make the cake batter.</a:t>
            </a: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400" b="1">
                <a:latin typeface="Courier New" charset="0"/>
                <a:ea typeface="ＭＳ Ｐゴシック" charset="-128"/>
              </a:rPr>
              <a:t>    public static void makeBatter() {</a:t>
            </a: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    System.out.println("Mix the dry ingredients.");</a:t>
            </a: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    System.out.println("Cream the butter and sugar.");</a:t>
            </a: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    System.out.println("Beat in the eggs.");</a:t>
            </a: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    System.out.println("Stir in the dry ingredients.");</a:t>
            </a: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400" b="1">
                <a:latin typeface="Courier New" charset="0"/>
                <a:ea typeface="ＭＳ Ｐゴシック" charset="-128"/>
              </a:rPr>
              <a:t>    }</a:t>
            </a: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endParaRPr lang="en-GB" altLang="x-none" sz="800" b="1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4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// Step 3: Bake a batch of cookies.</a:t>
            </a: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400" b="1">
                <a:latin typeface="Courier New" charset="0"/>
                <a:ea typeface="ＭＳ Ｐゴシック" charset="-128"/>
              </a:rPr>
              <a:t>    public static void bake() {</a:t>
            </a: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    System.out.println("Set the timer for 8 min.");</a:t>
            </a: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    System.out.println("Place a batch of cookies into the oven.");</a:t>
            </a: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    System.out.println("Allow the cookies to bake.");</a:t>
            </a: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400" b="1">
                <a:latin typeface="Courier New" charset="0"/>
                <a:ea typeface="ＭＳ Ｐゴシック" charset="-128"/>
              </a:rPr>
              <a:t>    }</a:t>
            </a: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800">
                <a:latin typeface="Courier New" charset="0"/>
                <a:ea typeface="ＭＳ Ｐゴシック" charset="-128"/>
              </a:rPr>
              <a:t>    </a:t>
            </a: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4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// Step 4: Decorate the cookies.</a:t>
            </a: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400" b="1">
                <a:latin typeface="Courier New" charset="0"/>
                <a:ea typeface="ＭＳ Ｐゴシック" charset="-128"/>
              </a:rPr>
              <a:t>    public static void decorate() {</a:t>
            </a: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    System.out.println("Mix ingredients for frosting.");</a:t>
            </a: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    System.out.println("Spread frosting and sprinkles.");</a:t>
            </a: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400" b="1">
                <a:latin typeface="Courier New" charset="0"/>
                <a:ea typeface="ＭＳ Ｐゴシック" charset="-128"/>
              </a:rPr>
              <a:t>    }</a:t>
            </a:r>
          </a:p>
          <a:p>
            <a:pPr eaLnBrk="1" hangingPunct="1">
              <a:lnSpc>
                <a:spcPct val="45000"/>
              </a:lnSpc>
              <a:spcBef>
                <a:spcPts val="50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Examples: Modifying BakeCookies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924800" cy="46482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Bake three batches</a:t>
            </a:r>
          </a:p>
          <a:p>
            <a:endParaRPr lang="en-US" altLang="x-none">
              <a:ea typeface="ＭＳ Ｐゴシック" charset="-128"/>
            </a:endParaRPr>
          </a:p>
          <a:p>
            <a:r>
              <a:rPr lang="en-US" altLang="x-none">
                <a:ea typeface="ＭＳ Ｐゴシック" charset="-128"/>
              </a:rPr>
              <a:t>Change timer from 8 to 10 min</a:t>
            </a:r>
          </a:p>
        </p:txBody>
      </p:sp>
      <p:sp>
        <p:nvSpPr>
          <p:cNvPr id="7270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C5F12E1-5720-8046-8FC5-9FBBA1693352}" type="slidenum">
              <a:rPr lang="en-US" altLang="x-none" sz="1200">
                <a:latin typeface="Tahoma" charset="0"/>
              </a:rPr>
              <a:pPr/>
              <a:t>31</a:t>
            </a:fld>
            <a:endParaRPr lang="en-US" altLang="x-none" sz="1200">
              <a:latin typeface="Tahoma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76388"/>
            <a:ext cx="8153400" cy="5129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dirty="0">
                <a:ea typeface="ＭＳ Ｐゴシック" charset="-128"/>
              </a:rPr>
              <a:t>Capture structure of the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200" dirty="0">
                <a:latin typeface="Courier New" charset="0"/>
                <a:ea typeface="ＭＳ Ｐゴシック" charset="-128"/>
              </a:rPr>
              <a:t>main</a:t>
            </a:r>
            <a:r>
              <a:rPr lang="en-US" altLang="x-none" sz="2200" dirty="0">
                <a:ea typeface="ＭＳ Ｐゴシック" charset="-128"/>
              </a:rPr>
              <a:t> should be a good summary of the program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1400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1200" dirty="0">
                <a:latin typeface="Courier New" charset="0"/>
                <a:ea typeface="ＭＳ Ｐゴシック" charset="-128"/>
              </a:rPr>
              <a:t>public static void main(String[] </a:t>
            </a:r>
            <a:r>
              <a:rPr lang="en-US" altLang="x-none" sz="1200" dirty="0" err="1">
                <a:latin typeface="Courier New" charset="0"/>
                <a:ea typeface="ＭＳ Ｐゴシック" charset="-128"/>
              </a:rPr>
              <a:t>args</a:t>
            </a:r>
            <a:r>
              <a:rPr lang="en-US" altLang="x-none" sz="1200" dirty="0">
                <a:latin typeface="Courier New" charset="0"/>
                <a:ea typeface="ＭＳ Ｐゴシック" charset="-128"/>
              </a:rPr>
              <a:t>) {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1200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1200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1200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1200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1200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1200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1200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1200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1200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1200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1200" dirty="0">
                <a:latin typeface="Courier New" charset="0"/>
                <a:ea typeface="ＭＳ Ｐゴシック" charset="-128"/>
              </a:rPr>
              <a:t>}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2000" dirty="0">
              <a:ea typeface="ＭＳ Ｐゴシック" charset="-128"/>
            </a:endParaRP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63538"/>
            <a:ext cx="8229600" cy="703262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Summary: Why Methods?</a:t>
            </a:r>
          </a:p>
        </p:txBody>
      </p:sp>
      <p:sp>
        <p:nvSpPr>
          <p:cNvPr id="737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916238"/>
            <a:ext cx="40386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1200">
                <a:latin typeface="Courier New" charset="0"/>
                <a:ea typeface="ＭＳ Ｐゴシック" charset="-128"/>
              </a:rPr>
              <a:t>public static void main(String[] args) {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1200">
                <a:latin typeface="Courier New" charset="0"/>
                <a:ea typeface="ＭＳ Ｐゴシック" charset="-128"/>
              </a:rPr>
              <a:t>}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1200">
                <a:latin typeface="Courier New" charset="0"/>
                <a:ea typeface="ＭＳ Ｐゴシック" charset="-128"/>
              </a:rPr>
              <a:t>public static ...		(...) {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1200">
                <a:latin typeface="Courier New" charset="0"/>
                <a:ea typeface="ＭＳ Ｐゴシック" charset="-128"/>
              </a:rPr>
              <a:t>}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1200">
                <a:latin typeface="Courier New" charset="0"/>
                <a:ea typeface="ＭＳ Ｐゴシック" charset="-128"/>
              </a:rPr>
              <a:t>public static ...		(...) {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1200">
                <a:latin typeface="Courier New" charset="0"/>
                <a:ea typeface="ＭＳ Ｐゴシック" charset="-128"/>
              </a:rPr>
              <a:t>}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73732" name="Rectangle 5"/>
          <p:cNvSpPr>
            <a:spLocks noChangeArrowheads="1"/>
          </p:cNvSpPr>
          <p:nvPr/>
        </p:nvSpPr>
        <p:spPr bwMode="auto">
          <a:xfrm>
            <a:off x="5148263" y="4398963"/>
            <a:ext cx="3200400" cy="7175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3733" name="Rectangle 6"/>
          <p:cNvSpPr>
            <a:spLocks noChangeArrowheads="1"/>
          </p:cNvSpPr>
          <p:nvPr/>
        </p:nvSpPr>
        <p:spPr bwMode="auto">
          <a:xfrm>
            <a:off x="6335713" y="4170363"/>
            <a:ext cx="1143000" cy="1841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3734" name="Rectangle 7"/>
          <p:cNvSpPr>
            <a:spLocks noChangeArrowheads="1"/>
          </p:cNvSpPr>
          <p:nvPr/>
        </p:nvSpPr>
        <p:spPr bwMode="auto">
          <a:xfrm>
            <a:off x="5181600" y="3373438"/>
            <a:ext cx="1143000" cy="1841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3735" name="Line 8"/>
          <p:cNvSpPr>
            <a:spLocks noChangeShapeType="1"/>
          </p:cNvSpPr>
          <p:nvPr/>
        </p:nvSpPr>
        <p:spPr bwMode="auto">
          <a:xfrm>
            <a:off x="4495800" y="2971800"/>
            <a:ext cx="0" cy="3603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6" name="Rectangle 9"/>
          <p:cNvSpPr>
            <a:spLocks noChangeArrowheads="1"/>
          </p:cNvSpPr>
          <p:nvPr/>
        </p:nvSpPr>
        <p:spPr bwMode="auto">
          <a:xfrm>
            <a:off x="5181600" y="3590925"/>
            <a:ext cx="1143000" cy="16351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3737" name="Rectangle 10"/>
          <p:cNvSpPr>
            <a:spLocks noChangeArrowheads="1"/>
          </p:cNvSpPr>
          <p:nvPr/>
        </p:nvSpPr>
        <p:spPr bwMode="auto">
          <a:xfrm>
            <a:off x="6335713" y="5573713"/>
            <a:ext cx="1143000" cy="1841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3738" name="Rectangle 11"/>
          <p:cNvSpPr>
            <a:spLocks noChangeArrowheads="1"/>
          </p:cNvSpPr>
          <p:nvPr/>
        </p:nvSpPr>
        <p:spPr bwMode="auto">
          <a:xfrm>
            <a:off x="990600" y="3473450"/>
            <a:ext cx="3200400" cy="7175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3739" name="Rectangle 12"/>
          <p:cNvSpPr>
            <a:spLocks noChangeArrowheads="1"/>
          </p:cNvSpPr>
          <p:nvPr/>
        </p:nvSpPr>
        <p:spPr bwMode="auto">
          <a:xfrm>
            <a:off x="990600" y="3267075"/>
            <a:ext cx="3200400" cy="173038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3740" name="Rectangle 13"/>
          <p:cNvSpPr>
            <a:spLocks noChangeArrowheads="1"/>
          </p:cNvSpPr>
          <p:nvPr/>
        </p:nvSpPr>
        <p:spPr bwMode="auto">
          <a:xfrm>
            <a:off x="990600" y="4224338"/>
            <a:ext cx="3200400" cy="488950"/>
          </a:xfrm>
          <a:prstGeom prst="rect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3741" name="Rectangle 14"/>
          <p:cNvSpPr>
            <a:spLocks noChangeArrowheads="1"/>
          </p:cNvSpPr>
          <p:nvPr/>
        </p:nvSpPr>
        <p:spPr bwMode="auto">
          <a:xfrm>
            <a:off x="5181600" y="3167063"/>
            <a:ext cx="3200400" cy="173037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3742" name="Rectangle 15"/>
          <p:cNvSpPr>
            <a:spLocks noChangeArrowheads="1"/>
          </p:cNvSpPr>
          <p:nvPr/>
        </p:nvSpPr>
        <p:spPr bwMode="auto">
          <a:xfrm>
            <a:off x="5148263" y="5811838"/>
            <a:ext cx="3200400" cy="488950"/>
          </a:xfrm>
          <a:prstGeom prst="rect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65275"/>
            <a:ext cx="4267200" cy="4530725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Eliminate redundancy</a:t>
            </a:r>
          </a:p>
          <a:p>
            <a:pPr eaLnBrk="1" hangingPunct="1">
              <a:buFont typeface="Wingdings" charset="2"/>
              <a:buNone/>
            </a:pPr>
            <a:endParaRPr lang="en-US" altLang="x-none" sz="1400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x-none" sz="1200">
                <a:latin typeface="Courier New" charset="0"/>
                <a:ea typeface="ＭＳ Ｐゴシック" charset="-128"/>
              </a:rPr>
              <a:t>public static void main(String[] args) {</a:t>
            </a:r>
          </a:p>
          <a:p>
            <a:pPr eaLnBrk="1" hangingPunct="1"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x-none" sz="1200"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03263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Summary: Why Methods?</a:t>
            </a:r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35175"/>
            <a:ext cx="4038600" cy="4435475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x-none" sz="1200">
                <a:latin typeface="Courier New" charset="0"/>
                <a:ea typeface="ＭＳ Ｐゴシック" charset="-128"/>
              </a:rPr>
              <a:t>public static void main(String[] args) {</a:t>
            </a:r>
          </a:p>
          <a:p>
            <a:pPr eaLnBrk="1" hangingPunct="1"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x-none" sz="1200">
                <a:latin typeface="Courier New" charset="0"/>
                <a:ea typeface="ＭＳ Ｐゴシック" charset="-128"/>
              </a:rPr>
              <a:t>}</a:t>
            </a:r>
          </a:p>
          <a:p>
            <a:pPr eaLnBrk="1" hangingPunct="1"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x-none" sz="1200">
                <a:latin typeface="Courier New" charset="0"/>
                <a:ea typeface="ＭＳ Ｐゴシック" charset="-128"/>
              </a:rPr>
              <a:t>public static ...		(...) {</a:t>
            </a:r>
          </a:p>
          <a:p>
            <a:pPr eaLnBrk="1" hangingPunct="1"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altLang="x-none" sz="1200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x-none" sz="1200">
                <a:latin typeface="Courier New" charset="0"/>
                <a:ea typeface="ＭＳ Ｐゴシック" charset="-128"/>
              </a:rPr>
              <a:t>}</a:t>
            </a:r>
          </a:p>
          <a:p>
            <a:pPr eaLnBrk="1" hangingPunct="1"/>
            <a:endParaRPr lang="en-US" altLang="x-none">
              <a:ea typeface="ＭＳ Ｐゴシック" charset="-128"/>
            </a:endParaRPr>
          </a:p>
        </p:txBody>
      </p:sp>
      <p:sp>
        <p:nvSpPr>
          <p:cNvPr id="75780" name="Rectangle 5"/>
          <p:cNvSpPr>
            <a:spLocks noChangeArrowheads="1"/>
          </p:cNvSpPr>
          <p:nvPr/>
        </p:nvSpPr>
        <p:spPr bwMode="auto">
          <a:xfrm>
            <a:off x="990600" y="2525713"/>
            <a:ext cx="3200400" cy="8699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5781" name="Rectangle 6"/>
          <p:cNvSpPr>
            <a:spLocks noChangeArrowheads="1"/>
          </p:cNvSpPr>
          <p:nvPr/>
        </p:nvSpPr>
        <p:spPr bwMode="auto">
          <a:xfrm>
            <a:off x="990600" y="3440113"/>
            <a:ext cx="3200400" cy="173037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5782" name="Rectangle 7"/>
          <p:cNvSpPr>
            <a:spLocks noChangeArrowheads="1"/>
          </p:cNvSpPr>
          <p:nvPr/>
        </p:nvSpPr>
        <p:spPr bwMode="auto">
          <a:xfrm>
            <a:off x="990600" y="3657600"/>
            <a:ext cx="3200400" cy="8699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5783" name="Rectangle 8"/>
          <p:cNvSpPr>
            <a:spLocks noChangeArrowheads="1"/>
          </p:cNvSpPr>
          <p:nvPr/>
        </p:nvSpPr>
        <p:spPr bwMode="auto">
          <a:xfrm>
            <a:off x="5148263" y="4268788"/>
            <a:ext cx="3200400" cy="8699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5784" name="Rectangle 9"/>
          <p:cNvSpPr>
            <a:spLocks noChangeArrowheads="1"/>
          </p:cNvSpPr>
          <p:nvPr/>
        </p:nvSpPr>
        <p:spPr bwMode="auto">
          <a:xfrm>
            <a:off x="6335713" y="4038600"/>
            <a:ext cx="1143000" cy="1841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5785" name="Rectangle 10"/>
          <p:cNvSpPr>
            <a:spLocks noChangeArrowheads="1"/>
          </p:cNvSpPr>
          <p:nvPr/>
        </p:nvSpPr>
        <p:spPr bwMode="auto">
          <a:xfrm>
            <a:off x="5181600" y="2525713"/>
            <a:ext cx="1143000" cy="1841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5786" name="Rectangle 11"/>
          <p:cNvSpPr>
            <a:spLocks noChangeArrowheads="1"/>
          </p:cNvSpPr>
          <p:nvPr/>
        </p:nvSpPr>
        <p:spPr bwMode="auto">
          <a:xfrm>
            <a:off x="5181600" y="2940050"/>
            <a:ext cx="1143000" cy="1841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5787" name="Line 12"/>
          <p:cNvSpPr>
            <a:spLocks noChangeShapeType="1"/>
          </p:cNvSpPr>
          <p:nvPr/>
        </p:nvSpPr>
        <p:spPr bwMode="auto">
          <a:xfrm>
            <a:off x="4495800" y="2022475"/>
            <a:ext cx="0" cy="3810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8" name="Rectangle 13"/>
          <p:cNvSpPr>
            <a:spLocks noChangeArrowheads="1"/>
          </p:cNvSpPr>
          <p:nvPr/>
        </p:nvSpPr>
        <p:spPr bwMode="auto">
          <a:xfrm>
            <a:off x="990600" y="4789488"/>
            <a:ext cx="3200400" cy="8699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5789" name="Rectangle 14"/>
          <p:cNvSpPr>
            <a:spLocks noChangeArrowheads="1"/>
          </p:cNvSpPr>
          <p:nvPr/>
        </p:nvSpPr>
        <p:spPr bwMode="auto">
          <a:xfrm>
            <a:off x="5181600" y="2733675"/>
            <a:ext cx="3200400" cy="1730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5790" name="Rectangle 15"/>
          <p:cNvSpPr>
            <a:spLocks noChangeArrowheads="1"/>
          </p:cNvSpPr>
          <p:nvPr/>
        </p:nvSpPr>
        <p:spPr bwMode="auto">
          <a:xfrm>
            <a:off x="990600" y="4572000"/>
            <a:ext cx="3200400" cy="173038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5791" name="Rectangle 16"/>
          <p:cNvSpPr>
            <a:spLocks noChangeArrowheads="1"/>
          </p:cNvSpPr>
          <p:nvPr/>
        </p:nvSpPr>
        <p:spPr bwMode="auto">
          <a:xfrm>
            <a:off x="5181600" y="3157538"/>
            <a:ext cx="3200400" cy="173037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75792" name="Rectangle 17"/>
          <p:cNvSpPr>
            <a:spLocks noChangeArrowheads="1"/>
          </p:cNvSpPr>
          <p:nvPr/>
        </p:nvSpPr>
        <p:spPr bwMode="auto">
          <a:xfrm>
            <a:off x="5181600" y="3352800"/>
            <a:ext cx="1143000" cy="1841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338BF3C-0125-9148-8396-916DF8FFB109}" type="slidenum">
              <a:rPr lang="en-US" altLang="x-none" sz="1200">
                <a:latin typeface="Tahoma" charset="0"/>
              </a:rPr>
              <a:pPr/>
              <a:t>34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-128"/>
              </a:rPr>
              <a:t>Admin. </a:t>
            </a:r>
          </a:p>
          <a:p>
            <a:r>
              <a:rPr lang="en-US" altLang="x-none" dirty="0">
                <a:ea typeface="ＭＳ Ｐゴシック" charset="-128"/>
              </a:rPr>
              <a:t>Java methods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-128"/>
              </a:rPr>
              <a:t>Motivations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-128"/>
              </a:rPr>
              <a:t>Syntax: declaring method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Method control flow</a:t>
            </a:r>
          </a:p>
          <a:p>
            <a:endParaRPr lang="en-US" altLang="x-none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x-none" dirty="0">
                <a:ea typeface="ＭＳ Ｐゴシック" charset="-128"/>
              </a:rPr>
              <a:t>When a method A calls another method B, the program's execution...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altLang="x-none" dirty="0">
                <a:ea typeface="ＭＳ Ｐゴシック" charset="-128"/>
              </a:rPr>
              <a:t>"jumps" into method B, executing its statements, then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altLang="x-none" dirty="0">
                <a:ea typeface="ＭＳ Ｐゴシック" charset="-128"/>
              </a:rPr>
              <a:t>"jumps" back to method A at the point where the method was called.</a:t>
            </a:r>
          </a:p>
        </p:txBody>
      </p:sp>
      <p:sp>
        <p:nvSpPr>
          <p:cNvPr id="78850" name="Rectang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x-none">
                <a:ea typeface="ＭＳ Ｐゴシック" charset="-128"/>
              </a:rPr>
              <a:t>Method Calling Flow</a:t>
            </a:r>
            <a:endParaRPr lang="en-US" altLang="x-none">
              <a:ea typeface="ＭＳ Ｐゴシック" charset="-128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x-none">
                <a:ea typeface="ＭＳ Ｐゴシック" charset="-128"/>
              </a:rPr>
              <a:t>Methods Calling Methods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808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public class MethodsExample {</a:t>
            </a: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    public static void main(String[] args) {</a:t>
            </a: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        message1();</a:t>
            </a: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        </a:t>
            </a:r>
            <a:r>
              <a:rPr lang="en-GB" altLang="x-none" sz="1600" b="1">
                <a:latin typeface="Courier New" charset="0"/>
                <a:ea typeface="ＭＳ Ｐゴシック" charset="-128"/>
              </a:rPr>
              <a:t>message2();</a:t>
            </a: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        System.out.println("Done with main.");</a:t>
            </a: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    }</a:t>
            </a: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endParaRPr lang="en-GB" altLang="x-none" sz="7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    public static void message1() {</a:t>
            </a: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        System.out.println("This is message1.");</a:t>
            </a: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    }</a:t>
            </a: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endParaRPr lang="en-GB" altLang="x-none" sz="7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    public static void message2() {</a:t>
            </a: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        System.out.println("This is message2.");</a:t>
            </a: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GB" altLang="x-none" sz="1600" b="1">
                <a:latin typeface="Courier New" charset="0"/>
                <a:ea typeface="ＭＳ Ｐゴシック" charset="-128"/>
              </a:rPr>
              <a:t>        message1();</a:t>
            </a: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        System.out.println("Done with message2.");</a:t>
            </a: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    }</a:t>
            </a: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x-none">
                <a:ea typeface="ＭＳ Ｐゴシック" charset="-128"/>
              </a:rPr>
              <a:t>Methods Calling Methods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829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public class MethodsExample {</a:t>
            </a: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    public static void main(String[] args) {</a:t>
            </a: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        message1();</a:t>
            </a: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        </a:t>
            </a:r>
            <a:r>
              <a:rPr lang="en-GB" altLang="x-none" sz="1600" b="1">
                <a:latin typeface="Courier New" charset="0"/>
                <a:ea typeface="ＭＳ Ｐゴシック" charset="-128"/>
              </a:rPr>
              <a:t>message2();</a:t>
            </a: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        System.out.println("Done with main.");</a:t>
            </a: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    }</a:t>
            </a: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endParaRPr lang="en-GB" altLang="x-none" sz="7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    public static void message1() {</a:t>
            </a: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        System.out.println("This is message1.");</a:t>
            </a: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    }</a:t>
            </a: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endParaRPr lang="en-GB" altLang="x-none" sz="7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    public static void message2() {</a:t>
            </a: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        System.out.println("This is message2.");</a:t>
            </a: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GB" altLang="x-none" sz="1600" b="1">
                <a:latin typeface="Courier New" charset="0"/>
                <a:ea typeface="ＭＳ Ｐゴシック" charset="-128"/>
              </a:rPr>
              <a:t>        message1();</a:t>
            </a: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        System.out.println("Done with message2.");</a:t>
            </a: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    }</a:t>
            </a: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GB" altLang="x-none" sz="1600">
                <a:latin typeface="Courier New" charset="0"/>
                <a:ea typeface="ＭＳ Ｐゴシック" charset="-128"/>
              </a:rPr>
              <a:t>}</a:t>
            </a:r>
          </a:p>
          <a:p>
            <a:pPr lvl="1" eaLnBrk="1" hangingPunct="1">
              <a:lnSpc>
                <a:spcPct val="60000"/>
              </a:lnSpc>
              <a:buFont typeface="Wingdings 2" charset="2"/>
              <a:buNone/>
            </a:pPr>
            <a:endParaRPr lang="en-GB" altLang="x-none" sz="7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60000"/>
              </a:lnSpc>
            </a:pPr>
            <a:r>
              <a:rPr lang="en-GB" altLang="x-none" sz="2400">
                <a:ea typeface="ＭＳ Ｐゴシック" charset="-128"/>
              </a:rPr>
              <a:t>Output:</a:t>
            </a: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This is message1.</a:t>
            </a: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This is message2.</a:t>
            </a: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This is message1.</a:t>
            </a: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Done with message2.</a:t>
            </a:r>
          </a:p>
          <a:p>
            <a:pPr lvl="1" eaLnBrk="1" hangingPunct="1">
              <a:lnSpc>
                <a:spcPct val="6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Done with main.</a:t>
            </a:r>
            <a:endParaRPr lang="en-US" altLang="x-none" sz="2000">
              <a:ea typeface="ＭＳ Ｐゴシック" charset="-128"/>
            </a:endParaRP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450"/>
              </a:spcBef>
              <a:buFont typeface="Wingdings 2" charset="2"/>
              <a:buNone/>
            </a:pPr>
            <a:endParaRPr lang="en-GB" altLang="x-none" sz="1400">
              <a:latin typeface="Courier New" charset="0"/>
              <a:ea typeface="ＭＳ Ｐゴシック" charset="-128"/>
            </a:endParaRPr>
          </a:p>
          <a:p>
            <a:pPr eaLnBrk="1" hangingPunct="1">
              <a:spcBef>
                <a:spcPts val="450"/>
              </a:spcBef>
              <a:buFont typeface="Wingdings 2" charset="2"/>
              <a:buNone/>
            </a:pPr>
            <a:endParaRPr lang="en-GB" altLang="x-none" sz="1400">
              <a:latin typeface="Courier New" charset="0"/>
              <a:ea typeface="ＭＳ Ｐゴシック" charset="-128"/>
            </a:endParaRPr>
          </a:p>
          <a:p>
            <a:pPr eaLnBrk="1" hangingPunct="1">
              <a:spcBef>
                <a:spcPts val="450"/>
              </a:spcBef>
              <a:buFont typeface="Wingdings 2" charset="2"/>
              <a:buNone/>
            </a:pPr>
            <a:endParaRPr lang="en-GB" altLang="x-none" sz="1400">
              <a:latin typeface="Courier New" charset="0"/>
              <a:ea typeface="ＭＳ Ｐゴシック" charset="-128"/>
            </a:endParaRPr>
          </a:p>
          <a:p>
            <a:pPr eaLnBrk="1" hangingPunct="1"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public class MethodsExample {</a:t>
            </a:r>
          </a:p>
          <a:p>
            <a:pPr eaLnBrk="1" hangingPunct="1"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public static void main(String[] args) {</a:t>
            </a:r>
          </a:p>
          <a:p>
            <a:pPr eaLnBrk="1" hangingPunct="1"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    </a:t>
            </a:r>
            <a:r>
              <a:rPr lang="en-GB" altLang="x-none" sz="1400" b="1">
                <a:latin typeface="Courier New" charset="0"/>
                <a:ea typeface="ＭＳ Ｐゴシック" charset="-128"/>
              </a:rPr>
              <a:t>message1();</a:t>
            </a:r>
          </a:p>
          <a:p>
            <a:pPr eaLnBrk="1" hangingPunct="1"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           </a:t>
            </a:r>
          </a:p>
          <a:p>
            <a:pPr eaLnBrk="1" hangingPunct="1"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    </a:t>
            </a:r>
            <a:r>
              <a:rPr lang="en-GB" altLang="x-none" sz="1400" b="1">
                <a:latin typeface="Courier New" charset="0"/>
                <a:ea typeface="ＭＳ Ｐゴシック" charset="-128"/>
              </a:rPr>
              <a:t>message2();</a:t>
            </a:r>
          </a:p>
          <a:p>
            <a:pPr eaLnBrk="1" hangingPunct="1">
              <a:spcBef>
                <a:spcPts val="450"/>
              </a:spcBef>
              <a:buFont typeface="Wingdings 2" charset="2"/>
              <a:buNone/>
            </a:pPr>
            <a:endParaRPr lang="en-GB" altLang="x-none" sz="1400">
              <a:latin typeface="Courier New" charset="0"/>
              <a:ea typeface="ＭＳ Ｐゴシック" charset="-128"/>
            </a:endParaRPr>
          </a:p>
          <a:p>
            <a:pPr eaLnBrk="1" hangingPunct="1">
              <a:spcBef>
                <a:spcPts val="450"/>
              </a:spcBef>
              <a:buFont typeface="Wingdings 2" charset="2"/>
              <a:buNone/>
            </a:pPr>
            <a:endParaRPr lang="en-GB" altLang="x-none" sz="1400">
              <a:latin typeface="Courier New" charset="0"/>
              <a:ea typeface="ＭＳ Ｐゴシック" charset="-128"/>
            </a:endParaRPr>
          </a:p>
          <a:p>
            <a:pPr eaLnBrk="1" hangingPunct="1"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    System.out.println("Done with main.");</a:t>
            </a:r>
          </a:p>
          <a:p>
            <a:pPr eaLnBrk="1" hangingPunct="1"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}</a:t>
            </a:r>
          </a:p>
          <a:p>
            <a:pPr eaLnBrk="1" hangingPunct="1">
              <a:spcBef>
                <a:spcPts val="450"/>
              </a:spcBef>
              <a:buFont typeface="Wingdings 2" charset="2"/>
              <a:buNone/>
            </a:pPr>
            <a:endParaRPr lang="en-GB" altLang="x-none" sz="1400">
              <a:latin typeface="Courier New" charset="0"/>
              <a:ea typeface="ＭＳ Ｐゴシック" charset="-128"/>
            </a:endParaRPr>
          </a:p>
          <a:p>
            <a:pPr eaLnBrk="1" hangingPunct="1"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    ...</a:t>
            </a:r>
          </a:p>
          <a:p>
            <a:pPr eaLnBrk="1" hangingPunct="1">
              <a:spcBef>
                <a:spcPts val="450"/>
              </a:spcBef>
              <a:buFont typeface="Wingdings 2" charset="2"/>
              <a:buNone/>
            </a:pPr>
            <a:r>
              <a:rPr lang="en-GB" altLang="x-none" sz="1400">
                <a:latin typeface="Courier New" charset="0"/>
                <a:ea typeface="ＭＳ Ｐゴシック" charset="-128"/>
              </a:rPr>
              <a:t>}</a:t>
            </a:r>
            <a:endParaRPr lang="en-US" altLang="x-none" sz="1600">
              <a:ea typeface="ＭＳ Ｐゴシック" charset="-128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743200" y="2743200"/>
            <a:ext cx="6324600" cy="738188"/>
            <a:chOff x="2743200" y="2743200"/>
            <a:chExt cx="6324600" cy="737638"/>
          </a:xfrm>
        </p:grpSpPr>
        <p:sp>
          <p:nvSpPr>
            <p:cNvPr id="85005" name="Text Box 4"/>
            <p:cNvSpPr txBox="1">
              <a:spLocks noChangeArrowheads="1"/>
            </p:cNvSpPr>
            <p:nvPr/>
          </p:nvSpPr>
          <p:spPr bwMode="auto">
            <a:xfrm>
              <a:off x="3978275" y="2743200"/>
              <a:ext cx="5089525" cy="7376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 eaLnBrk="1" hangingPunct="1">
                <a:lnSpc>
                  <a:spcPct val="80000"/>
                </a:lnSpc>
                <a:spcBef>
                  <a:spcPts val="450"/>
                </a:spcBef>
                <a:buClr>
                  <a:srgbClr val="808080"/>
                </a:buClr>
                <a:buSzPct val="60000"/>
                <a:buFont typeface="Wingdings" charset="2"/>
                <a:buNone/>
              </a:pPr>
              <a:r>
                <a:rPr lang="en-GB" altLang="x-none" sz="1400">
                  <a:latin typeface="Courier New" charset="0"/>
                </a:rPr>
                <a:t>public static void message1() {</a:t>
              </a:r>
            </a:p>
            <a:p>
              <a:pPr algn="l" eaLnBrk="1" hangingPunct="1">
                <a:lnSpc>
                  <a:spcPct val="80000"/>
                </a:lnSpc>
                <a:spcBef>
                  <a:spcPts val="450"/>
                </a:spcBef>
                <a:buClr>
                  <a:srgbClr val="808080"/>
                </a:buClr>
                <a:buSzPct val="60000"/>
                <a:buFont typeface="Wingdings" charset="2"/>
                <a:buNone/>
              </a:pPr>
              <a:r>
                <a:rPr lang="en-GB" altLang="x-none" sz="1400">
                  <a:latin typeface="Courier New" charset="0"/>
                </a:rPr>
                <a:t>    System.out.println("This is message1.");</a:t>
              </a:r>
            </a:p>
            <a:p>
              <a:pPr algn="l" eaLnBrk="1" hangingPunct="1">
                <a:lnSpc>
                  <a:spcPct val="80000"/>
                </a:lnSpc>
                <a:spcBef>
                  <a:spcPts val="450"/>
                </a:spcBef>
                <a:buClr>
                  <a:srgbClr val="808080"/>
                </a:buClr>
                <a:buSzPct val="60000"/>
                <a:buFont typeface="Wingdings" charset="2"/>
                <a:buNone/>
              </a:pPr>
              <a:r>
                <a:rPr lang="en-GB" altLang="x-none" sz="1400">
                  <a:latin typeface="Courier New" charset="0"/>
                </a:rPr>
                <a:t>}</a:t>
              </a:r>
              <a:endParaRPr lang="en-US" altLang="x-none" sz="1400">
                <a:latin typeface="Courier New" charset="0"/>
              </a:endParaRPr>
            </a:p>
          </p:txBody>
        </p:sp>
        <p:sp>
          <p:nvSpPr>
            <p:cNvPr id="85006" name="Line 5"/>
            <p:cNvSpPr>
              <a:spLocks noChangeShapeType="1"/>
            </p:cNvSpPr>
            <p:nvPr/>
          </p:nvSpPr>
          <p:spPr bwMode="auto">
            <a:xfrm flipV="1">
              <a:off x="2743200" y="3124200"/>
              <a:ext cx="1676400" cy="1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8687" name="Line 6"/>
          <p:cNvSpPr>
            <a:spLocks noChangeShapeType="1"/>
          </p:cNvSpPr>
          <p:nvPr/>
        </p:nvSpPr>
        <p:spPr bwMode="auto">
          <a:xfrm flipH="1" flipV="1">
            <a:off x="2667000" y="3276600"/>
            <a:ext cx="1371600" cy="112713"/>
          </a:xfrm>
          <a:prstGeom prst="line">
            <a:avLst/>
          </a:prstGeom>
          <a:noFill/>
          <a:ln w="9525">
            <a:solidFill>
              <a:srgbClr val="003399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590800" y="3659188"/>
            <a:ext cx="6477000" cy="1457325"/>
            <a:chOff x="2590800" y="3659188"/>
            <a:chExt cx="6477000" cy="1457835"/>
          </a:xfrm>
        </p:grpSpPr>
        <p:sp>
          <p:nvSpPr>
            <p:cNvPr id="85003" name="Text Box 8"/>
            <p:cNvSpPr txBox="1">
              <a:spLocks noChangeArrowheads="1"/>
            </p:cNvSpPr>
            <p:nvPr/>
          </p:nvSpPr>
          <p:spPr bwMode="auto">
            <a:xfrm>
              <a:off x="3965575" y="3659188"/>
              <a:ext cx="5102225" cy="14578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 eaLnBrk="1" hangingPunct="1">
                <a:lnSpc>
                  <a:spcPct val="80000"/>
                </a:lnSpc>
                <a:spcBef>
                  <a:spcPts val="450"/>
                </a:spcBef>
                <a:buClr>
                  <a:srgbClr val="808080"/>
                </a:buClr>
                <a:buSzPct val="60000"/>
                <a:buFont typeface="Wingdings" charset="2"/>
                <a:buNone/>
              </a:pPr>
              <a:r>
                <a:rPr lang="en-GB" altLang="x-none" sz="1400">
                  <a:latin typeface="Courier New" charset="0"/>
                </a:rPr>
                <a:t>public static void message2() {</a:t>
              </a:r>
            </a:p>
            <a:p>
              <a:pPr algn="l" eaLnBrk="1" hangingPunct="1">
                <a:lnSpc>
                  <a:spcPct val="80000"/>
                </a:lnSpc>
                <a:spcBef>
                  <a:spcPts val="450"/>
                </a:spcBef>
                <a:buClr>
                  <a:srgbClr val="808080"/>
                </a:buClr>
                <a:buSzPct val="60000"/>
                <a:buFont typeface="Wingdings" charset="2"/>
                <a:buNone/>
              </a:pPr>
              <a:r>
                <a:rPr lang="en-GB" altLang="x-none" sz="1400">
                  <a:latin typeface="Courier New" charset="0"/>
                </a:rPr>
                <a:t>    System.out.println("This is message2.");</a:t>
              </a:r>
            </a:p>
            <a:p>
              <a:pPr algn="l" eaLnBrk="1" hangingPunct="1">
                <a:lnSpc>
                  <a:spcPct val="80000"/>
                </a:lnSpc>
                <a:spcBef>
                  <a:spcPts val="450"/>
                </a:spcBef>
                <a:buClr>
                  <a:srgbClr val="808080"/>
                </a:buClr>
                <a:buSzPct val="60000"/>
                <a:buFont typeface="Wingdings" charset="2"/>
                <a:buNone/>
              </a:pPr>
              <a:r>
                <a:rPr lang="en-GB" altLang="x-none" sz="1400" b="1">
                  <a:latin typeface="Courier New" charset="0"/>
                </a:rPr>
                <a:t>    message1();</a:t>
              </a:r>
            </a:p>
            <a:p>
              <a:pPr algn="l" eaLnBrk="1" hangingPunct="1">
                <a:lnSpc>
                  <a:spcPct val="80000"/>
                </a:lnSpc>
                <a:spcBef>
                  <a:spcPts val="450"/>
                </a:spcBef>
                <a:buClr>
                  <a:srgbClr val="808080"/>
                </a:buClr>
                <a:buSzPct val="60000"/>
                <a:buFont typeface="Wingdings" charset="2"/>
                <a:buNone/>
              </a:pPr>
              <a:endParaRPr lang="en-GB" altLang="x-none" sz="1400">
                <a:latin typeface="Courier New" charset="0"/>
              </a:endParaRPr>
            </a:p>
            <a:p>
              <a:pPr algn="l" eaLnBrk="1" hangingPunct="1">
                <a:lnSpc>
                  <a:spcPct val="80000"/>
                </a:lnSpc>
                <a:spcBef>
                  <a:spcPts val="450"/>
                </a:spcBef>
                <a:buClr>
                  <a:srgbClr val="808080"/>
                </a:buClr>
                <a:buSzPct val="60000"/>
                <a:buFont typeface="Wingdings" charset="2"/>
                <a:buNone/>
              </a:pPr>
              <a:r>
                <a:rPr lang="en-GB" altLang="x-none" sz="1400">
                  <a:latin typeface="Courier New" charset="0"/>
                </a:rPr>
                <a:t>    System.out.println("Done with message2.");</a:t>
              </a:r>
            </a:p>
            <a:p>
              <a:pPr algn="l" eaLnBrk="1" hangingPunct="1">
                <a:lnSpc>
                  <a:spcPct val="80000"/>
                </a:lnSpc>
                <a:spcBef>
                  <a:spcPts val="450"/>
                </a:spcBef>
                <a:buClr>
                  <a:srgbClr val="808080"/>
                </a:buClr>
                <a:buSzPct val="60000"/>
                <a:buFont typeface="Wingdings" charset="2"/>
                <a:buNone/>
              </a:pPr>
              <a:r>
                <a:rPr lang="en-GB" altLang="x-none" sz="1400">
                  <a:latin typeface="Courier New" charset="0"/>
                </a:rPr>
                <a:t>}</a:t>
              </a:r>
            </a:p>
          </p:txBody>
        </p:sp>
        <p:sp>
          <p:nvSpPr>
            <p:cNvPr id="85004" name="Line 9"/>
            <p:cNvSpPr>
              <a:spLocks noChangeShapeType="1"/>
            </p:cNvSpPr>
            <p:nvPr/>
          </p:nvSpPr>
          <p:spPr bwMode="auto">
            <a:xfrm>
              <a:off x="2590800" y="3735388"/>
              <a:ext cx="1828800" cy="228600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8684" name="Line 10"/>
          <p:cNvSpPr>
            <a:spLocks noChangeShapeType="1"/>
          </p:cNvSpPr>
          <p:nvPr/>
        </p:nvSpPr>
        <p:spPr bwMode="auto">
          <a:xfrm flipH="1" flipV="1">
            <a:off x="2514600" y="3811588"/>
            <a:ext cx="1524000" cy="1066800"/>
          </a:xfrm>
          <a:prstGeom prst="line">
            <a:avLst/>
          </a:prstGeom>
          <a:noFill/>
          <a:ln w="9525">
            <a:solidFill>
              <a:srgbClr val="003399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962400" y="4325938"/>
            <a:ext cx="5105400" cy="1622425"/>
            <a:chOff x="3962400" y="4325938"/>
            <a:chExt cx="5105400" cy="1623123"/>
          </a:xfrm>
        </p:grpSpPr>
        <p:sp>
          <p:nvSpPr>
            <p:cNvPr id="85001" name="Text Box 12"/>
            <p:cNvSpPr txBox="1">
              <a:spLocks noChangeArrowheads="1"/>
            </p:cNvSpPr>
            <p:nvPr/>
          </p:nvSpPr>
          <p:spPr bwMode="auto">
            <a:xfrm>
              <a:off x="3962400" y="5200651"/>
              <a:ext cx="5105400" cy="7484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 eaLnBrk="1" hangingPunct="1">
                <a:lnSpc>
                  <a:spcPct val="80000"/>
                </a:lnSpc>
                <a:spcBef>
                  <a:spcPts val="450"/>
                </a:spcBef>
                <a:buClr>
                  <a:srgbClr val="808080"/>
                </a:buClr>
                <a:buSzPct val="60000"/>
                <a:buFont typeface="Wingdings" charset="2"/>
                <a:buNone/>
              </a:pPr>
              <a:r>
                <a:rPr lang="en-GB" altLang="x-none" sz="1400">
                  <a:latin typeface="Courier New" charset="0"/>
                </a:rPr>
                <a:t>public static void message1() {</a:t>
              </a:r>
            </a:p>
            <a:p>
              <a:pPr algn="l" eaLnBrk="1" hangingPunct="1">
                <a:lnSpc>
                  <a:spcPct val="80000"/>
                </a:lnSpc>
                <a:spcBef>
                  <a:spcPts val="450"/>
                </a:spcBef>
                <a:buClr>
                  <a:srgbClr val="808080"/>
                </a:buClr>
                <a:buSzPct val="60000"/>
                <a:buFont typeface="Wingdings" charset="2"/>
                <a:buNone/>
              </a:pPr>
              <a:r>
                <a:rPr lang="en-GB" altLang="x-none" sz="1400">
                  <a:latin typeface="Courier New" charset="0"/>
                </a:rPr>
                <a:t>    System.out.println("This is message1.");</a:t>
              </a:r>
            </a:p>
            <a:p>
              <a:pPr algn="l" eaLnBrk="1" hangingPunct="1">
                <a:lnSpc>
                  <a:spcPct val="80000"/>
                </a:lnSpc>
                <a:spcBef>
                  <a:spcPts val="450"/>
                </a:spcBef>
                <a:buClr>
                  <a:srgbClr val="808080"/>
                </a:buClr>
                <a:buSzPct val="60000"/>
                <a:buFont typeface="Wingdings" charset="2"/>
                <a:buNone/>
              </a:pPr>
              <a:r>
                <a:rPr lang="en-GB" altLang="x-none" sz="1400">
                  <a:latin typeface="Courier New" charset="0"/>
                </a:rPr>
                <a:t>}</a:t>
              </a:r>
              <a:endParaRPr lang="en-US" altLang="x-none" sz="1400">
                <a:latin typeface="Courier New" charset="0"/>
              </a:endParaRPr>
            </a:p>
          </p:txBody>
        </p:sp>
        <p:sp>
          <p:nvSpPr>
            <p:cNvPr id="85002" name="Line 13"/>
            <p:cNvSpPr>
              <a:spLocks noChangeShapeType="1"/>
            </p:cNvSpPr>
            <p:nvPr/>
          </p:nvSpPr>
          <p:spPr bwMode="auto">
            <a:xfrm flipH="1">
              <a:off x="4489450" y="4325938"/>
              <a:ext cx="381000" cy="1143000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8681" name="Line 14"/>
          <p:cNvSpPr>
            <a:spLocks noChangeShapeType="1"/>
          </p:cNvSpPr>
          <p:nvPr/>
        </p:nvSpPr>
        <p:spPr bwMode="auto">
          <a:xfrm flipV="1">
            <a:off x="4108450" y="4325938"/>
            <a:ext cx="533400" cy="1447800"/>
          </a:xfrm>
          <a:prstGeom prst="line">
            <a:avLst/>
          </a:prstGeom>
          <a:noFill/>
          <a:ln w="9525">
            <a:solidFill>
              <a:srgbClr val="003399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5000" name="Rectang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x-none">
                <a:ea typeface="ＭＳ Ｐゴシック" charset="-128"/>
              </a:rPr>
              <a:t>Methods Calling Methods</a:t>
            </a:r>
            <a:endParaRPr lang="en-US" altLang="x-none"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7" grpId="0" animBg="1"/>
      <p:bldP spid="28684" grpId="0" animBg="1"/>
      <p:bldP spid="2868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x-none">
                <a:ea typeface="ＭＳ Ｐゴシック" charset="-128"/>
              </a:rPr>
              <a:t>Methods Calling Methods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870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Example: What is the output of Lullaby?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Admin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6482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Practice Slides at the end of slides for Lecture 2</a:t>
            </a:r>
          </a:p>
          <a:p>
            <a:r>
              <a:rPr lang="en-US" altLang="x-none" dirty="0">
                <a:ea typeface="ＭＳ Ｐゴシック" charset="-128"/>
              </a:rPr>
              <a:t>Office hours </a:t>
            </a:r>
            <a:r>
              <a:rPr lang="en-US" altLang="zh-CN" dirty="0">
                <a:ea typeface="ＭＳ Ｐゴシック" charset="-128"/>
              </a:rPr>
              <a:t>have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been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x-none" dirty="0">
                <a:ea typeface="ＭＳ Ｐゴシック" charset="-128"/>
              </a:rPr>
              <a:t>posted</a:t>
            </a:r>
          </a:p>
          <a:p>
            <a:r>
              <a:rPr lang="en-US" altLang="x-none" dirty="0">
                <a:ea typeface="ＭＳ Ｐゴシック" charset="-128"/>
              </a:rPr>
              <a:t>PS1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You have 9 discretionary late days across the semester, but can use at most 3 days per PSET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81A0DAF-9D27-2849-A69B-05449C07A4DE}" type="slidenum">
              <a:rPr lang="en-US" altLang="x-none" sz="1200">
                <a:latin typeface="Tahoma" charset="0"/>
              </a:rPr>
              <a:pPr/>
              <a:t>4</a:t>
            </a:fld>
            <a:endParaRPr lang="en-US" altLang="x-none" sz="1200">
              <a:latin typeface="Tahoma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756123B-0577-794D-80EA-6734C495BBC2}" type="slidenum">
              <a:rPr lang="en-US" altLang="x-none" sz="1200">
                <a:latin typeface="Tahoma" charset="0"/>
              </a:rPr>
              <a:pPr/>
              <a:t>40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Admin. and recap</a:t>
            </a:r>
          </a:p>
          <a:p>
            <a:r>
              <a:rPr lang="en-US" altLang="x-none" dirty="0">
                <a:ea typeface="ＭＳ Ｐゴシック" charset="-128"/>
              </a:rPr>
              <a:t>Java methods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Why methods?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Syntax: declaring method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Method control flow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Designing methods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Example</a:t>
            </a:r>
          </a:p>
        </p:txBody>
      </p:sp>
      <p:sp>
        <p:nvSpPr>
          <p:cNvPr id="91138" name="Rectangle 3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x-none">
                <a:ea typeface="ＭＳ Ｐゴシック" charset="-128"/>
              </a:rPr>
              <a:t>Write a program to print these figures using methods.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400">
                <a:latin typeface="Courier New" charset="0"/>
                <a:ea typeface="ＭＳ Ｐゴシック" charset="-128"/>
              </a:rPr>
              <a:t>  ______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400">
                <a:latin typeface="Courier New" charset="0"/>
                <a:ea typeface="ＭＳ Ｐゴシック" charset="-128"/>
              </a:rPr>
              <a:t> /      \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400">
                <a:latin typeface="Courier New" charset="0"/>
                <a:ea typeface="ＭＳ Ｐゴシック" charset="-128"/>
              </a:rPr>
              <a:t>/        \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400">
                <a:latin typeface="Courier New" charset="0"/>
                <a:ea typeface="ＭＳ Ｐゴシック" charset="-128"/>
              </a:rPr>
              <a:t>\        /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400">
                <a:latin typeface="Courier New" charset="0"/>
                <a:ea typeface="ＭＳ Ｐゴシック" charset="-128"/>
              </a:rPr>
              <a:t> \______/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x-none" sz="14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400">
                <a:latin typeface="Courier New" charset="0"/>
                <a:ea typeface="ＭＳ Ｐゴシック" charset="-128"/>
              </a:rPr>
              <a:t>\        /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400">
                <a:latin typeface="Courier New" charset="0"/>
                <a:ea typeface="ＭＳ Ｐゴシック" charset="-128"/>
              </a:rPr>
              <a:t> \______/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400">
                <a:latin typeface="Courier New" charset="0"/>
                <a:ea typeface="ＭＳ Ｐゴシック" charset="-128"/>
              </a:rPr>
              <a:t>+--------+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x-none" sz="14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400">
                <a:latin typeface="Courier New" charset="0"/>
                <a:ea typeface="ＭＳ Ｐゴシック" charset="-128"/>
              </a:rPr>
              <a:t>  ______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400">
                <a:latin typeface="Courier New" charset="0"/>
                <a:ea typeface="ＭＳ Ｐゴシック" charset="-128"/>
              </a:rPr>
              <a:t> /      \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400">
                <a:latin typeface="Courier New" charset="0"/>
                <a:ea typeface="ＭＳ Ｐゴシック" charset="-128"/>
              </a:rPr>
              <a:t>/        \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400">
                <a:latin typeface="Courier New" charset="0"/>
                <a:ea typeface="ＭＳ Ｐゴシック" charset="-128"/>
              </a:rPr>
              <a:t>|  STOP  |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400">
                <a:latin typeface="Courier New" charset="0"/>
                <a:ea typeface="ＭＳ Ｐゴシック" charset="-128"/>
              </a:rPr>
              <a:t>\        /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400">
                <a:latin typeface="Courier New" charset="0"/>
                <a:ea typeface="ＭＳ Ｐゴシック" charset="-128"/>
              </a:rPr>
              <a:t> \______/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x-none" sz="14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400">
                <a:latin typeface="Courier New" charset="0"/>
                <a:ea typeface="ＭＳ Ｐゴシック" charset="-128"/>
              </a:rPr>
              <a:t>  ______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400">
                <a:latin typeface="Courier New" charset="0"/>
                <a:ea typeface="ＭＳ Ｐゴシック" charset="-128"/>
              </a:rPr>
              <a:t> /      \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400">
                <a:latin typeface="Courier New" charset="0"/>
                <a:ea typeface="ＭＳ Ｐゴシック" charset="-128"/>
              </a:rPr>
              <a:t>/        \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400">
                <a:latin typeface="Courier New" charset="0"/>
                <a:ea typeface="ＭＳ Ｐゴシック" charset="-128"/>
              </a:rPr>
              <a:t>+--------+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Program version 1</a:t>
            </a:r>
          </a:p>
        </p:txBody>
      </p:sp>
      <p:sp>
        <p:nvSpPr>
          <p:cNvPr id="921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6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public class Figures1 {</a:t>
            </a:r>
          </a:p>
          <a:p>
            <a:pPr eaLnBrk="1" hangingPunct="1">
              <a:lnSpc>
                <a:spcPct val="6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public static void main(String[] args) {</a:t>
            </a:r>
          </a:p>
          <a:p>
            <a:pPr eaLnBrk="1" hangingPunct="1">
              <a:lnSpc>
                <a:spcPct val="6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   System.out.println("  ______");</a:t>
            </a:r>
          </a:p>
          <a:p>
            <a:pPr eaLnBrk="1" hangingPunct="1">
              <a:lnSpc>
                <a:spcPct val="6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   System.out.println(" /      \\");</a:t>
            </a:r>
          </a:p>
          <a:p>
            <a:pPr eaLnBrk="1" hangingPunct="1">
              <a:lnSpc>
                <a:spcPct val="6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   System.out.println("/        \\");</a:t>
            </a:r>
          </a:p>
          <a:p>
            <a:pPr eaLnBrk="1" hangingPunct="1">
              <a:lnSpc>
                <a:spcPct val="6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   System.out.println("\\        /");</a:t>
            </a:r>
          </a:p>
          <a:p>
            <a:pPr eaLnBrk="1" hangingPunct="1">
              <a:lnSpc>
                <a:spcPct val="6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   System.out.println(" \\______/");</a:t>
            </a:r>
          </a:p>
          <a:p>
            <a:pPr eaLnBrk="1" hangingPunct="1">
              <a:lnSpc>
                <a:spcPct val="6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   System.out.println();</a:t>
            </a:r>
          </a:p>
          <a:p>
            <a:pPr eaLnBrk="1" hangingPunct="1">
              <a:lnSpc>
                <a:spcPct val="6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   System.out.println("\\        /");</a:t>
            </a:r>
          </a:p>
          <a:p>
            <a:pPr eaLnBrk="1" hangingPunct="1">
              <a:lnSpc>
                <a:spcPct val="6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   System.out.println(" \\______/");</a:t>
            </a:r>
          </a:p>
          <a:p>
            <a:pPr eaLnBrk="1" hangingPunct="1">
              <a:lnSpc>
                <a:spcPct val="6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   System.out.println("+--------+");</a:t>
            </a:r>
          </a:p>
          <a:p>
            <a:pPr eaLnBrk="1" hangingPunct="1">
              <a:lnSpc>
                <a:spcPct val="6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   System.out.println();</a:t>
            </a:r>
          </a:p>
          <a:p>
            <a:pPr eaLnBrk="1" hangingPunct="1">
              <a:lnSpc>
                <a:spcPct val="6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   System.out.println("  ______");</a:t>
            </a:r>
          </a:p>
          <a:p>
            <a:pPr eaLnBrk="1" hangingPunct="1">
              <a:lnSpc>
                <a:spcPct val="6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   System.out.println(" /      \\");</a:t>
            </a:r>
          </a:p>
          <a:p>
            <a:pPr eaLnBrk="1" hangingPunct="1">
              <a:lnSpc>
                <a:spcPct val="6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   System.out.println("/        \\");</a:t>
            </a:r>
          </a:p>
          <a:p>
            <a:pPr eaLnBrk="1" hangingPunct="1">
              <a:lnSpc>
                <a:spcPct val="6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   System.out.println("|  STOP  |");</a:t>
            </a:r>
          </a:p>
          <a:p>
            <a:pPr eaLnBrk="1" hangingPunct="1">
              <a:lnSpc>
                <a:spcPct val="6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   System.out.println("\\        /");</a:t>
            </a:r>
          </a:p>
          <a:p>
            <a:pPr eaLnBrk="1" hangingPunct="1">
              <a:lnSpc>
                <a:spcPct val="6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   System.out.println(" \\______/");</a:t>
            </a:r>
          </a:p>
          <a:p>
            <a:pPr eaLnBrk="1" hangingPunct="1">
              <a:lnSpc>
                <a:spcPct val="6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   System.out.println();</a:t>
            </a:r>
          </a:p>
          <a:p>
            <a:pPr eaLnBrk="1" hangingPunct="1">
              <a:lnSpc>
                <a:spcPct val="6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   System.out.println("  ______");</a:t>
            </a:r>
          </a:p>
          <a:p>
            <a:pPr eaLnBrk="1" hangingPunct="1">
              <a:lnSpc>
                <a:spcPct val="6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   System.out.println(" /      \\");</a:t>
            </a:r>
          </a:p>
          <a:p>
            <a:pPr eaLnBrk="1" hangingPunct="1">
              <a:lnSpc>
                <a:spcPct val="6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   System.out.println("/        \\");</a:t>
            </a:r>
          </a:p>
          <a:p>
            <a:pPr eaLnBrk="1" hangingPunct="1">
              <a:lnSpc>
                <a:spcPct val="6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   System.out.println("+--------+");</a:t>
            </a:r>
          </a:p>
          <a:p>
            <a:pPr eaLnBrk="1" hangingPunct="1">
              <a:lnSpc>
                <a:spcPct val="6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}</a:t>
            </a:r>
          </a:p>
          <a:p>
            <a:pPr eaLnBrk="1" hangingPunct="1">
              <a:lnSpc>
                <a:spcPct val="6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843588" y="5486400"/>
            <a:ext cx="3309937" cy="13239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GB" altLang="x-none" sz="2000">
                <a:solidFill>
                  <a:srgbClr val="000000"/>
                </a:solidFill>
                <a:latin typeface="Comic Sans MS" charset="0"/>
              </a:rPr>
              <a:t>The code does not reflect </a:t>
            </a:r>
            <a:br>
              <a:rPr lang="en-GB" altLang="x-none" sz="2000">
                <a:solidFill>
                  <a:srgbClr val="000000"/>
                </a:solidFill>
                <a:latin typeface="Comic Sans MS" charset="0"/>
              </a:rPr>
            </a:br>
            <a:r>
              <a:rPr lang="en-GB" altLang="x-none" sz="2000">
                <a:solidFill>
                  <a:srgbClr val="000000"/>
                </a:solidFill>
                <a:latin typeface="Comic Sans MS" charset="0"/>
              </a:rPr>
              <a:t>structure.</a:t>
            </a:r>
          </a:p>
          <a:p>
            <a:pPr algn="l"/>
            <a:endParaRPr lang="en-GB" altLang="x-none" sz="2000">
              <a:solidFill>
                <a:srgbClr val="000000"/>
              </a:solidFill>
              <a:latin typeface="Comic Sans MS" charset="0"/>
            </a:endParaRPr>
          </a:p>
          <a:p>
            <a:pPr algn="l"/>
            <a:r>
              <a:rPr lang="en-GB" altLang="x-none" sz="2000">
                <a:solidFill>
                  <a:srgbClr val="000000"/>
                </a:solidFill>
                <a:latin typeface="Comic Sans MS" charset="0"/>
              </a:rPr>
              <a:t>It has  redundancy.</a:t>
            </a:r>
            <a:endParaRPr lang="en-US" altLang="x-none" sz="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5676F67-FA49-B745-B89F-6AF9DE15E9EF}" type="slidenum">
              <a:rPr lang="en-US" altLang="x-none" sz="1200">
                <a:latin typeface="Tahoma" charset="0"/>
              </a:rPr>
              <a:pPr/>
              <a:t>43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Method Design Techniques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A basic approach of designing methods, with consideration of structure and removing redundancy, is called top-down decomposition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altLang="x-none" dirty="0">
                <a:ea typeface="ＭＳ Ｐゴシック" charset="-128"/>
              </a:rPr>
              <a:t>dividing a problem into sub problems to be solved using methods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Top-Down Decomposition</a:t>
            </a:r>
          </a:p>
        </p:txBody>
      </p:sp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838200" y="1981200"/>
            <a:ext cx="1219200" cy="4267200"/>
            <a:chOff x="432" y="1344"/>
            <a:chExt cx="768" cy="2688"/>
          </a:xfrm>
        </p:grpSpPr>
        <p:sp>
          <p:nvSpPr>
            <p:cNvPr id="96272" name="Rectangle 3"/>
            <p:cNvSpPr>
              <a:spLocks noChangeArrowheads="1"/>
            </p:cNvSpPr>
            <p:nvPr/>
          </p:nvSpPr>
          <p:spPr bwMode="auto">
            <a:xfrm>
              <a:off x="432" y="3600"/>
              <a:ext cx="768" cy="4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96273" name="Rectangle 4"/>
            <p:cNvSpPr>
              <a:spLocks noChangeArrowheads="1"/>
            </p:cNvSpPr>
            <p:nvPr/>
          </p:nvSpPr>
          <p:spPr bwMode="auto">
            <a:xfrm>
              <a:off x="432" y="2688"/>
              <a:ext cx="768" cy="7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96274" name="Rectangle 5"/>
            <p:cNvSpPr>
              <a:spLocks noChangeArrowheads="1"/>
            </p:cNvSpPr>
            <p:nvPr/>
          </p:nvSpPr>
          <p:spPr bwMode="auto">
            <a:xfrm>
              <a:off x="432" y="2016"/>
              <a:ext cx="768" cy="4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96275" name="Rectangle 6"/>
            <p:cNvSpPr>
              <a:spLocks noChangeArrowheads="1"/>
            </p:cNvSpPr>
            <p:nvPr/>
          </p:nvSpPr>
          <p:spPr bwMode="auto">
            <a:xfrm>
              <a:off x="432" y="1344"/>
              <a:ext cx="768" cy="57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</p:grpSp>
      <p:sp>
        <p:nvSpPr>
          <p:cNvPr id="96259" name="Rectangle 8"/>
          <p:cNvSpPr txBox="1">
            <a:spLocks/>
          </p:cNvSpPr>
          <p:nvPr/>
        </p:nvSpPr>
        <p:spPr bwMode="auto">
          <a:xfrm>
            <a:off x="381000" y="1447800"/>
            <a:ext cx="2057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1" tIns="45708" rIns="91411" bIns="45708"/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</a:pPr>
            <a:endParaRPr lang="en-US" altLang="x-none" sz="2800">
              <a:solidFill>
                <a:srgbClr val="000000"/>
              </a:solidFill>
              <a:latin typeface="Comic Sans MS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 ______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/      \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/        \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\        /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\______/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endParaRPr lang="en-US" altLang="x-none" sz="1400">
              <a:solidFill>
                <a:srgbClr val="000000"/>
              </a:solidFill>
              <a:latin typeface="Courier New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\        /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\______/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+--------+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endParaRPr lang="en-US" altLang="x-none" sz="1400">
              <a:solidFill>
                <a:srgbClr val="000000"/>
              </a:solidFill>
              <a:latin typeface="Courier New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 ______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/      \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/        \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|  STOP  |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\        /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\______/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endParaRPr lang="en-US" altLang="x-none" sz="1400">
              <a:solidFill>
                <a:srgbClr val="000000"/>
              </a:solidFill>
              <a:latin typeface="Courier New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 ______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/      \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/        \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+--------+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048000" y="3276600"/>
            <a:ext cx="10668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egg</a:t>
            </a:r>
          </a:p>
        </p:txBody>
      </p:sp>
      <p:grpSp>
        <p:nvGrpSpPr>
          <p:cNvPr id="96261" name="Group 9"/>
          <p:cNvGrpSpPr>
            <a:grpSpLocks/>
          </p:cNvGrpSpPr>
          <p:nvPr/>
        </p:nvGrpSpPr>
        <p:grpSpPr bwMode="auto">
          <a:xfrm>
            <a:off x="3581400" y="2743200"/>
            <a:ext cx="2209800" cy="990600"/>
            <a:chOff x="2286001" y="3123404"/>
            <a:chExt cx="2209800" cy="991289"/>
          </a:xfrm>
        </p:grpSpPr>
        <p:sp>
          <p:nvSpPr>
            <p:cNvPr id="24" name="Rectangle 23"/>
            <p:cNvSpPr/>
            <p:nvPr/>
          </p:nvSpPr>
          <p:spPr bwMode="auto">
            <a:xfrm>
              <a:off x="3352801" y="3657175"/>
              <a:ext cx="1066800" cy="45751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teaCup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96271" name="Straight Arrow Connector 8"/>
            <p:cNvCxnSpPr>
              <a:cxnSpLocks noChangeShapeType="1"/>
              <a:stCxn id="22" idx="0"/>
              <a:endCxn id="51" idx="2"/>
            </p:cNvCxnSpPr>
            <p:nvPr/>
          </p:nvCxnSpPr>
          <p:spPr bwMode="auto">
            <a:xfrm rot="5400000" flipH="1" flipV="1">
              <a:off x="3124015" y="2285390"/>
              <a:ext cx="533771" cy="22098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6262" name="Group 14"/>
          <p:cNvGrpSpPr>
            <a:grpSpLocks/>
          </p:cNvGrpSpPr>
          <p:nvPr/>
        </p:nvGrpSpPr>
        <p:grpSpPr bwMode="auto">
          <a:xfrm>
            <a:off x="5791200" y="2743200"/>
            <a:ext cx="1676400" cy="990600"/>
            <a:chOff x="3581402" y="4342654"/>
            <a:chExt cx="1676398" cy="991246"/>
          </a:xfrm>
        </p:grpSpPr>
        <p:sp>
          <p:nvSpPr>
            <p:cNvPr id="46" name="Rectangle 45"/>
            <p:cNvSpPr/>
            <p:nvPr/>
          </p:nvSpPr>
          <p:spPr bwMode="auto">
            <a:xfrm>
              <a:off x="3886202" y="4876402"/>
              <a:ext cx="1371598" cy="4574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stopSign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96269" name="Straight Arrow Connector 11"/>
            <p:cNvCxnSpPr>
              <a:cxnSpLocks noChangeShapeType="1"/>
              <a:stCxn id="46" idx="0"/>
              <a:endCxn id="51" idx="2"/>
            </p:cNvCxnSpPr>
            <p:nvPr/>
          </p:nvCxnSpPr>
          <p:spPr bwMode="auto">
            <a:xfrm flipH="1" flipV="1">
              <a:off x="3581402" y="4342654"/>
              <a:ext cx="990599" cy="53374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6263" name="Group 15"/>
          <p:cNvGrpSpPr>
            <a:grpSpLocks/>
          </p:cNvGrpSpPr>
          <p:nvPr/>
        </p:nvGrpSpPr>
        <p:grpSpPr bwMode="auto">
          <a:xfrm>
            <a:off x="5791200" y="2743200"/>
            <a:ext cx="2971800" cy="990600"/>
            <a:chOff x="2228851" y="5561863"/>
            <a:chExt cx="2971799" cy="991247"/>
          </a:xfrm>
        </p:grpSpPr>
        <p:sp>
          <p:nvSpPr>
            <p:cNvPr id="49" name="Rectangle 48"/>
            <p:cNvSpPr/>
            <p:nvPr/>
          </p:nvSpPr>
          <p:spPr bwMode="auto">
            <a:xfrm>
              <a:off x="4191000" y="6095611"/>
              <a:ext cx="1009650" cy="4574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hat</a:t>
              </a:r>
            </a:p>
          </p:txBody>
        </p:sp>
        <p:cxnSp>
          <p:nvCxnSpPr>
            <p:cNvPr id="96267" name="Straight Arrow Connector 13"/>
            <p:cNvCxnSpPr>
              <a:cxnSpLocks noChangeShapeType="1"/>
              <a:stCxn id="49" idx="0"/>
              <a:endCxn id="51" idx="2"/>
            </p:cNvCxnSpPr>
            <p:nvPr/>
          </p:nvCxnSpPr>
          <p:spPr bwMode="auto">
            <a:xfrm rot="16200000" flipV="1">
              <a:off x="3195466" y="4595248"/>
              <a:ext cx="533745" cy="24669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1" name="Rectangle 50"/>
          <p:cNvSpPr/>
          <p:nvPr/>
        </p:nvSpPr>
        <p:spPr bwMode="auto">
          <a:xfrm>
            <a:off x="5105400" y="2209800"/>
            <a:ext cx="13716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main</a:t>
            </a:r>
          </a:p>
        </p:txBody>
      </p:sp>
      <p:cxnSp>
        <p:nvCxnSpPr>
          <p:cNvPr id="96265" name="Straight Arrow Connector 11"/>
          <p:cNvCxnSpPr>
            <a:cxnSpLocks noChangeShapeType="1"/>
            <a:stCxn id="24" idx="0"/>
            <a:endCxn id="51" idx="2"/>
          </p:cNvCxnSpPr>
          <p:nvPr/>
        </p:nvCxnSpPr>
        <p:spPr bwMode="auto">
          <a:xfrm rot="5400000" flipH="1" flipV="1">
            <a:off x="5219700" y="2705100"/>
            <a:ext cx="53340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1" name="Group 20"/>
          <p:cNvGrpSpPr>
            <a:grpSpLocks/>
          </p:cNvGrpSpPr>
          <p:nvPr/>
        </p:nvGrpSpPr>
        <p:grpSpPr bwMode="auto">
          <a:xfrm>
            <a:off x="838200" y="1828800"/>
            <a:ext cx="1187450" cy="1241425"/>
            <a:chOff x="717550" y="1600200"/>
            <a:chExt cx="1187450" cy="1241144"/>
          </a:xfrm>
        </p:grpSpPr>
        <p:sp>
          <p:nvSpPr>
            <p:cNvPr id="97304" name="Rectangle 7"/>
            <p:cNvSpPr>
              <a:spLocks noChangeArrowheads="1"/>
            </p:cNvSpPr>
            <p:nvPr/>
          </p:nvSpPr>
          <p:spPr bwMode="auto">
            <a:xfrm>
              <a:off x="717550" y="2309425"/>
              <a:ext cx="1187450" cy="53191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97305" name="Rectangle 10"/>
            <p:cNvSpPr>
              <a:spLocks noChangeArrowheads="1"/>
            </p:cNvSpPr>
            <p:nvPr/>
          </p:nvSpPr>
          <p:spPr bwMode="auto">
            <a:xfrm>
              <a:off x="717550" y="1600200"/>
              <a:ext cx="1187450" cy="709225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</p:grpSp>
      <p:sp>
        <p:nvSpPr>
          <p:cNvPr id="97282" name="Rectangle 2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Top-Down Decomposition (egg)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838200" y="5638800"/>
            <a:ext cx="1219200" cy="685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838200" y="4191000"/>
            <a:ext cx="1219200" cy="1143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838200" y="3124200"/>
            <a:ext cx="1219200" cy="685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97286" name="Rectangle 8"/>
          <p:cNvSpPr txBox="1">
            <a:spLocks/>
          </p:cNvSpPr>
          <p:nvPr/>
        </p:nvSpPr>
        <p:spPr bwMode="auto">
          <a:xfrm>
            <a:off x="381000" y="1524000"/>
            <a:ext cx="2057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1" tIns="45708" rIns="91411" bIns="45708"/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</a:pPr>
            <a:endParaRPr lang="en-US" altLang="x-none" sz="2800">
              <a:solidFill>
                <a:srgbClr val="000000"/>
              </a:solidFill>
              <a:latin typeface="Comic Sans MS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 ______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/      \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/        \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\        /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\______/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endParaRPr lang="en-US" altLang="x-none" sz="1400">
              <a:solidFill>
                <a:srgbClr val="000000"/>
              </a:solidFill>
              <a:latin typeface="Courier New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\        /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\______/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+--------+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endParaRPr lang="en-US" altLang="x-none" sz="1400">
              <a:solidFill>
                <a:srgbClr val="000000"/>
              </a:solidFill>
              <a:latin typeface="Courier New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 ______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/      \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/        \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|  STOP  |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\        /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\______/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endParaRPr lang="en-US" altLang="x-none" sz="1400">
              <a:solidFill>
                <a:srgbClr val="000000"/>
              </a:solidFill>
              <a:latin typeface="Courier New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 ______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/      \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/        \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+--------+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048000" y="3276600"/>
            <a:ext cx="10668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egg</a:t>
            </a:r>
          </a:p>
        </p:txBody>
      </p:sp>
      <p:grpSp>
        <p:nvGrpSpPr>
          <p:cNvPr id="97288" name="Group 9"/>
          <p:cNvGrpSpPr>
            <a:grpSpLocks/>
          </p:cNvGrpSpPr>
          <p:nvPr/>
        </p:nvGrpSpPr>
        <p:grpSpPr bwMode="auto">
          <a:xfrm>
            <a:off x="3581400" y="2743200"/>
            <a:ext cx="2209800" cy="990600"/>
            <a:chOff x="2286001" y="3123404"/>
            <a:chExt cx="2209800" cy="991289"/>
          </a:xfrm>
        </p:grpSpPr>
        <p:sp>
          <p:nvSpPr>
            <p:cNvPr id="24" name="Rectangle 23"/>
            <p:cNvSpPr/>
            <p:nvPr/>
          </p:nvSpPr>
          <p:spPr bwMode="auto">
            <a:xfrm>
              <a:off x="3352801" y="3657175"/>
              <a:ext cx="1066800" cy="45751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teaCup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97303" name="Straight Arrow Connector 8"/>
            <p:cNvCxnSpPr>
              <a:cxnSpLocks noChangeShapeType="1"/>
              <a:stCxn id="22" idx="0"/>
              <a:endCxn id="51" idx="2"/>
            </p:cNvCxnSpPr>
            <p:nvPr/>
          </p:nvCxnSpPr>
          <p:spPr bwMode="auto">
            <a:xfrm rot="5400000" flipH="1" flipV="1">
              <a:off x="3124015" y="2285390"/>
              <a:ext cx="533771" cy="22098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7289" name="Group 14"/>
          <p:cNvGrpSpPr>
            <a:grpSpLocks/>
          </p:cNvGrpSpPr>
          <p:nvPr/>
        </p:nvGrpSpPr>
        <p:grpSpPr bwMode="auto">
          <a:xfrm>
            <a:off x="5791200" y="2743200"/>
            <a:ext cx="1676400" cy="990600"/>
            <a:chOff x="3581402" y="4342654"/>
            <a:chExt cx="1676399" cy="991246"/>
          </a:xfrm>
        </p:grpSpPr>
        <p:sp>
          <p:nvSpPr>
            <p:cNvPr id="46" name="Rectangle 45"/>
            <p:cNvSpPr/>
            <p:nvPr/>
          </p:nvSpPr>
          <p:spPr bwMode="auto">
            <a:xfrm>
              <a:off x="3886202" y="4876402"/>
              <a:ext cx="1371599" cy="4574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stopSign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97301" name="Straight Arrow Connector 11"/>
            <p:cNvCxnSpPr>
              <a:cxnSpLocks noChangeShapeType="1"/>
              <a:stCxn id="46" idx="0"/>
              <a:endCxn id="51" idx="2"/>
            </p:cNvCxnSpPr>
            <p:nvPr/>
          </p:nvCxnSpPr>
          <p:spPr bwMode="auto">
            <a:xfrm flipH="1" flipV="1">
              <a:off x="3581402" y="4342654"/>
              <a:ext cx="990599" cy="53374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7290" name="Group 15"/>
          <p:cNvGrpSpPr>
            <a:grpSpLocks/>
          </p:cNvGrpSpPr>
          <p:nvPr/>
        </p:nvGrpSpPr>
        <p:grpSpPr bwMode="auto">
          <a:xfrm>
            <a:off x="5791200" y="2743200"/>
            <a:ext cx="2971800" cy="990600"/>
            <a:chOff x="2228851" y="5561863"/>
            <a:chExt cx="2971799" cy="991247"/>
          </a:xfrm>
        </p:grpSpPr>
        <p:sp>
          <p:nvSpPr>
            <p:cNvPr id="49" name="Rectangle 48"/>
            <p:cNvSpPr/>
            <p:nvPr/>
          </p:nvSpPr>
          <p:spPr bwMode="auto">
            <a:xfrm>
              <a:off x="4191000" y="6095611"/>
              <a:ext cx="1009650" cy="4574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hat</a:t>
              </a:r>
            </a:p>
          </p:txBody>
        </p:sp>
        <p:cxnSp>
          <p:nvCxnSpPr>
            <p:cNvPr id="97299" name="Straight Arrow Connector 13"/>
            <p:cNvCxnSpPr>
              <a:cxnSpLocks noChangeShapeType="1"/>
              <a:stCxn id="49" idx="0"/>
              <a:endCxn id="51" idx="2"/>
            </p:cNvCxnSpPr>
            <p:nvPr/>
          </p:nvCxnSpPr>
          <p:spPr bwMode="auto">
            <a:xfrm rot="16200000" flipV="1">
              <a:off x="3195466" y="4595248"/>
              <a:ext cx="533745" cy="24669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1" name="Rectangle 50"/>
          <p:cNvSpPr/>
          <p:nvPr/>
        </p:nvSpPr>
        <p:spPr bwMode="auto">
          <a:xfrm>
            <a:off x="5105400" y="2209800"/>
            <a:ext cx="13716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main</a:t>
            </a:r>
          </a:p>
        </p:txBody>
      </p:sp>
      <p:cxnSp>
        <p:nvCxnSpPr>
          <p:cNvPr id="97292" name="Straight Arrow Connector 11"/>
          <p:cNvCxnSpPr>
            <a:cxnSpLocks noChangeShapeType="1"/>
            <a:stCxn id="24" idx="0"/>
            <a:endCxn id="51" idx="2"/>
          </p:cNvCxnSpPr>
          <p:nvPr/>
        </p:nvCxnSpPr>
        <p:spPr bwMode="auto">
          <a:xfrm rot="5400000" flipH="1" flipV="1">
            <a:off x="5219700" y="2705100"/>
            <a:ext cx="53340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895600" y="3733800"/>
            <a:ext cx="3124200" cy="1143000"/>
            <a:chOff x="2895600" y="3581400"/>
            <a:chExt cx="3124200" cy="114300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2895600" y="4267200"/>
              <a:ext cx="1219200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eggTop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343400" y="4267200"/>
              <a:ext cx="1676400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eggBottom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97296" name="Straight Connector 50"/>
            <p:cNvCxnSpPr>
              <a:cxnSpLocks noChangeShapeType="1"/>
              <a:endCxn id="29" idx="0"/>
            </p:cNvCxnSpPr>
            <p:nvPr/>
          </p:nvCxnSpPr>
          <p:spPr bwMode="auto">
            <a:xfrm rot="16200000" flipH="1">
              <a:off x="3086100" y="3848100"/>
              <a:ext cx="6858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297" name="Straight Connector 52"/>
            <p:cNvCxnSpPr>
              <a:cxnSpLocks noChangeShapeType="1"/>
              <a:endCxn id="34" idx="0"/>
            </p:cNvCxnSpPr>
            <p:nvPr/>
          </p:nvCxnSpPr>
          <p:spPr bwMode="auto">
            <a:xfrm rot="16200000" flipH="1">
              <a:off x="3924300" y="3009900"/>
              <a:ext cx="685800" cy="1828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914400" y="3657600"/>
            <a:ext cx="1066800" cy="1524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914400" y="3200400"/>
            <a:ext cx="10668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grpSp>
        <p:nvGrpSpPr>
          <p:cNvPr id="98307" name="Group 20"/>
          <p:cNvGrpSpPr>
            <a:grpSpLocks/>
          </p:cNvGrpSpPr>
          <p:nvPr/>
        </p:nvGrpSpPr>
        <p:grpSpPr bwMode="auto">
          <a:xfrm>
            <a:off x="838200" y="1828800"/>
            <a:ext cx="1187450" cy="1241425"/>
            <a:chOff x="717550" y="1600200"/>
            <a:chExt cx="1187450" cy="1241144"/>
          </a:xfrm>
        </p:grpSpPr>
        <p:sp>
          <p:nvSpPr>
            <p:cNvPr id="98333" name="Rectangle 7"/>
            <p:cNvSpPr>
              <a:spLocks noChangeArrowheads="1"/>
            </p:cNvSpPr>
            <p:nvPr/>
          </p:nvSpPr>
          <p:spPr bwMode="auto">
            <a:xfrm>
              <a:off x="717550" y="2309425"/>
              <a:ext cx="1187450" cy="53191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98334" name="Rectangle 10"/>
            <p:cNvSpPr>
              <a:spLocks noChangeArrowheads="1"/>
            </p:cNvSpPr>
            <p:nvPr/>
          </p:nvSpPr>
          <p:spPr bwMode="auto">
            <a:xfrm>
              <a:off x="717550" y="1600200"/>
              <a:ext cx="1187450" cy="709225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</p:grpSp>
      <p:sp>
        <p:nvSpPr>
          <p:cNvPr id="98308" name="Rectangle 2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Top-Down Decomposition (teaCup)</a:t>
            </a:r>
          </a:p>
        </p:txBody>
      </p:sp>
      <p:sp>
        <p:nvSpPr>
          <p:cNvPr id="98309" name="Rectangle 3"/>
          <p:cNvSpPr>
            <a:spLocks noChangeArrowheads="1"/>
          </p:cNvSpPr>
          <p:nvPr/>
        </p:nvSpPr>
        <p:spPr bwMode="auto">
          <a:xfrm>
            <a:off x="838200" y="5638800"/>
            <a:ext cx="1219200" cy="685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98310" name="Rectangle 4"/>
          <p:cNvSpPr>
            <a:spLocks noChangeArrowheads="1"/>
          </p:cNvSpPr>
          <p:nvPr/>
        </p:nvSpPr>
        <p:spPr bwMode="auto">
          <a:xfrm>
            <a:off x="838200" y="4191000"/>
            <a:ext cx="1219200" cy="1143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98311" name="Rectangle 8"/>
          <p:cNvSpPr txBox="1">
            <a:spLocks/>
          </p:cNvSpPr>
          <p:nvPr/>
        </p:nvSpPr>
        <p:spPr bwMode="auto">
          <a:xfrm>
            <a:off x="381000" y="1524000"/>
            <a:ext cx="2057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1" tIns="45708" rIns="91411" bIns="45708"/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</a:pPr>
            <a:endParaRPr lang="en-US" altLang="x-none" sz="2800">
              <a:solidFill>
                <a:srgbClr val="000000"/>
              </a:solidFill>
              <a:latin typeface="Comic Sans MS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 ______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/      \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/        \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\        /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\______/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endParaRPr lang="en-US" altLang="x-none" sz="1400">
              <a:solidFill>
                <a:srgbClr val="000000"/>
              </a:solidFill>
              <a:latin typeface="Courier New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\        /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\______/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+--------+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endParaRPr lang="en-US" altLang="x-none" sz="1400">
              <a:solidFill>
                <a:srgbClr val="000000"/>
              </a:solidFill>
              <a:latin typeface="Courier New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 ______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/      \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/        \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|  STOP  |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\        /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\______/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endParaRPr lang="en-US" altLang="x-none" sz="1400">
              <a:solidFill>
                <a:srgbClr val="000000"/>
              </a:solidFill>
              <a:latin typeface="Courier New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 ______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/      \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/        \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+--------+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048000" y="3276600"/>
            <a:ext cx="10668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egg</a:t>
            </a:r>
          </a:p>
        </p:txBody>
      </p:sp>
      <p:grpSp>
        <p:nvGrpSpPr>
          <p:cNvPr id="98313" name="Group 9"/>
          <p:cNvGrpSpPr>
            <a:grpSpLocks/>
          </p:cNvGrpSpPr>
          <p:nvPr/>
        </p:nvGrpSpPr>
        <p:grpSpPr bwMode="auto">
          <a:xfrm>
            <a:off x="3581400" y="2743200"/>
            <a:ext cx="2209800" cy="990600"/>
            <a:chOff x="2286001" y="3123404"/>
            <a:chExt cx="2209800" cy="991289"/>
          </a:xfrm>
        </p:grpSpPr>
        <p:sp>
          <p:nvSpPr>
            <p:cNvPr id="24" name="Rectangle 23"/>
            <p:cNvSpPr/>
            <p:nvPr/>
          </p:nvSpPr>
          <p:spPr bwMode="auto">
            <a:xfrm>
              <a:off x="3352801" y="3657175"/>
              <a:ext cx="1066800" cy="45751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teaCup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98332" name="Straight Arrow Connector 8"/>
            <p:cNvCxnSpPr>
              <a:cxnSpLocks noChangeShapeType="1"/>
              <a:stCxn id="22" idx="0"/>
              <a:endCxn id="51" idx="2"/>
            </p:cNvCxnSpPr>
            <p:nvPr/>
          </p:nvCxnSpPr>
          <p:spPr bwMode="auto">
            <a:xfrm rot="5400000" flipH="1" flipV="1">
              <a:off x="3124015" y="2285390"/>
              <a:ext cx="533771" cy="22098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14" name="Group 14"/>
          <p:cNvGrpSpPr>
            <a:grpSpLocks/>
          </p:cNvGrpSpPr>
          <p:nvPr/>
        </p:nvGrpSpPr>
        <p:grpSpPr bwMode="auto">
          <a:xfrm>
            <a:off x="5791200" y="2743200"/>
            <a:ext cx="1676400" cy="990600"/>
            <a:chOff x="3581402" y="4342654"/>
            <a:chExt cx="1676398" cy="991246"/>
          </a:xfrm>
        </p:grpSpPr>
        <p:sp>
          <p:nvSpPr>
            <p:cNvPr id="46" name="Rectangle 45"/>
            <p:cNvSpPr/>
            <p:nvPr/>
          </p:nvSpPr>
          <p:spPr bwMode="auto">
            <a:xfrm>
              <a:off x="3886202" y="4876402"/>
              <a:ext cx="1371598" cy="4574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stopSign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98330" name="Straight Arrow Connector 11"/>
            <p:cNvCxnSpPr>
              <a:cxnSpLocks noChangeShapeType="1"/>
              <a:stCxn id="46" idx="0"/>
              <a:endCxn id="51" idx="2"/>
            </p:cNvCxnSpPr>
            <p:nvPr/>
          </p:nvCxnSpPr>
          <p:spPr bwMode="auto">
            <a:xfrm flipH="1" flipV="1">
              <a:off x="3581402" y="4342654"/>
              <a:ext cx="990599" cy="53374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15" name="Group 15"/>
          <p:cNvGrpSpPr>
            <a:grpSpLocks/>
          </p:cNvGrpSpPr>
          <p:nvPr/>
        </p:nvGrpSpPr>
        <p:grpSpPr bwMode="auto">
          <a:xfrm>
            <a:off x="5791200" y="2743200"/>
            <a:ext cx="2971800" cy="990600"/>
            <a:chOff x="2228851" y="5561863"/>
            <a:chExt cx="2971799" cy="991247"/>
          </a:xfrm>
        </p:grpSpPr>
        <p:sp>
          <p:nvSpPr>
            <p:cNvPr id="49" name="Rectangle 48"/>
            <p:cNvSpPr/>
            <p:nvPr/>
          </p:nvSpPr>
          <p:spPr bwMode="auto">
            <a:xfrm>
              <a:off x="4191000" y="6095611"/>
              <a:ext cx="1009650" cy="4574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hat</a:t>
              </a:r>
            </a:p>
          </p:txBody>
        </p:sp>
        <p:cxnSp>
          <p:nvCxnSpPr>
            <p:cNvPr id="98328" name="Straight Arrow Connector 13"/>
            <p:cNvCxnSpPr>
              <a:cxnSpLocks noChangeShapeType="1"/>
              <a:stCxn id="49" idx="0"/>
              <a:endCxn id="51" idx="2"/>
            </p:cNvCxnSpPr>
            <p:nvPr/>
          </p:nvCxnSpPr>
          <p:spPr bwMode="auto">
            <a:xfrm rot="16200000" flipV="1">
              <a:off x="3195466" y="4595248"/>
              <a:ext cx="533745" cy="24669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1" name="Rectangle 50"/>
          <p:cNvSpPr/>
          <p:nvPr/>
        </p:nvSpPr>
        <p:spPr bwMode="auto">
          <a:xfrm>
            <a:off x="5105400" y="2209800"/>
            <a:ext cx="13716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main</a:t>
            </a:r>
          </a:p>
        </p:txBody>
      </p:sp>
      <p:cxnSp>
        <p:nvCxnSpPr>
          <p:cNvPr id="98317" name="Straight Arrow Connector 11"/>
          <p:cNvCxnSpPr>
            <a:cxnSpLocks noChangeShapeType="1"/>
            <a:stCxn id="24" idx="0"/>
            <a:endCxn id="51" idx="2"/>
          </p:cNvCxnSpPr>
          <p:nvPr/>
        </p:nvCxnSpPr>
        <p:spPr bwMode="auto">
          <a:xfrm rot="5400000" flipH="1" flipV="1">
            <a:off x="5219700" y="2705100"/>
            <a:ext cx="53340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8318" name="Group 24"/>
          <p:cNvGrpSpPr>
            <a:grpSpLocks/>
          </p:cNvGrpSpPr>
          <p:nvPr/>
        </p:nvGrpSpPr>
        <p:grpSpPr bwMode="auto">
          <a:xfrm>
            <a:off x="2895600" y="3733800"/>
            <a:ext cx="3124200" cy="1143000"/>
            <a:chOff x="2895600" y="3581400"/>
            <a:chExt cx="3124200" cy="114300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2895600" y="4267200"/>
              <a:ext cx="1219200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eggTop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343400" y="4267200"/>
              <a:ext cx="1676400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eggBottom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98325" name="Straight Connector 50"/>
            <p:cNvCxnSpPr>
              <a:cxnSpLocks noChangeShapeType="1"/>
              <a:endCxn id="29" idx="0"/>
            </p:cNvCxnSpPr>
            <p:nvPr/>
          </p:nvCxnSpPr>
          <p:spPr bwMode="auto">
            <a:xfrm rot="16200000" flipH="1">
              <a:off x="3086100" y="3848100"/>
              <a:ext cx="6858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26" name="Straight Connector 52"/>
            <p:cNvCxnSpPr>
              <a:cxnSpLocks noChangeShapeType="1"/>
              <a:endCxn id="34" idx="0"/>
            </p:cNvCxnSpPr>
            <p:nvPr/>
          </p:nvCxnSpPr>
          <p:spPr bwMode="auto">
            <a:xfrm rot="16200000" flipH="1">
              <a:off x="3924300" y="3009900"/>
              <a:ext cx="685800" cy="1828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" name="Rectangle 26"/>
          <p:cNvSpPr/>
          <p:nvPr/>
        </p:nvSpPr>
        <p:spPr bwMode="auto">
          <a:xfrm>
            <a:off x="6400800" y="4419600"/>
            <a:ext cx="9144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line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181600" y="3733800"/>
            <a:ext cx="1752600" cy="685800"/>
            <a:chOff x="5181600" y="3733800"/>
            <a:chExt cx="1752600" cy="685800"/>
          </a:xfrm>
        </p:grpSpPr>
        <p:cxnSp>
          <p:nvCxnSpPr>
            <p:cNvPr id="98321" name="Straight Connector 54"/>
            <p:cNvCxnSpPr>
              <a:cxnSpLocks noChangeShapeType="1"/>
            </p:cNvCxnSpPr>
            <p:nvPr/>
          </p:nvCxnSpPr>
          <p:spPr bwMode="auto">
            <a:xfrm rot="16200000" flipH="1">
              <a:off x="4953000" y="3962400"/>
              <a:ext cx="6858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22" name="Straight Connector 56"/>
            <p:cNvCxnSpPr>
              <a:cxnSpLocks noChangeShapeType="1"/>
            </p:cNvCxnSpPr>
            <p:nvPr/>
          </p:nvCxnSpPr>
          <p:spPr bwMode="auto">
            <a:xfrm rot="16200000" flipH="1">
              <a:off x="5715000" y="3200400"/>
              <a:ext cx="68580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2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4400" y="4953000"/>
            <a:ext cx="10668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914400" y="4114800"/>
            <a:ext cx="1066800" cy="6096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99331" name="Rectangle 4"/>
          <p:cNvSpPr>
            <a:spLocks noChangeArrowheads="1"/>
          </p:cNvSpPr>
          <p:nvPr/>
        </p:nvSpPr>
        <p:spPr bwMode="auto">
          <a:xfrm>
            <a:off x="914400" y="3657600"/>
            <a:ext cx="1066800" cy="1524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99332" name="Rectangle 6"/>
          <p:cNvSpPr>
            <a:spLocks noChangeArrowheads="1"/>
          </p:cNvSpPr>
          <p:nvPr/>
        </p:nvSpPr>
        <p:spPr bwMode="auto">
          <a:xfrm>
            <a:off x="914400" y="3200400"/>
            <a:ext cx="10668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grpSp>
        <p:nvGrpSpPr>
          <p:cNvPr id="99333" name="Group 20"/>
          <p:cNvGrpSpPr>
            <a:grpSpLocks/>
          </p:cNvGrpSpPr>
          <p:nvPr/>
        </p:nvGrpSpPr>
        <p:grpSpPr bwMode="auto">
          <a:xfrm>
            <a:off x="838200" y="1828800"/>
            <a:ext cx="1187450" cy="1241425"/>
            <a:chOff x="717550" y="1600200"/>
            <a:chExt cx="1187450" cy="1241144"/>
          </a:xfrm>
        </p:grpSpPr>
        <p:sp>
          <p:nvSpPr>
            <p:cNvPr id="99362" name="Rectangle 7"/>
            <p:cNvSpPr>
              <a:spLocks noChangeArrowheads="1"/>
            </p:cNvSpPr>
            <p:nvPr/>
          </p:nvSpPr>
          <p:spPr bwMode="auto">
            <a:xfrm>
              <a:off x="717550" y="2309425"/>
              <a:ext cx="1187450" cy="53191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99363" name="Rectangle 10"/>
            <p:cNvSpPr>
              <a:spLocks noChangeArrowheads="1"/>
            </p:cNvSpPr>
            <p:nvPr/>
          </p:nvSpPr>
          <p:spPr bwMode="auto">
            <a:xfrm>
              <a:off x="717550" y="1600200"/>
              <a:ext cx="1187450" cy="709225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</p:grpSp>
      <p:sp>
        <p:nvSpPr>
          <p:cNvPr id="99334" name="Rectangle 2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Top-Down Decomposition (stopSign)</a:t>
            </a:r>
          </a:p>
        </p:txBody>
      </p:sp>
      <p:sp>
        <p:nvSpPr>
          <p:cNvPr id="99335" name="Rectangle 3"/>
          <p:cNvSpPr>
            <a:spLocks noChangeArrowheads="1"/>
          </p:cNvSpPr>
          <p:nvPr/>
        </p:nvSpPr>
        <p:spPr bwMode="auto">
          <a:xfrm>
            <a:off x="838200" y="5638800"/>
            <a:ext cx="1219200" cy="685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99336" name="Rectangle 8"/>
          <p:cNvSpPr txBox="1">
            <a:spLocks/>
          </p:cNvSpPr>
          <p:nvPr/>
        </p:nvSpPr>
        <p:spPr bwMode="auto">
          <a:xfrm>
            <a:off x="381000" y="1524000"/>
            <a:ext cx="2057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1" tIns="45708" rIns="91411" bIns="45708"/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</a:pPr>
            <a:endParaRPr lang="en-US" altLang="x-none" sz="2800">
              <a:solidFill>
                <a:srgbClr val="000000"/>
              </a:solidFill>
              <a:latin typeface="Comic Sans MS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 ______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/      \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/        \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\        /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\______/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endParaRPr lang="en-US" altLang="x-none" sz="1400">
              <a:solidFill>
                <a:srgbClr val="000000"/>
              </a:solidFill>
              <a:latin typeface="Courier New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\        /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\______/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+--------+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endParaRPr lang="en-US" altLang="x-none" sz="1400">
              <a:solidFill>
                <a:srgbClr val="000000"/>
              </a:solidFill>
              <a:latin typeface="Courier New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 ______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/      \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/        \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|  STOP  |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\        /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\______/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endParaRPr lang="en-US" altLang="x-none" sz="1400">
              <a:solidFill>
                <a:srgbClr val="000000"/>
              </a:solidFill>
              <a:latin typeface="Courier New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 ______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/      \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/        \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+--------+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048000" y="3276600"/>
            <a:ext cx="10668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egg</a:t>
            </a:r>
          </a:p>
        </p:txBody>
      </p:sp>
      <p:grpSp>
        <p:nvGrpSpPr>
          <p:cNvPr id="99338" name="Group 9"/>
          <p:cNvGrpSpPr>
            <a:grpSpLocks/>
          </p:cNvGrpSpPr>
          <p:nvPr/>
        </p:nvGrpSpPr>
        <p:grpSpPr bwMode="auto">
          <a:xfrm>
            <a:off x="3581400" y="2743200"/>
            <a:ext cx="2209800" cy="990600"/>
            <a:chOff x="2286001" y="3123404"/>
            <a:chExt cx="2209800" cy="991289"/>
          </a:xfrm>
        </p:grpSpPr>
        <p:sp>
          <p:nvSpPr>
            <p:cNvPr id="24" name="Rectangle 23"/>
            <p:cNvSpPr/>
            <p:nvPr/>
          </p:nvSpPr>
          <p:spPr bwMode="auto">
            <a:xfrm>
              <a:off x="3352801" y="3657175"/>
              <a:ext cx="1066800" cy="45751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teaCup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99361" name="Straight Arrow Connector 8"/>
            <p:cNvCxnSpPr>
              <a:cxnSpLocks noChangeShapeType="1"/>
              <a:stCxn id="22" idx="0"/>
              <a:endCxn id="51" idx="2"/>
            </p:cNvCxnSpPr>
            <p:nvPr/>
          </p:nvCxnSpPr>
          <p:spPr bwMode="auto">
            <a:xfrm rot="5400000" flipH="1" flipV="1">
              <a:off x="3124015" y="2285390"/>
              <a:ext cx="533771" cy="22098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9339" name="Group 14"/>
          <p:cNvGrpSpPr>
            <a:grpSpLocks/>
          </p:cNvGrpSpPr>
          <p:nvPr/>
        </p:nvGrpSpPr>
        <p:grpSpPr bwMode="auto">
          <a:xfrm>
            <a:off x="5791200" y="2743200"/>
            <a:ext cx="1676400" cy="990600"/>
            <a:chOff x="3581402" y="4342654"/>
            <a:chExt cx="1676398" cy="991246"/>
          </a:xfrm>
        </p:grpSpPr>
        <p:sp>
          <p:nvSpPr>
            <p:cNvPr id="46" name="Rectangle 45"/>
            <p:cNvSpPr/>
            <p:nvPr/>
          </p:nvSpPr>
          <p:spPr bwMode="auto">
            <a:xfrm>
              <a:off x="3886202" y="4876402"/>
              <a:ext cx="1371598" cy="4574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stopSign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99359" name="Straight Arrow Connector 11"/>
            <p:cNvCxnSpPr>
              <a:cxnSpLocks noChangeShapeType="1"/>
              <a:stCxn id="46" idx="0"/>
              <a:endCxn id="51" idx="2"/>
            </p:cNvCxnSpPr>
            <p:nvPr/>
          </p:nvCxnSpPr>
          <p:spPr bwMode="auto">
            <a:xfrm flipH="1" flipV="1">
              <a:off x="3581402" y="4342654"/>
              <a:ext cx="990599" cy="53374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9340" name="Group 15"/>
          <p:cNvGrpSpPr>
            <a:grpSpLocks/>
          </p:cNvGrpSpPr>
          <p:nvPr/>
        </p:nvGrpSpPr>
        <p:grpSpPr bwMode="auto">
          <a:xfrm>
            <a:off x="5791200" y="2743200"/>
            <a:ext cx="2971800" cy="990600"/>
            <a:chOff x="2228851" y="5561863"/>
            <a:chExt cx="2971799" cy="991247"/>
          </a:xfrm>
        </p:grpSpPr>
        <p:sp>
          <p:nvSpPr>
            <p:cNvPr id="49" name="Rectangle 48"/>
            <p:cNvSpPr/>
            <p:nvPr/>
          </p:nvSpPr>
          <p:spPr bwMode="auto">
            <a:xfrm>
              <a:off x="4191000" y="6095611"/>
              <a:ext cx="1009650" cy="4574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hat</a:t>
              </a:r>
            </a:p>
          </p:txBody>
        </p:sp>
        <p:cxnSp>
          <p:nvCxnSpPr>
            <p:cNvPr id="99357" name="Straight Arrow Connector 13"/>
            <p:cNvCxnSpPr>
              <a:cxnSpLocks noChangeShapeType="1"/>
              <a:stCxn id="49" idx="0"/>
              <a:endCxn id="51" idx="2"/>
            </p:cNvCxnSpPr>
            <p:nvPr/>
          </p:nvCxnSpPr>
          <p:spPr bwMode="auto">
            <a:xfrm rot="16200000" flipV="1">
              <a:off x="3195466" y="4595248"/>
              <a:ext cx="533745" cy="24669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1" name="Rectangle 50"/>
          <p:cNvSpPr/>
          <p:nvPr/>
        </p:nvSpPr>
        <p:spPr bwMode="auto">
          <a:xfrm>
            <a:off x="5105400" y="2209800"/>
            <a:ext cx="13716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main</a:t>
            </a:r>
          </a:p>
        </p:txBody>
      </p:sp>
      <p:cxnSp>
        <p:nvCxnSpPr>
          <p:cNvPr id="99342" name="Straight Arrow Connector 11"/>
          <p:cNvCxnSpPr>
            <a:cxnSpLocks noChangeShapeType="1"/>
            <a:stCxn id="24" idx="0"/>
            <a:endCxn id="51" idx="2"/>
          </p:cNvCxnSpPr>
          <p:nvPr/>
        </p:nvCxnSpPr>
        <p:spPr bwMode="auto">
          <a:xfrm rot="5400000" flipH="1" flipV="1">
            <a:off x="5219700" y="2705100"/>
            <a:ext cx="53340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9343" name="Group 24"/>
          <p:cNvGrpSpPr>
            <a:grpSpLocks/>
          </p:cNvGrpSpPr>
          <p:nvPr/>
        </p:nvGrpSpPr>
        <p:grpSpPr bwMode="auto">
          <a:xfrm>
            <a:off x="2895600" y="3733800"/>
            <a:ext cx="3124200" cy="1143000"/>
            <a:chOff x="2895600" y="3581400"/>
            <a:chExt cx="3124200" cy="114300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2895600" y="4267200"/>
              <a:ext cx="1219200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eggTop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343400" y="4267200"/>
              <a:ext cx="1676400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eggBottom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99354" name="Straight Connector 50"/>
            <p:cNvCxnSpPr>
              <a:cxnSpLocks noChangeShapeType="1"/>
              <a:endCxn id="29" idx="0"/>
            </p:cNvCxnSpPr>
            <p:nvPr/>
          </p:nvCxnSpPr>
          <p:spPr bwMode="auto">
            <a:xfrm rot="16200000" flipH="1">
              <a:off x="3086100" y="3848100"/>
              <a:ext cx="6858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55" name="Straight Connector 52"/>
            <p:cNvCxnSpPr>
              <a:cxnSpLocks noChangeShapeType="1"/>
              <a:endCxn id="34" idx="0"/>
            </p:cNvCxnSpPr>
            <p:nvPr/>
          </p:nvCxnSpPr>
          <p:spPr bwMode="auto">
            <a:xfrm rot="16200000" flipH="1">
              <a:off x="3924300" y="3009900"/>
              <a:ext cx="685800" cy="1828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" name="Rectangle 26"/>
          <p:cNvSpPr/>
          <p:nvPr/>
        </p:nvSpPr>
        <p:spPr bwMode="auto">
          <a:xfrm>
            <a:off x="6400800" y="4419600"/>
            <a:ext cx="9144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line</a:t>
            </a:r>
          </a:p>
        </p:txBody>
      </p:sp>
      <p:grpSp>
        <p:nvGrpSpPr>
          <p:cNvPr id="99345" name="Group 1"/>
          <p:cNvGrpSpPr>
            <a:grpSpLocks/>
          </p:cNvGrpSpPr>
          <p:nvPr/>
        </p:nvGrpSpPr>
        <p:grpSpPr bwMode="auto">
          <a:xfrm>
            <a:off x="5181600" y="3733800"/>
            <a:ext cx="1752600" cy="685800"/>
            <a:chOff x="5181600" y="3733800"/>
            <a:chExt cx="1752600" cy="685800"/>
          </a:xfrm>
        </p:grpSpPr>
        <p:cxnSp>
          <p:nvCxnSpPr>
            <p:cNvPr id="99350" name="Straight Connector 54"/>
            <p:cNvCxnSpPr>
              <a:cxnSpLocks noChangeShapeType="1"/>
            </p:cNvCxnSpPr>
            <p:nvPr/>
          </p:nvCxnSpPr>
          <p:spPr bwMode="auto">
            <a:xfrm rot="16200000" flipH="1">
              <a:off x="4953000" y="3962400"/>
              <a:ext cx="6858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51" name="Straight Connector 56"/>
            <p:cNvCxnSpPr>
              <a:cxnSpLocks noChangeShapeType="1"/>
            </p:cNvCxnSpPr>
            <p:nvPr/>
          </p:nvCxnSpPr>
          <p:spPr bwMode="auto">
            <a:xfrm rot="16200000" flipH="1">
              <a:off x="5715000" y="3200400"/>
              <a:ext cx="68580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" name="Rectangle 35"/>
          <p:cNvSpPr/>
          <p:nvPr/>
        </p:nvSpPr>
        <p:spPr bwMode="auto">
          <a:xfrm>
            <a:off x="7696200" y="4419600"/>
            <a:ext cx="14478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stopLine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7" name="Straight Connector 58"/>
          <p:cNvCxnSpPr>
            <a:cxnSpLocks noChangeShapeType="1"/>
          </p:cNvCxnSpPr>
          <p:nvPr/>
        </p:nvCxnSpPr>
        <p:spPr bwMode="auto">
          <a:xfrm rot="5400000">
            <a:off x="4857750" y="2609850"/>
            <a:ext cx="685800" cy="293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Connector 60"/>
          <p:cNvCxnSpPr>
            <a:cxnSpLocks noChangeShapeType="1"/>
          </p:cNvCxnSpPr>
          <p:nvPr/>
        </p:nvCxnSpPr>
        <p:spPr bwMode="auto">
          <a:xfrm rot="5400000">
            <a:off x="5695950" y="3448050"/>
            <a:ext cx="685800" cy="125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62"/>
          <p:cNvCxnSpPr>
            <a:cxnSpLocks noChangeShapeType="1"/>
          </p:cNvCxnSpPr>
          <p:nvPr/>
        </p:nvCxnSpPr>
        <p:spPr bwMode="auto">
          <a:xfrm rot="16200000" flipH="1">
            <a:off x="7200900" y="3200400"/>
            <a:ext cx="68580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914400" y="6238875"/>
            <a:ext cx="1066800" cy="1524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914400" y="5638800"/>
            <a:ext cx="1066800" cy="59055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100355" name="Rectangle 5"/>
          <p:cNvSpPr>
            <a:spLocks noChangeArrowheads="1"/>
          </p:cNvSpPr>
          <p:nvPr/>
        </p:nvSpPr>
        <p:spPr bwMode="auto">
          <a:xfrm>
            <a:off x="914400" y="4953000"/>
            <a:ext cx="10668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100356" name="Rectangle 8"/>
          <p:cNvSpPr>
            <a:spLocks noChangeArrowheads="1"/>
          </p:cNvSpPr>
          <p:nvPr/>
        </p:nvSpPr>
        <p:spPr bwMode="auto">
          <a:xfrm>
            <a:off x="914400" y="4114800"/>
            <a:ext cx="1066800" cy="6096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100357" name="Rectangle 4"/>
          <p:cNvSpPr>
            <a:spLocks noChangeArrowheads="1"/>
          </p:cNvSpPr>
          <p:nvPr/>
        </p:nvSpPr>
        <p:spPr bwMode="auto">
          <a:xfrm>
            <a:off x="914400" y="3657600"/>
            <a:ext cx="1066800" cy="1524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914400" y="3200400"/>
            <a:ext cx="10668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grpSp>
        <p:nvGrpSpPr>
          <p:cNvPr id="100359" name="Group 20"/>
          <p:cNvGrpSpPr>
            <a:grpSpLocks/>
          </p:cNvGrpSpPr>
          <p:nvPr/>
        </p:nvGrpSpPr>
        <p:grpSpPr bwMode="auto">
          <a:xfrm>
            <a:off x="838200" y="1828800"/>
            <a:ext cx="1187450" cy="1241425"/>
            <a:chOff x="717550" y="1600200"/>
            <a:chExt cx="1187450" cy="1241144"/>
          </a:xfrm>
        </p:grpSpPr>
        <p:sp>
          <p:nvSpPr>
            <p:cNvPr id="100390" name="Rectangle 7"/>
            <p:cNvSpPr>
              <a:spLocks noChangeArrowheads="1"/>
            </p:cNvSpPr>
            <p:nvPr/>
          </p:nvSpPr>
          <p:spPr bwMode="auto">
            <a:xfrm>
              <a:off x="717550" y="2309425"/>
              <a:ext cx="1187450" cy="53191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00391" name="Rectangle 10"/>
            <p:cNvSpPr>
              <a:spLocks noChangeArrowheads="1"/>
            </p:cNvSpPr>
            <p:nvPr/>
          </p:nvSpPr>
          <p:spPr bwMode="auto">
            <a:xfrm>
              <a:off x="717550" y="1600200"/>
              <a:ext cx="1187450" cy="709225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</p:grpSp>
      <p:sp>
        <p:nvSpPr>
          <p:cNvPr id="100360" name="Rectangle 2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Top-Down Decomposition (hat)</a:t>
            </a:r>
          </a:p>
        </p:txBody>
      </p:sp>
      <p:sp>
        <p:nvSpPr>
          <p:cNvPr id="100361" name="Rectangle 8"/>
          <p:cNvSpPr txBox="1">
            <a:spLocks/>
          </p:cNvSpPr>
          <p:nvPr/>
        </p:nvSpPr>
        <p:spPr bwMode="auto">
          <a:xfrm>
            <a:off x="381000" y="1524000"/>
            <a:ext cx="2057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1" tIns="45708" rIns="91411" bIns="45708"/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</a:pPr>
            <a:endParaRPr lang="en-US" altLang="x-none" sz="2800">
              <a:solidFill>
                <a:srgbClr val="000000"/>
              </a:solidFill>
              <a:latin typeface="Comic Sans MS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 ______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/      \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/        \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\        /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\______/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endParaRPr lang="en-US" altLang="x-none" sz="1400">
              <a:solidFill>
                <a:srgbClr val="000000"/>
              </a:solidFill>
              <a:latin typeface="Courier New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\        /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\______/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+--------+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endParaRPr lang="en-US" altLang="x-none" sz="1400">
              <a:solidFill>
                <a:srgbClr val="000000"/>
              </a:solidFill>
              <a:latin typeface="Courier New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 ______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/      \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/        \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|  STOP  |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\        /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\______/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endParaRPr lang="en-US" altLang="x-none" sz="1400">
              <a:solidFill>
                <a:srgbClr val="000000"/>
              </a:solidFill>
              <a:latin typeface="Courier New" charset="0"/>
            </a:endParaRP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 ______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 /      \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/        \</a:t>
            </a:r>
          </a:p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400">
                <a:solidFill>
                  <a:srgbClr val="000000"/>
                </a:solidFill>
                <a:latin typeface="Courier New" charset="0"/>
              </a:rPr>
              <a:t>+--------+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048000" y="3276600"/>
            <a:ext cx="10668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egg</a:t>
            </a:r>
          </a:p>
        </p:txBody>
      </p:sp>
      <p:grpSp>
        <p:nvGrpSpPr>
          <p:cNvPr id="100363" name="Group 9"/>
          <p:cNvGrpSpPr>
            <a:grpSpLocks/>
          </p:cNvGrpSpPr>
          <p:nvPr/>
        </p:nvGrpSpPr>
        <p:grpSpPr bwMode="auto">
          <a:xfrm>
            <a:off x="3581400" y="2743200"/>
            <a:ext cx="2209800" cy="990600"/>
            <a:chOff x="2286001" y="3123404"/>
            <a:chExt cx="2209800" cy="991289"/>
          </a:xfrm>
        </p:grpSpPr>
        <p:sp>
          <p:nvSpPr>
            <p:cNvPr id="24" name="Rectangle 23"/>
            <p:cNvSpPr/>
            <p:nvPr/>
          </p:nvSpPr>
          <p:spPr bwMode="auto">
            <a:xfrm>
              <a:off x="3352801" y="3657175"/>
              <a:ext cx="1066800" cy="45751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teaCup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00389" name="Straight Arrow Connector 8"/>
            <p:cNvCxnSpPr>
              <a:cxnSpLocks noChangeShapeType="1"/>
              <a:stCxn id="22" idx="0"/>
              <a:endCxn id="51" idx="2"/>
            </p:cNvCxnSpPr>
            <p:nvPr/>
          </p:nvCxnSpPr>
          <p:spPr bwMode="auto">
            <a:xfrm rot="5400000" flipH="1" flipV="1">
              <a:off x="3124015" y="2285390"/>
              <a:ext cx="533771" cy="22098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0364" name="Group 14"/>
          <p:cNvGrpSpPr>
            <a:grpSpLocks/>
          </p:cNvGrpSpPr>
          <p:nvPr/>
        </p:nvGrpSpPr>
        <p:grpSpPr bwMode="auto">
          <a:xfrm>
            <a:off x="5791200" y="2743200"/>
            <a:ext cx="1676400" cy="990600"/>
            <a:chOff x="3581401" y="4342654"/>
            <a:chExt cx="1676399" cy="991246"/>
          </a:xfrm>
        </p:grpSpPr>
        <p:sp>
          <p:nvSpPr>
            <p:cNvPr id="46" name="Rectangle 45"/>
            <p:cNvSpPr/>
            <p:nvPr/>
          </p:nvSpPr>
          <p:spPr bwMode="auto">
            <a:xfrm>
              <a:off x="3886201" y="4876402"/>
              <a:ext cx="1371599" cy="4574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stopSign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00387" name="Straight Arrow Connector 11"/>
            <p:cNvCxnSpPr>
              <a:cxnSpLocks noChangeShapeType="1"/>
              <a:stCxn id="46" idx="0"/>
              <a:endCxn id="51" idx="2"/>
            </p:cNvCxnSpPr>
            <p:nvPr/>
          </p:nvCxnSpPr>
          <p:spPr bwMode="auto">
            <a:xfrm flipH="1" flipV="1">
              <a:off x="3581401" y="4342654"/>
              <a:ext cx="990599" cy="53374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0365" name="Group 15"/>
          <p:cNvGrpSpPr>
            <a:grpSpLocks/>
          </p:cNvGrpSpPr>
          <p:nvPr/>
        </p:nvGrpSpPr>
        <p:grpSpPr bwMode="auto">
          <a:xfrm>
            <a:off x="5791200" y="2743200"/>
            <a:ext cx="2971800" cy="990600"/>
            <a:chOff x="2228851" y="5561863"/>
            <a:chExt cx="2971799" cy="991247"/>
          </a:xfrm>
        </p:grpSpPr>
        <p:sp>
          <p:nvSpPr>
            <p:cNvPr id="49" name="Rectangle 48"/>
            <p:cNvSpPr/>
            <p:nvPr/>
          </p:nvSpPr>
          <p:spPr bwMode="auto">
            <a:xfrm>
              <a:off x="4191000" y="6095611"/>
              <a:ext cx="1009650" cy="4574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hat</a:t>
              </a:r>
            </a:p>
          </p:txBody>
        </p:sp>
        <p:cxnSp>
          <p:nvCxnSpPr>
            <p:cNvPr id="100385" name="Straight Arrow Connector 13"/>
            <p:cNvCxnSpPr>
              <a:cxnSpLocks noChangeShapeType="1"/>
              <a:stCxn id="49" idx="0"/>
              <a:endCxn id="51" idx="2"/>
            </p:cNvCxnSpPr>
            <p:nvPr/>
          </p:nvCxnSpPr>
          <p:spPr bwMode="auto">
            <a:xfrm rot="16200000" flipV="1">
              <a:off x="3195466" y="4595248"/>
              <a:ext cx="533745" cy="24669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1" name="Rectangle 50"/>
          <p:cNvSpPr/>
          <p:nvPr/>
        </p:nvSpPr>
        <p:spPr bwMode="auto">
          <a:xfrm>
            <a:off x="5105400" y="2209800"/>
            <a:ext cx="13716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main</a:t>
            </a:r>
          </a:p>
        </p:txBody>
      </p:sp>
      <p:cxnSp>
        <p:nvCxnSpPr>
          <p:cNvPr id="100367" name="Straight Arrow Connector 11"/>
          <p:cNvCxnSpPr>
            <a:cxnSpLocks noChangeShapeType="1"/>
            <a:stCxn id="24" idx="0"/>
            <a:endCxn id="51" idx="2"/>
          </p:cNvCxnSpPr>
          <p:nvPr/>
        </p:nvCxnSpPr>
        <p:spPr bwMode="auto">
          <a:xfrm rot="5400000" flipH="1" flipV="1">
            <a:off x="5219700" y="2705100"/>
            <a:ext cx="53340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0368" name="Group 24"/>
          <p:cNvGrpSpPr>
            <a:grpSpLocks/>
          </p:cNvGrpSpPr>
          <p:nvPr/>
        </p:nvGrpSpPr>
        <p:grpSpPr bwMode="auto">
          <a:xfrm>
            <a:off x="2895600" y="3733800"/>
            <a:ext cx="3124200" cy="1143000"/>
            <a:chOff x="2895600" y="3581400"/>
            <a:chExt cx="3124200" cy="114300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2895600" y="4267200"/>
              <a:ext cx="1219200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eggTop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343400" y="4267200"/>
              <a:ext cx="1676400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eggBottom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00382" name="Straight Connector 50"/>
            <p:cNvCxnSpPr>
              <a:cxnSpLocks noChangeShapeType="1"/>
              <a:endCxn id="29" idx="0"/>
            </p:cNvCxnSpPr>
            <p:nvPr/>
          </p:nvCxnSpPr>
          <p:spPr bwMode="auto">
            <a:xfrm rot="16200000" flipH="1">
              <a:off x="3086100" y="3848100"/>
              <a:ext cx="6858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383" name="Straight Connector 52"/>
            <p:cNvCxnSpPr>
              <a:cxnSpLocks noChangeShapeType="1"/>
              <a:endCxn id="34" idx="0"/>
            </p:cNvCxnSpPr>
            <p:nvPr/>
          </p:nvCxnSpPr>
          <p:spPr bwMode="auto">
            <a:xfrm rot="16200000" flipH="1">
              <a:off x="3924300" y="3009900"/>
              <a:ext cx="685800" cy="1828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" name="Rectangle 26"/>
          <p:cNvSpPr/>
          <p:nvPr/>
        </p:nvSpPr>
        <p:spPr bwMode="auto">
          <a:xfrm>
            <a:off x="6400800" y="4419600"/>
            <a:ext cx="9144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line</a:t>
            </a:r>
          </a:p>
        </p:txBody>
      </p:sp>
      <p:grpSp>
        <p:nvGrpSpPr>
          <p:cNvPr id="100370" name="Group 1"/>
          <p:cNvGrpSpPr>
            <a:grpSpLocks/>
          </p:cNvGrpSpPr>
          <p:nvPr/>
        </p:nvGrpSpPr>
        <p:grpSpPr bwMode="auto">
          <a:xfrm>
            <a:off x="5181600" y="3733800"/>
            <a:ext cx="1752600" cy="685800"/>
            <a:chOff x="5181600" y="3733800"/>
            <a:chExt cx="1752600" cy="685800"/>
          </a:xfrm>
        </p:grpSpPr>
        <p:cxnSp>
          <p:nvCxnSpPr>
            <p:cNvPr id="100378" name="Straight Connector 54"/>
            <p:cNvCxnSpPr>
              <a:cxnSpLocks noChangeShapeType="1"/>
            </p:cNvCxnSpPr>
            <p:nvPr/>
          </p:nvCxnSpPr>
          <p:spPr bwMode="auto">
            <a:xfrm rot="16200000" flipH="1">
              <a:off x="4953000" y="3962400"/>
              <a:ext cx="6858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379" name="Straight Connector 56"/>
            <p:cNvCxnSpPr>
              <a:cxnSpLocks noChangeShapeType="1"/>
            </p:cNvCxnSpPr>
            <p:nvPr/>
          </p:nvCxnSpPr>
          <p:spPr bwMode="auto">
            <a:xfrm rot="16200000" flipH="1">
              <a:off x="5715000" y="3200400"/>
              <a:ext cx="68580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" name="Rectangle 35"/>
          <p:cNvSpPr/>
          <p:nvPr/>
        </p:nvSpPr>
        <p:spPr bwMode="auto">
          <a:xfrm>
            <a:off x="7696200" y="4419600"/>
            <a:ext cx="14478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stopLine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00372" name="Straight Connector 58"/>
          <p:cNvCxnSpPr>
            <a:cxnSpLocks noChangeShapeType="1"/>
          </p:cNvCxnSpPr>
          <p:nvPr/>
        </p:nvCxnSpPr>
        <p:spPr bwMode="auto">
          <a:xfrm rot="5400000">
            <a:off x="4857750" y="2609850"/>
            <a:ext cx="685800" cy="293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3" name="Straight Connector 60"/>
          <p:cNvCxnSpPr>
            <a:cxnSpLocks noChangeShapeType="1"/>
          </p:cNvCxnSpPr>
          <p:nvPr/>
        </p:nvCxnSpPr>
        <p:spPr bwMode="auto">
          <a:xfrm rot="5400000">
            <a:off x="5695950" y="3448050"/>
            <a:ext cx="685800" cy="125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4" name="Straight Connector 62"/>
          <p:cNvCxnSpPr>
            <a:cxnSpLocks noChangeShapeType="1"/>
          </p:cNvCxnSpPr>
          <p:nvPr/>
        </p:nvCxnSpPr>
        <p:spPr bwMode="auto">
          <a:xfrm rot="16200000" flipH="1">
            <a:off x="7200900" y="3200400"/>
            <a:ext cx="68580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Connector 65"/>
          <p:cNvCxnSpPr>
            <a:cxnSpLocks noChangeShapeType="1"/>
          </p:cNvCxnSpPr>
          <p:nvPr/>
        </p:nvCxnSpPr>
        <p:spPr bwMode="auto">
          <a:xfrm rot="5400000">
            <a:off x="5653088" y="1814512"/>
            <a:ext cx="685800" cy="4524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67"/>
          <p:cNvCxnSpPr>
            <a:cxnSpLocks noChangeShapeType="1"/>
            <a:endCxn id="27" idx="0"/>
          </p:cNvCxnSpPr>
          <p:nvPr/>
        </p:nvCxnSpPr>
        <p:spPr bwMode="auto">
          <a:xfrm flipH="1">
            <a:off x="6858000" y="3733800"/>
            <a:ext cx="1400175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/>
          <p:cNvSpPr/>
          <p:nvPr/>
        </p:nvSpPr>
        <p:spPr>
          <a:xfrm>
            <a:off x="2971800" y="5257800"/>
            <a:ext cx="5984875" cy="830263"/>
          </a:xfrm>
          <a:prstGeom prst="rect">
            <a:avLst/>
          </a:prstGeom>
          <a:ln>
            <a:solidFill>
              <a:srgbClr val="660066"/>
            </a:solidFill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Q: What is a good order to implement/test the methods?</a:t>
            </a:r>
            <a:endParaRPr lang="en-US" sz="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Structured Program version</a:t>
            </a:r>
          </a:p>
        </p:txBody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Prints several figures, with methods 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for structure and redundancy.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public class Figures3 {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public static void main(String[] 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args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) {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    egg();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    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teaCup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();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    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stopSign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();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    hat();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}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800" dirty="0">
                <a:latin typeface="Courier New" charset="0"/>
                <a:ea typeface="ＭＳ Ｐゴシック" charset="-128"/>
              </a:rPr>
              <a:t>    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// Draws the top half of an an egg figure.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b="1" dirty="0">
                <a:latin typeface="Courier New" charset="0"/>
                <a:ea typeface="ＭＳ Ｐゴシック" charset="-128"/>
              </a:rPr>
              <a:t>    public static void </a:t>
            </a:r>
            <a:r>
              <a:rPr lang="en-US" altLang="x-none" sz="1600" b="1" dirty="0" err="1">
                <a:latin typeface="Courier New" charset="0"/>
                <a:ea typeface="ＭＳ Ｐゴシック" charset="-128"/>
              </a:rPr>
              <a:t>eggTop</a:t>
            </a:r>
            <a:r>
              <a:rPr lang="en-US" altLang="x-none" sz="1600" b="1" dirty="0">
                <a:latin typeface="Courier New" charset="0"/>
                <a:ea typeface="ＭＳ Ｐゴシック" charset="-128"/>
              </a:rPr>
              <a:t>() {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    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("  ______");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    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(" /      \\");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    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("/        \\");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b="1" dirty="0">
                <a:latin typeface="Courier New" charset="0"/>
                <a:ea typeface="ＭＳ Ｐゴシック" charset="-128"/>
              </a:rPr>
              <a:t>    }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800" dirty="0">
                <a:latin typeface="Courier New" charset="0"/>
                <a:ea typeface="ＭＳ Ｐゴシック" charset="-128"/>
              </a:rPr>
              <a:t>    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// Draws the bottom half of an egg figure.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b="1" dirty="0">
                <a:latin typeface="Courier New" charset="0"/>
                <a:ea typeface="ＭＳ Ｐゴシック" charset="-128"/>
              </a:rPr>
              <a:t>    public static void </a:t>
            </a:r>
            <a:r>
              <a:rPr lang="en-US" altLang="x-none" sz="1600" b="1" dirty="0" err="1">
                <a:latin typeface="Courier New" charset="0"/>
                <a:ea typeface="ＭＳ Ｐゴシック" charset="-128"/>
              </a:rPr>
              <a:t>eggBottom</a:t>
            </a:r>
            <a:r>
              <a:rPr lang="en-US" altLang="x-none" sz="1600" b="1" dirty="0">
                <a:latin typeface="Courier New" charset="0"/>
                <a:ea typeface="ＭＳ Ｐゴシック" charset="-128"/>
              </a:rPr>
              <a:t>() {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    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("\\        /");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    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(" \\______/");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b="1" dirty="0">
                <a:latin typeface="Courier New" charset="0"/>
                <a:ea typeface="ＭＳ Ｐゴシック" charset="-128"/>
              </a:rPr>
              <a:t>    }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800" dirty="0">
                <a:latin typeface="Courier New" charset="0"/>
                <a:ea typeface="ＭＳ Ｐゴシック" charset="-128"/>
              </a:rPr>
              <a:t>    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// Draws a complete egg figure.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public static void egg() {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    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eggTop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();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    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eggBottom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();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    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();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}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800" dirty="0">
                <a:latin typeface="Courier New" charset="0"/>
                <a:ea typeface="ＭＳ Ｐゴシック" charset="-128"/>
              </a:rPr>
              <a:t>    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...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242E5-FC85-D920-E5B0-F204D8C3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9DD73-F644-79FD-4026-C0BD219A9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What are digital symbol manipulations?</a:t>
            </a:r>
          </a:p>
          <a:p>
            <a:r>
              <a:rPr lang="en-US" altLang="zh-CN" sz="2800" dirty="0"/>
              <a:t>Data are digital symbols</a:t>
            </a:r>
            <a:endParaRPr lang="en-US" altLang="zh-CN" sz="2800" dirty="0">
              <a:solidFill>
                <a:srgbClr val="FF0000"/>
              </a:solidFill>
            </a:endParaRPr>
          </a:p>
          <a:p>
            <a:r>
              <a:rPr lang="en-US" altLang="zh-CN" sz="2800" dirty="0"/>
              <a:t>Programs are digital symbols</a:t>
            </a:r>
            <a:r>
              <a:rPr lang="zh-CN" altLang="en-US" sz="2800" dirty="0"/>
              <a:t> </a:t>
            </a:r>
            <a:r>
              <a:rPr lang="en-US" altLang="zh-CN" dirty="0"/>
              <a:t>manipulation</a:t>
            </a:r>
            <a:endParaRPr lang="en-US" altLang="zh-CN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29D28-5429-536A-44B8-81BB184DB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2373-34CC-E048-8BF7-0F4D85BC6D4B}" type="slidenum">
              <a:rPr lang="en-US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065876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Program version 3, cont'd.</a:t>
            </a:r>
          </a:p>
        </p:txBody>
      </p:sp>
      <p:sp>
        <p:nvSpPr>
          <p:cNvPr id="1024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...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endParaRPr lang="en-US" altLang="x-none" sz="8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// Draws a line of dashes.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b="1">
                <a:latin typeface="Courier New" charset="0"/>
                <a:ea typeface="ＭＳ Ｐゴシック" charset="-128"/>
              </a:rPr>
              <a:t>    public static void line() {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   System.out.println("+--------+");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b="1">
                <a:latin typeface="Courier New" charset="0"/>
                <a:ea typeface="ＭＳ Ｐゴシック" charset="-128"/>
              </a:rPr>
              <a:t>    }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endParaRPr lang="en-US" altLang="x-none" sz="1600" b="1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// Draws a teacup figure.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public static void teaCup() {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b="1">
                <a:latin typeface="Courier New" charset="0"/>
                <a:ea typeface="ＭＳ Ｐゴシック" charset="-128"/>
              </a:rPr>
              <a:t>        eggBottom();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   line();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   System.out.println();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}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800">
                <a:latin typeface="Courier New" charset="0"/>
                <a:ea typeface="ＭＳ Ｐゴシック" charset="-128"/>
              </a:rPr>
              <a:t>    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// Draws a stop sign figure.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public static void stopSign() {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b="1">
                <a:latin typeface="Courier New" charset="0"/>
                <a:ea typeface="ＭＳ Ｐゴシック" charset="-128"/>
              </a:rPr>
              <a:t>        eggTop();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   System.out.println("|  STOP  |");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b="1">
                <a:latin typeface="Courier New" charset="0"/>
                <a:ea typeface="ＭＳ Ｐゴシック" charset="-128"/>
              </a:rPr>
              <a:t>        eggBottom();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   System.out.println();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}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800">
                <a:latin typeface="Courier New" charset="0"/>
                <a:ea typeface="ＭＳ Ｐゴシック" charset="-128"/>
              </a:rPr>
              <a:t>    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// Draws a figure that looks sort of like a hat.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public static void hat() {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 b="1">
                <a:latin typeface="Courier New" charset="0"/>
                <a:ea typeface="ＭＳ Ｐゴシック" charset="-128"/>
              </a:rPr>
              <a:t>        eggTop();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   line();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}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endParaRPr lang="en-US" altLang="x-none" sz="8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}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A Word about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solidFill>
                  <a:srgbClr val="FF0000"/>
                </a:solidFill>
                <a:ea typeface="ＭＳ Ｐゴシック" charset="-128"/>
              </a:rPr>
              <a:t>Structure</a:t>
            </a:r>
            <a:r>
              <a:rPr lang="en-US" altLang="x-none">
                <a:ea typeface="ＭＳ Ｐゴシック" charset="-128"/>
              </a:rPr>
              <a:t> your code properly</a:t>
            </a:r>
          </a:p>
          <a:p>
            <a:pPr eaLnBrk="1" hangingPunct="1"/>
            <a:r>
              <a:rPr lang="en-US" altLang="x-none">
                <a:solidFill>
                  <a:srgbClr val="FF0000"/>
                </a:solidFill>
                <a:ea typeface="ＭＳ Ｐゴシック" charset="-128"/>
              </a:rPr>
              <a:t>Eliminate redundant </a:t>
            </a:r>
            <a:r>
              <a:rPr lang="en-US" altLang="x-none">
                <a:ea typeface="ＭＳ Ｐゴシック" charset="-128"/>
              </a:rPr>
              <a:t>code</a:t>
            </a:r>
          </a:p>
          <a:p>
            <a:pPr eaLnBrk="1" hangingPunct="1"/>
            <a:endParaRPr lang="en-US" altLang="x-none">
              <a:ea typeface="ＭＳ Ｐゴシック" charset="-128"/>
            </a:endParaRPr>
          </a:p>
          <a:p>
            <a:pPr eaLnBrk="1" hangingPunct="1"/>
            <a:r>
              <a:rPr lang="en-US" altLang="x-none">
                <a:ea typeface="ＭＳ Ｐゴシック" charset="-128"/>
              </a:rPr>
              <a:t>Use comments to describe code behavior</a:t>
            </a:r>
          </a:p>
          <a:p>
            <a:pPr eaLnBrk="1" hangingPunct="1"/>
            <a:endParaRPr lang="en-US" altLang="x-none">
              <a:ea typeface="ＭＳ Ｐゴシック" charset="-128"/>
            </a:endParaRPr>
          </a:p>
          <a:p>
            <a:pPr eaLnBrk="1" hangingPunct="1"/>
            <a:r>
              <a:rPr lang="en-US" altLang="x-none">
                <a:ea typeface="ＭＳ Ｐゴシック" charset="-128"/>
              </a:rPr>
              <a:t>Use spaces judiciously and </a:t>
            </a:r>
            <a:r>
              <a:rPr lang="en-US" altLang="x-none" b="1">
                <a:ea typeface="ＭＳ Ｐゴシック" charset="-128"/>
              </a:rPr>
              <a:t>consistently</a:t>
            </a:r>
          </a:p>
          <a:p>
            <a:pPr eaLnBrk="1" hangingPunct="1"/>
            <a:r>
              <a:rPr lang="en-US" altLang="x-none">
                <a:ea typeface="ＭＳ Ｐゴシック" charset="-128"/>
              </a:rPr>
              <a:t>Indent properly</a:t>
            </a:r>
          </a:p>
          <a:p>
            <a:pPr eaLnBrk="1" hangingPunct="1"/>
            <a:endParaRPr lang="en-US" altLang="x-none">
              <a:ea typeface="ＭＳ Ｐゴシック" charset="-128"/>
            </a:endParaRPr>
          </a:p>
          <a:p>
            <a:pPr eaLnBrk="1" hangingPunct="1"/>
            <a:r>
              <a:rPr lang="en-US" altLang="x-none">
                <a:ea typeface="ＭＳ Ｐゴシック" charset="-128"/>
              </a:rPr>
              <a:t>Follow the naming conventions</a:t>
            </a:r>
          </a:p>
        </p:txBody>
      </p:sp>
    </p:spTree>
    <p:extLst>
      <p:ext uri="{BB962C8B-B14F-4D97-AF65-F5344CB8AC3E}">
        <p14:creationId xmlns:p14="http://schemas.microsoft.com/office/powerpoint/2010/main" val="200559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Why Style?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GB" altLang="x-none" sz="2500" dirty="0">
                <a:ea typeface="ＭＳ Ｐゴシック" charset="-128"/>
              </a:rPr>
              <a:t>Programmers build on top of other</a:t>
            </a:r>
            <a:r>
              <a:rPr lang="en-GB" altLang="en-US" sz="2500" dirty="0">
                <a:ea typeface="ＭＳ Ｐゴシック" charset="-128"/>
              </a:rPr>
              <a:t>’</a:t>
            </a:r>
            <a:r>
              <a:rPr lang="en-GB" altLang="x-none" sz="2500" dirty="0">
                <a:ea typeface="ＭＳ Ｐゴシック" charset="-128"/>
              </a:rPr>
              <a:t>s code all the time.</a:t>
            </a:r>
          </a:p>
          <a:p>
            <a:pPr lvl="1" eaLnBrk="1" hangingPunct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altLang="x-none" sz="2100" dirty="0">
                <a:ea typeface="ＭＳ Ｐゴシック" charset="-128"/>
              </a:rPr>
              <a:t>You shouldn</a:t>
            </a:r>
            <a:r>
              <a:rPr lang="en-GB" altLang="en-US" sz="2100" dirty="0">
                <a:ea typeface="ＭＳ Ｐゴシック" charset="-128"/>
              </a:rPr>
              <a:t>’</a:t>
            </a:r>
            <a:r>
              <a:rPr lang="en-GB" altLang="x-none" sz="2100" dirty="0">
                <a:ea typeface="ＭＳ Ｐゴシック" charset="-128"/>
              </a:rPr>
              <a:t>t waste time deciphering what a method does.</a:t>
            </a:r>
          </a:p>
          <a:p>
            <a:pPr eaLnBrk="1" hangingPunct="1">
              <a:lnSpc>
                <a:spcPct val="110000"/>
              </a:lnSpc>
            </a:pPr>
            <a:endParaRPr lang="en-GB" altLang="x-none" sz="2500" dirty="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GB" altLang="x-none" sz="2500" dirty="0">
                <a:ea typeface="ＭＳ Ｐゴシック" charset="-128"/>
              </a:rPr>
              <a:t>You should spend time on thinking or coding.  You should </a:t>
            </a:r>
            <a:r>
              <a:rPr lang="en-GB" altLang="x-none" sz="2500" b="1" dirty="0">
                <a:ea typeface="ＭＳ Ｐゴシック" charset="-128"/>
              </a:rPr>
              <a:t>NOT</a:t>
            </a:r>
            <a:r>
              <a:rPr lang="en-GB" altLang="x-none" sz="2500" dirty="0">
                <a:ea typeface="ＭＳ Ｐゴシック" charset="-128"/>
              </a:rPr>
              <a:t> be wasting time looking for that missing closing brace.</a:t>
            </a:r>
          </a:p>
          <a:p>
            <a:pPr eaLnBrk="1" hangingPunct="1">
              <a:lnSpc>
                <a:spcPct val="110000"/>
              </a:lnSpc>
            </a:pPr>
            <a:endParaRPr lang="en-GB" altLang="x-none" sz="2500" dirty="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GB" altLang="x-none" sz="2500" dirty="0">
                <a:ea typeface="ＭＳ Ｐゴシック" charset="-128"/>
              </a:rPr>
              <a:t>So code with style!</a:t>
            </a:r>
          </a:p>
          <a:p>
            <a:pPr eaLnBrk="1" hangingPunct="1"/>
            <a:endParaRPr lang="en-US" altLang="x-none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88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Foundational Programming Concepts</a:t>
            </a:r>
          </a:p>
        </p:txBody>
      </p:sp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5ED6D79-53DF-064D-A753-32874C3D1F8E}" type="slidenum">
              <a:rPr lang="en-US" altLang="x-none" sz="1200">
                <a:latin typeface="Tahoma" charset="0"/>
              </a:rPr>
              <a:pPr/>
              <a:t>53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908425" y="3124200"/>
            <a:ext cx="1150938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objects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298825" y="3657600"/>
            <a:ext cx="24384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methods and classes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536825" y="4191000"/>
            <a:ext cx="39624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graphics, sound, and image I/O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3908425" y="4724400"/>
            <a:ext cx="1150938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arrays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994025" y="5257800"/>
            <a:ext cx="28956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conditionals and loops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3298825" y="5791200"/>
            <a:ext cx="1139825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Math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4438650" y="5791200"/>
            <a:ext cx="1150938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text I/O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4441825" y="6324600"/>
            <a:ext cx="28956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assignment statements</a:t>
            </a: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1554163" y="6324600"/>
            <a:ext cx="2884487" cy="533400"/>
          </a:xfrm>
          <a:prstGeom prst="rect">
            <a:avLst/>
          </a:prstGeom>
          <a:solidFill>
            <a:srgbClr val="FF99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primitive data types</a:t>
            </a:r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228600" y="1371600"/>
            <a:ext cx="8839200" cy="1752600"/>
          </a:xfrm>
          <a:prstGeom prst="ellipse">
            <a:avLst/>
          </a:prstGeom>
          <a:solidFill>
            <a:schemeClr val="accent2">
              <a:lumMod val="20000"/>
              <a:lumOff val="80000"/>
              <a:alpha val="50195"/>
            </a:schemeClr>
          </a:solidFill>
          <a:ln w="9525">
            <a:noFill/>
            <a:round/>
            <a:headEnd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rgbClr val="000090"/>
              </a:solidFill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rgbClr val="000090"/>
              </a:solidFill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rgbClr val="000090"/>
              </a:solidFill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any program you might want to write</a:t>
            </a:r>
          </a:p>
        </p:txBody>
      </p:sp>
      <p:pic>
        <p:nvPicPr>
          <p:cNvPr id="389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612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2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Admin and recap</a:t>
            </a:r>
          </a:p>
          <a:p>
            <a:r>
              <a:rPr lang="en-US" altLang="x-none" dirty="0">
                <a:ea typeface="ＭＳ Ｐゴシック" charset="-128"/>
              </a:rPr>
              <a:t>Java methods</a:t>
            </a:r>
          </a:p>
          <a:p>
            <a:r>
              <a:rPr lang="en-US" altLang="x-none" dirty="0">
                <a:ea typeface="ＭＳ Ｐゴシック" charset="-128"/>
              </a:rPr>
              <a:t>Primitive data types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why data types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50B82AC-8F75-104D-BEE2-E17832835C23}" type="slidenum">
              <a:rPr lang="en-US" altLang="x-none" sz="1200">
                <a:latin typeface="Tahoma" charset="0"/>
              </a:rPr>
              <a:pPr/>
              <a:t>54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8037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34A775F-165C-104A-9E73-4F57DDF276B5}" type="slidenum">
              <a:rPr lang="en-US" altLang="x-none" sz="1200">
                <a:latin typeface="Tahoma" charset="0"/>
              </a:rPr>
              <a:pPr/>
              <a:t>55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57200" y="381000"/>
            <a:ext cx="80756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4000" u="sng">
                <a:solidFill>
                  <a:schemeClr val="accent2"/>
                </a:solidFill>
                <a:latin typeface="Comic Sans MS" charset="0"/>
              </a:rPr>
              <a:t>Memory</a:t>
            </a:r>
          </a:p>
        </p:txBody>
      </p:sp>
      <p:sp>
        <p:nvSpPr>
          <p:cNvPr id="326659" name="Rectangle 3"/>
          <p:cNvSpPr>
            <a:spLocks noChangeArrowheads="1"/>
          </p:cNvSpPr>
          <p:nvPr/>
        </p:nvSpPr>
        <p:spPr bwMode="auto">
          <a:xfrm>
            <a:off x="2286000" y="2473325"/>
            <a:ext cx="79375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9278</a:t>
            </a:r>
          </a:p>
          <a:p>
            <a:pPr algn="l"/>
            <a:r>
              <a:rPr lang="en-US" altLang="x-none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9279</a:t>
            </a:r>
          </a:p>
          <a:p>
            <a:pPr algn="l">
              <a:lnSpc>
                <a:spcPct val="120000"/>
              </a:lnSpc>
            </a:pPr>
            <a:r>
              <a:rPr lang="en-US" altLang="x-none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9280</a:t>
            </a:r>
          </a:p>
          <a:p>
            <a:pPr algn="l"/>
            <a:r>
              <a:rPr lang="en-US" altLang="x-none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9281</a:t>
            </a:r>
          </a:p>
          <a:p>
            <a:pPr algn="l"/>
            <a:r>
              <a:rPr lang="en-US" altLang="x-none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9282</a:t>
            </a:r>
          </a:p>
          <a:p>
            <a:pPr algn="l"/>
            <a:r>
              <a:rPr lang="en-US" altLang="x-none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9283</a:t>
            </a:r>
          </a:p>
          <a:p>
            <a:pPr algn="l"/>
            <a:r>
              <a:rPr lang="en-US" altLang="x-none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9284</a:t>
            </a:r>
          </a:p>
          <a:p>
            <a:pPr algn="l"/>
            <a:r>
              <a:rPr lang="en-US" altLang="x-none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9285</a:t>
            </a:r>
          </a:p>
          <a:p>
            <a:pPr algn="l"/>
            <a:r>
              <a:rPr lang="en-US" altLang="x-none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9286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4038600" y="1406525"/>
            <a:ext cx="98425" cy="574675"/>
            <a:chOff x="2910" y="814"/>
            <a:chExt cx="62" cy="362"/>
          </a:xfrm>
        </p:grpSpPr>
        <p:sp>
          <p:nvSpPr>
            <p:cNvPr id="40996" name="Oval 5"/>
            <p:cNvSpPr>
              <a:spLocks noChangeArrowheads="1"/>
            </p:cNvSpPr>
            <p:nvPr/>
          </p:nvSpPr>
          <p:spPr bwMode="auto">
            <a:xfrm>
              <a:off x="2910" y="814"/>
              <a:ext cx="60" cy="6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40997" name="Oval 6"/>
            <p:cNvSpPr>
              <a:spLocks noChangeArrowheads="1"/>
            </p:cNvSpPr>
            <p:nvPr/>
          </p:nvSpPr>
          <p:spPr bwMode="auto">
            <a:xfrm>
              <a:off x="2912" y="964"/>
              <a:ext cx="60" cy="6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40998" name="Oval 7"/>
            <p:cNvSpPr>
              <a:spLocks noChangeArrowheads="1"/>
            </p:cNvSpPr>
            <p:nvPr/>
          </p:nvSpPr>
          <p:spPr bwMode="auto">
            <a:xfrm>
              <a:off x="2912" y="1116"/>
              <a:ext cx="60" cy="6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</p:grpSp>
      <p:grpSp>
        <p:nvGrpSpPr>
          <p:cNvPr id="40965" name="Group 8"/>
          <p:cNvGrpSpPr>
            <a:grpSpLocks/>
          </p:cNvGrpSpPr>
          <p:nvPr/>
        </p:nvGrpSpPr>
        <p:grpSpPr bwMode="auto">
          <a:xfrm>
            <a:off x="4038600" y="6283325"/>
            <a:ext cx="98425" cy="574675"/>
            <a:chOff x="2938" y="3420"/>
            <a:chExt cx="62" cy="362"/>
          </a:xfrm>
        </p:grpSpPr>
        <p:sp>
          <p:nvSpPr>
            <p:cNvPr id="40993" name="Oval 9"/>
            <p:cNvSpPr>
              <a:spLocks noChangeArrowheads="1"/>
            </p:cNvSpPr>
            <p:nvPr/>
          </p:nvSpPr>
          <p:spPr bwMode="auto">
            <a:xfrm>
              <a:off x="2938" y="3420"/>
              <a:ext cx="60" cy="6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40994" name="Oval 10"/>
            <p:cNvSpPr>
              <a:spLocks noChangeArrowheads="1"/>
            </p:cNvSpPr>
            <p:nvPr/>
          </p:nvSpPr>
          <p:spPr bwMode="auto">
            <a:xfrm>
              <a:off x="2940" y="3570"/>
              <a:ext cx="60" cy="6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40995" name="Oval 11"/>
            <p:cNvSpPr>
              <a:spLocks noChangeArrowheads="1"/>
            </p:cNvSpPr>
            <p:nvPr/>
          </p:nvSpPr>
          <p:spPr bwMode="auto">
            <a:xfrm>
              <a:off x="2940" y="3722"/>
              <a:ext cx="60" cy="6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</p:grpSp>
      <p:sp>
        <p:nvSpPr>
          <p:cNvPr id="40966" name="Rectangle 13"/>
          <p:cNvSpPr>
            <a:spLocks noChangeArrowheads="1"/>
          </p:cNvSpPr>
          <p:nvPr/>
        </p:nvSpPr>
        <p:spPr bwMode="auto">
          <a:xfrm>
            <a:off x="3352800" y="24733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0967" name="Rectangle 14"/>
          <p:cNvSpPr>
            <a:spLocks noChangeArrowheads="1"/>
          </p:cNvSpPr>
          <p:nvPr/>
        </p:nvSpPr>
        <p:spPr bwMode="auto">
          <a:xfrm>
            <a:off x="3352800" y="28543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0968" name="Rectangle 15"/>
          <p:cNvSpPr>
            <a:spLocks noChangeArrowheads="1"/>
          </p:cNvSpPr>
          <p:nvPr/>
        </p:nvSpPr>
        <p:spPr bwMode="auto">
          <a:xfrm>
            <a:off x="3352800" y="32353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0969" name="Rectangle 16"/>
          <p:cNvSpPr>
            <a:spLocks noChangeArrowheads="1"/>
          </p:cNvSpPr>
          <p:nvPr/>
        </p:nvSpPr>
        <p:spPr bwMode="auto">
          <a:xfrm>
            <a:off x="3352800" y="36163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0970" name="Rectangle 17"/>
          <p:cNvSpPr>
            <a:spLocks noChangeArrowheads="1"/>
          </p:cNvSpPr>
          <p:nvPr/>
        </p:nvSpPr>
        <p:spPr bwMode="auto">
          <a:xfrm>
            <a:off x="3352800" y="39973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0971" name="Rectangle 18"/>
          <p:cNvSpPr>
            <a:spLocks noChangeArrowheads="1"/>
          </p:cNvSpPr>
          <p:nvPr/>
        </p:nvSpPr>
        <p:spPr bwMode="auto">
          <a:xfrm>
            <a:off x="3352800" y="43783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0972" name="Rectangle 19"/>
          <p:cNvSpPr>
            <a:spLocks noChangeArrowheads="1"/>
          </p:cNvSpPr>
          <p:nvPr/>
        </p:nvSpPr>
        <p:spPr bwMode="auto">
          <a:xfrm>
            <a:off x="3352800" y="47593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0973" name="Rectangle 20"/>
          <p:cNvSpPr>
            <a:spLocks noChangeArrowheads="1"/>
          </p:cNvSpPr>
          <p:nvPr/>
        </p:nvSpPr>
        <p:spPr bwMode="auto">
          <a:xfrm>
            <a:off x="3352800" y="51403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0974" name="Rectangle 21"/>
          <p:cNvSpPr>
            <a:spLocks noChangeArrowheads="1"/>
          </p:cNvSpPr>
          <p:nvPr/>
        </p:nvSpPr>
        <p:spPr bwMode="auto">
          <a:xfrm>
            <a:off x="3352800" y="55213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352800" y="5029200"/>
            <a:ext cx="5813425" cy="838200"/>
            <a:chOff x="2112" y="2470"/>
            <a:chExt cx="3662" cy="528"/>
          </a:xfrm>
        </p:grpSpPr>
        <p:sp>
          <p:nvSpPr>
            <p:cNvPr id="326679" name="Rectangle 23"/>
            <p:cNvSpPr>
              <a:spLocks noChangeArrowheads="1"/>
            </p:cNvSpPr>
            <p:nvPr/>
          </p:nvSpPr>
          <p:spPr bwMode="auto">
            <a:xfrm>
              <a:off x="3312" y="2470"/>
              <a:ext cx="246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 computer can use multiple cells </a:t>
              </a:r>
              <a:br>
                <a:rPr lang="en-US" altLang="x-none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en-US" altLang="x-none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 e.g., 2 bytes) to store a value</a:t>
              </a:r>
            </a:p>
          </p:txBody>
        </p:sp>
        <p:sp>
          <p:nvSpPr>
            <p:cNvPr id="40989" name="AutoShape 24"/>
            <p:cNvSpPr>
              <a:spLocks/>
            </p:cNvSpPr>
            <p:nvPr/>
          </p:nvSpPr>
          <p:spPr bwMode="auto">
            <a:xfrm>
              <a:off x="3168" y="2566"/>
              <a:ext cx="48" cy="432"/>
            </a:xfrm>
            <a:prstGeom prst="rightBrace">
              <a:avLst>
                <a:gd name="adj1" fmla="val 75000"/>
                <a:gd name="adj2" fmla="val 50000"/>
              </a:avLst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grpSp>
          <p:nvGrpSpPr>
            <p:cNvPr id="40990" name="Group 25"/>
            <p:cNvGrpSpPr>
              <a:grpSpLocks/>
            </p:cNvGrpSpPr>
            <p:nvPr/>
          </p:nvGrpSpPr>
          <p:grpSpPr bwMode="auto">
            <a:xfrm>
              <a:off x="2112" y="2518"/>
              <a:ext cx="912" cy="480"/>
              <a:chOff x="4128" y="1920"/>
              <a:chExt cx="912" cy="480"/>
            </a:xfrm>
          </p:grpSpPr>
          <p:sp>
            <p:nvSpPr>
              <p:cNvPr id="40991" name="Rectangle 26"/>
              <p:cNvSpPr>
                <a:spLocks noChangeArrowheads="1"/>
              </p:cNvSpPr>
              <p:nvPr/>
            </p:nvSpPr>
            <p:spPr bwMode="auto">
              <a:xfrm>
                <a:off x="4128" y="1920"/>
                <a:ext cx="912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CC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40992" name="Rectangle 27"/>
              <p:cNvSpPr>
                <a:spLocks noChangeArrowheads="1"/>
              </p:cNvSpPr>
              <p:nvPr/>
            </p:nvSpPr>
            <p:spPr bwMode="auto">
              <a:xfrm>
                <a:off x="4128" y="2160"/>
                <a:ext cx="912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CC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</p:grp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3429000" y="2209800"/>
            <a:ext cx="5334000" cy="1323975"/>
            <a:chOff x="2142" y="1606"/>
            <a:chExt cx="3360" cy="834"/>
          </a:xfrm>
        </p:grpSpPr>
        <p:sp>
          <p:nvSpPr>
            <p:cNvPr id="326685" name="Text Box 29"/>
            <p:cNvSpPr txBox="1">
              <a:spLocks noChangeArrowheads="1"/>
            </p:cNvSpPr>
            <p:nvPr/>
          </p:nvSpPr>
          <p:spPr bwMode="auto">
            <a:xfrm>
              <a:off x="2142" y="1807"/>
              <a:ext cx="88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2000" b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charset="0"/>
                </a:rPr>
                <a:t>00110000</a:t>
              </a:r>
            </a:p>
          </p:txBody>
        </p:sp>
        <p:sp>
          <p:nvSpPr>
            <p:cNvPr id="326686" name="Text Box 30"/>
            <p:cNvSpPr txBox="1">
              <a:spLocks noChangeArrowheads="1"/>
            </p:cNvSpPr>
            <p:nvPr/>
          </p:nvSpPr>
          <p:spPr bwMode="auto">
            <a:xfrm>
              <a:off x="3360" y="1606"/>
              <a:ext cx="2142" cy="83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Each memory cell has a set number of bits (usually 8 bits, or one </a:t>
              </a:r>
              <a:r>
                <a:rPr lang="en-US" altLang="x-none" sz="2000" b="1" i="1">
                  <a:solidFill>
                    <a:srgbClr val="66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byte</a:t>
              </a:r>
              <a:r>
                <a:rPr lang="en-US" altLang="x-none" sz="2000" b="1" i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); </a:t>
              </a:r>
              <a:r>
                <a:rPr lang="en-US" altLang="x-none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 bit can represent 2 values of 0 or 1)</a:t>
              </a:r>
            </a:p>
          </p:txBody>
        </p:sp>
        <p:sp>
          <p:nvSpPr>
            <p:cNvPr id="40987" name="Line 31"/>
            <p:cNvSpPr>
              <a:spLocks noChangeShapeType="1"/>
            </p:cNvSpPr>
            <p:nvPr/>
          </p:nvSpPr>
          <p:spPr bwMode="auto">
            <a:xfrm>
              <a:off x="3072" y="1924"/>
              <a:ext cx="240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688" name="Text Box 32"/>
          <p:cNvSpPr txBox="1">
            <a:spLocks noChangeArrowheads="1"/>
          </p:cNvSpPr>
          <p:nvPr/>
        </p:nvSpPr>
        <p:spPr bwMode="auto">
          <a:xfrm>
            <a:off x="228600" y="1371600"/>
            <a:ext cx="3048000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x-none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RAM is divided into </a:t>
            </a:r>
            <a:br>
              <a:rPr lang="en-US" altLang="x-none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x-none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many cells; each cell can be identified by a numeric address</a:t>
            </a:r>
          </a:p>
        </p:txBody>
      </p:sp>
      <p:sp>
        <p:nvSpPr>
          <p:cNvPr id="326690" name="AutoShape 34"/>
          <p:cNvSpPr>
            <a:spLocks/>
          </p:cNvSpPr>
          <p:nvPr/>
        </p:nvSpPr>
        <p:spPr bwMode="auto">
          <a:xfrm>
            <a:off x="3657600" y="609600"/>
            <a:ext cx="2743200" cy="1323975"/>
          </a:xfrm>
          <a:prstGeom prst="accentCallout2">
            <a:avLst>
              <a:gd name="adj1" fmla="val 5912"/>
              <a:gd name="adj2" fmla="val 102778"/>
              <a:gd name="adj3" fmla="val 5912"/>
              <a:gd name="adj4" fmla="val 113139"/>
              <a:gd name="adj5" fmla="val 30296"/>
              <a:gd name="adj6" fmla="val 123903"/>
            </a:avLst>
          </a:prstGeom>
          <a:noFill/>
          <a:ln w="12700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Primary storage area for programs and data</a:t>
            </a:r>
          </a:p>
          <a:p>
            <a:pPr algn="r">
              <a:defRPr/>
            </a:pPr>
            <a:endParaRPr lang="en-US" sz="2000" b="1">
              <a:solidFill>
                <a:srgbClr val="A50021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algn="r">
              <a:defRPr/>
            </a:pPr>
            <a:r>
              <a:rPr lang="en-US" sz="2000" b="1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Also called RAM</a:t>
            </a:r>
            <a:endParaRPr lang="en-US" sz="2000" b="1">
              <a:solidFill>
                <a:srgbClr val="FFFF99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pic>
        <p:nvPicPr>
          <p:cNvPr id="40979" name="Picture 36" descr="B00006HN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0" name="Rectangle 39"/>
          <p:cNvSpPr>
            <a:spLocks noChangeArrowheads="1"/>
          </p:cNvSpPr>
          <p:nvPr/>
        </p:nvSpPr>
        <p:spPr bwMode="auto">
          <a:xfrm>
            <a:off x="6934200" y="1524000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 b="1"/>
              <a:t>Main</a:t>
            </a:r>
          </a:p>
          <a:p>
            <a:r>
              <a:rPr lang="en-US" altLang="x-none" sz="2000" b="1"/>
              <a:t>Memory</a:t>
            </a:r>
          </a:p>
        </p:txBody>
      </p:sp>
      <p:sp>
        <p:nvSpPr>
          <p:cNvPr id="40981" name="Rectangle 40"/>
          <p:cNvSpPr>
            <a:spLocks noChangeArrowheads="1"/>
          </p:cNvSpPr>
          <p:nvPr/>
        </p:nvSpPr>
        <p:spPr bwMode="auto">
          <a:xfrm>
            <a:off x="3352800" y="2057400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0982" name="Rectangle 41"/>
          <p:cNvSpPr>
            <a:spLocks noChangeArrowheads="1"/>
          </p:cNvSpPr>
          <p:nvPr/>
        </p:nvSpPr>
        <p:spPr bwMode="auto">
          <a:xfrm>
            <a:off x="3352800" y="5867400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26699" name="Rectangle 43"/>
          <p:cNvSpPr>
            <a:spLocks noChangeArrowheads="1"/>
          </p:cNvSpPr>
          <p:nvPr/>
        </p:nvSpPr>
        <p:spPr bwMode="auto">
          <a:xfrm>
            <a:off x="4724400" y="3657600"/>
            <a:ext cx="4475163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how many possible values can a byte represent?</a:t>
            </a:r>
          </a:p>
        </p:txBody>
      </p:sp>
      <p:sp>
        <p:nvSpPr>
          <p:cNvPr id="326700" name="Rectangle 44"/>
          <p:cNvSpPr>
            <a:spLocks noChangeArrowheads="1"/>
          </p:cNvSpPr>
          <p:nvPr/>
        </p:nvSpPr>
        <p:spPr bwMode="auto">
          <a:xfrm>
            <a:off x="4741863" y="5943600"/>
            <a:ext cx="4554537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how many possible values can 2 bytes represent?</a:t>
            </a:r>
          </a:p>
        </p:txBody>
      </p:sp>
    </p:spTree>
    <p:extLst>
      <p:ext uri="{BB962C8B-B14F-4D97-AF65-F5344CB8AC3E}">
        <p14:creationId xmlns:p14="http://schemas.microsoft.com/office/powerpoint/2010/main" val="187785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88" grpId="0"/>
      <p:bldP spid="326699" grpId="0"/>
      <p:bldP spid="32670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6"/>
          <p:cNvSpPr>
            <a:spLocks noChangeArrowheads="1"/>
          </p:cNvSpPr>
          <p:nvPr/>
        </p:nvSpPr>
        <p:spPr bwMode="auto">
          <a:xfrm>
            <a:off x="3352800" y="2514600"/>
            <a:ext cx="1447800" cy="3810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1D8FB1A-5A21-434B-8B83-AD798E3C0B9D}" type="slidenum">
              <a:rPr lang="en-US" altLang="x-none" sz="1200">
                <a:latin typeface="Tahoma" charset="0"/>
              </a:rPr>
              <a:pPr/>
              <a:t>56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457200" y="381000"/>
            <a:ext cx="80756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4000" u="sng">
                <a:solidFill>
                  <a:schemeClr val="accent2"/>
                </a:solidFill>
                <a:latin typeface="Comic Sans MS" charset="0"/>
              </a:rPr>
              <a:t>Variable</a:t>
            </a:r>
          </a:p>
        </p:txBody>
      </p:sp>
      <p:sp>
        <p:nvSpPr>
          <p:cNvPr id="326659" name="Rectangle 3"/>
          <p:cNvSpPr>
            <a:spLocks noChangeArrowheads="1"/>
          </p:cNvSpPr>
          <p:nvPr/>
        </p:nvSpPr>
        <p:spPr bwMode="auto">
          <a:xfrm>
            <a:off x="2286000" y="2473325"/>
            <a:ext cx="79375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9278</a:t>
            </a:r>
          </a:p>
          <a:p>
            <a:pPr algn="l"/>
            <a:r>
              <a:rPr lang="en-US" altLang="x-none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9279</a:t>
            </a:r>
          </a:p>
          <a:p>
            <a:pPr algn="l">
              <a:lnSpc>
                <a:spcPct val="120000"/>
              </a:lnSpc>
            </a:pPr>
            <a:r>
              <a:rPr lang="en-US" altLang="x-none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9280</a:t>
            </a:r>
          </a:p>
          <a:p>
            <a:pPr algn="l"/>
            <a:r>
              <a:rPr lang="en-US" altLang="x-none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9281</a:t>
            </a:r>
          </a:p>
          <a:p>
            <a:pPr algn="l"/>
            <a:r>
              <a:rPr lang="en-US" altLang="x-none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9282</a:t>
            </a:r>
          </a:p>
          <a:p>
            <a:pPr algn="l"/>
            <a:r>
              <a:rPr lang="en-US" altLang="x-none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9283</a:t>
            </a:r>
          </a:p>
          <a:p>
            <a:pPr algn="l"/>
            <a:r>
              <a:rPr lang="en-US" altLang="x-none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9284</a:t>
            </a:r>
          </a:p>
          <a:p>
            <a:pPr algn="l"/>
            <a:r>
              <a:rPr lang="en-US" altLang="x-none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9285</a:t>
            </a:r>
          </a:p>
          <a:p>
            <a:pPr algn="l"/>
            <a:r>
              <a:rPr lang="en-US" altLang="x-none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9286</a:t>
            </a:r>
          </a:p>
        </p:txBody>
      </p:sp>
      <p:grpSp>
        <p:nvGrpSpPr>
          <p:cNvPr id="43013" name="Group 4"/>
          <p:cNvGrpSpPr>
            <a:grpSpLocks/>
          </p:cNvGrpSpPr>
          <p:nvPr/>
        </p:nvGrpSpPr>
        <p:grpSpPr bwMode="auto">
          <a:xfrm>
            <a:off x="4038600" y="1406525"/>
            <a:ext cx="98425" cy="574675"/>
            <a:chOff x="2910" y="814"/>
            <a:chExt cx="62" cy="362"/>
          </a:xfrm>
        </p:grpSpPr>
        <p:sp>
          <p:nvSpPr>
            <p:cNvPr id="43036" name="Oval 5"/>
            <p:cNvSpPr>
              <a:spLocks noChangeArrowheads="1"/>
            </p:cNvSpPr>
            <p:nvPr/>
          </p:nvSpPr>
          <p:spPr bwMode="auto">
            <a:xfrm>
              <a:off x="2910" y="814"/>
              <a:ext cx="60" cy="6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43037" name="Oval 6"/>
            <p:cNvSpPr>
              <a:spLocks noChangeArrowheads="1"/>
            </p:cNvSpPr>
            <p:nvPr/>
          </p:nvSpPr>
          <p:spPr bwMode="auto">
            <a:xfrm>
              <a:off x="2912" y="964"/>
              <a:ext cx="60" cy="6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43038" name="Oval 7"/>
            <p:cNvSpPr>
              <a:spLocks noChangeArrowheads="1"/>
            </p:cNvSpPr>
            <p:nvPr/>
          </p:nvSpPr>
          <p:spPr bwMode="auto">
            <a:xfrm>
              <a:off x="2912" y="1116"/>
              <a:ext cx="60" cy="6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</p:grpSp>
      <p:grpSp>
        <p:nvGrpSpPr>
          <p:cNvPr id="43014" name="Group 8"/>
          <p:cNvGrpSpPr>
            <a:grpSpLocks/>
          </p:cNvGrpSpPr>
          <p:nvPr/>
        </p:nvGrpSpPr>
        <p:grpSpPr bwMode="auto">
          <a:xfrm>
            <a:off x="4038600" y="6283325"/>
            <a:ext cx="98425" cy="574675"/>
            <a:chOff x="2938" y="3420"/>
            <a:chExt cx="62" cy="362"/>
          </a:xfrm>
        </p:grpSpPr>
        <p:sp>
          <p:nvSpPr>
            <p:cNvPr id="43033" name="Oval 9"/>
            <p:cNvSpPr>
              <a:spLocks noChangeArrowheads="1"/>
            </p:cNvSpPr>
            <p:nvPr/>
          </p:nvSpPr>
          <p:spPr bwMode="auto">
            <a:xfrm>
              <a:off x="2938" y="3420"/>
              <a:ext cx="60" cy="6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43034" name="Oval 10"/>
            <p:cNvSpPr>
              <a:spLocks noChangeArrowheads="1"/>
            </p:cNvSpPr>
            <p:nvPr/>
          </p:nvSpPr>
          <p:spPr bwMode="auto">
            <a:xfrm>
              <a:off x="2940" y="3570"/>
              <a:ext cx="60" cy="6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43035" name="Oval 11"/>
            <p:cNvSpPr>
              <a:spLocks noChangeArrowheads="1"/>
            </p:cNvSpPr>
            <p:nvPr/>
          </p:nvSpPr>
          <p:spPr bwMode="auto">
            <a:xfrm>
              <a:off x="2940" y="3722"/>
              <a:ext cx="60" cy="6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</p:grpSp>
      <p:sp>
        <p:nvSpPr>
          <p:cNvPr id="43015" name="Rectangle 13"/>
          <p:cNvSpPr>
            <a:spLocks noChangeArrowheads="1"/>
          </p:cNvSpPr>
          <p:nvPr/>
        </p:nvSpPr>
        <p:spPr bwMode="auto">
          <a:xfrm>
            <a:off x="3352800" y="24733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3016" name="Rectangle 14"/>
          <p:cNvSpPr>
            <a:spLocks noChangeArrowheads="1"/>
          </p:cNvSpPr>
          <p:nvPr/>
        </p:nvSpPr>
        <p:spPr bwMode="auto">
          <a:xfrm>
            <a:off x="3352800" y="28543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3017" name="Rectangle 15"/>
          <p:cNvSpPr>
            <a:spLocks noChangeArrowheads="1"/>
          </p:cNvSpPr>
          <p:nvPr/>
        </p:nvSpPr>
        <p:spPr bwMode="auto">
          <a:xfrm>
            <a:off x="3352800" y="32353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3018" name="Rectangle 16"/>
          <p:cNvSpPr>
            <a:spLocks noChangeArrowheads="1"/>
          </p:cNvSpPr>
          <p:nvPr/>
        </p:nvSpPr>
        <p:spPr bwMode="auto">
          <a:xfrm>
            <a:off x="3352800" y="36163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3019" name="Rectangle 17"/>
          <p:cNvSpPr>
            <a:spLocks noChangeArrowheads="1"/>
          </p:cNvSpPr>
          <p:nvPr/>
        </p:nvSpPr>
        <p:spPr bwMode="auto">
          <a:xfrm>
            <a:off x="3352800" y="39973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3020" name="Rectangle 18"/>
          <p:cNvSpPr>
            <a:spLocks noChangeArrowheads="1"/>
          </p:cNvSpPr>
          <p:nvPr/>
        </p:nvSpPr>
        <p:spPr bwMode="auto">
          <a:xfrm>
            <a:off x="3352800" y="43783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3021" name="Rectangle 19"/>
          <p:cNvSpPr>
            <a:spLocks noChangeArrowheads="1"/>
          </p:cNvSpPr>
          <p:nvPr/>
        </p:nvSpPr>
        <p:spPr bwMode="auto">
          <a:xfrm>
            <a:off x="3352800" y="47593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3022" name="Rectangle 20"/>
          <p:cNvSpPr>
            <a:spLocks noChangeArrowheads="1"/>
          </p:cNvSpPr>
          <p:nvPr/>
        </p:nvSpPr>
        <p:spPr bwMode="auto">
          <a:xfrm>
            <a:off x="3352800" y="51403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3023" name="Rectangle 21"/>
          <p:cNvSpPr>
            <a:spLocks noChangeArrowheads="1"/>
          </p:cNvSpPr>
          <p:nvPr/>
        </p:nvSpPr>
        <p:spPr bwMode="auto">
          <a:xfrm>
            <a:off x="3352800" y="55213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26685" name="Text Box 29"/>
          <p:cNvSpPr txBox="1">
            <a:spLocks noChangeArrowheads="1"/>
          </p:cNvSpPr>
          <p:nvPr/>
        </p:nvSpPr>
        <p:spPr bwMode="auto">
          <a:xfrm>
            <a:off x="3429000" y="2528888"/>
            <a:ext cx="1416050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charset="0"/>
              </a:rPr>
              <a:t>00110000</a:t>
            </a:r>
          </a:p>
        </p:txBody>
      </p:sp>
      <p:sp>
        <p:nvSpPr>
          <p:cNvPr id="326688" name="Text Box 32"/>
          <p:cNvSpPr txBox="1">
            <a:spLocks noChangeArrowheads="1"/>
          </p:cNvSpPr>
          <p:nvPr/>
        </p:nvSpPr>
        <p:spPr bwMode="auto">
          <a:xfrm>
            <a:off x="228600" y="1371600"/>
            <a:ext cx="3048000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x-none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RAM is divided into </a:t>
            </a:r>
            <a:br>
              <a:rPr lang="en-US" altLang="x-none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x-none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many cells; each cell can be identified by a numeric address</a:t>
            </a:r>
          </a:p>
        </p:txBody>
      </p:sp>
      <p:sp>
        <p:nvSpPr>
          <p:cNvPr id="43026" name="Rectangle 40"/>
          <p:cNvSpPr>
            <a:spLocks noChangeArrowheads="1"/>
          </p:cNvSpPr>
          <p:nvPr/>
        </p:nvSpPr>
        <p:spPr bwMode="auto">
          <a:xfrm>
            <a:off x="3352800" y="2057400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3027" name="Rectangle 41"/>
          <p:cNvSpPr>
            <a:spLocks noChangeArrowheads="1"/>
          </p:cNvSpPr>
          <p:nvPr/>
        </p:nvSpPr>
        <p:spPr bwMode="auto">
          <a:xfrm>
            <a:off x="3352800" y="5867400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4905375" y="1905000"/>
            <a:ext cx="4238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b="1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high-level programming, instead</a:t>
            </a:r>
            <a:br>
              <a:rPr lang="en-US" altLang="x-none" sz="2000" b="1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x-none" sz="2000" b="1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a numerical address, you can refer</a:t>
            </a:r>
            <a:br>
              <a:rPr lang="en-US" altLang="x-none" sz="2000" b="1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x-none" sz="2000" b="1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a memory location by a name, </a:t>
            </a:r>
            <a:br>
              <a:rPr lang="en-US" altLang="x-none" sz="2000" b="1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x-none" sz="2000" b="1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say x. This is called a </a:t>
            </a:r>
            <a:r>
              <a:rPr lang="en-US" altLang="x-non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variable</a:t>
            </a:r>
            <a:r>
              <a:rPr lang="en-US" altLang="x-none" sz="2000" b="1" dirty="0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43029" name="Group 4"/>
          <p:cNvGrpSpPr>
            <a:grpSpLocks/>
          </p:cNvGrpSpPr>
          <p:nvPr/>
        </p:nvGrpSpPr>
        <p:grpSpPr bwMode="auto">
          <a:xfrm>
            <a:off x="4953000" y="3886200"/>
            <a:ext cx="2971800" cy="685800"/>
            <a:chOff x="1584" y="2784"/>
            <a:chExt cx="4000" cy="1256"/>
          </a:xfrm>
        </p:grpSpPr>
        <p:pic>
          <p:nvPicPr>
            <p:cNvPr id="43031" name="Picture 5" descr="car_stere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00" b="35400"/>
            <a:stretch>
              <a:fillRect/>
            </a:stretch>
          </p:blipFill>
          <p:spPr bwMode="auto">
            <a:xfrm>
              <a:off x="1584" y="2784"/>
              <a:ext cx="4000" cy="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2" name="Oval 6"/>
            <p:cNvSpPr>
              <a:spLocks noChangeArrowheads="1"/>
            </p:cNvSpPr>
            <p:nvPr/>
          </p:nvSpPr>
          <p:spPr bwMode="auto">
            <a:xfrm>
              <a:off x="2736" y="3600"/>
              <a:ext cx="1872" cy="384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</p:grpSp>
      <p:pic>
        <p:nvPicPr>
          <p:cNvPr id="4303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6"/>
          <a:stretch>
            <a:fillRect/>
          </a:stretch>
        </p:blipFill>
        <p:spPr bwMode="auto">
          <a:xfrm>
            <a:off x="8034338" y="3733800"/>
            <a:ext cx="9572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904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Problem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What does the number </a:t>
            </a:r>
            <a:br>
              <a:rPr lang="en-US" altLang="x-none">
                <a:ea typeface="ＭＳ Ｐゴシック" charset="-128"/>
              </a:rPr>
            </a:br>
            <a:r>
              <a:rPr lang="en-US" altLang="x-none">
                <a:ea typeface="ＭＳ Ｐゴシック" charset="-128"/>
              </a:rPr>
              <a:t>(combination) stored at </a:t>
            </a:r>
            <a:br>
              <a:rPr lang="en-US" altLang="x-none">
                <a:ea typeface="ＭＳ Ｐゴシック" charset="-128"/>
              </a:rPr>
            </a:br>
            <a:r>
              <a:rPr lang="en-US" altLang="x-none">
                <a:ea typeface="ＭＳ Ｐゴシック" charset="-128"/>
              </a:rPr>
              <a:t>a given memory location </a:t>
            </a:r>
            <a:br>
              <a:rPr lang="en-US" altLang="x-none">
                <a:ea typeface="ＭＳ Ｐゴシック" charset="-128"/>
              </a:rPr>
            </a:br>
            <a:r>
              <a:rPr lang="en-US" altLang="x-none">
                <a:ea typeface="ＭＳ Ｐゴシック" charset="-128"/>
              </a:rPr>
              <a:t>represent?</a:t>
            </a:r>
          </a:p>
        </p:txBody>
      </p:sp>
      <p:grpSp>
        <p:nvGrpSpPr>
          <p:cNvPr id="45059" name="Group 4"/>
          <p:cNvGrpSpPr>
            <a:grpSpLocks/>
          </p:cNvGrpSpPr>
          <p:nvPr/>
        </p:nvGrpSpPr>
        <p:grpSpPr bwMode="auto">
          <a:xfrm>
            <a:off x="6835775" y="762000"/>
            <a:ext cx="98425" cy="574675"/>
            <a:chOff x="2910" y="814"/>
            <a:chExt cx="62" cy="362"/>
          </a:xfrm>
        </p:grpSpPr>
        <p:sp>
          <p:nvSpPr>
            <p:cNvPr id="45075" name="Oval 5"/>
            <p:cNvSpPr>
              <a:spLocks noChangeArrowheads="1"/>
            </p:cNvSpPr>
            <p:nvPr/>
          </p:nvSpPr>
          <p:spPr bwMode="auto">
            <a:xfrm>
              <a:off x="2910" y="814"/>
              <a:ext cx="60" cy="6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45076" name="Oval 6"/>
            <p:cNvSpPr>
              <a:spLocks noChangeArrowheads="1"/>
            </p:cNvSpPr>
            <p:nvPr/>
          </p:nvSpPr>
          <p:spPr bwMode="auto">
            <a:xfrm>
              <a:off x="2912" y="964"/>
              <a:ext cx="60" cy="6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45077" name="Oval 7"/>
            <p:cNvSpPr>
              <a:spLocks noChangeArrowheads="1"/>
            </p:cNvSpPr>
            <p:nvPr/>
          </p:nvSpPr>
          <p:spPr bwMode="auto">
            <a:xfrm>
              <a:off x="2912" y="1116"/>
              <a:ext cx="60" cy="6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</p:grpSp>
      <p:sp>
        <p:nvSpPr>
          <p:cNvPr id="45060" name="Rectangle 13"/>
          <p:cNvSpPr>
            <a:spLocks noChangeArrowheads="1"/>
          </p:cNvSpPr>
          <p:nvPr/>
        </p:nvSpPr>
        <p:spPr bwMode="auto">
          <a:xfrm>
            <a:off x="6172200" y="18637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5061" name="Rectangle 14"/>
          <p:cNvSpPr>
            <a:spLocks noChangeArrowheads="1"/>
          </p:cNvSpPr>
          <p:nvPr/>
        </p:nvSpPr>
        <p:spPr bwMode="auto">
          <a:xfrm>
            <a:off x="6172200" y="22447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5062" name="Rectangle 15"/>
          <p:cNvSpPr>
            <a:spLocks noChangeArrowheads="1"/>
          </p:cNvSpPr>
          <p:nvPr/>
        </p:nvSpPr>
        <p:spPr bwMode="auto">
          <a:xfrm>
            <a:off x="6172200" y="26257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5063" name="Rectangle 16"/>
          <p:cNvSpPr>
            <a:spLocks noChangeArrowheads="1"/>
          </p:cNvSpPr>
          <p:nvPr/>
        </p:nvSpPr>
        <p:spPr bwMode="auto">
          <a:xfrm>
            <a:off x="6172200" y="30067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5064" name="Rectangle 17"/>
          <p:cNvSpPr>
            <a:spLocks noChangeArrowheads="1"/>
          </p:cNvSpPr>
          <p:nvPr/>
        </p:nvSpPr>
        <p:spPr bwMode="auto">
          <a:xfrm>
            <a:off x="6172200" y="33877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5065" name="Rectangle 18"/>
          <p:cNvSpPr>
            <a:spLocks noChangeArrowheads="1"/>
          </p:cNvSpPr>
          <p:nvPr/>
        </p:nvSpPr>
        <p:spPr bwMode="auto">
          <a:xfrm>
            <a:off x="6172200" y="37687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5066" name="Rectangle 19"/>
          <p:cNvSpPr>
            <a:spLocks noChangeArrowheads="1"/>
          </p:cNvSpPr>
          <p:nvPr/>
        </p:nvSpPr>
        <p:spPr bwMode="auto">
          <a:xfrm>
            <a:off x="6172200" y="41497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5067" name="Rectangle 20"/>
          <p:cNvSpPr>
            <a:spLocks noChangeArrowheads="1"/>
          </p:cNvSpPr>
          <p:nvPr/>
        </p:nvSpPr>
        <p:spPr bwMode="auto">
          <a:xfrm>
            <a:off x="6172200" y="45307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5068" name="Rectangle 21"/>
          <p:cNvSpPr>
            <a:spLocks noChangeArrowheads="1"/>
          </p:cNvSpPr>
          <p:nvPr/>
        </p:nvSpPr>
        <p:spPr bwMode="auto">
          <a:xfrm>
            <a:off x="6172200" y="49117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grpSp>
        <p:nvGrpSpPr>
          <p:cNvPr id="45069" name="Group 28"/>
          <p:cNvGrpSpPr>
            <a:grpSpLocks/>
          </p:cNvGrpSpPr>
          <p:nvPr/>
        </p:nvGrpSpPr>
        <p:grpSpPr bwMode="auto">
          <a:xfrm>
            <a:off x="6248400" y="1919288"/>
            <a:ext cx="1857375" cy="400050"/>
            <a:chOff x="2142" y="1807"/>
            <a:chExt cx="1170" cy="252"/>
          </a:xfrm>
        </p:grpSpPr>
        <p:sp>
          <p:nvSpPr>
            <p:cNvPr id="22" name="Text Box 29"/>
            <p:cNvSpPr txBox="1">
              <a:spLocks noChangeArrowheads="1"/>
            </p:cNvSpPr>
            <p:nvPr/>
          </p:nvSpPr>
          <p:spPr bwMode="auto">
            <a:xfrm>
              <a:off x="2142" y="1807"/>
              <a:ext cx="892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2000" b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charset="0"/>
                </a:rPr>
                <a:t>00110000</a:t>
              </a:r>
            </a:p>
          </p:txBody>
        </p:sp>
        <p:sp>
          <p:nvSpPr>
            <p:cNvPr id="45074" name="Line 31"/>
            <p:cNvSpPr>
              <a:spLocks noChangeShapeType="1"/>
            </p:cNvSpPr>
            <p:nvPr/>
          </p:nvSpPr>
          <p:spPr bwMode="auto">
            <a:xfrm>
              <a:off x="3072" y="1924"/>
              <a:ext cx="240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5070" name="Picture 36" descr="B00006HND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1" name="Rectangle 39"/>
          <p:cNvSpPr>
            <a:spLocks noChangeArrowheads="1"/>
          </p:cNvSpPr>
          <p:nvPr/>
        </p:nvSpPr>
        <p:spPr bwMode="auto">
          <a:xfrm>
            <a:off x="7467600" y="1219200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 b="1"/>
              <a:t>Main</a:t>
            </a:r>
          </a:p>
          <a:p>
            <a:r>
              <a:rPr lang="en-US" altLang="x-none" sz="2000" b="1"/>
              <a:t>Memory</a:t>
            </a:r>
          </a:p>
        </p:txBody>
      </p:sp>
      <p:sp>
        <p:nvSpPr>
          <p:cNvPr id="45072" name="Rectangle 40"/>
          <p:cNvSpPr>
            <a:spLocks noChangeArrowheads="1"/>
          </p:cNvSpPr>
          <p:nvPr/>
        </p:nvSpPr>
        <p:spPr bwMode="auto">
          <a:xfrm>
            <a:off x="6172200" y="1447800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0058818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Two Example Possibilities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534400" cy="4648200"/>
          </a:xfrm>
        </p:spPr>
        <p:txBody>
          <a:bodyPr/>
          <a:lstStyle/>
          <a:p>
            <a:pPr eaLnBrk="1" hangingPunct="1"/>
            <a:r>
              <a:rPr lang="en-US" altLang="x-none">
                <a:latin typeface="Courier New" charset="0"/>
                <a:ea typeface="ＭＳ Ｐゴシック" charset="-128"/>
              </a:rPr>
              <a:t>00110000 </a:t>
            </a:r>
            <a:r>
              <a:rPr lang="en-US" altLang="x-none">
                <a:ea typeface="ＭＳ Ｐゴシック" charset="-128"/>
                <a:sym typeface="Wingdings" charset="2"/>
              </a:rPr>
              <a:t> </a:t>
            </a:r>
            <a:r>
              <a:rPr lang="en-US" altLang="x-none">
                <a:ea typeface="ＭＳ Ｐゴシック" charset="-128"/>
              </a:rPr>
              <a:t>number </a:t>
            </a:r>
            <a:r>
              <a:rPr lang="en-US" altLang="x-none">
                <a:latin typeface="Courier New" charset="0"/>
                <a:ea typeface="ＭＳ Ｐゴシック" charset="-128"/>
              </a:rPr>
              <a:t>48</a:t>
            </a:r>
          </a:p>
          <a:p>
            <a:pPr eaLnBrk="1" hangingPunct="1"/>
            <a:r>
              <a:rPr lang="en-US" altLang="x-none">
                <a:latin typeface="Courier New" charset="0"/>
                <a:ea typeface="ＭＳ Ｐゴシック" charset="-128"/>
              </a:rPr>
              <a:t>00110000 </a:t>
            </a:r>
            <a:r>
              <a:rPr lang="en-US" altLang="x-none">
                <a:ea typeface="ＭＳ Ｐゴシック" charset="-128"/>
                <a:sym typeface="Wingdings" charset="2"/>
              </a:rPr>
              <a:t> </a:t>
            </a:r>
            <a:r>
              <a:rPr lang="en-US" altLang="x-none">
                <a:ea typeface="ＭＳ Ｐゴシック" charset="-128"/>
              </a:rPr>
              <a:t>character </a:t>
            </a:r>
            <a:r>
              <a:rPr lang="en-US" altLang="en-US">
                <a:ea typeface="ＭＳ Ｐゴシック" charset="-128"/>
              </a:rPr>
              <a:t>‘</a:t>
            </a:r>
            <a:r>
              <a:rPr lang="en-US" altLang="ja-JP">
                <a:latin typeface="Courier New" charset="0"/>
                <a:ea typeface="ＭＳ Ｐゴシック" charset="-128"/>
              </a:rPr>
              <a:t>0</a:t>
            </a:r>
            <a:r>
              <a:rPr lang="en-US" altLang="en-US">
                <a:ea typeface="ＭＳ Ｐゴシック" charset="-128"/>
              </a:rPr>
              <a:t>‘</a:t>
            </a:r>
            <a:endParaRPr lang="en-US" altLang="ja-JP">
              <a:latin typeface="Courier New" charset="0"/>
              <a:ea typeface="ＭＳ Ｐゴシック" charset="-128"/>
            </a:endParaRPr>
          </a:p>
          <a:p>
            <a:pPr eaLnBrk="1" hangingPunct="1"/>
            <a:endParaRPr lang="en-US" altLang="x-none">
              <a:ea typeface="ＭＳ Ｐゴシック" charset="-128"/>
            </a:endParaRPr>
          </a:p>
          <a:p>
            <a:pPr eaLnBrk="1" hangingPunct="1"/>
            <a:endParaRPr lang="en-US" altLang="x-none">
              <a:ea typeface="ＭＳ Ｐゴシック" charset="-128"/>
            </a:endParaRPr>
          </a:p>
          <a:p>
            <a:pPr eaLnBrk="1" hangingPunct="1"/>
            <a:endParaRPr lang="en-US" altLang="x-none">
              <a:ea typeface="ＭＳ Ｐゴシック" charset="-128"/>
            </a:endParaRPr>
          </a:p>
          <a:p>
            <a:pPr eaLnBrk="1" hangingPunct="1"/>
            <a:endParaRPr lang="en-US" altLang="x-none">
              <a:ea typeface="ＭＳ Ｐゴシック" charset="-128"/>
            </a:endParaRPr>
          </a:p>
          <a:p>
            <a:pPr eaLnBrk="1" hangingPunct="1"/>
            <a:endParaRPr lang="en-US" altLang="x-none">
              <a:ea typeface="ＭＳ Ｐゴシック" charset="-128"/>
            </a:endParaRPr>
          </a:p>
          <a:p>
            <a:pPr eaLnBrk="1" hangingPunct="1"/>
            <a:endParaRPr lang="en-US" altLang="x-none">
              <a:ea typeface="ＭＳ Ｐゴシック" charset="-128"/>
            </a:endParaRPr>
          </a:p>
          <a:p>
            <a:pPr eaLnBrk="1" hangingPunct="1"/>
            <a:r>
              <a:rPr lang="en-US" altLang="x-none">
                <a:ea typeface="ＭＳ Ｐゴシック" charset="-128"/>
              </a:rPr>
              <a:t>Problem: How can the computer tell what </a:t>
            </a:r>
            <a:r>
              <a:rPr lang="en-US" altLang="x-none">
                <a:latin typeface="Courier New" charset="0"/>
                <a:ea typeface="ＭＳ Ｐゴシック" charset="-128"/>
              </a:rPr>
              <a:t>00110000</a:t>
            </a:r>
            <a:r>
              <a:rPr lang="en-US" altLang="x-none">
                <a:ea typeface="ＭＳ Ｐゴシック" charset="-128"/>
              </a:rPr>
              <a:t> stands for: a character </a:t>
            </a:r>
            <a:r>
              <a:rPr lang="en-US" altLang="x-none">
                <a:latin typeface="Courier New" charset="0"/>
                <a:ea typeface="ＭＳ Ｐゴシック" charset="-128"/>
              </a:rPr>
              <a:t>0</a:t>
            </a:r>
            <a:r>
              <a:rPr lang="en-US" altLang="x-none">
                <a:ea typeface="ＭＳ Ｐゴシック" charset="-128"/>
              </a:rPr>
              <a:t> or num </a:t>
            </a:r>
            <a:r>
              <a:rPr lang="en-US" altLang="x-none">
                <a:latin typeface="Courier New" charset="0"/>
                <a:ea typeface="ＭＳ Ｐゴシック" charset="-128"/>
              </a:rPr>
              <a:t>48</a:t>
            </a:r>
            <a:r>
              <a:rPr lang="en-US" altLang="x-none">
                <a:ea typeface="ＭＳ Ｐゴシック" charset="-128"/>
              </a:rPr>
              <a:t>?</a:t>
            </a:r>
          </a:p>
          <a:p>
            <a:pPr eaLnBrk="1" hangingPunct="1">
              <a:buFont typeface="Wingdings" charset="2"/>
              <a:buNone/>
            </a:pPr>
            <a:endParaRPr lang="en-US" altLang="x-none">
              <a:ea typeface="ＭＳ Ｐゴシック" charset="-128"/>
            </a:endParaRPr>
          </a:p>
        </p:txBody>
      </p:sp>
      <p:grpSp>
        <p:nvGrpSpPr>
          <p:cNvPr id="46083" name="Group 4"/>
          <p:cNvGrpSpPr>
            <a:grpSpLocks/>
          </p:cNvGrpSpPr>
          <p:nvPr/>
        </p:nvGrpSpPr>
        <p:grpSpPr bwMode="auto">
          <a:xfrm>
            <a:off x="6835775" y="762000"/>
            <a:ext cx="98425" cy="574675"/>
            <a:chOff x="2910" y="814"/>
            <a:chExt cx="62" cy="362"/>
          </a:xfrm>
        </p:grpSpPr>
        <p:sp>
          <p:nvSpPr>
            <p:cNvPr id="46100" name="Oval 5"/>
            <p:cNvSpPr>
              <a:spLocks noChangeArrowheads="1"/>
            </p:cNvSpPr>
            <p:nvPr/>
          </p:nvSpPr>
          <p:spPr bwMode="auto">
            <a:xfrm>
              <a:off x="2910" y="814"/>
              <a:ext cx="60" cy="6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46101" name="Oval 6"/>
            <p:cNvSpPr>
              <a:spLocks noChangeArrowheads="1"/>
            </p:cNvSpPr>
            <p:nvPr/>
          </p:nvSpPr>
          <p:spPr bwMode="auto">
            <a:xfrm>
              <a:off x="2912" y="964"/>
              <a:ext cx="60" cy="6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46102" name="Oval 7"/>
            <p:cNvSpPr>
              <a:spLocks noChangeArrowheads="1"/>
            </p:cNvSpPr>
            <p:nvPr/>
          </p:nvSpPr>
          <p:spPr bwMode="auto">
            <a:xfrm>
              <a:off x="2912" y="1116"/>
              <a:ext cx="60" cy="6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</p:grpSp>
      <p:sp>
        <p:nvSpPr>
          <p:cNvPr id="46084" name="Rectangle 13"/>
          <p:cNvSpPr>
            <a:spLocks noChangeArrowheads="1"/>
          </p:cNvSpPr>
          <p:nvPr/>
        </p:nvSpPr>
        <p:spPr bwMode="auto">
          <a:xfrm>
            <a:off x="6172200" y="18637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6085" name="Rectangle 14"/>
          <p:cNvSpPr>
            <a:spLocks noChangeArrowheads="1"/>
          </p:cNvSpPr>
          <p:nvPr/>
        </p:nvSpPr>
        <p:spPr bwMode="auto">
          <a:xfrm>
            <a:off x="6172200" y="22447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6086" name="Rectangle 15"/>
          <p:cNvSpPr>
            <a:spLocks noChangeArrowheads="1"/>
          </p:cNvSpPr>
          <p:nvPr/>
        </p:nvSpPr>
        <p:spPr bwMode="auto">
          <a:xfrm>
            <a:off x="6172200" y="26257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6087" name="Rectangle 16"/>
          <p:cNvSpPr>
            <a:spLocks noChangeArrowheads="1"/>
          </p:cNvSpPr>
          <p:nvPr/>
        </p:nvSpPr>
        <p:spPr bwMode="auto">
          <a:xfrm>
            <a:off x="6172200" y="30067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6088" name="Rectangle 17"/>
          <p:cNvSpPr>
            <a:spLocks noChangeArrowheads="1"/>
          </p:cNvSpPr>
          <p:nvPr/>
        </p:nvSpPr>
        <p:spPr bwMode="auto">
          <a:xfrm>
            <a:off x="6172200" y="33877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6089" name="Rectangle 18"/>
          <p:cNvSpPr>
            <a:spLocks noChangeArrowheads="1"/>
          </p:cNvSpPr>
          <p:nvPr/>
        </p:nvSpPr>
        <p:spPr bwMode="auto">
          <a:xfrm>
            <a:off x="6172200" y="37687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6090" name="Rectangle 19"/>
          <p:cNvSpPr>
            <a:spLocks noChangeArrowheads="1"/>
          </p:cNvSpPr>
          <p:nvPr/>
        </p:nvSpPr>
        <p:spPr bwMode="auto">
          <a:xfrm>
            <a:off x="6172200" y="41497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6091" name="Rectangle 20"/>
          <p:cNvSpPr>
            <a:spLocks noChangeArrowheads="1"/>
          </p:cNvSpPr>
          <p:nvPr/>
        </p:nvSpPr>
        <p:spPr bwMode="auto">
          <a:xfrm>
            <a:off x="6172200" y="45307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6092" name="Rectangle 21"/>
          <p:cNvSpPr>
            <a:spLocks noChangeArrowheads="1"/>
          </p:cNvSpPr>
          <p:nvPr/>
        </p:nvSpPr>
        <p:spPr bwMode="auto">
          <a:xfrm>
            <a:off x="6172200" y="49117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grpSp>
        <p:nvGrpSpPr>
          <p:cNvPr id="46093" name="Group 28"/>
          <p:cNvGrpSpPr>
            <a:grpSpLocks/>
          </p:cNvGrpSpPr>
          <p:nvPr/>
        </p:nvGrpSpPr>
        <p:grpSpPr bwMode="auto">
          <a:xfrm>
            <a:off x="6248400" y="1919288"/>
            <a:ext cx="1857375" cy="400050"/>
            <a:chOff x="2142" y="1807"/>
            <a:chExt cx="1170" cy="252"/>
          </a:xfrm>
        </p:grpSpPr>
        <p:sp>
          <p:nvSpPr>
            <p:cNvPr id="22" name="Text Box 29"/>
            <p:cNvSpPr txBox="1">
              <a:spLocks noChangeArrowheads="1"/>
            </p:cNvSpPr>
            <p:nvPr/>
          </p:nvSpPr>
          <p:spPr bwMode="auto">
            <a:xfrm>
              <a:off x="2142" y="1807"/>
              <a:ext cx="892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2000" b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charset="0"/>
                </a:rPr>
                <a:t>00110000</a:t>
              </a:r>
            </a:p>
          </p:txBody>
        </p:sp>
        <p:sp>
          <p:nvSpPr>
            <p:cNvPr id="46099" name="Line 31"/>
            <p:cNvSpPr>
              <a:spLocks noChangeShapeType="1"/>
            </p:cNvSpPr>
            <p:nvPr/>
          </p:nvSpPr>
          <p:spPr bwMode="auto">
            <a:xfrm>
              <a:off x="3072" y="1924"/>
              <a:ext cx="240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6094" name="Picture 36" descr="B00006HND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5" name="Rectangle 39"/>
          <p:cNvSpPr>
            <a:spLocks noChangeArrowheads="1"/>
          </p:cNvSpPr>
          <p:nvPr/>
        </p:nvSpPr>
        <p:spPr bwMode="auto">
          <a:xfrm>
            <a:off x="7467600" y="1219200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 b="1"/>
              <a:t>Main</a:t>
            </a:r>
          </a:p>
          <a:p>
            <a:r>
              <a:rPr lang="en-US" altLang="x-none" sz="2000" b="1"/>
              <a:t>Memory</a:t>
            </a:r>
          </a:p>
        </p:txBody>
      </p:sp>
      <p:sp>
        <p:nvSpPr>
          <p:cNvPr id="46096" name="Rectangle 40"/>
          <p:cNvSpPr>
            <a:spLocks noChangeArrowheads="1"/>
          </p:cNvSpPr>
          <p:nvPr/>
        </p:nvSpPr>
        <p:spPr bwMode="auto">
          <a:xfrm>
            <a:off x="6172200" y="1447800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pic>
        <p:nvPicPr>
          <p:cNvPr id="25" name="Picture 5" descr="http://www.cdrummond.qc.ca/cegep/informat/Professeurs/Alain/images/ASCII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33400"/>
            <a:ext cx="561816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65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  <p:pic>
        <p:nvPicPr>
          <p:cNvPr id="4710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7938"/>
            <a:ext cx="8039100" cy="662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844550" y="6553200"/>
            <a:ext cx="7537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600"/>
              <a:t>http://www.wikipaintings.org/en/salvador-dali/invisible-sleeping-woman-horse-lion-1930</a:t>
            </a:r>
          </a:p>
        </p:txBody>
      </p:sp>
      <p:sp>
        <p:nvSpPr>
          <p:cNvPr id="47108" name="Oval 1"/>
          <p:cNvSpPr>
            <a:spLocks noChangeArrowheads="1"/>
          </p:cNvSpPr>
          <p:nvPr/>
        </p:nvSpPr>
        <p:spPr bwMode="auto">
          <a:xfrm rot="-804593">
            <a:off x="2662238" y="4133850"/>
            <a:ext cx="1066800" cy="2133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61346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Recap: Java Programming Steps</a:t>
            </a:r>
          </a:p>
        </p:txBody>
      </p:sp>
      <p:sp>
        <p:nvSpPr>
          <p:cNvPr id="327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03CCBDB-312C-F440-8F04-51950C848098}" type="slidenum">
              <a:rPr lang="en-US" altLang="x-none" sz="1200">
                <a:latin typeface="Tahoma" charset="0"/>
              </a:rPr>
              <a:pPr/>
              <a:t>6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33400" y="1524000"/>
            <a:ext cx="8153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45708" rIns="91411" bIns="45708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800" kern="0" dirty="0">
                <a:latin typeface="+mn-lt"/>
                <a:ea typeface="+mn-ea"/>
              </a:rPr>
              <a:t>Programming in Java consists of three tasks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en-US" sz="2400" kern="0" dirty="0">
                <a:latin typeface="+mn-lt"/>
                <a:ea typeface="+mn-ea"/>
              </a:rPr>
              <a:t>edit java source code (.java files)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en-US" sz="2400" kern="0" dirty="0">
                <a:latin typeface="+mn-lt"/>
                <a:ea typeface="+mn-ea"/>
              </a:rPr>
              <a:t>compile java source code to generate </a:t>
            </a:r>
            <a:r>
              <a:rPr lang="en-US" sz="2400" kern="0" dirty="0" err="1">
                <a:latin typeface="+mn-lt"/>
                <a:ea typeface="+mn-ea"/>
              </a:rPr>
              <a:t>bytecode</a:t>
            </a:r>
            <a:r>
              <a:rPr lang="en-US" sz="2400" kern="0" dirty="0">
                <a:latin typeface="+mn-lt"/>
                <a:ea typeface="+mn-ea"/>
              </a:rPr>
              <a:t> (.class files)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en-US" sz="2400" kern="0" dirty="0">
                <a:latin typeface="+mn-lt"/>
                <a:ea typeface="+mn-ea"/>
              </a:rPr>
              <a:t>execute/run/test </a:t>
            </a:r>
            <a:r>
              <a:rPr lang="en-US" sz="2400" kern="0" dirty="0" err="1">
                <a:latin typeface="+mn-lt"/>
                <a:ea typeface="+mn-ea"/>
              </a:rPr>
              <a:t>bytecode</a:t>
            </a:r>
            <a:r>
              <a:rPr lang="en-US" sz="2400" kern="0" dirty="0">
                <a:latin typeface="+mn-lt"/>
                <a:ea typeface="+mn-ea"/>
              </a:rPr>
              <a:t> using an interpreter</a:t>
            </a:r>
          </a:p>
        </p:txBody>
      </p:sp>
      <p:grpSp>
        <p:nvGrpSpPr>
          <p:cNvPr id="32772" name="Group 17"/>
          <p:cNvGrpSpPr>
            <a:grpSpLocks/>
          </p:cNvGrpSpPr>
          <p:nvPr/>
        </p:nvGrpSpPr>
        <p:grpSpPr bwMode="auto">
          <a:xfrm>
            <a:off x="5707063" y="4808538"/>
            <a:ext cx="2522537" cy="790575"/>
            <a:chOff x="3312" y="3336"/>
            <a:chExt cx="1589" cy="498"/>
          </a:xfrm>
        </p:grpSpPr>
        <p:pic>
          <p:nvPicPr>
            <p:cNvPr id="3278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6" y="3672"/>
              <a:ext cx="16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2786" name="Text Box 9"/>
            <p:cNvSpPr txBox="1">
              <a:spLocks noChangeArrowheads="1"/>
            </p:cNvSpPr>
            <p:nvPr/>
          </p:nvSpPr>
          <p:spPr bwMode="auto">
            <a:xfrm>
              <a:off x="3437" y="3336"/>
              <a:ext cx="3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98000"/>
                </a:lnSpc>
                <a:buFont typeface="Wingdings" charset="2"/>
                <a:buNone/>
              </a:pPr>
              <a:r>
                <a:rPr lang="en-GB" altLang="x-none" sz="1800" i="1">
                  <a:solidFill>
                    <a:srgbClr val="000000"/>
                  </a:solidFill>
                  <a:latin typeface="Tahoma" charset="0"/>
                </a:rPr>
                <a:t>run</a:t>
              </a:r>
            </a:p>
          </p:txBody>
        </p:sp>
        <p:sp>
          <p:nvSpPr>
            <p:cNvPr id="32787" name="Text Box 10"/>
            <p:cNvSpPr txBox="1">
              <a:spLocks noChangeArrowheads="1"/>
            </p:cNvSpPr>
            <p:nvPr/>
          </p:nvSpPr>
          <p:spPr bwMode="auto">
            <a:xfrm>
              <a:off x="4368" y="3522"/>
              <a:ext cx="5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98000"/>
                </a:lnSpc>
                <a:buFont typeface="Wingdings" charset="2"/>
                <a:buNone/>
              </a:pPr>
              <a:r>
                <a:rPr lang="en-GB" altLang="x-none" sz="1800">
                  <a:solidFill>
                    <a:srgbClr val="000000"/>
                  </a:solidFill>
                  <a:latin typeface="Tahoma" charset="0"/>
                </a:rPr>
                <a:t>output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312" y="3609"/>
              <a:ext cx="948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73" name="Group 12"/>
          <p:cNvGrpSpPr>
            <a:grpSpLocks/>
          </p:cNvGrpSpPr>
          <p:nvPr/>
        </p:nvGrpSpPr>
        <p:grpSpPr bwMode="auto">
          <a:xfrm>
            <a:off x="908050" y="4419600"/>
            <a:ext cx="1646238" cy="1646238"/>
            <a:chOff x="79" y="3143"/>
            <a:chExt cx="1037" cy="1037"/>
          </a:xfrm>
        </p:grpSpPr>
        <p:sp>
          <p:nvSpPr>
            <p:cNvPr id="32782" name="Rectangle 13"/>
            <p:cNvSpPr>
              <a:spLocks noChangeArrowheads="1"/>
            </p:cNvSpPr>
            <p:nvPr/>
          </p:nvSpPr>
          <p:spPr bwMode="auto">
            <a:xfrm>
              <a:off x="79" y="3143"/>
              <a:ext cx="1037" cy="1037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32783" name="Text Box 14"/>
            <p:cNvSpPr txBox="1">
              <a:spLocks noChangeArrowheads="1"/>
            </p:cNvSpPr>
            <p:nvPr/>
          </p:nvSpPr>
          <p:spPr bwMode="auto">
            <a:xfrm>
              <a:off x="94" y="3173"/>
              <a:ext cx="10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tabLst>
                  <a:tab pos="723900" algn="l"/>
                  <a:tab pos="1447800" algn="l"/>
                  <a:tab pos="21717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tabLst>
                  <a:tab pos="723900" algn="l"/>
                  <a:tab pos="1447800" algn="l"/>
                  <a:tab pos="21717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tabLst>
                  <a:tab pos="723900" algn="l"/>
                  <a:tab pos="1447800" algn="l"/>
                  <a:tab pos="21717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tabLst>
                  <a:tab pos="723900" algn="l"/>
                  <a:tab pos="1447800" algn="l"/>
                  <a:tab pos="21717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98000"/>
                </a:lnSpc>
                <a:buFont typeface="Wingdings" charset="2"/>
                <a:buNone/>
              </a:pPr>
              <a:r>
                <a:rPr lang="en-GB" altLang="x-none" sz="1800">
                  <a:solidFill>
                    <a:srgbClr val="000000"/>
                  </a:solidFill>
                  <a:latin typeface="Tahoma" charset="0"/>
                </a:rPr>
                <a:t>source code</a:t>
              </a:r>
            </a:p>
          </p:txBody>
        </p:sp>
        <p:pic>
          <p:nvPicPr>
            <p:cNvPr id="32784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" y="3479"/>
              <a:ext cx="5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32774" name="Group 9"/>
          <p:cNvGrpSpPr>
            <a:grpSpLocks/>
          </p:cNvGrpSpPr>
          <p:nvPr/>
        </p:nvGrpSpPr>
        <p:grpSpPr bwMode="auto">
          <a:xfrm>
            <a:off x="2554288" y="4419600"/>
            <a:ext cx="3151187" cy="1646238"/>
            <a:chOff x="1326" y="3091"/>
            <a:chExt cx="1985" cy="1037"/>
          </a:xfrm>
        </p:grpSpPr>
        <p:pic>
          <p:nvPicPr>
            <p:cNvPr id="3277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" y="3672"/>
              <a:ext cx="2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2776" name="Text Box 8"/>
            <p:cNvSpPr txBox="1">
              <a:spLocks noChangeArrowheads="1"/>
            </p:cNvSpPr>
            <p:nvPr/>
          </p:nvSpPr>
          <p:spPr bwMode="auto">
            <a:xfrm>
              <a:off x="1493" y="3336"/>
              <a:ext cx="6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lnSpc>
                  <a:spcPct val="98000"/>
                </a:lnSpc>
                <a:buFont typeface="Wingdings" charset="2"/>
                <a:buNone/>
              </a:pPr>
              <a:r>
                <a:rPr lang="en-GB" altLang="x-none" sz="1800" i="1">
                  <a:solidFill>
                    <a:srgbClr val="000000"/>
                  </a:solidFill>
                  <a:latin typeface="Tahoma" charset="0"/>
                </a:rPr>
                <a:t>compile</a:t>
              </a:r>
            </a:p>
          </p:txBody>
        </p:sp>
        <p:grpSp>
          <p:nvGrpSpPr>
            <p:cNvPr id="32777" name="Group 16"/>
            <p:cNvGrpSpPr>
              <a:grpSpLocks/>
            </p:cNvGrpSpPr>
            <p:nvPr/>
          </p:nvGrpSpPr>
          <p:grpSpPr bwMode="auto">
            <a:xfrm>
              <a:off x="2274" y="3091"/>
              <a:ext cx="1037" cy="1037"/>
              <a:chOff x="2064" y="3143"/>
              <a:chExt cx="1037" cy="1037"/>
            </a:xfrm>
          </p:grpSpPr>
          <p:pic>
            <p:nvPicPr>
              <p:cNvPr id="32779" name="Picture 1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9" y="3483"/>
                <a:ext cx="586" cy="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32780" name="Rectangle 18"/>
              <p:cNvSpPr>
                <a:spLocks noChangeArrowheads="1"/>
              </p:cNvSpPr>
              <p:nvPr/>
            </p:nvSpPr>
            <p:spPr bwMode="auto">
              <a:xfrm>
                <a:off x="2064" y="3143"/>
                <a:ext cx="1037" cy="1037"/>
              </a:xfrm>
              <a:prstGeom prst="rect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32781" name="Text Box 19"/>
              <p:cNvSpPr txBox="1">
                <a:spLocks noChangeArrowheads="1"/>
              </p:cNvSpPr>
              <p:nvPr/>
            </p:nvSpPr>
            <p:spPr bwMode="auto">
              <a:xfrm>
                <a:off x="2176" y="3173"/>
                <a:ext cx="812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</a:tabLs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tabLst>
                    <a:tab pos="723900" algn="l"/>
                    <a:tab pos="1447800" algn="l"/>
                    <a:tab pos="2171700" algn="l"/>
                  </a:tabLs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tabLst>
                    <a:tab pos="723900" algn="l"/>
                    <a:tab pos="1447800" algn="l"/>
                    <a:tab pos="2171700" algn="l"/>
                  </a:tabLs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tabLst>
                    <a:tab pos="723900" algn="l"/>
                    <a:tab pos="1447800" algn="l"/>
                    <a:tab pos="2171700" algn="l"/>
                  </a:tabLs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tabLst>
                    <a:tab pos="723900" algn="l"/>
                    <a:tab pos="1447800" algn="l"/>
                    <a:tab pos="2171700" algn="l"/>
                  </a:tabLs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  <a:tab pos="2171700" algn="l"/>
                  </a:tabLs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98000"/>
                  </a:lnSpc>
                  <a:buFont typeface="Wingdings" charset="2"/>
                  <a:buNone/>
                </a:pPr>
                <a:r>
                  <a:rPr lang="en-GB" altLang="x-none" sz="1800">
                    <a:solidFill>
                      <a:srgbClr val="000000"/>
                    </a:solidFill>
                    <a:latin typeface="Tahoma" charset="0"/>
                  </a:rPr>
                  <a:t>byte code</a:t>
                </a:r>
              </a:p>
              <a:p>
                <a:pPr>
                  <a:lnSpc>
                    <a:spcPct val="93000"/>
                  </a:lnSpc>
                  <a:buFont typeface="Wingdings" charset="2"/>
                  <a:buNone/>
                </a:pPr>
                <a:endParaRPr lang="en-GB" altLang="x-none">
                  <a:solidFill>
                    <a:srgbClr val="000000"/>
                  </a:solidFill>
                  <a:latin typeface="Courier New" charset="0"/>
                </a:endParaRPr>
              </a:p>
            </p:txBody>
          </p:sp>
        </p:grpSp>
        <p:cxnSp>
          <p:nvCxnSpPr>
            <p:cNvPr id="27" name="Straight Arrow Connector 26"/>
            <p:cNvCxnSpPr/>
            <p:nvPr/>
          </p:nvCxnSpPr>
          <p:spPr>
            <a:xfrm>
              <a:off x="1326" y="3609"/>
              <a:ext cx="948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Type System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5715000" cy="4648200"/>
          </a:xfrm>
        </p:spPr>
        <p:txBody>
          <a:bodyPr/>
          <a:lstStyle/>
          <a:p>
            <a:pPr eaLnBrk="1" hangingPunct="1"/>
            <a:r>
              <a:rPr lang="en-US" altLang="x-none" sz="2400" b="1" dirty="0">
                <a:ea typeface="ＭＳ Ｐゴシック" charset="-128"/>
              </a:rPr>
              <a:t>type</a:t>
            </a:r>
            <a:r>
              <a:rPr lang="en-US" altLang="x-none" sz="2400" dirty="0">
                <a:ea typeface="ＭＳ Ｐゴシック" charset="-128"/>
              </a:rPr>
              <a:t>: A category or set of values and operations defined on those values.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By specifying the type of a memory location, we know what the values represent</a:t>
            </a:r>
          </a:p>
          <a:p>
            <a:pPr eaLnBrk="1" hangingPunct="1"/>
            <a:r>
              <a:rPr lang="en-US" altLang="x-none" sz="2400" dirty="0">
                <a:ea typeface="ＭＳ Ｐゴシック" charset="-128"/>
              </a:rPr>
              <a:t>Many languages ask the programmer to specify types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Examples: integer, real number, character</a:t>
            </a:r>
          </a:p>
        </p:txBody>
      </p:sp>
      <p:grpSp>
        <p:nvGrpSpPr>
          <p:cNvPr id="48131" name="Group 4"/>
          <p:cNvGrpSpPr>
            <a:grpSpLocks/>
          </p:cNvGrpSpPr>
          <p:nvPr/>
        </p:nvGrpSpPr>
        <p:grpSpPr bwMode="auto">
          <a:xfrm>
            <a:off x="6835775" y="762000"/>
            <a:ext cx="98425" cy="574675"/>
            <a:chOff x="2910" y="814"/>
            <a:chExt cx="62" cy="362"/>
          </a:xfrm>
        </p:grpSpPr>
        <p:sp>
          <p:nvSpPr>
            <p:cNvPr id="48147" name="Oval 5"/>
            <p:cNvSpPr>
              <a:spLocks noChangeArrowheads="1"/>
            </p:cNvSpPr>
            <p:nvPr/>
          </p:nvSpPr>
          <p:spPr bwMode="auto">
            <a:xfrm>
              <a:off x="2910" y="814"/>
              <a:ext cx="60" cy="6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48148" name="Oval 6"/>
            <p:cNvSpPr>
              <a:spLocks noChangeArrowheads="1"/>
            </p:cNvSpPr>
            <p:nvPr/>
          </p:nvSpPr>
          <p:spPr bwMode="auto">
            <a:xfrm>
              <a:off x="2912" y="964"/>
              <a:ext cx="60" cy="6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48149" name="Oval 7"/>
            <p:cNvSpPr>
              <a:spLocks noChangeArrowheads="1"/>
            </p:cNvSpPr>
            <p:nvPr/>
          </p:nvSpPr>
          <p:spPr bwMode="auto">
            <a:xfrm>
              <a:off x="2912" y="1116"/>
              <a:ext cx="60" cy="6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</p:grpSp>
      <p:sp>
        <p:nvSpPr>
          <p:cNvPr id="48132" name="Rectangle 13"/>
          <p:cNvSpPr>
            <a:spLocks noChangeArrowheads="1"/>
          </p:cNvSpPr>
          <p:nvPr/>
        </p:nvSpPr>
        <p:spPr bwMode="auto">
          <a:xfrm>
            <a:off x="6172200" y="18637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8133" name="Rectangle 14"/>
          <p:cNvSpPr>
            <a:spLocks noChangeArrowheads="1"/>
          </p:cNvSpPr>
          <p:nvPr/>
        </p:nvSpPr>
        <p:spPr bwMode="auto">
          <a:xfrm>
            <a:off x="6172200" y="22447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8134" name="Rectangle 15"/>
          <p:cNvSpPr>
            <a:spLocks noChangeArrowheads="1"/>
          </p:cNvSpPr>
          <p:nvPr/>
        </p:nvSpPr>
        <p:spPr bwMode="auto">
          <a:xfrm>
            <a:off x="6172200" y="26257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8135" name="Rectangle 16"/>
          <p:cNvSpPr>
            <a:spLocks noChangeArrowheads="1"/>
          </p:cNvSpPr>
          <p:nvPr/>
        </p:nvSpPr>
        <p:spPr bwMode="auto">
          <a:xfrm>
            <a:off x="6172200" y="30067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8136" name="Rectangle 17"/>
          <p:cNvSpPr>
            <a:spLocks noChangeArrowheads="1"/>
          </p:cNvSpPr>
          <p:nvPr/>
        </p:nvSpPr>
        <p:spPr bwMode="auto">
          <a:xfrm>
            <a:off x="6172200" y="33877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8137" name="Rectangle 18"/>
          <p:cNvSpPr>
            <a:spLocks noChangeArrowheads="1"/>
          </p:cNvSpPr>
          <p:nvPr/>
        </p:nvSpPr>
        <p:spPr bwMode="auto">
          <a:xfrm>
            <a:off x="6172200" y="37687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8138" name="Rectangle 19"/>
          <p:cNvSpPr>
            <a:spLocks noChangeArrowheads="1"/>
          </p:cNvSpPr>
          <p:nvPr/>
        </p:nvSpPr>
        <p:spPr bwMode="auto">
          <a:xfrm>
            <a:off x="6172200" y="41497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8139" name="Rectangle 20"/>
          <p:cNvSpPr>
            <a:spLocks noChangeArrowheads="1"/>
          </p:cNvSpPr>
          <p:nvPr/>
        </p:nvSpPr>
        <p:spPr bwMode="auto">
          <a:xfrm>
            <a:off x="6172200" y="45307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48140" name="Rectangle 21"/>
          <p:cNvSpPr>
            <a:spLocks noChangeArrowheads="1"/>
          </p:cNvSpPr>
          <p:nvPr/>
        </p:nvSpPr>
        <p:spPr bwMode="auto">
          <a:xfrm>
            <a:off x="6172200" y="4911725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grpSp>
        <p:nvGrpSpPr>
          <p:cNvPr id="48141" name="Group 28"/>
          <p:cNvGrpSpPr>
            <a:grpSpLocks/>
          </p:cNvGrpSpPr>
          <p:nvPr/>
        </p:nvGrpSpPr>
        <p:grpSpPr bwMode="auto">
          <a:xfrm>
            <a:off x="6248400" y="1919288"/>
            <a:ext cx="1857375" cy="400050"/>
            <a:chOff x="2142" y="1807"/>
            <a:chExt cx="1170" cy="252"/>
          </a:xfrm>
        </p:grpSpPr>
        <p:sp>
          <p:nvSpPr>
            <p:cNvPr id="22" name="Text Box 29"/>
            <p:cNvSpPr txBox="1">
              <a:spLocks noChangeArrowheads="1"/>
            </p:cNvSpPr>
            <p:nvPr/>
          </p:nvSpPr>
          <p:spPr bwMode="auto">
            <a:xfrm>
              <a:off x="2142" y="1807"/>
              <a:ext cx="795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2000" b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charset="0"/>
                </a:rPr>
                <a:t>0110100</a:t>
              </a:r>
            </a:p>
          </p:txBody>
        </p:sp>
        <p:sp>
          <p:nvSpPr>
            <p:cNvPr id="48146" name="Line 31"/>
            <p:cNvSpPr>
              <a:spLocks noChangeShapeType="1"/>
            </p:cNvSpPr>
            <p:nvPr/>
          </p:nvSpPr>
          <p:spPr bwMode="auto">
            <a:xfrm>
              <a:off x="3072" y="1924"/>
              <a:ext cx="240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8142" name="Picture 36" descr="B00006HND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3" name="Rectangle 39"/>
          <p:cNvSpPr>
            <a:spLocks noChangeArrowheads="1"/>
          </p:cNvSpPr>
          <p:nvPr/>
        </p:nvSpPr>
        <p:spPr bwMode="auto">
          <a:xfrm>
            <a:off x="7467600" y="1219200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 b="1"/>
              <a:t>Main</a:t>
            </a:r>
          </a:p>
          <a:p>
            <a:r>
              <a:rPr lang="en-US" altLang="x-none" sz="2000" b="1"/>
              <a:t>Memory</a:t>
            </a:r>
          </a:p>
        </p:txBody>
      </p:sp>
      <p:sp>
        <p:nvSpPr>
          <p:cNvPr id="48144" name="Rectangle 40"/>
          <p:cNvSpPr>
            <a:spLocks noChangeArrowheads="1"/>
          </p:cNvSpPr>
          <p:nvPr/>
        </p:nvSpPr>
        <p:spPr bwMode="auto">
          <a:xfrm>
            <a:off x="6172200" y="1447800"/>
            <a:ext cx="1447800" cy="381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37834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Variable and Type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600200"/>
            <a:ext cx="8305800" cy="4648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tabLst>
                <a:tab pos="2514600" algn="l"/>
              </a:tabLst>
            </a:pPr>
            <a:r>
              <a:rPr lang="en-US" altLang="x-none" sz="2400" b="1" dirty="0">
                <a:ea typeface="ＭＳ Ｐゴシック" charset="-128"/>
              </a:rPr>
              <a:t>Variable</a:t>
            </a:r>
            <a:r>
              <a:rPr lang="en-US" altLang="x-none" sz="2400" dirty="0">
                <a:ea typeface="ＭＳ Ｐゴシック" charset="-128"/>
              </a:rPr>
              <a:t>: A piece of the computer's memory that is given </a:t>
            </a:r>
            <a:r>
              <a:rPr lang="en-US" altLang="x-none" sz="2400" dirty="0">
                <a:solidFill>
                  <a:srgbClr val="FF0000"/>
                </a:solidFill>
                <a:ea typeface="ＭＳ Ｐゴシック" charset="-128"/>
              </a:rPr>
              <a:t>a name </a:t>
            </a:r>
            <a:r>
              <a:rPr lang="en-US" altLang="x-none" sz="2400" dirty="0">
                <a:ea typeface="ＭＳ Ｐゴシック" charset="-128"/>
              </a:rPr>
              <a:t>and </a:t>
            </a:r>
            <a:r>
              <a:rPr lang="en-US" altLang="x-none" sz="2400" dirty="0">
                <a:solidFill>
                  <a:srgbClr val="FF0000"/>
                </a:solidFill>
                <a:ea typeface="ＭＳ Ｐゴシック" charset="-128"/>
              </a:rPr>
              <a:t>a type </a:t>
            </a:r>
            <a:r>
              <a:rPr lang="en-US" altLang="x-none" sz="2400" dirty="0">
                <a:ea typeface="ＭＳ Ｐゴシック" charset="-128"/>
              </a:rPr>
              <a:t>to </a:t>
            </a:r>
            <a:r>
              <a:rPr lang="en-US" altLang="x-none" sz="2400" dirty="0">
                <a:solidFill>
                  <a:srgbClr val="FF0000"/>
                </a:solidFill>
                <a:ea typeface="ＭＳ Ｐゴシック" charset="-128"/>
              </a:rPr>
              <a:t>store value of the type</a:t>
            </a:r>
            <a:r>
              <a:rPr lang="en-US" altLang="x-none" sz="2400" dirty="0">
                <a:ea typeface="ＭＳ Ｐゴシック" charset="-128"/>
              </a:rPr>
              <a:t>.</a:t>
            </a:r>
            <a:endParaRPr lang="en-US" altLang="x-none" sz="2000" dirty="0">
              <a:ea typeface="ＭＳ Ｐゴシック" charset="-128"/>
            </a:endParaRPr>
          </a:p>
          <a:p>
            <a:pPr lvl="1" eaLnBrk="1" hangingPunct="1">
              <a:buFont typeface="ZapfDingbats" charset="0"/>
              <a:buNone/>
              <a:tabLst>
                <a:tab pos="2514600" algn="l"/>
              </a:tabLst>
            </a:pPr>
            <a:endParaRPr lang="en-US" altLang="x-none" sz="2000" dirty="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  <a:tabLst>
                <a:tab pos="2514600" algn="l"/>
              </a:tabLst>
            </a:pPr>
            <a:r>
              <a:rPr lang="en-US" altLang="x-none" dirty="0">
                <a:ea typeface="ＭＳ Ｐゴシック" charset="-128"/>
              </a:rPr>
              <a:t>Steps for using a variable:</a:t>
            </a:r>
          </a:p>
          <a:p>
            <a:pPr lvl="1" eaLnBrk="1" hangingPunct="1">
              <a:lnSpc>
                <a:spcPct val="110000"/>
              </a:lnSpc>
              <a:buFont typeface="Courier New" panose="02070309020205020404" pitchFamily="49" charset="0"/>
              <a:buChar char="o"/>
              <a:tabLst>
                <a:tab pos="2514600" algn="l"/>
              </a:tabLst>
            </a:pPr>
            <a:r>
              <a:rPr lang="en-US" altLang="x-none" sz="2200" i="1" dirty="0">
                <a:ea typeface="ＭＳ Ｐゴシック" charset="-128"/>
              </a:rPr>
              <a:t>Declare</a:t>
            </a:r>
            <a:r>
              <a:rPr lang="en-US" altLang="x-none" sz="2200" dirty="0">
                <a:ea typeface="ＭＳ Ｐゴシック" charset="-128"/>
              </a:rPr>
              <a:t> it	- state its name and type</a:t>
            </a:r>
          </a:p>
          <a:p>
            <a:pPr lvl="1" eaLnBrk="1" hangingPunct="1">
              <a:lnSpc>
                <a:spcPct val="110000"/>
              </a:lnSpc>
              <a:buFont typeface="Courier New" panose="02070309020205020404" pitchFamily="49" charset="0"/>
              <a:buChar char="o"/>
              <a:tabLst>
                <a:tab pos="2514600" algn="l"/>
              </a:tabLst>
            </a:pPr>
            <a:r>
              <a:rPr lang="en-US" altLang="x-none" sz="2200" i="1" dirty="0">
                <a:ea typeface="ＭＳ Ｐゴシック" charset="-128"/>
              </a:rPr>
              <a:t>Assign value</a:t>
            </a:r>
            <a:r>
              <a:rPr lang="en-US" altLang="x-none" sz="2200" dirty="0">
                <a:ea typeface="ＭＳ Ｐゴシック" charset="-128"/>
              </a:rPr>
              <a:t>	- initialize or update its value</a:t>
            </a:r>
          </a:p>
          <a:p>
            <a:pPr lvl="1" eaLnBrk="1" hangingPunct="1">
              <a:lnSpc>
                <a:spcPct val="110000"/>
              </a:lnSpc>
              <a:buFont typeface="Courier New" panose="02070309020205020404" pitchFamily="49" charset="0"/>
              <a:buChar char="o"/>
              <a:tabLst>
                <a:tab pos="2514600" algn="l"/>
              </a:tabLst>
            </a:pPr>
            <a:r>
              <a:rPr lang="en-US" altLang="x-none" sz="2200" i="1" dirty="0">
                <a:ea typeface="ＭＳ Ｐゴシック" charset="-128"/>
              </a:rPr>
              <a:t>Use </a:t>
            </a:r>
            <a:r>
              <a:rPr lang="en-US" altLang="x-none" sz="2200" dirty="0">
                <a:ea typeface="ＭＳ Ｐゴシック" charset="-128"/>
              </a:rPr>
              <a:t>it	- print it or use it as part of an expression</a:t>
            </a:r>
          </a:p>
          <a:p>
            <a:pPr lvl="2" eaLnBrk="1" hangingPunct="1">
              <a:lnSpc>
                <a:spcPct val="110000"/>
              </a:lnSpc>
              <a:tabLst>
                <a:tab pos="2514600" algn="l"/>
              </a:tabLst>
            </a:pPr>
            <a:endParaRPr lang="en-US" altLang="x-none" sz="18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9362037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5805142-6100-EB48-B199-8F245E83D85B}" type="slidenum">
              <a:rPr lang="en-US" altLang="x-none" sz="1200">
                <a:latin typeface="Tahoma" charset="0"/>
              </a:rPr>
              <a:pPr/>
              <a:t>62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Primitive Data Types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05800" cy="5105400"/>
          </a:xfrm>
        </p:spPr>
        <p:txBody>
          <a:bodyPr/>
          <a:lstStyle/>
          <a:p>
            <a:pPr>
              <a:buFont typeface="Wingdings" charset="0"/>
              <a:buChar char="q"/>
              <a:defRPr/>
            </a:pPr>
            <a:r>
              <a:rPr lang="en-US" sz="3200" dirty="0"/>
              <a:t>There are eight (simple) primitive data types in Java</a:t>
            </a:r>
          </a:p>
          <a:p>
            <a:pPr marL="400050" lvl="2" indent="0">
              <a:buSzPct val="85000"/>
              <a:buFontTx/>
              <a:buNone/>
              <a:defRPr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six numerical types (e.g., </a:t>
            </a:r>
            <a:r>
              <a:rPr lang="en-US" sz="2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800" dirty="0"/>
              <a:t>, </a:t>
            </a:r>
            <a:r>
              <a:rPr lang="en-US" sz="2800" dirty="0"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2800" dirty="0"/>
              <a:t>)</a:t>
            </a:r>
          </a:p>
          <a:p>
            <a:pPr lvl="2">
              <a:defRPr/>
            </a:pPr>
            <a:r>
              <a:rPr lang="en-US" dirty="0"/>
              <a:t>for mathematical calculation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characters</a:t>
            </a:r>
          </a:p>
          <a:p>
            <a:pPr lvl="2">
              <a:defRPr/>
            </a:pPr>
            <a:r>
              <a:rPr lang="en-US" dirty="0"/>
              <a:t>for text processing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Boolean (logical) values</a:t>
            </a:r>
          </a:p>
          <a:p>
            <a:pPr lvl="2">
              <a:defRPr/>
            </a:pPr>
            <a:r>
              <a:rPr lang="en-US" dirty="0"/>
              <a:t>for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26467495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Declaration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600200"/>
            <a:ext cx="8001000" cy="4648200"/>
          </a:xfrm>
        </p:spPr>
        <p:txBody>
          <a:bodyPr/>
          <a:lstStyle/>
          <a:p>
            <a:pPr eaLnBrk="1" hangingPunct="1"/>
            <a:r>
              <a:rPr lang="en-US" altLang="x-none" sz="2400" b="1" dirty="0">
                <a:ea typeface="ＭＳ Ｐゴシック" charset="-128"/>
              </a:rPr>
              <a:t>Variable declaration</a:t>
            </a:r>
            <a:r>
              <a:rPr lang="en-US" altLang="x-none" sz="2400" dirty="0">
                <a:ea typeface="ＭＳ Ｐゴシック" charset="-128"/>
              </a:rPr>
              <a:t>: </a:t>
            </a:r>
            <a:r>
              <a:rPr lang="en-US" altLang="x-none" sz="1800" dirty="0">
                <a:ea typeface="ＭＳ Ｐゴシック" charset="-128"/>
              </a:rPr>
              <a:t>Sets aside memory for storing a value.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Variables must be declared</a:t>
            </a:r>
            <a:r>
              <a:rPr lang="en-US" altLang="x-none" sz="2000" i="1" dirty="0">
                <a:ea typeface="ＭＳ Ｐゴシック" charset="-128"/>
              </a:rPr>
              <a:t> </a:t>
            </a:r>
            <a:r>
              <a:rPr lang="en-US" altLang="x-none" sz="2000" dirty="0">
                <a:ea typeface="ＭＳ Ｐゴシック" charset="-128"/>
              </a:rPr>
              <a:t>before they can be used.</a:t>
            </a:r>
          </a:p>
          <a:p>
            <a:pPr lvl="1" eaLnBrk="1" hangingPunct="1"/>
            <a:endParaRPr lang="en-US" altLang="x-none" sz="2000" dirty="0">
              <a:ea typeface="ＭＳ Ｐゴシック" charset="-128"/>
            </a:endParaRPr>
          </a:p>
          <a:p>
            <a:pPr eaLnBrk="1" hangingPunct="1"/>
            <a:r>
              <a:rPr lang="en-US" altLang="x-none" sz="2400" dirty="0">
                <a:ea typeface="ＭＳ Ｐゴシック" charset="-128"/>
              </a:rPr>
              <a:t>Syntax:</a:t>
            </a:r>
          </a:p>
          <a:p>
            <a:pPr eaLnBrk="1" hangingPunct="1"/>
            <a:endParaRPr lang="en-US" altLang="x-none" sz="300" dirty="0">
              <a:ea typeface="ＭＳ Ｐゴシック" charset="-128"/>
            </a:endParaRPr>
          </a:p>
          <a:p>
            <a:pPr lvl="1" eaLnBrk="1" hangingPunct="1">
              <a:buFont typeface="Wingdings 2" charset="2"/>
              <a:buNone/>
            </a:pPr>
            <a:r>
              <a:rPr lang="en-US" altLang="x-none" sz="2000" b="1" dirty="0">
                <a:ea typeface="ＭＳ Ｐゴシック" charset="-128"/>
              </a:rPr>
              <a:t>	</a:t>
            </a:r>
            <a:r>
              <a:rPr lang="en-US" altLang="x-none" sz="2000" b="1" i="1" dirty="0">
                <a:ea typeface="ＭＳ Ｐゴシック" charset="-128"/>
              </a:rPr>
              <a:t>&lt;type&gt;</a:t>
            </a:r>
            <a:r>
              <a:rPr lang="en-US" altLang="x-none" sz="2000" b="1" i="1" dirty="0">
                <a:latin typeface="Courier New" charset="0"/>
                <a:ea typeface="ＭＳ Ｐゴシック" charset="-128"/>
              </a:rPr>
              <a:t> </a:t>
            </a:r>
            <a:r>
              <a:rPr lang="en-US" altLang="x-none" sz="2000" b="1" i="1" dirty="0">
                <a:ea typeface="ＭＳ Ｐゴシック" charset="-128"/>
              </a:rPr>
              <a:t>&lt;name&gt;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;</a:t>
            </a:r>
          </a:p>
          <a:p>
            <a:pPr lvl="1" eaLnBrk="1" hangingPunct="1">
              <a:buFont typeface="Wingdings 2" charset="2"/>
              <a:buNone/>
            </a:pPr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sz="20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 x;</a:t>
            </a:r>
          </a:p>
          <a:p>
            <a:pPr lvl="1" eaLnBrk="1" hangingPunct="1"/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 lvl="1" eaLnBrk="1" hangingPunct="1"/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double 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myGPA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;</a:t>
            </a:r>
          </a:p>
          <a:p>
            <a:pPr lvl="1" eaLnBrk="1" hangingPunct="1"/>
            <a:endParaRPr lang="en-US" altLang="x-none" sz="2000" dirty="0">
              <a:ea typeface="ＭＳ Ｐゴシック" charset="-128"/>
            </a:endParaRPr>
          </a:p>
        </p:txBody>
      </p:sp>
      <p:graphicFrame>
        <p:nvGraphicFramePr>
          <p:cNvPr id="6" name="Group 7"/>
          <p:cNvGraphicFramePr>
            <a:graphicFrameLocks noGrp="1"/>
          </p:cNvGraphicFramePr>
          <p:nvPr/>
        </p:nvGraphicFramePr>
        <p:xfrm>
          <a:off x="5562600" y="4038600"/>
          <a:ext cx="2438400" cy="6604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endParaRPr kumimoji="0" lang="x-none" altLang="x-none" sz="20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roup 15"/>
          <p:cNvGraphicFramePr>
            <a:graphicFrameLocks noGrp="1"/>
          </p:cNvGraphicFramePr>
          <p:nvPr/>
        </p:nvGraphicFramePr>
        <p:xfrm>
          <a:off x="5562600" y="5130800"/>
          <a:ext cx="2438400" cy="6604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myGPA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endParaRPr kumimoji="0" lang="x-none" altLang="x-none" sz="2000" b="1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719788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4"/>
          <p:cNvSpPr>
            <a:spLocks noChangeArrowheads="1"/>
          </p:cNvSpPr>
          <p:nvPr/>
        </p:nvSpPr>
        <p:spPr bwMode="auto">
          <a:xfrm>
            <a:off x="1160463" y="4900613"/>
            <a:ext cx="2954337" cy="2809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1143000" y="3962400"/>
            <a:ext cx="990600" cy="2809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Assignment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x-none" sz="2000" b="1" dirty="0">
                <a:ea typeface="ＭＳ Ｐゴシック" charset="-128"/>
              </a:rPr>
              <a:t>Assignment</a:t>
            </a:r>
            <a:r>
              <a:rPr lang="en-US" altLang="x-none" sz="2000" dirty="0">
                <a:ea typeface="ＭＳ Ｐゴシック" charset="-128"/>
              </a:rPr>
              <a:t>: Stores a value into a variable.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sz="1800" dirty="0">
                <a:ea typeface="ＭＳ Ｐゴシック" charset="-128"/>
              </a:rPr>
              <a:t>The value can be an expression; the variable stores its result.</a:t>
            </a:r>
          </a:p>
          <a:p>
            <a:pPr lvl="1" eaLnBrk="1" hangingPunct="1"/>
            <a:endParaRPr lang="en-US" altLang="x-none" sz="1800" dirty="0">
              <a:ea typeface="ＭＳ Ｐゴシック" charset="-128"/>
            </a:endParaRPr>
          </a:p>
          <a:p>
            <a:pPr eaLnBrk="1" hangingPunct="1"/>
            <a:r>
              <a:rPr lang="en-US" altLang="x-none" sz="2000" dirty="0">
                <a:ea typeface="ＭＳ Ｐゴシック" charset="-128"/>
              </a:rPr>
              <a:t>Syntax:</a:t>
            </a:r>
          </a:p>
          <a:p>
            <a:pPr lvl="1" eaLnBrk="1" hangingPunct="1">
              <a:buFont typeface="Wingdings 2" charset="2"/>
              <a:buNone/>
            </a:pPr>
            <a:r>
              <a:rPr lang="en-US" altLang="x-none" sz="1800" b="1" i="1" dirty="0">
                <a:ea typeface="ＭＳ Ｐゴシック" charset="-128"/>
              </a:rPr>
              <a:t>	&lt;name&gt;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 = </a:t>
            </a:r>
            <a:r>
              <a:rPr lang="en-US" altLang="x-none" sz="1800" b="1" i="1" dirty="0">
                <a:ea typeface="ＭＳ Ｐゴシック" charset="-128"/>
              </a:rPr>
              <a:t>&lt;expression&gt;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;</a:t>
            </a:r>
            <a:endParaRPr lang="en-US" altLang="x-none" sz="600" dirty="0">
              <a:latin typeface="Courier New" charset="0"/>
              <a:ea typeface="ＭＳ Ｐゴシック" charset="-128"/>
            </a:endParaRPr>
          </a:p>
          <a:p>
            <a:pPr lvl="1" eaLnBrk="1" hangingPunct="1"/>
            <a:endParaRPr lang="en-US" altLang="x-none" sz="18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sz="18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 x;</a:t>
            </a:r>
            <a:br>
              <a:rPr lang="en-US" altLang="x-none" sz="1800" dirty="0">
                <a:latin typeface="Courier New" charset="0"/>
                <a:ea typeface="ＭＳ Ｐゴシック" charset="-128"/>
              </a:rPr>
            </a:br>
            <a:r>
              <a:rPr lang="en-US" altLang="x-none" sz="1800" b="1" dirty="0">
                <a:latin typeface="Courier New" charset="0"/>
                <a:ea typeface="ＭＳ Ｐゴシック" charset="-128"/>
              </a:rPr>
              <a:t>x = 3;</a:t>
            </a:r>
          </a:p>
          <a:p>
            <a:pPr lvl="1" eaLnBrk="1" hangingPunct="1"/>
            <a:endParaRPr lang="en-US" altLang="x-none" sz="18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double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myGPA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;</a:t>
            </a:r>
            <a:br>
              <a:rPr lang="en-US" altLang="x-none" sz="1800" dirty="0">
                <a:latin typeface="Courier New" charset="0"/>
                <a:ea typeface="ＭＳ Ｐゴシック" charset="-128"/>
              </a:rPr>
            </a:br>
            <a:r>
              <a:rPr lang="en-US" altLang="x-none" sz="1800" b="1" dirty="0" err="1">
                <a:latin typeface="Courier New" charset="0"/>
                <a:ea typeface="ＭＳ Ｐゴシック" charset="-128"/>
              </a:rPr>
              <a:t>myGPA</a:t>
            </a:r>
            <a:r>
              <a:rPr lang="en-US" altLang="x-none" sz="1800" b="1" dirty="0">
                <a:latin typeface="Courier New" charset="0"/>
                <a:ea typeface="ＭＳ Ｐゴシック" charset="-128"/>
              </a:rPr>
              <a:t> = 1.0 + 2.25;</a:t>
            </a:r>
          </a:p>
        </p:txBody>
      </p:sp>
      <p:graphicFrame>
        <p:nvGraphicFramePr>
          <p:cNvPr id="439303" name="Group 7"/>
          <p:cNvGraphicFramePr>
            <a:graphicFrameLocks noGrp="1"/>
          </p:cNvGraphicFramePr>
          <p:nvPr/>
        </p:nvGraphicFramePr>
        <p:xfrm>
          <a:off x="5562600" y="3657600"/>
          <a:ext cx="2438400" cy="6604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9311" name="Group 15"/>
          <p:cNvGraphicFramePr>
            <a:graphicFrameLocks noGrp="1"/>
          </p:cNvGraphicFramePr>
          <p:nvPr/>
        </p:nvGraphicFramePr>
        <p:xfrm>
          <a:off x="5562600" y="4749800"/>
          <a:ext cx="2438400" cy="6604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myGPA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urier New" charset="0"/>
                        </a:rPr>
                        <a:t>3.25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81013" y="6019800"/>
            <a:ext cx="74437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eaLnBrk="1" hangingPunct="1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tabLst>
                <a:tab pos="2290763" algn="l"/>
              </a:tabLst>
              <a:defRPr/>
            </a:pPr>
            <a:r>
              <a:rPr lang="en-US" sz="2400" kern="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 variable can only store a value of its own type.</a:t>
            </a:r>
          </a:p>
        </p:txBody>
      </p:sp>
    </p:spTree>
    <p:extLst>
      <p:ext uri="{BB962C8B-B14F-4D97-AF65-F5344CB8AC3E}">
        <p14:creationId xmlns:p14="http://schemas.microsoft.com/office/powerpoint/2010/main" val="3071902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Admin and recap</a:t>
            </a:r>
          </a:p>
          <a:p>
            <a:r>
              <a:rPr lang="en-US" altLang="x-none" dirty="0">
                <a:ea typeface="ＭＳ Ｐゴシック" charset="-128"/>
              </a:rPr>
              <a:t>Ja</a:t>
            </a:r>
            <a:r>
              <a:rPr lang="en-US" altLang="zh-CN" dirty="0">
                <a:ea typeface="ＭＳ Ｐゴシック" charset="-128"/>
              </a:rPr>
              <a:t>va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methods</a:t>
            </a:r>
            <a:endParaRPr lang="en-US" altLang="x-none" dirty="0">
              <a:ea typeface="ＭＳ Ｐゴシック" charset="-128"/>
            </a:endParaRPr>
          </a:p>
          <a:p>
            <a:r>
              <a:rPr lang="en-US" altLang="x-none" dirty="0">
                <a:ea typeface="ＭＳ Ｐゴシック" charset="-128"/>
              </a:rPr>
              <a:t>Primitive data types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why data types?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storage and representation</a:t>
            </a:r>
          </a:p>
          <a:p>
            <a:pPr lvl="1"/>
            <a:endParaRPr lang="en-US" altLang="x-none" dirty="0">
              <a:ea typeface="ＭＳ Ｐゴシック" charset="-128"/>
            </a:endParaRPr>
          </a:p>
          <a:p>
            <a:pPr lvl="1"/>
            <a:endParaRPr lang="en-US" altLang="x-none" dirty="0">
              <a:ea typeface="ＭＳ Ｐゴシック" charset="-128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D1C882A-734B-B74C-A267-4B9AD06D4D92}" type="slidenum">
              <a:rPr lang="en-US" altLang="x-none" sz="1200">
                <a:latin typeface="Tahoma" charset="0"/>
              </a:rPr>
              <a:pPr/>
              <a:t>65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226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3A1B90-38F4-FA4C-85CD-04143DFA4BBD}" type="slidenum">
              <a:rPr lang="en-US" altLang="x-none" sz="1200">
                <a:latin typeface="Tahoma" charset="0"/>
              </a:rPr>
              <a:pPr/>
              <a:t>66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Numeric Primitive Data Types</a:t>
            </a:r>
          </a:p>
        </p:txBody>
      </p:sp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3578225" y="1366838"/>
            <a:ext cx="2060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2" tIns="45774" rIns="91542" bIns="45774">
            <a:spAutoFit/>
          </a:bodyPr>
          <a:lstStyle>
            <a:lvl1pPr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spcAft>
                <a:spcPts val="1000"/>
              </a:spcAft>
            </a:pPr>
            <a:r>
              <a:rPr lang="en-US" altLang="x-none" sz="2400">
                <a:latin typeface="Comic Sans MS" charset="0"/>
              </a:rPr>
              <a:t>numbers</a:t>
            </a:r>
            <a:endParaRPr lang="en-US" altLang="x-none" sz="3600" i="1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62000" y="22987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2" tIns="45774" rIns="91542" bIns="45774">
            <a:spAutoFit/>
          </a:bodyPr>
          <a:lstStyle>
            <a:lvl1pPr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spcAft>
                <a:spcPts val="1000"/>
              </a:spcAft>
            </a:pPr>
            <a:r>
              <a:rPr lang="en-US" altLang="x-none" sz="2400">
                <a:latin typeface="Comic Sans MS" charset="0"/>
              </a:rPr>
              <a:t>integer </a:t>
            </a:r>
            <a:r>
              <a:rPr lang="en-US" altLang="x-none" sz="2400" i="1">
                <a:latin typeface="Comic Sans MS" charset="0"/>
              </a:rPr>
              <a:t>numbers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410200" y="236855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2" tIns="45774" rIns="91542" bIns="45774">
            <a:spAutoFit/>
          </a:bodyPr>
          <a:lstStyle>
            <a:lvl1pPr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spcAft>
                <a:spcPts val="1000"/>
              </a:spcAft>
            </a:pPr>
            <a:r>
              <a:rPr lang="en-US" altLang="x-none" sz="2400">
                <a:latin typeface="Comic Sans MS" charset="0"/>
              </a:rPr>
              <a:t>real (floating) numbers</a:t>
            </a:r>
            <a:endParaRPr lang="en-US" altLang="x-none" sz="2400" i="1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1905000" y="1828800"/>
            <a:ext cx="2192338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5105400" y="1827213"/>
            <a:ext cx="1676400" cy="611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3" tIns="45717" rIns="91433" bIns="45717" anchor="ctr"/>
          <a:lstStyle/>
          <a:p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6200" y="2819400"/>
            <a:ext cx="1604963" cy="842963"/>
            <a:chOff x="76200" y="2819400"/>
            <a:chExt cx="1605528" cy="842665"/>
          </a:xfrm>
        </p:grpSpPr>
        <p:sp>
          <p:nvSpPr>
            <p:cNvPr id="51224" name="Line 13"/>
            <p:cNvSpPr>
              <a:spLocks noChangeShapeType="1"/>
            </p:cNvSpPr>
            <p:nvPr/>
          </p:nvSpPr>
          <p:spPr bwMode="auto">
            <a:xfrm flipH="1">
              <a:off x="533400" y="2819400"/>
              <a:ext cx="1148328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76200" y="3200265"/>
              <a:ext cx="1143402" cy="4618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-57150" algn="l">
                <a:spcBef>
                  <a:spcPct val="2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byte</a:t>
              </a:r>
              <a:endParaRPr lang="en-US" sz="24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066800" y="2819400"/>
            <a:ext cx="1143000" cy="842963"/>
            <a:chOff x="-70872" y="2819400"/>
            <a:chExt cx="1143000" cy="842665"/>
          </a:xfrm>
        </p:grpSpPr>
        <p:sp>
          <p:nvSpPr>
            <p:cNvPr id="51222" name="Line 13"/>
            <p:cNvSpPr>
              <a:spLocks noChangeShapeType="1"/>
            </p:cNvSpPr>
            <p:nvPr/>
          </p:nvSpPr>
          <p:spPr bwMode="auto">
            <a:xfrm flipH="1">
              <a:off x="685800" y="2819400"/>
              <a:ext cx="157728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70872" y="3200265"/>
              <a:ext cx="1143000" cy="4618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-57150" algn="l">
                <a:spcBef>
                  <a:spcPct val="2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short</a:t>
              </a:r>
              <a:endParaRPr lang="en-US" sz="24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286000" y="2819400"/>
            <a:ext cx="1219200" cy="838200"/>
            <a:chOff x="228600" y="2823864"/>
            <a:chExt cx="1219200" cy="838201"/>
          </a:xfrm>
        </p:grpSpPr>
        <p:sp>
          <p:nvSpPr>
            <p:cNvPr id="51220" name="Line 13"/>
            <p:cNvSpPr>
              <a:spLocks noChangeShapeType="1"/>
            </p:cNvSpPr>
            <p:nvPr/>
          </p:nvSpPr>
          <p:spPr bwMode="auto">
            <a:xfrm>
              <a:off x="228600" y="2823864"/>
              <a:ext cx="304800" cy="4527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4800" y="3200102"/>
              <a:ext cx="1143000" cy="4619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-57150" algn="l">
                <a:spcBef>
                  <a:spcPct val="20000"/>
                </a:spcBef>
                <a:defRPr/>
              </a:pPr>
              <a:r>
                <a:rPr lang="en-US" sz="2400" kern="0" dirty="0" err="1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int</a:t>
              </a:r>
              <a:endParaRPr lang="en-US" sz="24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743200" y="2819400"/>
            <a:ext cx="1676400" cy="838200"/>
            <a:chOff x="-228600" y="2823864"/>
            <a:chExt cx="1676400" cy="838201"/>
          </a:xfrm>
        </p:grpSpPr>
        <p:sp>
          <p:nvSpPr>
            <p:cNvPr id="51218" name="Line 13"/>
            <p:cNvSpPr>
              <a:spLocks noChangeShapeType="1"/>
            </p:cNvSpPr>
            <p:nvPr/>
          </p:nvSpPr>
          <p:spPr bwMode="auto">
            <a:xfrm>
              <a:off x="-228600" y="2823864"/>
              <a:ext cx="762000" cy="4527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4800" y="3200102"/>
              <a:ext cx="1143000" cy="4619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-57150" algn="l">
                <a:spcBef>
                  <a:spcPct val="2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long</a:t>
              </a:r>
              <a:endParaRPr lang="en-US" sz="24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5329238" y="2814638"/>
            <a:ext cx="1604962" cy="842962"/>
            <a:chOff x="76200" y="2819400"/>
            <a:chExt cx="1605528" cy="842665"/>
          </a:xfrm>
        </p:grpSpPr>
        <p:sp>
          <p:nvSpPr>
            <p:cNvPr id="51216" name="Line 13"/>
            <p:cNvSpPr>
              <a:spLocks noChangeShapeType="1"/>
            </p:cNvSpPr>
            <p:nvPr/>
          </p:nvSpPr>
          <p:spPr bwMode="auto">
            <a:xfrm flipH="1">
              <a:off x="533400" y="2819400"/>
              <a:ext cx="1148328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6200" y="3200266"/>
              <a:ext cx="1143403" cy="4617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-57150" algn="l">
                <a:spcBef>
                  <a:spcPct val="2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float</a:t>
              </a:r>
              <a:endParaRPr lang="en-US" sz="24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7239000" y="2814638"/>
            <a:ext cx="1676400" cy="838200"/>
            <a:chOff x="-228600" y="2823864"/>
            <a:chExt cx="1676400" cy="838201"/>
          </a:xfrm>
        </p:grpSpPr>
        <p:sp>
          <p:nvSpPr>
            <p:cNvPr id="51214" name="Line 13"/>
            <p:cNvSpPr>
              <a:spLocks noChangeShapeType="1"/>
            </p:cNvSpPr>
            <p:nvPr/>
          </p:nvSpPr>
          <p:spPr bwMode="auto">
            <a:xfrm>
              <a:off x="-228600" y="2823864"/>
              <a:ext cx="762000" cy="4527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52400" y="3200101"/>
              <a:ext cx="1295400" cy="4619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-57150" algn="l">
                <a:spcBef>
                  <a:spcPct val="2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double</a:t>
              </a:r>
              <a:endParaRPr lang="en-US" sz="24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8" name="Content Placeholder 1"/>
          <p:cNvSpPr>
            <a:spLocks noGrp="1"/>
          </p:cNvSpPr>
          <p:nvPr>
            <p:ph idx="1"/>
          </p:nvPr>
        </p:nvSpPr>
        <p:spPr>
          <a:xfrm>
            <a:off x="533400" y="3886200"/>
            <a:ext cx="8839200" cy="27432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The differences among the various numeric primitive types are their </a:t>
            </a:r>
            <a:r>
              <a:rPr lang="en-US" altLang="x-none">
                <a:solidFill>
                  <a:srgbClr val="C00000"/>
                </a:solidFill>
                <a:ea typeface="ＭＳ Ｐゴシック" charset="-128"/>
              </a:rPr>
              <a:t>storage sizes </a:t>
            </a:r>
            <a:r>
              <a:rPr lang="en-US" altLang="x-none">
                <a:ea typeface="ＭＳ Ｐゴシック" charset="-128"/>
              </a:rPr>
              <a:t>and </a:t>
            </a:r>
            <a:r>
              <a:rPr lang="en-US" altLang="x-none">
                <a:solidFill>
                  <a:srgbClr val="C00000"/>
                </a:solidFill>
                <a:ea typeface="ＭＳ Ｐゴシック" charset="-128"/>
              </a:rPr>
              <a:t>representation format</a:t>
            </a:r>
            <a:r>
              <a:rPr lang="en-US" altLang="x-none">
                <a:ea typeface="ＭＳ Ｐゴシック" charset="-128"/>
              </a:rPr>
              <a:t>, and hence the ranges </a:t>
            </a:r>
            <a:br>
              <a:rPr lang="en-US" altLang="x-none">
                <a:ea typeface="ＭＳ Ｐゴシック" charset="-128"/>
              </a:rPr>
            </a:br>
            <a:r>
              <a:rPr lang="en-US" altLang="x-none">
                <a:ea typeface="ＭＳ Ｐゴシック" charset="-128"/>
              </a:rPr>
              <a:t>&amp; precision of the values they can store</a:t>
            </a:r>
          </a:p>
        </p:txBody>
      </p:sp>
    </p:spTree>
    <p:extLst>
      <p:ext uri="{BB962C8B-B14F-4D97-AF65-F5344CB8AC3E}">
        <p14:creationId xmlns:p14="http://schemas.microsoft.com/office/powerpoint/2010/main" val="299114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28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9612187-302A-4C49-BA37-A0D332CB8B1D}" type="slidenum">
              <a:rPr lang="en-US" altLang="x-none" sz="1200">
                <a:latin typeface="Tahoma" charset="0"/>
              </a:rPr>
              <a:pPr/>
              <a:t>67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Integer Numeric Data Types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772400" cy="46482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Different integer numeric data types have different </a:t>
            </a:r>
            <a:r>
              <a:rPr lang="en-US" altLang="x-none">
                <a:solidFill>
                  <a:srgbClr val="C00000"/>
                </a:solidFill>
                <a:ea typeface="ＭＳ Ｐゴシック" charset="-128"/>
              </a:rPr>
              <a:t>ranges</a:t>
            </a:r>
            <a:r>
              <a:rPr lang="en-US" altLang="x-none">
                <a:ea typeface="ＭＳ Ｐゴシック" charset="-128"/>
              </a:rPr>
              <a:t> and </a:t>
            </a:r>
            <a:r>
              <a:rPr lang="en-US" altLang="x-none">
                <a:solidFill>
                  <a:srgbClr val="C00000"/>
                </a:solidFill>
                <a:ea typeface="ＭＳ Ｐゴシック" charset="-128"/>
              </a:rPr>
              <a:t>precision</a:t>
            </a:r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609600" y="2438400"/>
            <a:ext cx="6430963" cy="2247900"/>
            <a:chOff x="749" y="1767"/>
            <a:chExt cx="4051" cy="1416"/>
          </a:xfrm>
        </p:grpSpPr>
        <p:sp>
          <p:nvSpPr>
            <p:cNvPr id="60422" name="Rectangle 5"/>
            <p:cNvSpPr>
              <a:spLocks noChangeArrowheads="1"/>
            </p:cNvSpPr>
            <p:nvPr/>
          </p:nvSpPr>
          <p:spPr bwMode="auto">
            <a:xfrm>
              <a:off x="749" y="1767"/>
              <a:ext cx="481" cy="1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2000" b="1" u="sng"/>
                <a:t>Type</a:t>
              </a:r>
              <a:endParaRPr lang="en-US" altLang="x-none" sz="2000" b="1"/>
            </a:p>
            <a:p>
              <a:pPr algn="l"/>
              <a:endParaRPr lang="en-US" altLang="x-none" sz="2000" b="1"/>
            </a:p>
            <a:p>
              <a:pPr algn="l"/>
              <a:r>
                <a:rPr lang="en-US" altLang="x-none" sz="2000" b="1"/>
                <a:t>byte</a:t>
              </a:r>
            </a:p>
            <a:p>
              <a:pPr algn="l"/>
              <a:r>
                <a:rPr lang="en-US" altLang="x-none" sz="2000" b="1"/>
                <a:t>short</a:t>
              </a:r>
            </a:p>
            <a:p>
              <a:pPr algn="l"/>
              <a:r>
                <a:rPr lang="en-US" altLang="x-none" sz="2000" b="1"/>
                <a:t>int</a:t>
              </a:r>
            </a:p>
            <a:p>
              <a:pPr algn="l"/>
              <a:r>
                <a:rPr lang="en-US" altLang="x-none" sz="2000" b="1"/>
                <a:t>long</a:t>
              </a:r>
            </a:p>
            <a:p>
              <a:pPr algn="l"/>
              <a:endParaRPr lang="en-US" altLang="x-none" sz="2000" b="1"/>
            </a:p>
          </p:txBody>
        </p:sp>
        <p:sp>
          <p:nvSpPr>
            <p:cNvPr id="60423" name="Rectangle 6"/>
            <p:cNvSpPr>
              <a:spLocks noChangeArrowheads="1"/>
            </p:cNvSpPr>
            <p:nvPr/>
          </p:nvSpPr>
          <p:spPr bwMode="auto">
            <a:xfrm>
              <a:off x="1499" y="1767"/>
              <a:ext cx="650" cy="1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2000" b="1" u="sng"/>
                <a:t>Storage</a:t>
              </a:r>
              <a:endParaRPr lang="en-US" altLang="x-none" sz="2000" b="1"/>
            </a:p>
            <a:p>
              <a:pPr algn="l"/>
              <a:endParaRPr lang="en-US" altLang="x-none" sz="2000" b="1"/>
            </a:p>
            <a:p>
              <a:pPr algn="l"/>
              <a:r>
                <a:rPr lang="en-US" altLang="x-none" sz="2000" b="1"/>
                <a:t>1 byte</a:t>
              </a:r>
            </a:p>
            <a:p>
              <a:pPr algn="l"/>
              <a:r>
                <a:rPr lang="en-US" altLang="x-none" sz="2000" b="1"/>
                <a:t>2 bytes</a:t>
              </a:r>
            </a:p>
            <a:p>
              <a:pPr algn="l"/>
              <a:r>
                <a:rPr lang="en-US" altLang="x-none" sz="2000" b="1"/>
                <a:t>4 bytes</a:t>
              </a:r>
            </a:p>
            <a:p>
              <a:pPr algn="l"/>
              <a:r>
                <a:rPr lang="en-US" altLang="x-none" sz="2000" b="1"/>
                <a:t>8 bytes</a:t>
              </a:r>
            </a:p>
            <a:p>
              <a:pPr algn="l"/>
              <a:endParaRPr lang="en-US" altLang="x-none" sz="2000" b="1"/>
            </a:p>
          </p:txBody>
        </p:sp>
        <p:sp>
          <p:nvSpPr>
            <p:cNvPr id="60424" name="Rectangle 7"/>
            <p:cNvSpPr>
              <a:spLocks noChangeArrowheads="1"/>
            </p:cNvSpPr>
            <p:nvPr/>
          </p:nvSpPr>
          <p:spPr bwMode="auto">
            <a:xfrm>
              <a:off x="2359" y="1767"/>
              <a:ext cx="1100" cy="1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2000" b="1" u="sng"/>
                <a:t>Min Value</a:t>
              </a:r>
              <a:endParaRPr lang="en-US" altLang="x-none" sz="2000" b="1"/>
            </a:p>
            <a:p>
              <a:pPr algn="l"/>
              <a:endParaRPr lang="en-US" altLang="x-none" sz="2000" b="1"/>
            </a:p>
            <a:p>
              <a:pPr algn="l"/>
              <a:r>
                <a:rPr lang="en-US" altLang="x-none" sz="2000" b="1"/>
                <a:t>-128</a:t>
              </a:r>
            </a:p>
            <a:p>
              <a:pPr algn="l"/>
              <a:r>
                <a:rPr lang="en-US" altLang="x-none" sz="2000" b="1"/>
                <a:t>-32,768</a:t>
              </a:r>
            </a:p>
            <a:p>
              <a:pPr algn="l"/>
              <a:r>
                <a:rPr lang="en-US" altLang="x-none" sz="2000" b="1"/>
                <a:t>-2,147,483,648</a:t>
              </a:r>
            </a:p>
            <a:p>
              <a:pPr algn="l"/>
              <a:r>
                <a:rPr lang="en-US" altLang="x-none" sz="2000" b="1"/>
                <a:t>&lt; -9 x 10</a:t>
              </a:r>
              <a:r>
                <a:rPr lang="en-US" altLang="x-none" sz="2000" b="1" baseline="30000"/>
                <a:t>18</a:t>
              </a:r>
              <a:endParaRPr lang="en-US" altLang="x-none" sz="2000" b="1"/>
            </a:p>
          </p:txBody>
        </p:sp>
        <p:sp>
          <p:nvSpPr>
            <p:cNvPr id="60425" name="Rectangle 8"/>
            <p:cNvSpPr>
              <a:spLocks noChangeArrowheads="1"/>
            </p:cNvSpPr>
            <p:nvPr/>
          </p:nvSpPr>
          <p:spPr bwMode="auto">
            <a:xfrm>
              <a:off x="3764" y="1767"/>
              <a:ext cx="1036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2000" b="1" u="sng"/>
                <a:t>Max Value</a:t>
              </a:r>
              <a:endParaRPr lang="en-US" altLang="x-none" sz="2000" b="1"/>
            </a:p>
            <a:p>
              <a:pPr algn="l"/>
              <a:endParaRPr lang="en-US" altLang="x-none" sz="2000" b="1"/>
            </a:p>
            <a:p>
              <a:pPr algn="l"/>
              <a:r>
                <a:rPr lang="en-US" altLang="x-none" sz="2000" b="1"/>
                <a:t>127</a:t>
              </a:r>
            </a:p>
            <a:p>
              <a:pPr algn="l"/>
              <a:r>
                <a:rPr lang="en-US" altLang="x-none" sz="2000" b="1"/>
                <a:t>32,767</a:t>
              </a:r>
            </a:p>
            <a:p>
              <a:pPr algn="l"/>
              <a:r>
                <a:rPr lang="en-US" altLang="x-none" sz="2000" b="1"/>
                <a:t>2,147,483,647</a:t>
              </a:r>
            </a:p>
            <a:p>
              <a:pPr algn="l"/>
              <a:r>
                <a:rPr lang="en-US" altLang="x-none" sz="2000" b="1"/>
                <a:t>&gt; 9 x 10</a:t>
              </a:r>
              <a:r>
                <a:rPr lang="en-US" altLang="x-none" sz="2000" b="1" baseline="30000"/>
                <a:t>18</a:t>
              </a:r>
              <a:endParaRPr lang="en-US" altLang="x-none" sz="2400" baseline="30000"/>
            </a:p>
          </p:txBody>
        </p:sp>
      </p:grpSp>
      <p:sp>
        <p:nvSpPr>
          <p:cNvPr id="60421" name="Rectangle 10"/>
          <p:cNvSpPr>
            <a:spLocks noChangeArrowheads="1"/>
          </p:cNvSpPr>
          <p:nvPr/>
        </p:nvSpPr>
        <p:spPr bwMode="auto">
          <a:xfrm>
            <a:off x="7315200" y="2895600"/>
            <a:ext cx="16494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400">
                <a:solidFill>
                  <a:srgbClr val="000000"/>
                </a:solidFill>
                <a:latin typeface="Arial" charset="0"/>
              </a:rPr>
              <a:t>numbers with no fractional part 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410309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CBF376B-E527-944A-B017-D9823991BFC1}" type="slidenum">
              <a:rPr lang="en-US" altLang="x-none" sz="1200">
                <a:latin typeface="Tahoma" charset="0"/>
              </a:rPr>
              <a:pPr/>
              <a:t>68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Real Numeric Data Types </a:t>
            </a:r>
          </a:p>
        </p:txBody>
      </p:sp>
      <p:sp>
        <p:nvSpPr>
          <p:cNvPr id="61443" name="Content Placeholder 1"/>
          <p:cNvSpPr>
            <a:spLocks noGrp="1"/>
          </p:cNvSpPr>
          <p:nvPr>
            <p:ph idx="1"/>
          </p:nvPr>
        </p:nvSpPr>
        <p:spPr>
          <a:xfrm>
            <a:off x="533400" y="5029200"/>
            <a:ext cx="7772400" cy="1219200"/>
          </a:xfrm>
        </p:spPr>
        <p:txBody>
          <a:bodyPr/>
          <a:lstStyle/>
          <a:p>
            <a:r>
              <a:rPr lang="en-US" altLang="x-none" sz="2400" dirty="0">
                <a:ea typeface="ＭＳ Ｐゴシック" charset="-128"/>
              </a:rPr>
              <a:t>Represented using the IEEE 754 format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with limited # of precision bits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See </a:t>
            </a:r>
            <a:r>
              <a:rPr lang="en-US" altLang="x-none" sz="2000" dirty="0" err="1">
                <a:ea typeface="ＭＳ Ｐゴシック" charset="-128"/>
              </a:rPr>
              <a:t>Precision.java</a:t>
            </a:r>
            <a:endParaRPr lang="en-US" altLang="x-none" sz="2000" dirty="0">
              <a:ea typeface="ＭＳ Ｐゴシック" charset="-128"/>
            </a:endParaRPr>
          </a:p>
          <a:p>
            <a:pPr lvl="1"/>
            <a:endParaRPr lang="en-US" altLang="x-none" sz="2000" dirty="0">
              <a:ea typeface="ＭＳ Ｐゴシック" charset="-128"/>
            </a:endParaRPr>
          </a:p>
        </p:txBody>
      </p:sp>
      <p:pic>
        <p:nvPicPr>
          <p:cNvPr id="61444" name="Picture 6" descr="fig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90713"/>
            <a:ext cx="4660900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685800" y="1447800"/>
            <a:ext cx="745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Question: can computer store all real numbers in a range?</a:t>
            </a:r>
            <a:endParaRPr lang="en-US" altLang="x-none" sz="300"/>
          </a:p>
        </p:txBody>
      </p:sp>
    </p:spTree>
    <p:extLst>
      <p:ext uri="{BB962C8B-B14F-4D97-AF65-F5344CB8AC3E}">
        <p14:creationId xmlns:p14="http://schemas.microsoft.com/office/powerpoint/2010/main" val="137058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CE387A7-CFD5-534E-BC9B-F775DFDCEB71}" type="slidenum">
              <a:rPr lang="en-US" altLang="x-none" sz="1200">
                <a:latin typeface="Tahoma" charset="0"/>
              </a:rPr>
              <a:pPr/>
              <a:t>69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All Numeric Data Types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772400" cy="46482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Different integer numeric data types have different </a:t>
            </a:r>
            <a:r>
              <a:rPr lang="en-US" altLang="x-none">
                <a:solidFill>
                  <a:srgbClr val="C00000"/>
                </a:solidFill>
                <a:ea typeface="ＭＳ Ｐゴシック" charset="-128"/>
              </a:rPr>
              <a:t>ranges</a:t>
            </a:r>
            <a:r>
              <a:rPr lang="en-US" altLang="x-none">
                <a:ea typeface="ＭＳ Ｐゴシック" charset="-128"/>
              </a:rPr>
              <a:t> and </a:t>
            </a:r>
            <a:r>
              <a:rPr lang="en-US" altLang="x-none">
                <a:solidFill>
                  <a:srgbClr val="C00000"/>
                </a:solidFill>
                <a:ea typeface="ＭＳ Ｐゴシック" charset="-128"/>
              </a:rPr>
              <a:t>precision</a:t>
            </a:r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609600" y="2438400"/>
            <a:ext cx="6878638" cy="2862263"/>
            <a:chOff x="749" y="1767"/>
            <a:chExt cx="4333" cy="1803"/>
          </a:xfrm>
        </p:grpSpPr>
        <p:sp>
          <p:nvSpPr>
            <p:cNvPr id="64519" name="Rectangle 5"/>
            <p:cNvSpPr>
              <a:spLocks noChangeArrowheads="1"/>
            </p:cNvSpPr>
            <p:nvPr/>
          </p:nvSpPr>
          <p:spPr bwMode="auto">
            <a:xfrm>
              <a:off x="749" y="1767"/>
              <a:ext cx="578" cy="1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2000" b="1" u="sng"/>
                <a:t>Type</a:t>
              </a:r>
              <a:endParaRPr lang="en-US" altLang="x-none" sz="2000" b="1"/>
            </a:p>
            <a:p>
              <a:pPr algn="l"/>
              <a:endParaRPr lang="en-US" altLang="x-none" sz="2000" b="1"/>
            </a:p>
            <a:p>
              <a:pPr algn="l"/>
              <a:r>
                <a:rPr lang="en-US" altLang="x-none" sz="2000" b="1"/>
                <a:t>byte</a:t>
              </a:r>
            </a:p>
            <a:p>
              <a:pPr algn="l"/>
              <a:r>
                <a:rPr lang="en-US" altLang="x-none" sz="2000" b="1"/>
                <a:t>short</a:t>
              </a:r>
            </a:p>
            <a:p>
              <a:pPr algn="l"/>
              <a:r>
                <a:rPr lang="en-US" altLang="x-none" sz="2000" b="1"/>
                <a:t>int</a:t>
              </a:r>
            </a:p>
            <a:p>
              <a:pPr algn="l"/>
              <a:r>
                <a:rPr lang="en-US" altLang="x-none" sz="2000" b="1"/>
                <a:t>long</a:t>
              </a:r>
            </a:p>
            <a:p>
              <a:pPr algn="l"/>
              <a:endParaRPr lang="en-US" altLang="x-none" sz="2000" b="1"/>
            </a:p>
            <a:p>
              <a:pPr algn="l"/>
              <a:r>
                <a:rPr lang="en-US" altLang="x-none" sz="2000" b="1"/>
                <a:t>float</a:t>
              </a:r>
            </a:p>
            <a:p>
              <a:pPr algn="l"/>
              <a:r>
                <a:rPr lang="en-US" altLang="x-none" sz="2000" b="1"/>
                <a:t>double</a:t>
              </a:r>
              <a:endParaRPr lang="en-US" altLang="x-none" sz="2400"/>
            </a:p>
          </p:txBody>
        </p:sp>
        <p:sp>
          <p:nvSpPr>
            <p:cNvPr id="64520" name="Rectangle 6"/>
            <p:cNvSpPr>
              <a:spLocks noChangeArrowheads="1"/>
            </p:cNvSpPr>
            <p:nvPr/>
          </p:nvSpPr>
          <p:spPr bwMode="auto">
            <a:xfrm>
              <a:off x="1499" y="1767"/>
              <a:ext cx="646" cy="1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2000" b="1" u="sng"/>
                <a:t>Storage</a:t>
              </a:r>
              <a:endParaRPr lang="en-US" altLang="x-none" sz="2000" b="1"/>
            </a:p>
            <a:p>
              <a:pPr algn="l"/>
              <a:endParaRPr lang="en-US" altLang="x-none" sz="2000" b="1"/>
            </a:p>
            <a:p>
              <a:pPr algn="l"/>
              <a:r>
                <a:rPr lang="en-US" altLang="x-none" sz="2000" b="1"/>
                <a:t>1 byte</a:t>
              </a:r>
            </a:p>
            <a:p>
              <a:pPr algn="l"/>
              <a:r>
                <a:rPr lang="en-US" altLang="x-none" sz="2000" b="1"/>
                <a:t>2 bytes</a:t>
              </a:r>
            </a:p>
            <a:p>
              <a:pPr algn="l"/>
              <a:r>
                <a:rPr lang="en-US" altLang="x-none" sz="2000" b="1"/>
                <a:t>4 bytes</a:t>
              </a:r>
            </a:p>
            <a:p>
              <a:pPr algn="l"/>
              <a:r>
                <a:rPr lang="en-US" altLang="x-none" sz="2000" b="1"/>
                <a:t>8 bytes</a:t>
              </a:r>
            </a:p>
            <a:p>
              <a:pPr algn="l"/>
              <a:endParaRPr lang="en-US" altLang="x-none" sz="2000" b="1"/>
            </a:p>
            <a:p>
              <a:pPr algn="l"/>
              <a:r>
                <a:rPr lang="en-US" altLang="x-none" sz="2000" b="1"/>
                <a:t>4 bytes</a:t>
              </a:r>
            </a:p>
            <a:p>
              <a:pPr algn="l"/>
              <a:r>
                <a:rPr lang="en-US" altLang="x-none" sz="2000" b="1"/>
                <a:t>8 bytes</a:t>
              </a:r>
              <a:endParaRPr lang="en-US" altLang="x-none" sz="2400"/>
            </a:p>
          </p:txBody>
        </p:sp>
        <p:sp>
          <p:nvSpPr>
            <p:cNvPr id="64521" name="Rectangle 7"/>
            <p:cNvSpPr>
              <a:spLocks noChangeArrowheads="1"/>
            </p:cNvSpPr>
            <p:nvPr/>
          </p:nvSpPr>
          <p:spPr bwMode="auto">
            <a:xfrm>
              <a:off x="2359" y="1767"/>
              <a:ext cx="2723" cy="1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2000" b="1" u="sng"/>
                <a:t>Min Value</a:t>
              </a:r>
              <a:endParaRPr lang="en-US" altLang="x-none" sz="2000" b="1"/>
            </a:p>
            <a:p>
              <a:pPr algn="l"/>
              <a:endParaRPr lang="en-US" altLang="x-none" sz="2000" b="1"/>
            </a:p>
            <a:p>
              <a:pPr algn="l"/>
              <a:r>
                <a:rPr lang="en-US" altLang="x-none" sz="2000" b="1"/>
                <a:t>-128</a:t>
              </a:r>
            </a:p>
            <a:p>
              <a:pPr algn="l"/>
              <a:r>
                <a:rPr lang="en-US" altLang="x-none" sz="2000" b="1"/>
                <a:t>-32,768</a:t>
              </a:r>
            </a:p>
            <a:p>
              <a:pPr algn="l"/>
              <a:r>
                <a:rPr lang="en-US" altLang="x-none" sz="2000" b="1"/>
                <a:t>-2,147,483,648</a:t>
              </a:r>
            </a:p>
            <a:p>
              <a:pPr algn="l"/>
              <a:r>
                <a:rPr lang="en-US" altLang="x-none" sz="2000" b="1"/>
                <a:t>&lt; -9 x 10</a:t>
              </a:r>
              <a:r>
                <a:rPr lang="en-US" altLang="x-none" sz="2000" b="1" baseline="30000"/>
                <a:t>18</a:t>
              </a:r>
              <a:endParaRPr lang="en-US" altLang="x-none" sz="2000" b="1"/>
            </a:p>
            <a:p>
              <a:pPr algn="l"/>
              <a:endParaRPr lang="en-US" altLang="x-none" sz="2000" b="1"/>
            </a:p>
            <a:p>
              <a:pPr algn="l"/>
              <a:r>
                <a:rPr lang="en-US" altLang="x-none" sz="2000" b="1"/>
                <a:t>+/- 3.4 x 10</a:t>
              </a:r>
              <a:r>
                <a:rPr lang="en-US" altLang="x-none" sz="2000" b="1" baseline="30000"/>
                <a:t>38</a:t>
              </a:r>
              <a:r>
                <a:rPr lang="en-US" altLang="x-none" sz="2000" b="1"/>
                <a:t> with 7 significant digits</a:t>
              </a:r>
            </a:p>
            <a:p>
              <a:pPr algn="l"/>
              <a:r>
                <a:rPr lang="en-US" altLang="x-none" sz="2000" b="1"/>
                <a:t>+/- 1.7 x 10</a:t>
              </a:r>
              <a:r>
                <a:rPr lang="en-US" altLang="x-none" sz="2000" b="1" baseline="30000"/>
                <a:t>308</a:t>
              </a:r>
              <a:r>
                <a:rPr lang="en-US" altLang="x-none" sz="2000" b="1"/>
                <a:t> with 15 significant digits</a:t>
              </a:r>
              <a:endParaRPr lang="en-US" altLang="x-none" sz="2400" baseline="30000"/>
            </a:p>
          </p:txBody>
        </p:sp>
        <p:sp>
          <p:nvSpPr>
            <p:cNvPr id="64522" name="Rectangle 8"/>
            <p:cNvSpPr>
              <a:spLocks noChangeArrowheads="1"/>
            </p:cNvSpPr>
            <p:nvPr/>
          </p:nvSpPr>
          <p:spPr bwMode="auto">
            <a:xfrm>
              <a:off x="3764" y="1767"/>
              <a:ext cx="1036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2000" b="1" u="sng"/>
                <a:t>Max Value</a:t>
              </a:r>
              <a:endParaRPr lang="en-US" altLang="x-none" sz="2000" b="1"/>
            </a:p>
            <a:p>
              <a:pPr algn="l"/>
              <a:endParaRPr lang="en-US" altLang="x-none" sz="2000" b="1"/>
            </a:p>
            <a:p>
              <a:pPr algn="l"/>
              <a:r>
                <a:rPr lang="en-US" altLang="x-none" sz="2000" b="1"/>
                <a:t>127</a:t>
              </a:r>
            </a:p>
            <a:p>
              <a:pPr algn="l"/>
              <a:r>
                <a:rPr lang="en-US" altLang="x-none" sz="2000" b="1"/>
                <a:t>32,767</a:t>
              </a:r>
            </a:p>
            <a:p>
              <a:pPr algn="l"/>
              <a:r>
                <a:rPr lang="en-US" altLang="x-none" sz="2000" b="1"/>
                <a:t>2,147,483,647</a:t>
              </a:r>
            </a:p>
            <a:p>
              <a:pPr algn="l"/>
              <a:r>
                <a:rPr lang="en-US" altLang="x-none" sz="2000" b="1"/>
                <a:t>&gt; 9 x 10</a:t>
              </a:r>
              <a:r>
                <a:rPr lang="en-US" altLang="x-none" sz="2000" b="1" baseline="30000"/>
                <a:t>18</a:t>
              </a:r>
              <a:endParaRPr lang="en-US" altLang="x-none" sz="2400" baseline="30000"/>
            </a:p>
          </p:txBody>
        </p:sp>
      </p:grpSp>
      <p:sp>
        <p:nvSpPr>
          <p:cNvPr id="64517" name="Rectangle 13"/>
          <p:cNvSpPr>
            <a:spLocks noChangeArrowheads="1"/>
          </p:cNvSpPr>
          <p:nvPr/>
        </p:nvSpPr>
        <p:spPr bwMode="auto">
          <a:xfrm>
            <a:off x="7716838" y="4632325"/>
            <a:ext cx="11795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C00000"/>
                </a:solidFill>
              </a:rPr>
              <a:t>IEEE 754</a:t>
            </a:r>
            <a:br>
              <a:rPr lang="en-US" altLang="x-none" sz="2000">
                <a:solidFill>
                  <a:srgbClr val="C00000"/>
                </a:solidFill>
              </a:rPr>
            </a:br>
            <a:r>
              <a:rPr lang="en-US" altLang="x-none" sz="2000">
                <a:solidFill>
                  <a:srgbClr val="C00000"/>
                </a:solidFill>
              </a:rPr>
              <a:t>format</a:t>
            </a:r>
          </a:p>
        </p:txBody>
      </p:sp>
      <p:sp>
        <p:nvSpPr>
          <p:cNvPr id="64518" name="Rectangle 10"/>
          <p:cNvSpPr>
            <a:spLocks noChangeArrowheads="1"/>
          </p:cNvSpPr>
          <p:nvPr/>
        </p:nvSpPr>
        <p:spPr bwMode="auto">
          <a:xfrm>
            <a:off x="7315200" y="2895600"/>
            <a:ext cx="16494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400">
                <a:solidFill>
                  <a:srgbClr val="000000"/>
                </a:solidFill>
                <a:latin typeface="Arial" charset="0"/>
              </a:rPr>
              <a:t>numbers with no fractional part 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10313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x-none" sz="3200">
                <a:ea typeface="ＭＳ Ｐゴシック" charset="-128"/>
              </a:rPr>
              <a:t>Recap: Top-Down Java Syntax Structure</a:t>
            </a:r>
          </a:p>
        </p:txBody>
      </p:sp>
      <p:sp>
        <p:nvSpPr>
          <p:cNvPr id="347139" name="Rectangle 3"/>
          <p:cNvSpPr>
            <a:spLocks noGrp="1"/>
          </p:cNvSpPr>
          <p:nvPr>
            <p:ph type="body" idx="1"/>
          </p:nvPr>
        </p:nvSpPr>
        <p:spPr>
          <a:xfrm>
            <a:off x="533400" y="32004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GB" sz="1800" dirty="0">
                <a:latin typeface="Courier New" charset="0"/>
                <a:cs typeface="+mn-cs"/>
              </a:rPr>
              <a:t>public class </a:t>
            </a:r>
            <a:r>
              <a:rPr lang="en-GB" sz="1800" b="1" i="1" dirty="0">
                <a:cs typeface="+mn-cs"/>
              </a:rPr>
              <a:t>&lt;class name&gt;</a:t>
            </a:r>
            <a:r>
              <a:rPr lang="en-GB" sz="1800" dirty="0">
                <a:latin typeface="Courier New" charset="0"/>
                <a:cs typeface="+mn-cs"/>
              </a:rPr>
              <a:t> {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GB" sz="1800" dirty="0">
                <a:latin typeface="Courier New" charset="0"/>
                <a:cs typeface="+mn-cs"/>
              </a:rPr>
              <a:t>    public static void main(String[] </a:t>
            </a:r>
            <a:r>
              <a:rPr lang="en-GB" sz="1800" dirty="0" err="1">
                <a:latin typeface="Courier New" charset="0"/>
                <a:cs typeface="+mn-cs"/>
              </a:rPr>
              <a:t>args</a:t>
            </a:r>
            <a:r>
              <a:rPr lang="en-GB" sz="1800" dirty="0">
                <a:latin typeface="Courier New" charset="0"/>
                <a:cs typeface="+mn-cs"/>
              </a:rPr>
              <a:t>) {</a:t>
            </a:r>
            <a:br>
              <a:rPr lang="en-GB" sz="1800" dirty="0">
                <a:latin typeface="Courier New" charset="0"/>
                <a:cs typeface="+mn-cs"/>
              </a:rPr>
            </a:br>
            <a:endParaRPr lang="en-GB" sz="1800" dirty="0">
              <a:latin typeface="Courier New" charset="0"/>
              <a:cs typeface="+mn-cs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GB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+mn-cs"/>
              </a:rPr>
              <a:t>        </a:t>
            </a:r>
            <a:r>
              <a:rPr lang="en-GB" sz="1800" b="1" i="1" dirty="0">
                <a:cs typeface="+mn-cs"/>
              </a:rPr>
              <a:t>&lt;statement&gt;</a:t>
            </a:r>
            <a:r>
              <a:rPr lang="en-GB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+mn-cs"/>
              </a:rPr>
              <a:t>;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GB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+mn-cs"/>
              </a:rPr>
              <a:t>        </a:t>
            </a:r>
            <a:r>
              <a:rPr lang="en-GB" sz="1800" b="1" i="1" dirty="0">
                <a:cs typeface="+mn-cs"/>
              </a:rPr>
              <a:t>&lt;statement&gt;</a:t>
            </a:r>
            <a:r>
              <a:rPr lang="en-GB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+mn-cs"/>
              </a:rPr>
              <a:t>;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GB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+mn-cs"/>
              </a:rPr>
              <a:t>        </a:t>
            </a:r>
            <a:r>
              <a:rPr lang="en-GB" sz="1800" dirty="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...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GB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+mn-cs"/>
              </a:rPr>
              <a:t>        </a:t>
            </a:r>
            <a:r>
              <a:rPr lang="en-GB" sz="1800" b="1" i="1" dirty="0">
                <a:cs typeface="+mn-cs"/>
              </a:rPr>
              <a:t>&lt;statement&gt;</a:t>
            </a:r>
            <a:r>
              <a:rPr lang="en-GB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+mn-cs"/>
              </a:rPr>
              <a:t>;</a:t>
            </a:r>
            <a:br>
              <a:rPr lang="en-GB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cs typeface="+mn-cs"/>
              </a:rPr>
            </a:br>
            <a:endParaRPr lang="en-GB" sz="1800" dirty="0">
              <a:effectLst>
                <a:outerShdw blurRad="38100" dist="38100" dir="2700000" algn="tl">
                  <a:srgbClr val="DDDDDD"/>
                </a:outerShdw>
              </a:effectLst>
              <a:latin typeface="Courier New" charset="0"/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GB" sz="1800" dirty="0">
                <a:latin typeface="Courier New" charset="0"/>
                <a:cs typeface="+mn-cs"/>
              </a:rPr>
              <a:t>    }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GB" sz="1800" dirty="0">
                <a:latin typeface="Courier New" charset="0"/>
                <a:cs typeface="+mn-cs"/>
              </a:rPr>
              <a:t>}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Wingdings" charset="0"/>
              <a:buNone/>
              <a:defRPr/>
            </a:pPr>
            <a:endParaRPr lang="en-GB" sz="1600" dirty="0">
              <a:latin typeface="Courier New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981200" y="1371600"/>
            <a:ext cx="7042150" cy="1981200"/>
            <a:chOff x="232" y="576"/>
            <a:chExt cx="4436" cy="1248"/>
          </a:xfrm>
        </p:grpSpPr>
        <p:sp>
          <p:nvSpPr>
            <p:cNvPr id="33802" name="Text Box 6"/>
            <p:cNvSpPr txBox="1">
              <a:spLocks noChangeArrowheads="1"/>
            </p:cNvSpPr>
            <p:nvPr/>
          </p:nvSpPr>
          <p:spPr bwMode="auto">
            <a:xfrm>
              <a:off x="232" y="576"/>
              <a:ext cx="4436" cy="10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marL="282575" indent="-282575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 eaLnBrk="1" hangingPunct="1">
                <a:buFont typeface="Wingdings" charset="2"/>
                <a:buNone/>
              </a:pPr>
              <a:r>
                <a:rPr lang="en-US" altLang="x-none" sz="2000">
                  <a:latin typeface="Verdana" charset="0"/>
                </a:rPr>
                <a:t>A class:</a:t>
              </a:r>
            </a:p>
            <a:p>
              <a:pPr algn="l" eaLnBrk="1" hangingPunct="1">
                <a:buFontTx/>
                <a:buChar char="-"/>
              </a:pPr>
              <a:r>
                <a:rPr lang="en-US" altLang="x-none" sz="2000">
                  <a:latin typeface="Verdana" charset="0"/>
                </a:rPr>
                <a:t>has a name, defined in a </a:t>
              </a:r>
              <a:r>
                <a:rPr lang="en-US" altLang="x-none" sz="2000">
                  <a:solidFill>
                    <a:srgbClr val="FF0000"/>
                  </a:solidFill>
                  <a:latin typeface="Verdana" charset="0"/>
                </a:rPr>
                <a:t>file with same name</a:t>
              </a:r>
              <a:br>
                <a:rPr lang="en-US" altLang="x-none" sz="2000">
                  <a:solidFill>
                    <a:srgbClr val="FF0000"/>
                  </a:solidFill>
                  <a:latin typeface="Verdana" charset="0"/>
                </a:rPr>
              </a:br>
              <a:r>
                <a:rPr lang="en-US" altLang="x-none" sz="2000">
                  <a:solidFill>
                    <a:srgbClr val="FF0000"/>
                  </a:solidFill>
                  <a:latin typeface="Verdana" charset="0"/>
                </a:rPr>
                <a:t>Convention we follow: </a:t>
              </a:r>
              <a:r>
                <a:rPr lang="en-US" altLang="x-none" sz="2000">
                  <a:solidFill>
                    <a:srgbClr val="A50021"/>
                  </a:solidFill>
                  <a:latin typeface="Verdana" charset="0"/>
                </a:rPr>
                <a:t>capitalize each English word</a:t>
              </a:r>
            </a:p>
            <a:p>
              <a:pPr algn="l" eaLnBrk="1" hangingPunct="1">
                <a:buFontTx/>
                <a:buChar char="-"/>
              </a:pPr>
              <a:r>
                <a:rPr lang="en-US" altLang="x-none" sz="2000">
                  <a:latin typeface="Verdana" charset="0"/>
                </a:rPr>
                <a:t>starts with {, and ends with }</a:t>
              </a:r>
            </a:p>
            <a:p>
              <a:pPr algn="l" eaLnBrk="1" hangingPunct="1">
                <a:buFontTx/>
                <a:buChar char="-"/>
              </a:pPr>
              <a:r>
                <a:rPr lang="en-US" altLang="x-none" sz="2000">
                  <a:latin typeface="Verdana" charset="0"/>
                </a:rPr>
                <a:t>includes a group of methods</a:t>
              </a:r>
            </a:p>
          </p:txBody>
        </p:sp>
        <p:sp>
          <p:nvSpPr>
            <p:cNvPr id="33803" name="Line 7"/>
            <p:cNvSpPr>
              <a:spLocks noChangeShapeType="1"/>
            </p:cNvSpPr>
            <p:nvPr/>
          </p:nvSpPr>
          <p:spPr bwMode="auto">
            <a:xfrm flipH="1">
              <a:off x="1048" y="1632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524000" y="5486400"/>
            <a:ext cx="3979863" cy="1295400"/>
            <a:chOff x="1968" y="2176"/>
            <a:chExt cx="2507" cy="816"/>
          </a:xfrm>
        </p:grpSpPr>
        <p:sp>
          <p:nvSpPr>
            <p:cNvPr id="33800" name="Text Box 9"/>
            <p:cNvSpPr txBox="1">
              <a:spLocks noChangeArrowheads="1"/>
            </p:cNvSpPr>
            <p:nvPr/>
          </p:nvSpPr>
          <p:spPr bwMode="auto">
            <a:xfrm>
              <a:off x="1968" y="2352"/>
              <a:ext cx="2507" cy="6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marL="282575" indent="-282575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 eaLnBrk="1" hangingPunct="1">
                <a:buFont typeface="Wingdings" charset="2"/>
                <a:buNone/>
              </a:pPr>
              <a:r>
                <a:rPr lang="en-US" altLang="x-none" sz="2000" b="1">
                  <a:latin typeface="Verdana" charset="0"/>
                </a:rPr>
                <a:t>statement</a:t>
              </a:r>
              <a:r>
                <a:rPr lang="en-US" altLang="x-none" sz="2000">
                  <a:latin typeface="Verdana" charset="0"/>
                </a:rPr>
                <a:t>: </a:t>
              </a:r>
            </a:p>
            <a:p>
              <a:pPr algn="l" eaLnBrk="1" hangingPunct="1">
                <a:buFontTx/>
                <a:buChar char="-"/>
              </a:pPr>
              <a:r>
                <a:rPr lang="en-US" altLang="x-none" sz="2000">
                  <a:latin typeface="Verdana" charset="0"/>
                </a:rPr>
                <a:t>a command to be executed</a:t>
              </a:r>
            </a:p>
            <a:p>
              <a:pPr algn="l" eaLnBrk="1" hangingPunct="1">
                <a:buFontTx/>
                <a:buChar char="-"/>
              </a:pPr>
              <a:r>
                <a:rPr lang="en-US" altLang="x-none" sz="2000">
                  <a:latin typeface="Verdana" charset="0"/>
                </a:rPr>
                <a:t>end with ;</a:t>
              </a:r>
            </a:p>
          </p:txBody>
        </p:sp>
        <p:sp>
          <p:nvSpPr>
            <p:cNvPr id="33801" name="Line 10"/>
            <p:cNvSpPr>
              <a:spLocks noChangeShapeType="1"/>
            </p:cNvSpPr>
            <p:nvPr/>
          </p:nvSpPr>
          <p:spPr bwMode="auto">
            <a:xfrm flipH="1" flipV="1">
              <a:off x="2544" y="2176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652837" y="3778252"/>
            <a:ext cx="5370513" cy="2243137"/>
            <a:chOff x="3810000" y="3962400"/>
            <a:chExt cx="5371137" cy="2243154"/>
          </a:xfrm>
        </p:grpSpPr>
        <p:sp>
          <p:nvSpPr>
            <p:cNvPr id="33798" name="Line 13"/>
            <p:cNvSpPr>
              <a:spLocks noChangeShapeType="1"/>
            </p:cNvSpPr>
            <p:nvPr/>
          </p:nvSpPr>
          <p:spPr bwMode="auto">
            <a:xfrm flipH="1" flipV="1">
              <a:off x="4114800" y="3962400"/>
              <a:ext cx="457201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799" name="Text Box 6"/>
            <p:cNvSpPr txBox="1">
              <a:spLocks noChangeArrowheads="1"/>
            </p:cNvSpPr>
            <p:nvPr/>
          </p:nvSpPr>
          <p:spPr bwMode="auto">
            <a:xfrm>
              <a:off x="3810000" y="4267200"/>
              <a:ext cx="5371137" cy="19383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marL="282575" indent="-282575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 eaLnBrk="1" hangingPunct="1">
                <a:buFont typeface="Wingdings" charset="2"/>
                <a:buNone/>
              </a:pPr>
              <a:r>
                <a:rPr lang="en-US" altLang="x-none" sz="2000" dirty="0">
                  <a:latin typeface="Verdana" charset="0"/>
                </a:rPr>
                <a:t>A method:</a:t>
              </a:r>
            </a:p>
            <a:p>
              <a:pPr algn="l" eaLnBrk="1" hangingPunct="1">
                <a:buFontTx/>
                <a:buChar char="-"/>
              </a:pPr>
              <a:r>
                <a:rPr lang="en-US" altLang="x-none" sz="2000" dirty="0">
                  <a:latin typeface="Verdana" charset="0"/>
                </a:rPr>
                <a:t>has a name</a:t>
              </a:r>
              <a:br>
                <a:rPr lang="en-US" altLang="x-none" sz="2000" dirty="0">
                  <a:latin typeface="Verdana" charset="0"/>
                </a:rPr>
              </a:br>
              <a:r>
                <a:rPr lang="en-US" altLang="x-none" sz="2000" dirty="0">
                  <a:solidFill>
                    <a:srgbClr val="FF0000"/>
                  </a:solidFill>
                  <a:latin typeface="Verdana" charset="0"/>
                </a:rPr>
                <a:t>Convention we follow</a:t>
              </a:r>
              <a:r>
                <a:rPr lang="en-US" altLang="x-none" sz="2000" dirty="0">
                  <a:latin typeface="Verdana" charset="0"/>
                </a:rPr>
                <a:t>: lowercase first </a:t>
              </a:r>
              <a:br>
                <a:rPr lang="en-US" altLang="x-none" sz="2000" dirty="0">
                  <a:latin typeface="Verdana" charset="0"/>
                </a:rPr>
              </a:br>
              <a:r>
                <a:rPr lang="en-US" altLang="x-none" sz="2000" dirty="0">
                  <a:latin typeface="Verdana" charset="0"/>
                </a:rPr>
                <a:t>word, capital following</a:t>
              </a:r>
            </a:p>
            <a:p>
              <a:pPr algn="l" eaLnBrk="1" hangingPunct="1">
                <a:buFontTx/>
                <a:buChar char="-"/>
              </a:pPr>
              <a:r>
                <a:rPr lang="en-US" altLang="x-none" sz="2000" dirty="0">
                  <a:latin typeface="Verdana" charset="0"/>
                </a:rPr>
                <a:t>starts with {, and ends with }</a:t>
              </a:r>
            </a:p>
            <a:p>
              <a:pPr algn="l" eaLnBrk="1" hangingPunct="1">
                <a:buFontTx/>
                <a:buChar char="-"/>
              </a:pPr>
              <a:r>
                <a:rPr lang="en-US" altLang="x-none" sz="2000" dirty="0">
                  <a:latin typeface="Verdana" charset="0"/>
                </a:rPr>
                <a:t>includes a group of statements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F8688E0-B3F4-5B48-BD5D-2BBB870F1BBA}" type="slidenum">
              <a:rPr lang="en-US" altLang="x-none" sz="1200">
                <a:latin typeface="Tahoma" charset="0"/>
              </a:rPr>
              <a:pPr/>
              <a:t>70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x-none">
                <a:ea typeface="ＭＳ Ｐゴシック" charset="-128"/>
              </a:rPr>
              <a:t>Java Numerical Value and Type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058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x-none" sz="3200" dirty="0">
                <a:ea typeface="ＭＳ Ｐゴシック" charset="-128"/>
              </a:rPr>
              <a:t>Java is a strongly typed language, i.e., every data item has a type</a:t>
            </a:r>
            <a:endParaRPr lang="en-US" altLang="x-none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x-none" dirty="0">
                <a:ea typeface="ＭＳ Ｐゴシック" charset="-128"/>
              </a:rPr>
              <a:t>An integer literal is by default of type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int</a:t>
            </a:r>
            <a:endParaRPr lang="en-US" altLang="x-none" dirty="0">
              <a:latin typeface="Courier New" charset="0"/>
              <a:ea typeface="ＭＳ Ｐゴシック" charset="-128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sz="2800" dirty="0">
                <a:latin typeface="Times New Roman" charset="0"/>
                <a:ea typeface="ＭＳ Ｐゴシック" charset="-128"/>
              </a:rPr>
              <a:t>that is, a literal number 4 in Java is of type </a:t>
            </a:r>
            <a:r>
              <a:rPr lang="en-US" altLang="x-none" sz="2800" dirty="0" err="1">
                <a:latin typeface="Courier New" charset="0"/>
                <a:ea typeface="ＭＳ Ｐゴシック" charset="-128"/>
              </a:rPr>
              <a:t>int</a:t>
            </a:r>
            <a:endParaRPr lang="en-US" altLang="x-none" sz="2800" dirty="0">
              <a:latin typeface="Times New Roman" charset="0"/>
              <a:ea typeface="ＭＳ Ｐゴシック" charset="-128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sz="2800" dirty="0">
                <a:latin typeface="Times New Roman" charset="0"/>
                <a:ea typeface="ＭＳ Ｐゴシック" charset="-128"/>
              </a:rPr>
              <a:t>to say that the number 4 is of type </a:t>
            </a:r>
            <a:r>
              <a:rPr lang="en-US" altLang="x-none" sz="2800" dirty="0">
                <a:latin typeface="Courier New" charset="0"/>
                <a:ea typeface="ＭＳ Ｐゴシック" charset="-128"/>
              </a:rPr>
              <a:t>long</a:t>
            </a:r>
            <a:r>
              <a:rPr lang="en-US" altLang="x-none" sz="2800" dirty="0">
                <a:latin typeface="Times New Roman" charset="0"/>
                <a:ea typeface="ＭＳ Ｐゴシック" charset="-128"/>
              </a:rPr>
              <a:t>, write 4l or 4L (4L is preferred over 4l since lower case </a:t>
            </a:r>
            <a:r>
              <a:rPr lang="ja-JP" altLang="en-US" sz="2800">
                <a:latin typeface="Times New Roman" charset="0"/>
                <a:ea typeface="ＭＳ Ｐゴシック" charset="-128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-128"/>
              </a:rPr>
              <a:t>l</a:t>
            </a:r>
            <a:r>
              <a:rPr lang="ja-JP" altLang="en-US" sz="2800">
                <a:latin typeface="Times New Roman" charset="0"/>
                <a:ea typeface="ＭＳ Ｐゴシック" charset="-128"/>
              </a:rPr>
              <a:t>”</a:t>
            </a:r>
            <a:r>
              <a:rPr lang="en-US" altLang="ja-JP" sz="2800" dirty="0">
                <a:latin typeface="Times New Roman" charset="0"/>
                <a:ea typeface="ＭＳ Ｐゴシック" charset="-128"/>
              </a:rPr>
              <a:t> is hard to distinguish from 1)</a:t>
            </a:r>
            <a:endParaRPr lang="en-US" altLang="ja-JP" sz="2800" dirty="0">
              <a:ea typeface="ＭＳ Ｐゴシック" charset="-128"/>
            </a:endParaRPr>
          </a:p>
          <a:p>
            <a:r>
              <a:rPr lang="en-US" altLang="x-none" dirty="0">
                <a:ea typeface="ＭＳ Ｐゴシック" charset="-128"/>
              </a:rPr>
              <a:t>A real (floating point) literal (e.g., -1.23  6.12e23) is by default of type 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double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sz="2800" dirty="0">
                <a:latin typeface="Times New Roman" charset="0"/>
                <a:ea typeface="ＭＳ Ｐゴシック" charset="-128"/>
              </a:rPr>
              <a:t>to say that the number 0.1 is of type </a:t>
            </a:r>
            <a:r>
              <a:rPr lang="en-US" altLang="x-none" sz="2800" dirty="0">
                <a:latin typeface="Courier New" charset="0"/>
                <a:ea typeface="ＭＳ Ｐゴシック" charset="-128"/>
              </a:rPr>
              <a:t>float</a:t>
            </a:r>
            <a:r>
              <a:rPr lang="en-US" altLang="x-none" sz="2800" dirty="0">
                <a:latin typeface="Times New Roman" charset="0"/>
                <a:ea typeface="ＭＳ Ｐゴシック" charset="-128"/>
              </a:rPr>
              <a:t>, write 0.1f or 0.1F</a:t>
            </a:r>
          </a:p>
        </p:txBody>
      </p:sp>
    </p:spTree>
    <p:extLst>
      <p:ext uri="{BB962C8B-B14F-4D97-AF65-F5344CB8AC3E}">
        <p14:creationId xmlns:p14="http://schemas.microsoft.com/office/powerpoint/2010/main" val="8254242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Questions</a:t>
            </a:r>
          </a:p>
        </p:txBody>
      </p:sp>
      <p:sp>
        <p:nvSpPr>
          <p:cNvPr id="686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C5EB588-975C-DE42-989C-0322DA0ACDB1}" type="slidenum">
              <a:rPr lang="en-US" altLang="x-none" sz="1200">
                <a:latin typeface="Tahoma" charset="0"/>
              </a:rPr>
              <a:pPr/>
              <a:t>71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58800" y="2667000"/>
            <a:ext cx="782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400"/>
              <a:t>Question: to represent the world population, which numeric data type variable do you use?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33400" y="5722938"/>
            <a:ext cx="7772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400"/>
              <a:t>Question: to represent pi as 3.14159265359, which numeric data type variable do you use?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33400" y="1600200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400" dirty="0"/>
              <a:t>Question: to represent the number of students at </a:t>
            </a:r>
            <a:r>
              <a:rPr lang="en-US" altLang="zh-CN" sz="2400" dirty="0"/>
              <a:t>Xiamen</a:t>
            </a:r>
            <a:r>
              <a:rPr lang="zh-CN" altLang="en-US" sz="2400" dirty="0"/>
              <a:t> </a:t>
            </a:r>
            <a:r>
              <a:rPr lang="en-US" altLang="zh-CN" sz="2400" dirty="0"/>
              <a:t>University</a:t>
            </a:r>
            <a:r>
              <a:rPr lang="en-US" altLang="x-none" sz="2400" dirty="0"/>
              <a:t>, which numeric data type variable do you use?</a:t>
            </a:r>
          </a:p>
        </p:txBody>
      </p:sp>
      <p:sp>
        <p:nvSpPr>
          <p:cNvPr id="68614" name="Rectangle 7"/>
          <p:cNvSpPr>
            <a:spLocks noChangeArrowheads="1"/>
          </p:cNvSpPr>
          <p:nvPr/>
        </p:nvSpPr>
        <p:spPr bwMode="auto">
          <a:xfrm>
            <a:off x="4038600" y="3810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byte; short; int; long;  float; double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09600" y="3810000"/>
            <a:ext cx="777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400"/>
              <a:t>Question: to represent your GPA, which numeric data type variable do you use?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09600" y="4800600"/>
            <a:ext cx="777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400"/>
              <a:t>Question: to represent a person</a:t>
            </a:r>
            <a:r>
              <a:rPr lang="en-US" altLang="en-US" sz="2400"/>
              <a:t>’</a:t>
            </a:r>
            <a:r>
              <a:rPr lang="en-US" altLang="x-none" sz="2400"/>
              <a:t>s height in meters, which numeric data type variable do you use?</a:t>
            </a:r>
          </a:p>
        </p:txBody>
      </p:sp>
    </p:spTree>
    <p:extLst>
      <p:ext uri="{BB962C8B-B14F-4D97-AF65-F5344CB8AC3E}">
        <p14:creationId xmlns:p14="http://schemas.microsoft.com/office/powerpoint/2010/main" val="101494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69F9E94-08B4-2947-B596-242D72F4C9AB}" type="slidenum">
              <a:rPr lang="en-US" altLang="x-none" sz="1200">
                <a:latin typeface="Tahoma" charset="0"/>
              </a:rPr>
              <a:pPr/>
              <a:t>72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1143000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Real Life Example: Ariane 5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5800" cy="5029200"/>
          </a:xfrm>
        </p:spPr>
        <p:txBody>
          <a:bodyPr/>
          <a:lstStyle/>
          <a:p>
            <a:pPr marL="457200"/>
            <a:r>
              <a:rPr lang="en-US" altLang="x-none" sz="2400" dirty="0">
                <a:ea typeface="ＭＳ Ｐゴシック" charset="-128"/>
              </a:rPr>
              <a:t>Historical example: Ariane 5 explosion in 1996</a:t>
            </a:r>
            <a:br>
              <a:rPr lang="en-US" altLang="x-none" sz="2400" dirty="0">
                <a:ea typeface="ＭＳ Ｐゴシック" charset="-128"/>
              </a:rPr>
            </a:br>
            <a:r>
              <a:rPr lang="en-US" altLang="x-none" sz="2400" dirty="0">
                <a:ea typeface="ＭＳ Ｐゴシック" charset="-128"/>
              </a:rPr>
              <a:t>(</a:t>
            </a:r>
            <a:r>
              <a:rPr lang="en-US" altLang="x-none" sz="2000" dirty="0">
                <a:ea typeface="ＭＳ Ｐゴシック" charset="-128"/>
              </a:rPr>
              <a:t>http://</a:t>
            </a:r>
            <a:r>
              <a:rPr lang="en-US" altLang="x-none" sz="2000" dirty="0" err="1">
                <a:ea typeface="ＭＳ Ｐゴシック" charset="-128"/>
              </a:rPr>
              <a:t>www.youtube.com</a:t>
            </a:r>
            <a:r>
              <a:rPr lang="en-US" altLang="x-none" sz="2000" dirty="0">
                <a:ea typeface="ＭＳ Ｐゴシック" charset="-128"/>
              </a:rPr>
              <a:t>/</a:t>
            </a:r>
            <a:r>
              <a:rPr lang="en-US" altLang="x-none" sz="2000" dirty="0" err="1">
                <a:ea typeface="ＭＳ Ｐゴシック" charset="-128"/>
              </a:rPr>
              <a:t>watch?v</a:t>
            </a:r>
            <a:r>
              <a:rPr lang="en-US" altLang="x-none" sz="2000" dirty="0">
                <a:ea typeface="ＭＳ Ｐゴシック" charset="-128"/>
              </a:rPr>
              <a:t>=</a:t>
            </a:r>
            <a:r>
              <a:rPr lang="en-US" altLang="x-none" sz="2000" dirty="0" err="1">
                <a:ea typeface="ＭＳ Ｐゴシック" charset="-128"/>
              </a:rPr>
              <a:t>kYUrqdUyEpI</a:t>
            </a:r>
            <a:r>
              <a:rPr lang="en-US" altLang="x-none" sz="2000" dirty="0">
                <a:ea typeface="ＭＳ Ｐゴシック" charset="-128"/>
              </a:rPr>
              <a:t>; </a:t>
            </a:r>
            <a:r>
              <a:rPr lang="en-US" altLang="x-none" sz="2000" dirty="0">
                <a:ea typeface="ＭＳ Ｐゴシック" charset="-128"/>
                <a:hlinkClick r:id="rId3"/>
              </a:rPr>
              <a:t>http://www.ima.umn.edu/~arnold/disasters/ariane.html</a:t>
            </a:r>
            <a:r>
              <a:rPr lang="en-US" altLang="x-none" sz="2400" dirty="0">
                <a:ea typeface="ＭＳ Ｐゴシック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587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A60114-F734-1340-A922-E9092B620C00}" type="slidenum">
              <a:rPr lang="en-US" altLang="x-none" sz="1200">
                <a:latin typeface="Tahoma" charset="0"/>
              </a:rPr>
              <a:pPr/>
              <a:t>73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1143000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Real Life Example: Ariane 5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5800" cy="5029200"/>
          </a:xfrm>
        </p:spPr>
        <p:txBody>
          <a:bodyPr/>
          <a:lstStyle/>
          <a:p>
            <a:pPr marL="457200"/>
            <a:r>
              <a:rPr lang="en-US" altLang="x-none" sz="2400">
                <a:ea typeface="ＭＳ Ｐゴシック" charset="-128"/>
              </a:rPr>
              <a:t>Historical example: Ariane 5 explosion in 1996</a:t>
            </a:r>
            <a:br>
              <a:rPr lang="en-US" altLang="x-none" sz="2400">
                <a:ea typeface="ＭＳ Ｐゴシック" charset="-128"/>
              </a:rPr>
            </a:br>
            <a:r>
              <a:rPr lang="en-US" altLang="x-none" sz="2400">
                <a:ea typeface="ＭＳ Ｐゴシック" charset="-128"/>
              </a:rPr>
              <a:t>(</a:t>
            </a:r>
            <a:r>
              <a:rPr lang="en-US" altLang="x-none" sz="2000">
                <a:ea typeface="ＭＳ Ｐゴシック" charset="-128"/>
              </a:rPr>
              <a:t>http://www.youtube.com/watch?v=kYUrqdUyEpI; </a:t>
            </a:r>
            <a:r>
              <a:rPr lang="en-US" altLang="x-none" sz="2000">
                <a:ea typeface="ＭＳ Ｐゴシック" charset="-128"/>
                <a:hlinkClick r:id="rId3"/>
              </a:rPr>
              <a:t>http://www.ima.umn.edu/~arnold/disasters/ariane.html</a:t>
            </a:r>
            <a:r>
              <a:rPr lang="en-US" altLang="x-none" sz="2400">
                <a:ea typeface="ＭＳ Ｐゴシック" charset="-128"/>
              </a:rPr>
              <a:t>)</a:t>
            </a:r>
          </a:p>
        </p:txBody>
      </p:sp>
      <p:pic>
        <p:nvPicPr>
          <p:cNvPr id="71684" name="Picture 5" descr="Ariane explo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1800"/>
            <a:ext cx="50292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7" descr="Ariane 5 lifts off with the Rosetta probe on 2 March 2004.">
            <a:hlinkClick r:id="rId5" tooltip="Ariane 5 lifts off with the Rosetta probe on 2 March 2004.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1457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9303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51BE4B8-DA09-834D-983E-2ACA3F049982}" type="slidenum">
              <a:rPr lang="en-US" altLang="x-none" sz="1200">
                <a:latin typeface="Tahoma" charset="0"/>
              </a:rPr>
              <a:pPr/>
              <a:t>74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1143000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Real Life Example: Ariane 5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5800" cy="5029200"/>
          </a:xfrm>
        </p:spPr>
        <p:txBody>
          <a:bodyPr/>
          <a:lstStyle/>
          <a:p>
            <a:pPr marL="457200"/>
            <a:r>
              <a:rPr lang="en-US" altLang="x-none" sz="2400">
                <a:ea typeface="ＭＳ Ｐゴシック" charset="-128"/>
              </a:rPr>
              <a:t>Historical example: Ariane 5 explosion in 1996</a:t>
            </a:r>
            <a:br>
              <a:rPr lang="en-US" altLang="x-none" sz="2400">
                <a:ea typeface="ＭＳ Ｐゴシック" charset="-128"/>
              </a:rPr>
            </a:br>
            <a:r>
              <a:rPr lang="en-US" altLang="x-none" sz="2400">
                <a:ea typeface="ＭＳ Ｐゴシック" charset="-128"/>
              </a:rPr>
              <a:t>(</a:t>
            </a:r>
            <a:r>
              <a:rPr lang="en-US" altLang="x-none" sz="2000">
                <a:ea typeface="ＭＳ Ｐゴシック" charset="-128"/>
              </a:rPr>
              <a:t>http://www.youtube.com/watch?v=kYUrqdUyEpI; </a:t>
            </a:r>
            <a:r>
              <a:rPr lang="en-US" altLang="x-none" sz="2000">
                <a:ea typeface="ＭＳ Ｐゴシック" charset="-128"/>
                <a:hlinkClick r:id="rId3"/>
              </a:rPr>
              <a:t>http://www.ima.umn.edu/~arnold/disasters/ariane.html</a:t>
            </a:r>
            <a:r>
              <a:rPr lang="en-US" altLang="x-none" sz="2400">
                <a:ea typeface="ＭＳ Ｐゴシック" charset="-128"/>
              </a:rPr>
              <a:t>)</a:t>
            </a:r>
          </a:p>
        </p:txBody>
      </p:sp>
      <p:pic>
        <p:nvPicPr>
          <p:cNvPr id="73732" name="Picture 5" descr="Ariane explo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1800"/>
            <a:ext cx="50292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7" descr="Ariane 5 lifts off with the Rosetta probe on 2 March 2004.">
            <a:hlinkClick r:id="rId5" tooltip="Ariane 5 lifts off with the Rosetta probe on 2 March 2004.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1457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-76200" y="5410200"/>
            <a:ext cx="84582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8572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3144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 algn="l">
              <a:spcBef>
                <a:spcPct val="20000"/>
              </a:spcBef>
              <a:buClr>
                <a:srgbClr val="3333CC"/>
              </a:buClr>
              <a:buSzPct val="75000"/>
              <a:buFont typeface="Wingdings" charset="2"/>
              <a:buChar char="q"/>
            </a:pPr>
            <a:r>
              <a:rPr lang="en-US" altLang="x-none" sz="2400">
                <a:latin typeface="Comic Sans MS" charset="0"/>
              </a:rPr>
              <a:t>Reason:</a:t>
            </a:r>
            <a:r>
              <a:rPr lang="en-US" altLang="x-none" sz="2400">
                <a:solidFill>
                  <a:srgbClr val="FF3300"/>
                </a:solidFill>
                <a:latin typeface="Comic Sans MS" charset="0"/>
              </a:rPr>
              <a:t> range error</a:t>
            </a:r>
          </a:p>
          <a:p>
            <a:pPr lvl="2" algn="l">
              <a:spcBef>
                <a:spcPct val="20000"/>
              </a:spcBef>
              <a:buClr>
                <a:srgbClr val="3333CC"/>
              </a:buClr>
              <a:buSzPct val="75000"/>
              <a:buFont typeface="Wingdings" charset="2"/>
              <a:buChar char="q"/>
            </a:pPr>
            <a:r>
              <a:rPr lang="en-US" altLang="x-none" sz="2400">
                <a:solidFill>
                  <a:srgbClr val="000000"/>
                </a:solidFill>
                <a:latin typeface="Comic Sans MS" charset="0"/>
              </a:rPr>
              <a:t>trying to store a 64-bit real number (a double) to a 16-bit integer led to the crash</a:t>
            </a:r>
            <a:endParaRPr lang="en-US" altLang="x-none" sz="2400">
              <a:solidFill>
                <a:srgbClr val="FF33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62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11AED5C-5A07-ED45-A67D-28CD925881EB}" type="slidenum">
              <a:rPr lang="en-US" altLang="x-none" sz="1200">
                <a:latin typeface="Tahoma" charset="0"/>
              </a:rPr>
              <a:pPr/>
              <a:t>75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Real Life Example: Patriot Failure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6553200" cy="5029200"/>
          </a:xfrm>
        </p:spPr>
        <p:txBody>
          <a:bodyPr/>
          <a:lstStyle/>
          <a:p>
            <a:pPr marL="457200">
              <a:lnSpc>
                <a:spcPct val="90000"/>
              </a:lnSpc>
            </a:pPr>
            <a:r>
              <a:rPr lang="en-US" altLang="x-none" dirty="0">
                <a:ea typeface="ＭＳ Ｐゴシック" charset="-128"/>
              </a:rPr>
              <a:t>The Patriot Missile Failure in 1991</a:t>
            </a:r>
          </a:p>
          <a:p>
            <a:pPr marL="914400" lvl="1" indent="-3429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Perfect detection of a Scud missile, but the intercepting Patriot missed the target</a:t>
            </a:r>
          </a:p>
          <a:p>
            <a:pPr marL="457200">
              <a:lnSpc>
                <a:spcPct val="90000"/>
              </a:lnSpc>
            </a:pPr>
            <a:r>
              <a:rPr lang="en-US" altLang="x-none" dirty="0">
                <a:ea typeface="ＭＳ Ｐゴシック" charset="-128"/>
              </a:rPr>
              <a:t>Reason: precision error</a:t>
            </a:r>
          </a:p>
          <a:p>
            <a:pPr marL="914400" lvl="1" indent="-3429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a computer cannot represent 0.1 precisely; for a 24-bit floating point number they used, it is off by 0.000000</a:t>
            </a:r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0</a:t>
            </a:r>
            <a:r>
              <a:rPr lang="en-US" altLang="x-none" dirty="0">
                <a:ea typeface="ＭＳ Ｐゴシック" charset="-128"/>
              </a:rPr>
              <a:t>95. </a:t>
            </a:r>
          </a:p>
          <a:p>
            <a:pPr marL="914400" lvl="1" indent="-3429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After 100 hours in operation, it is off by 0.34 seconds (=0.000000095*100 hours * 60 min/hour * 60 sec/min * 10), leading to an error of about 600 meters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sz="1600" dirty="0">
                <a:ea typeface="ＭＳ Ｐゴシック" charset="-128"/>
              </a:rPr>
              <a:t>(</a:t>
            </a:r>
            <a:r>
              <a:rPr lang="en-US" altLang="x-none" sz="1600" dirty="0">
                <a:ea typeface="ＭＳ Ｐゴシック" charset="-128"/>
                <a:hlinkClick r:id="rId3"/>
              </a:rPr>
              <a:t>http://www.ima.umn.edu/~arnold/disasters/patriot.html</a:t>
            </a:r>
            <a:r>
              <a:rPr lang="en-US" altLang="x-none" sz="1200" dirty="0">
                <a:ea typeface="ＭＳ Ｐゴシック" charset="-128"/>
              </a:rPr>
              <a:t>)</a:t>
            </a:r>
          </a:p>
        </p:txBody>
      </p:sp>
      <p:pic>
        <p:nvPicPr>
          <p:cNvPr id="75780" name="Picture 6" descr="Four Patriot missiles like the one shown here can be fired from this mobile launcher between loadings.">
            <a:hlinkClick r:id="rId4" tooltip="Four Patriot missiles like the one shown here can be fired from this mobile launcher between loadings.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0"/>
            <a:ext cx="19288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35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AE698E5-C9CD-EE47-9341-0E255D24DE2C}" type="slidenum">
              <a:rPr lang="en-US" altLang="x-none" sz="1200">
                <a:latin typeface="Tahoma" charset="0"/>
              </a:rPr>
              <a:pPr/>
              <a:t>76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x-none">
                <a:ea typeface="ＭＳ Ｐゴシック" charset="-128"/>
              </a:rPr>
              <a:t>In the Movie</a:t>
            </a:r>
          </a:p>
        </p:txBody>
      </p:sp>
      <p:pic>
        <p:nvPicPr>
          <p:cNvPr id="7782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33591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Rectangle 2"/>
          <p:cNvSpPr>
            <a:spLocks noChangeArrowheads="1"/>
          </p:cNvSpPr>
          <p:nvPr/>
        </p:nvSpPr>
        <p:spPr bwMode="auto">
          <a:xfrm>
            <a:off x="2103438" y="6472238"/>
            <a:ext cx="4906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http://www.youtube.com/watch?v=G_wiXgRWrIU</a:t>
            </a:r>
          </a:p>
        </p:txBody>
      </p:sp>
    </p:spTree>
    <p:extLst>
      <p:ext uri="{BB962C8B-B14F-4D97-AF65-F5344CB8AC3E}">
        <p14:creationId xmlns:p14="http://schemas.microsoft.com/office/powerpoint/2010/main" val="24607708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B5F169F-DA77-9848-9B9F-1D36AC177D48}" type="slidenum">
              <a:rPr lang="en-US" altLang="x-none" sz="1200">
                <a:latin typeface="Tahoma" charset="0"/>
              </a:rPr>
              <a:pPr/>
              <a:t>77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>
                <a:ea typeface="ＭＳ Ｐゴシック" charset="-128"/>
              </a:rPr>
              <a:t>Characters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001000" cy="4648200"/>
          </a:xfrm>
          <a:noFill/>
        </p:spPr>
        <p:txBody>
          <a:bodyPr lIns="92075" tIns="46038" rIns="92075" bIns="46038"/>
          <a:lstStyle/>
          <a:p>
            <a:r>
              <a:rPr lang="en-US" altLang="x-none">
                <a:ea typeface="ＭＳ Ｐゴシック" charset="-128"/>
              </a:rPr>
              <a:t>A</a:t>
            </a:r>
            <a:r>
              <a:rPr lang="en-US" altLang="x-none">
                <a:latin typeface="Courier New" charset="0"/>
                <a:ea typeface="ＭＳ Ｐゴシック" charset="-128"/>
              </a:rPr>
              <a:t> char </a:t>
            </a:r>
            <a:r>
              <a:rPr lang="en-US" altLang="x-none">
                <a:ea typeface="ＭＳ Ｐゴシック" charset="-128"/>
              </a:rPr>
              <a:t>is a single character from </a:t>
            </a:r>
            <a:r>
              <a:rPr lang="en-US" altLang="x-none" i="1">
                <a:solidFill>
                  <a:schemeClr val="hlink"/>
                </a:solidFill>
                <a:ea typeface="ＭＳ Ｐゴシック" charset="-128"/>
              </a:rPr>
              <a:t>a character set</a:t>
            </a:r>
            <a:endParaRPr lang="en-US" altLang="x-none">
              <a:solidFill>
                <a:schemeClr val="hlink"/>
              </a:solidFill>
              <a:ea typeface="ＭＳ Ｐゴシック" charset="-128"/>
            </a:endParaRPr>
          </a:p>
          <a:p>
            <a:r>
              <a:rPr lang="en-US" altLang="x-none">
                <a:ea typeface="ＭＳ Ｐゴシック" charset="-128"/>
              </a:rPr>
              <a:t>A </a:t>
            </a:r>
            <a:r>
              <a:rPr lang="en-US" altLang="x-none" i="1">
                <a:ea typeface="ＭＳ Ｐゴシック" charset="-128"/>
              </a:rPr>
              <a:t>character set</a:t>
            </a:r>
            <a:r>
              <a:rPr lang="en-US" altLang="x-none">
                <a:ea typeface="ＭＳ Ｐゴシック" charset="-128"/>
              </a:rPr>
              <a:t> is an ordered list of characters; each character is given a unique number</a:t>
            </a:r>
          </a:p>
          <a:p>
            <a:r>
              <a:rPr lang="en-US" altLang="x-none">
                <a:ea typeface="ＭＳ Ｐゴシック" charset="-128"/>
              </a:rPr>
              <a:t>Character literals are represented in a program by delimiting with single quotes:</a:t>
            </a:r>
            <a:br>
              <a:rPr lang="en-US" altLang="x-none">
                <a:ea typeface="ＭＳ Ｐゴシック" charset="-128"/>
              </a:rPr>
            </a:br>
            <a:endParaRPr lang="en-US" altLang="x-none">
              <a:ea typeface="ＭＳ Ｐゴシック" charset="-128"/>
            </a:endParaRPr>
          </a:p>
          <a:p>
            <a:pPr algn="ctr">
              <a:buFont typeface="Wingdings" charset="2"/>
              <a:buNone/>
            </a:pPr>
            <a:r>
              <a:rPr lang="en-US" altLang="en-US">
                <a:latin typeface="Courier New" charset="0"/>
                <a:ea typeface="ＭＳ Ｐゴシック" charset="-128"/>
              </a:rPr>
              <a:t>’</a:t>
            </a:r>
            <a:r>
              <a:rPr lang="en-US" altLang="x-none">
                <a:latin typeface="Courier New" charset="0"/>
                <a:ea typeface="ＭＳ Ｐゴシック" charset="-128"/>
              </a:rPr>
              <a:t>a</a:t>
            </a:r>
            <a:r>
              <a:rPr lang="en-US" altLang="en-US">
                <a:latin typeface="Courier New" charset="0"/>
                <a:ea typeface="ＭＳ Ｐゴシック" charset="-128"/>
              </a:rPr>
              <a:t>’</a:t>
            </a:r>
            <a:r>
              <a:rPr lang="en-US" altLang="ja-JP">
                <a:latin typeface="Courier New" charset="0"/>
                <a:ea typeface="ＭＳ Ｐゴシック" charset="-128"/>
              </a:rPr>
              <a:t>  ’X’  '7'  ’$’  ',' '\n'</a:t>
            </a:r>
            <a:endParaRPr lang="en-US" altLang="ja-JP">
              <a:ea typeface="ＭＳ Ｐゴシック" charset="-128"/>
            </a:endParaRPr>
          </a:p>
          <a:p>
            <a:endParaRPr lang="en-US" altLang="x-none">
              <a:ea typeface="ＭＳ Ｐゴシック" charset="-128"/>
            </a:endParaRPr>
          </a:p>
        </p:txBody>
      </p:sp>
      <p:pic>
        <p:nvPicPr>
          <p:cNvPr id="79876" name="Picture 4" descr="420169176jKMBYH_f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27397" r="9180" b="12843"/>
          <a:stretch>
            <a:fillRect/>
          </a:stretch>
        </p:blipFill>
        <p:spPr bwMode="auto">
          <a:xfrm>
            <a:off x="5168900" y="-76200"/>
            <a:ext cx="39655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3586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6F46735-BEF2-9143-86E2-780C919F5C30}" type="slidenum">
              <a:rPr lang="en-US" altLang="x-none" sz="1200">
                <a:latin typeface="Tahoma" charset="0"/>
              </a:rPr>
              <a:pPr/>
              <a:t>78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>
                <a:ea typeface="ＭＳ Ｐゴシック" charset="-128"/>
              </a:rPr>
              <a:t>Java Character Set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72400" cy="51054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altLang="x-none" sz="3600" dirty="0">
                <a:ea typeface="ＭＳ Ｐゴシック" charset="-128"/>
              </a:rPr>
              <a:t>Java uses the </a:t>
            </a:r>
            <a:r>
              <a:rPr lang="en-US" altLang="x-none" sz="3600" dirty="0">
                <a:solidFill>
                  <a:srgbClr val="A50021"/>
                </a:solidFill>
                <a:ea typeface="ＭＳ Ｐゴシック" charset="-128"/>
              </a:rPr>
              <a:t>Unicode</a:t>
            </a:r>
            <a:r>
              <a:rPr lang="en-US" altLang="x-none" sz="3600" dirty="0">
                <a:ea typeface="ＭＳ Ｐゴシック" charset="-128"/>
              </a:rPr>
              <a:t> character set, a superset of ASCII 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sz="3200" dirty="0">
                <a:ea typeface="ＭＳ Ｐゴシック" charset="-128"/>
              </a:rPr>
              <a:t>uses sixteen bits (2 bytes) per character, allowing for 65,536 unique characters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sz="3200" dirty="0">
                <a:ea typeface="ＭＳ Ｐゴシック" charset="-128"/>
              </a:rPr>
              <a:t>it is an international character set, containing symbols and characters from many languages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x-none" sz="3200" dirty="0">
                <a:ea typeface="ＭＳ Ｐゴシック" charset="-128"/>
              </a:rPr>
              <a:t>code chart can be found at:</a:t>
            </a:r>
          </a:p>
          <a:p>
            <a:pPr lvl="1">
              <a:lnSpc>
                <a:spcPct val="90000"/>
              </a:lnSpc>
              <a:buFont typeface="ZapfDingbats" charset="0"/>
              <a:buNone/>
            </a:pPr>
            <a:r>
              <a:rPr lang="en-US" altLang="x-none" sz="3200" dirty="0">
                <a:ea typeface="ＭＳ Ｐゴシック" charset="-128"/>
                <a:hlinkClick r:id="rId3"/>
              </a:rPr>
              <a:t>http://www.unicode.org/charts/</a:t>
            </a:r>
            <a:endParaRPr lang="en-US" altLang="x-none" sz="32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20556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7D34B86-951F-A44E-8230-496A03DB6A23}" type="slidenum">
              <a:rPr lang="en-US" altLang="x-none" sz="1200">
                <a:latin typeface="Tahoma" charset="0"/>
              </a:rPr>
              <a:pPr/>
              <a:t>79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>
                <a:ea typeface="ＭＳ Ｐゴシック" charset="-128"/>
              </a:rPr>
              <a:t>Boolean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>
                <a:ea typeface="ＭＳ Ｐゴシック" charset="-128"/>
              </a:rPr>
              <a:t>A</a:t>
            </a:r>
            <a:r>
              <a:rPr lang="en-US" altLang="x-none">
                <a:latin typeface="Courier New" charset="0"/>
                <a:ea typeface="ＭＳ Ｐゴシック" charset="-128"/>
              </a:rPr>
              <a:t> boolean </a:t>
            </a:r>
            <a:r>
              <a:rPr lang="en-US" altLang="x-none">
                <a:ea typeface="ＭＳ Ｐゴシック" charset="-128"/>
              </a:rPr>
              <a:t>value represents logical value: true or false</a:t>
            </a:r>
          </a:p>
          <a:p>
            <a:pPr lvl="4"/>
            <a:endParaRPr lang="en-US" altLang="x-none">
              <a:latin typeface="Times New Roman" charset="0"/>
              <a:ea typeface="ＭＳ Ｐゴシック" charset="-128"/>
            </a:endParaRPr>
          </a:p>
          <a:p>
            <a:r>
              <a:rPr lang="en-US" altLang="x-none">
                <a:ea typeface="ＭＳ Ｐゴシック" charset="-128"/>
              </a:rPr>
              <a:t>The keywords</a:t>
            </a:r>
            <a:r>
              <a:rPr lang="en-US" altLang="x-none">
                <a:latin typeface="Courier New" charset="0"/>
                <a:ea typeface="ＭＳ Ｐゴシック" charset="-128"/>
              </a:rPr>
              <a:t> true </a:t>
            </a:r>
            <a:r>
              <a:rPr lang="en-US" altLang="x-none">
                <a:ea typeface="ＭＳ Ｐゴシック" charset="-128"/>
              </a:rPr>
              <a:t>and</a:t>
            </a:r>
            <a:r>
              <a:rPr lang="en-US" altLang="x-none">
                <a:latin typeface="Courier New" charset="0"/>
                <a:ea typeface="ＭＳ Ｐゴシック" charset="-128"/>
              </a:rPr>
              <a:t> false </a:t>
            </a:r>
            <a:r>
              <a:rPr lang="en-US" altLang="x-none">
                <a:ea typeface="ＭＳ Ｐゴシック" charset="-128"/>
              </a:rPr>
              <a:t>are the only valid values for a boolean type</a:t>
            </a:r>
          </a:p>
          <a:p>
            <a:endParaRPr lang="en-US" altLang="x-none" sz="2000">
              <a:latin typeface="Times New Roman" charset="0"/>
              <a:ea typeface="ＭＳ Ｐゴシック" charset="-128"/>
            </a:endParaRPr>
          </a:p>
          <a:p>
            <a:r>
              <a:rPr lang="en-US" altLang="x-none">
                <a:ea typeface="ＭＳ Ｐゴシック" charset="-128"/>
              </a:rPr>
              <a:t>A boolean can also be used to represent any two states, such as a light bulb being on or off</a:t>
            </a:r>
          </a:p>
          <a:p>
            <a:pPr lvl="4"/>
            <a:endParaRPr lang="en-US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9672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Recap: The </a:t>
            </a:r>
            <a:r>
              <a:rPr lang="en-GB" altLang="x-none" sz="3600">
                <a:latin typeface="Courier New" charset="0"/>
                <a:ea typeface="ＭＳ Ｐゴシック" charset="-128"/>
              </a:rPr>
              <a:t>System.out.println </a:t>
            </a:r>
            <a:r>
              <a:rPr lang="en-US" altLang="x-none" sz="3600">
                <a:ea typeface="ＭＳ Ｐゴシック" charset="-128"/>
              </a:rPr>
              <a:t>Statement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648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GB" altLang="x-none">
                <a:ea typeface="ＭＳ Ｐゴシック" charset="-128"/>
              </a:rPr>
              <a:t>Two ways to use the statement:</a:t>
            </a:r>
            <a:endParaRPr lang="en-GB" altLang="x-none" sz="8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en-GB" altLang="x-none">
                <a:latin typeface="Courier New" charset="0"/>
                <a:ea typeface="ＭＳ Ｐゴシック" charset="-128"/>
              </a:rPr>
              <a:t>System.out.println(</a:t>
            </a:r>
            <a:r>
              <a:rPr lang="en-GB" altLang="en-US">
                <a:latin typeface="Courier New" charset="0"/>
                <a:ea typeface="ＭＳ Ｐゴシック" charset="-128"/>
              </a:rPr>
              <a:t>“</a:t>
            </a:r>
            <a:r>
              <a:rPr lang="en-GB" altLang="x-none">
                <a:latin typeface="Courier New" charset="0"/>
                <a:ea typeface="ＭＳ Ｐゴシック" charset="-128"/>
              </a:rPr>
              <a:t>string</a:t>
            </a:r>
            <a:r>
              <a:rPr lang="en-GB" altLang="en-US">
                <a:latin typeface="Courier New" charset="0"/>
                <a:ea typeface="ＭＳ Ｐゴシック" charset="-128"/>
              </a:rPr>
              <a:t>”</a:t>
            </a:r>
            <a:r>
              <a:rPr lang="en-GB" altLang="x-none">
                <a:latin typeface="Courier New" charset="0"/>
                <a:ea typeface="ＭＳ Ｐゴシック" charset="-128"/>
              </a:rPr>
              <a:t>);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x-none">
                <a:ea typeface="ＭＳ Ｐゴシック" charset="-128"/>
              </a:rPr>
              <a:t>You may need to use escape sequences in strings</a:t>
            </a:r>
          </a:p>
          <a:p>
            <a:pPr lvl="2" eaLnBrk="1" hangingPunct="1">
              <a:lnSpc>
                <a:spcPct val="110000"/>
              </a:lnSpc>
            </a:pPr>
            <a:endParaRPr lang="en-GB" altLang="x-none">
              <a:ea typeface="ＭＳ Ｐゴシック" charset="-128"/>
            </a:endParaRP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en-GB" altLang="x-none">
                <a:latin typeface="Courier New" charset="0"/>
                <a:ea typeface="ＭＳ Ｐゴシック" charset="-128"/>
              </a:rPr>
              <a:t>System.out.println();</a:t>
            </a:r>
          </a:p>
          <a:p>
            <a:pPr lvl="1"/>
            <a:endParaRPr lang="en-US" altLang="x-none">
              <a:ea typeface="ＭＳ Ｐゴシック" charset="-128"/>
            </a:endParaRPr>
          </a:p>
          <a:p>
            <a:endParaRPr lang="en-US" altLang="x-none">
              <a:ea typeface="ＭＳ Ｐゴシック" charset="-128"/>
            </a:endParaRPr>
          </a:p>
          <a:p>
            <a:r>
              <a:rPr lang="en-US" altLang="x-none" sz="3200">
                <a:ea typeface="ＭＳ Ｐゴシック" charset="-128"/>
              </a:rPr>
              <a:t>A related statement is </a:t>
            </a:r>
            <a:r>
              <a:rPr lang="en-GB" altLang="x-none">
                <a:latin typeface="Courier New" charset="0"/>
                <a:ea typeface="ＭＳ Ｐゴシック" charset="-128"/>
              </a:rPr>
              <a:t>System.out.print(</a:t>
            </a:r>
            <a:r>
              <a:rPr lang="en-GB" altLang="en-US">
                <a:latin typeface="Courier New" charset="0"/>
                <a:ea typeface="ＭＳ Ｐゴシック" charset="-128"/>
              </a:rPr>
              <a:t>“</a:t>
            </a:r>
            <a:r>
              <a:rPr lang="en-GB" altLang="x-none">
                <a:latin typeface="Courier New" charset="0"/>
                <a:ea typeface="ＭＳ Ｐゴシック" charset="-128"/>
              </a:rPr>
              <a:t>string</a:t>
            </a:r>
            <a:r>
              <a:rPr lang="en-GB" altLang="en-US">
                <a:latin typeface="Courier New" charset="0"/>
                <a:ea typeface="ＭＳ Ｐゴシック" charset="-128"/>
              </a:rPr>
              <a:t>”</a:t>
            </a:r>
            <a:r>
              <a:rPr lang="en-GB" altLang="x-none">
                <a:latin typeface="Courier New" charset="0"/>
                <a:ea typeface="ＭＳ Ｐゴシック" charset="-128"/>
              </a:rPr>
              <a:t>); </a:t>
            </a:r>
            <a:br>
              <a:rPr lang="en-GB" altLang="x-none">
                <a:latin typeface="Courier New" charset="0"/>
                <a:ea typeface="ＭＳ Ｐゴシック" charset="-128"/>
              </a:rPr>
            </a:br>
            <a:r>
              <a:rPr lang="en-US" altLang="x-none">
                <a:ea typeface="ＭＳ Ｐゴシック" charset="-128"/>
              </a:rPr>
              <a:t>It does not print a newline</a:t>
            </a:r>
          </a:p>
          <a:p>
            <a:endParaRPr lang="en-US" altLang="x-none">
              <a:ea typeface="ＭＳ Ｐゴシック" charset="-128"/>
            </a:endParaRPr>
          </a:p>
          <a:p>
            <a:endParaRPr lang="en-US" altLang="x-none">
              <a:ea typeface="ＭＳ Ｐゴシック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93C8346-48F7-5A41-AC3C-374B3DEDB26F}" type="slidenum">
              <a:rPr lang="en-US" altLang="x-none" sz="1200">
                <a:latin typeface="Tahoma" charset="0"/>
              </a:rPr>
              <a:pPr/>
              <a:t>8</a:t>
            </a:fld>
            <a:endParaRPr lang="en-US" altLang="x-none" sz="1200">
              <a:latin typeface="Tahoma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Admin and recap</a:t>
            </a:r>
          </a:p>
          <a:p>
            <a:r>
              <a:rPr lang="en-US" altLang="zh-CN" dirty="0">
                <a:ea typeface="ＭＳ Ｐゴシック" charset="-128"/>
              </a:rPr>
              <a:t>Java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Methods</a:t>
            </a:r>
            <a:endParaRPr lang="en-US" altLang="x-none" dirty="0">
              <a:ea typeface="ＭＳ Ｐゴシック" charset="-128"/>
            </a:endParaRPr>
          </a:p>
          <a:p>
            <a:r>
              <a:rPr lang="en-US" altLang="x-none" dirty="0">
                <a:ea typeface="ＭＳ Ｐゴシック" charset="-128"/>
              </a:rPr>
              <a:t>Primitive data types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why data types?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storage and representation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operations</a:t>
            </a: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AFC230C-D248-674A-A366-B12AD8219552}" type="slidenum">
              <a:rPr lang="en-US" altLang="x-none" sz="1200">
                <a:latin typeface="Tahoma" charset="0"/>
              </a:rPr>
              <a:pPr/>
              <a:t>80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298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B8135ED-2B90-6C4B-A3CA-A25290DF81AF}" type="slidenum">
              <a:rPr lang="en-US" altLang="x-none" sz="1200">
                <a:latin typeface="Tahoma" charset="0"/>
              </a:rPr>
              <a:pPr/>
              <a:t>81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Data Type and Operations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05800" cy="51054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A type defines not only the storage/representation but also the </a:t>
            </a:r>
            <a:r>
              <a:rPr lang="en-US" altLang="x-none" dirty="0">
                <a:solidFill>
                  <a:srgbClr val="FF0000"/>
                </a:solidFill>
                <a:ea typeface="ＭＳ Ｐゴシック" charset="-128"/>
              </a:rPr>
              <a:t>allowed and meaning (semantics) of operations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Discussions: reasonable operations that can be performed on two operands</a:t>
            </a:r>
          </a:p>
          <a:p>
            <a:pPr lvl="2"/>
            <a:r>
              <a:rPr lang="en-US" altLang="x-none" sz="2400" dirty="0">
                <a:ea typeface="ＭＳ Ｐゴシック" charset="-128"/>
              </a:rPr>
              <a:t>Integers: i1 ? i2</a:t>
            </a:r>
          </a:p>
          <a:p>
            <a:pPr lvl="2"/>
            <a:r>
              <a:rPr lang="en-US" altLang="x-none" sz="2400" dirty="0">
                <a:ea typeface="ＭＳ Ｐゴシック" charset="-128"/>
              </a:rPr>
              <a:t>Strings: s1 ? s2</a:t>
            </a:r>
          </a:p>
          <a:p>
            <a:pPr lvl="2"/>
            <a:r>
              <a:rPr lang="en-US" altLang="x-none" sz="2400" dirty="0">
                <a:ea typeface="ＭＳ Ｐゴシック" charset="-128"/>
              </a:rPr>
              <a:t>Characters: c1 ? c2</a:t>
            </a:r>
          </a:p>
        </p:txBody>
      </p:sp>
    </p:spTree>
    <p:extLst>
      <p:ext uri="{BB962C8B-B14F-4D97-AF65-F5344CB8AC3E}">
        <p14:creationId xmlns:p14="http://schemas.microsoft.com/office/powerpoint/2010/main" val="241060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Data Type and Operations</a:t>
            </a:r>
          </a:p>
        </p:txBody>
      </p:sp>
      <p:sp>
        <p:nvSpPr>
          <p:cNvPr id="890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1C50759-D6E3-8640-8E8B-4A06D1EE67C5}" type="slidenum">
              <a:rPr lang="en-US" altLang="x-none" sz="1200">
                <a:latin typeface="Tahoma" charset="0"/>
              </a:rPr>
              <a:pPr/>
              <a:t>82</a:t>
            </a:fld>
            <a:endParaRPr lang="en-US" altLang="x-none" sz="1200">
              <a:latin typeface="Tahoma" charset="0"/>
            </a:endParaRPr>
          </a:p>
        </p:txBody>
      </p:sp>
      <p:grpSp>
        <p:nvGrpSpPr>
          <p:cNvPr id="89091" name="Group 2"/>
          <p:cNvGrpSpPr>
            <a:grpSpLocks/>
          </p:cNvGrpSpPr>
          <p:nvPr/>
        </p:nvGrpSpPr>
        <p:grpSpPr bwMode="auto">
          <a:xfrm>
            <a:off x="457200" y="1524000"/>
            <a:ext cx="8686800" cy="5562600"/>
            <a:chOff x="977900" y="2263775"/>
            <a:chExt cx="7785099" cy="3832225"/>
          </a:xfrm>
        </p:grpSpPr>
        <p:sp>
          <p:nvSpPr>
            <p:cNvPr id="48" name="Rectangle 4"/>
            <p:cNvSpPr>
              <a:spLocks noChangeArrowheads="1"/>
            </p:cNvSpPr>
            <p:nvPr/>
          </p:nvSpPr>
          <p:spPr bwMode="auto">
            <a:xfrm>
              <a:off x="6088294" y="4499240"/>
              <a:ext cx="2233663" cy="655110"/>
            </a:xfrm>
            <a:prstGeom prst="rect">
              <a:avLst/>
            </a:prstGeom>
            <a:solidFill>
              <a:srgbClr val="C0C0C0"/>
            </a:solidFill>
            <a:ln w="15875">
              <a:noFill/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800" kern="0" dirty="0">
                  <a:solidFill>
                    <a:sysClr val="windowText" lastClr="000000"/>
                  </a:solidFill>
                  <a:ea typeface="ＭＳ Ｐゴシック" charset="0"/>
                  <a:cs typeface="ＭＳ Ｐゴシック" charset="0"/>
                </a:rPr>
                <a:t>compare</a:t>
              </a:r>
              <a:br>
                <a:rPr kumimoji="1" lang="en-US" sz="1800" kern="0" dirty="0">
                  <a:solidFill>
                    <a:sysClr val="windowText" lastClr="000000"/>
                  </a:solidFill>
                  <a:ea typeface="ＭＳ Ｐゴシック" charset="0"/>
                  <a:cs typeface="ＭＳ Ｐゴシック" charset="0"/>
                </a:rPr>
              </a:br>
              <a:r>
                <a:rPr kumimoji="1" lang="en-US" sz="1800" kern="0" dirty="0">
                  <a:solidFill>
                    <a:sysClr val="windowText" lastClr="000000"/>
                  </a:solidFill>
                  <a:ea typeface="ＭＳ Ｐゴシック" charset="0"/>
                  <a:cs typeface="ＭＳ Ｐゴシック" charset="0"/>
                </a:rPr>
                <a:t>add +, sub -, multiply *, divide /, modulus %</a:t>
              </a:r>
            </a:p>
          </p:txBody>
        </p:sp>
        <p:sp>
          <p:nvSpPr>
            <p:cNvPr id="49" name="Rectangle 5"/>
            <p:cNvSpPr>
              <a:spLocks noChangeArrowheads="1"/>
            </p:cNvSpPr>
            <p:nvPr/>
          </p:nvSpPr>
          <p:spPr bwMode="auto">
            <a:xfrm>
              <a:off x="4194660" y="4499240"/>
              <a:ext cx="1893634" cy="655110"/>
            </a:xfrm>
            <a:prstGeom prst="rect">
              <a:avLst/>
            </a:prstGeom>
            <a:solidFill>
              <a:srgbClr val="C0C0C0"/>
            </a:solidFill>
            <a:ln w="15875">
              <a:noFill/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800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3.1415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800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6.022e23</a:t>
              </a:r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2404884" y="4499240"/>
              <a:ext cx="1789776" cy="655110"/>
            </a:xfrm>
            <a:prstGeom prst="rect">
              <a:avLst/>
            </a:prstGeom>
            <a:solidFill>
              <a:srgbClr val="C0C0C0"/>
            </a:solidFill>
            <a:ln w="15875">
              <a:noFill/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2000" kern="0">
                  <a:solidFill>
                    <a:sysClr val="windowText" lastClr="000000"/>
                  </a:solidFill>
                  <a:ea typeface="ＭＳ Ｐゴシック" charset="0"/>
                  <a:cs typeface="ＭＳ Ｐゴシック" charset="0"/>
                </a:rPr>
                <a:t>floating-point numbers</a:t>
              </a:r>
            </a:p>
          </p:txBody>
        </p: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977900" y="4499240"/>
              <a:ext cx="1426984" cy="655110"/>
            </a:xfrm>
            <a:prstGeom prst="rect">
              <a:avLst/>
            </a:prstGeom>
            <a:solidFill>
              <a:srgbClr val="C0C0C0"/>
            </a:solidFill>
            <a:ln w="15875">
              <a:noFill/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800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double</a:t>
              </a:r>
            </a:p>
          </p:txBody>
        </p:sp>
        <p:sp>
          <p:nvSpPr>
            <p:cNvPr id="52" name="Rectangle 8"/>
            <p:cNvSpPr>
              <a:spLocks noChangeArrowheads="1"/>
            </p:cNvSpPr>
            <p:nvPr/>
          </p:nvSpPr>
          <p:spPr bwMode="auto">
            <a:xfrm>
              <a:off x="6088294" y="3843037"/>
              <a:ext cx="2233663" cy="656203"/>
            </a:xfrm>
            <a:prstGeom prst="rect">
              <a:avLst/>
            </a:prstGeom>
            <a:solidFill>
              <a:srgbClr val="C0C0C0"/>
            </a:solidFill>
            <a:ln w="15875">
              <a:noFill/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800" kern="0" dirty="0">
                  <a:solidFill>
                    <a:sysClr val="windowText" lastClr="000000"/>
                  </a:solidFill>
                  <a:ea typeface="ＭＳ Ｐゴシック" charset="0"/>
                  <a:cs typeface="ＭＳ Ｐゴシック" charset="0"/>
                </a:rPr>
                <a:t>compare</a:t>
              </a:r>
              <a:br>
                <a:rPr kumimoji="1" lang="en-US" sz="1800" kern="0" dirty="0">
                  <a:solidFill>
                    <a:sysClr val="windowText" lastClr="000000"/>
                  </a:solidFill>
                  <a:ea typeface="ＭＳ Ｐゴシック" charset="0"/>
                  <a:cs typeface="ＭＳ Ｐゴシック" charset="0"/>
                </a:rPr>
              </a:br>
              <a:r>
                <a:rPr kumimoji="1" lang="en-US" sz="1800" kern="0" dirty="0">
                  <a:solidFill>
                    <a:sysClr val="windowText" lastClr="000000"/>
                  </a:solidFill>
                  <a:ea typeface="ＭＳ Ｐゴシック" charset="0"/>
                  <a:cs typeface="ＭＳ Ｐゴシック" charset="0"/>
                </a:rPr>
                <a:t>add +, sub -, multiply *, divide /, modulus %</a:t>
              </a:r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4194660" y="3843037"/>
              <a:ext cx="1893634" cy="656203"/>
            </a:xfrm>
            <a:prstGeom prst="rect">
              <a:avLst/>
            </a:prstGeom>
            <a:solidFill>
              <a:srgbClr val="C0C0C0"/>
            </a:solidFill>
            <a:ln w="15875">
              <a:noFill/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800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17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800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12345</a:t>
              </a:r>
            </a:p>
          </p:txBody>
        </p:sp>
        <p:sp>
          <p:nvSpPr>
            <p:cNvPr id="54" name="Rectangle 10"/>
            <p:cNvSpPr>
              <a:spLocks noChangeArrowheads="1"/>
            </p:cNvSpPr>
            <p:nvPr/>
          </p:nvSpPr>
          <p:spPr bwMode="auto">
            <a:xfrm>
              <a:off x="2404884" y="3843037"/>
              <a:ext cx="1789776" cy="656203"/>
            </a:xfrm>
            <a:prstGeom prst="rect">
              <a:avLst/>
            </a:prstGeom>
            <a:solidFill>
              <a:srgbClr val="C0C0C0"/>
            </a:solidFill>
            <a:ln w="15875">
              <a:noFill/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2000" kern="0">
                  <a:solidFill>
                    <a:sysClr val="windowText" lastClr="000000"/>
                  </a:solidFill>
                  <a:ea typeface="ＭＳ Ｐゴシック" charset="0"/>
                  <a:cs typeface="ＭＳ Ｐゴシック" charset="0"/>
                </a:rPr>
                <a:t>integers</a:t>
              </a:r>
            </a:p>
          </p:txBody>
        </p:sp>
        <p:sp>
          <p:nvSpPr>
            <p:cNvPr id="55" name="Rectangle 11"/>
            <p:cNvSpPr>
              <a:spLocks noChangeArrowheads="1"/>
            </p:cNvSpPr>
            <p:nvPr/>
          </p:nvSpPr>
          <p:spPr bwMode="auto">
            <a:xfrm>
              <a:off x="977900" y="3843037"/>
              <a:ext cx="1426984" cy="656203"/>
            </a:xfrm>
            <a:prstGeom prst="rect">
              <a:avLst/>
            </a:prstGeom>
            <a:solidFill>
              <a:srgbClr val="C0C0C0"/>
            </a:solidFill>
            <a:ln w="15875">
              <a:noFill/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800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int</a:t>
              </a:r>
            </a:p>
          </p:txBody>
        </p:sp>
        <p:sp>
          <p:nvSpPr>
            <p:cNvPr id="56" name="Rectangle 12"/>
            <p:cNvSpPr>
              <a:spLocks noChangeArrowheads="1"/>
            </p:cNvSpPr>
            <p:nvPr/>
          </p:nvSpPr>
          <p:spPr bwMode="auto">
            <a:xfrm>
              <a:off x="6088294" y="5154349"/>
              <a:ext cx="2233663" cy="656203"/>
            </a:xfrm>
            <a:prstGeom prst="rect">
              <a:avLst/>
            </a:prstGeom>
            <a:solidFill>
              <a:srgbClr val="C0C0C0"/>
            </a:solidFill>
            <a:ln w="15875">
              <a:noFill/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2000" kern="0" dirty="0">
                  <a:solidFill>
                    <a:sysClr val="windowText" lastClr="000000"/>
                  </a:solidFill>
                  <a:ea typeface="ＭＳ Ｐゴシック" charset="0"/>
                  <a:cs typeface="ＭＳ Ｐゴシック" charset="0"/>
                </a:rPr>
                <a:t>==, !=, </a:t>
              </a:r>
              <a:br>
                <a:rPr kumimoji="1" lang="en-US" sz="2000" kern="0" dirty="0">
                  <a:solidFill>
                    <a:sysClr val="windowText" lastClr="000000"/>
                  </a:solidFill>
                  <a:ea typeface="ＭＳ Ｐゴシック" charset="0"/>
                  <a:cs typeface="ＭＳ Ｐゴシック" charset="0"/>
                </a:rPr>
              </a:br>
              <a:r>
                <a:rPr kumimoji="1" lang="en-US" sz="2000" kern="0" dirty="0">
                  <a:solidFill>
                    <a:sysClr val="windowText" lastClr="000000"/>
                  </a:solidFill>
                  <a:ea typeface="ＭＳ Ｐゴシック" charset="0"/>
                  <a:cs typeface="ＭＳ Ｐゴシック" charset="0"/>
                </a:rPr>
                <a:t>and &amp;&amp;, or ||, </a:t>
              </a:r>
              <a:br>
                <a:rPr kumimoji="1" lang="en-US" sz="2000" kern="0" dirty="0">
                  <a:solidFill>
                    <a:sysClr val="windowText" lastClr="000000"/>
                  </a:solidFill>
                  <a:ea typeface="ＭＳ Ｐゴシック" charset="0"/>
                  <a:cs typeface="ＭＳ Ｐゴシック" charset="0"/>
                </a:rPr>
              </a:br>
              <a:r>
                <a:rPr kumimoji="1" lang="en-US" sz="2000" kern="0" dirty="0">
                  <a:solidFill>
                    <a:sysClr val="windowText" lastClr="000000"/>
                  </a:solidFill>
                  <a:ea typeface="ＭＳ Ｐゴシック" charset="0"/>
                  <a:cs typeface="ＭＳ Ｐゴシック" charset="0"/>
                </a:rPr>
                <a:t>not !</a:t>
              </a:r>
            </a:p>
          </p:txBody>
        </p:sp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4194660" y="5154349"/>
              <a:ext cx="1893634" cy="656203"/>
            </a:xfrm>
            <a:prstGeom prst="rect">
              <a:avLst/>
            </a:prstGeom>
            <a:solidFill>
              <a:srgbClr val="C0C0C0"/>
            </a:solidFill>
            <a:ln w="15875">
              <a:noFill/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800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true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800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false</a:t>
              </a:r>
            </a:p>
          </p:txBody>
        </p:sp>
        <p:sp>
          <p:nvSpPr>
            <p:cNvPr id="58" name="Rectangle 14"/>
            <p:cNvSpPr>
              <a:spLocks noChangeArrowheads="1"/>
            </p:cNvSpPr>
            <p:nvPr/>
          </p:nvSpPr>
          <p:spPr bwMode="auto">
            <a:xfrm>
              <a:off x="2404884" y="5154349"/>
              <a:ext cx="1789776" cy="656203"/>
            </a:xfrm>
            <a:prstGeom prst="rect">
              <a:avLst/>
            </a:prstGeom>
            <a:solidFill>
              <a:srgbClr val="C0C0C0"/>
            </a:solidFill>
            <a:ln w="15875">
              <a:noFill/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2000" kern="0">
                  <a:solidFill>
                    <a:sysClr val="windowText" lastClr="000000"/>
                  </a:solidFill>
                  <a:ea typeface="ＭＳ Ｐゴシック" charset="0"/>
                  <a:cs typeface="ＭＳ Ｐゴシック" charset="0"/>
                </a:rPr>
                <a:t>truth values</a:t>
              </a:r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977900" y="5154349"/>
              <a:ext cx="1426984" cy="656203"/>
            </a:xfrm>
            <a:prstGeom prst="rect">
              <a:avLst/>
            </a:prstGeom>
            <a:solidFill>
              <a:srgbClr val="C0C0C0"/>
            </a:solidFill>
            <a:ln w="15875">
              <a:noFill/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800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boolean</a:t>
              </a:r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2404884" y="3187928"/>
              <a:ext cx="1789776" cy="655109"/>
            </a:xfrm>
            <a:prstGeom prst="rect">
              <a:avLst/>
            </a:prstGeom>
            <a:solidFill>
              <a:srgbClr val="C0C0C0"/>
            </a:solidFill>
            <a:ln w="15875">
              <a:noFill/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2000" kern="0">
                  <a:solidFill>
                    <a:sysClr val="windowText" lastClr="000000"/>
                  </a:solidFill>
                  <a:ea typeface="ＭＳ Ｐゴシック" charset="0"/>
                  <a:cs typeface="ＭＳ Ｐゴシック" charset="0"/>
                </a:rPr>
                <a:t>sequences of characters</a:t>
              </a:r>
            </a:p>
          </p:txBody>
        </p:sp>
        <p:sp>
          <p:nvSpPr>
            <p:cNvPr id="61" name="Rectangle 17"/>
            <p:cNvSpPr>
              <a:spLocks noChangeArrowheads="1"/>
            </p:cNvSpPr>
            <p:nvPr/>
          </p:nvSpPr>
          <p:spPr bwMode="auto">
            <a:xfrm>
              <a:off x="2404884" y="2671715"/>
              <a:ext cx="1789776" cy="516213"/>
            </a:xfrm>
            <a:prstGeom prst="rect">
              <a:avLst/>
            </a:prstGeom>
            <a:solidFill>
              <a:srgbClr val="C0C0C0"/>
            </a:solidFill>
            <a:ln w="15875">
              <a:noFill/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2000" kern="0">
                  <a:solidFill>
                    <a:sysClr val="windowText" lastClr="000000"/>
                  </a:solidFill>
                  <a:ea typeface="ＭＳ Ｐゴシック" charset="0"/>
                  <a:cs typeface="ＭＳ Ｐゴシック" charset="0"/>
                </a:rPr>
                <a:t>characters</a:t>
              </a:r>
            </a:p>
          </p:txBody>
        </p:sp>
        <p:sp>
          <p:nvSpPr>
            <p:cNvPr id="62" name="Rectangle 18"/>
            <p:cNvSpPr>
              <a:spLocks noChangeArrowheads="1"/>
            </p:cNvSpPr>
            <p:nvPr/>
          </p:nvSpPr>
          <p:spPr bwMode="auto">
            <a:xfrm>
              <a:off x="2404884" y="2263775"/>
              <a:ext cx="1789776" cy="407940"/>
            </a:xfrm>
            <a:prstGeom prst="rect">
              <a:avLst/>
            </a:prstGeom>
            <a:solidFill>
              <a:srgbClr val="666666"/>
            </a:solidFill>
            <a:ln w="15875">
              <a:noFill/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2000" ker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set of values</a:t>
              </a:r>
            </a:p>
          </p:txBody>
        </p:sp>
        <p:sp>
          <p:nvSpPr>
            <p:cNvPr id="63" name="Rectangle 19"/>
            <p:cNvSpPr>
              <a:spLocks noChangeArrowheads="1"/>
            </p:cNvSpPr>
            <p:nvPr/>
          </p:nvSpPr>
          <p:spPr bwMode="auto">
            <a:xfrm>
              <a:off x="6088294" y="2263775"/>
              <a:ext cx="2233663" cy="407940"/>
            </a:xfrm>
            <a:prstGeom prst="rect">
              <a:avLst/>
            </a:prstGeom>
            <a:solidFill>
              <a:srgbClr val="666666"/>
            </a:solidFill>
            <a:ln w="15875">
              <a:noFill/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2000" ker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operations</a:t>
              </a:r>
            </a:p>
          </p:txBody>
        </p:sp>
        <p:sp>
          <p:nvSpPr>
            <p:cNvPr id="64" name="Rectangle 20"/>
            <p:cNvSpPr>
              <a:spLocks noChangeArrowheads="1"/>
            </p:cNvSpPr>
            <p:nvPr/>
          </p:nvSpPr>
          <p:spPr bwMode="auto">
            <a:xfrm>
              <a:off x="4194660" y="2263775"/>
              <a:ext cx="1893634" cy="407940"/>
            </a:xfrm>
            <a:prstGeom prst="rect">
              <a:avLst/>
            </a:prstGeom>
            <a:solidFill>
              <a:srgbClr val="666666"/>
            </a:solidFill>
            <a:ln w="15875">
              <a:noFill/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2000" ker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literal values</a:t>
              </a:r>
            </a:p>
          </p:txBody>
        </p:sp>
        <p:sp>
          <p:nvSpPr>
            <p:cNvPr id="65" name="Rectangle 21"/>
            <p:cNvSpPr>
              <a:spLocks noChangeArrowheads="1"/>
            </p:cNvSpPr>
            <p:nvPr/>
          </p:nvSpPr>
          <p:spPr bwMode="auto">
            <a:xfrm>
              <a:off x="977900" y="2263775"/>
              <a:ext cx="1426984" cy="407940"/>
            </a:xfrm>
            <a:prstGeom prst="rect">
              <a:avLst/>
            </a:prstGeom>
            <a:solidFill>
              <a:srgbClr val="666666"/>
            </a:solidFill>
            <a:ln w="15875">
              <a:noFill/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2000" ker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type</a:t>
              </a:r>
            </a:p>
          </p:txBody>
        </p:sp>
        <p:sp>
          <p:nvSpPr>
            <p:cNvPr id="66" name="Rectangle 22"/>
            <p:cNvSpPr>
              <a:spLocks noChangeArrowheads="1"/>
            </p:cNvSpPr>
            <p:nvPr/>
          </p:nvSpPr>
          <p:spPr bwMode="auto">
            <a:xfrm>
              <a:off x="6088294" y="2671715"/>
              <a:ext cx="2233663" cy="516213"/>
            </a:xfrm>
            <a:prstGeom prst="rect">
              <a:avLst/>
            </a:prstGeom>
            <a:solidFill>
              <a:srgbClr val="C0C0C0"/>
            </a:solidFill>
            <a:ln w="15875">
              <a:noFill/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2000" kern="0" dirty="0">
                  <a:solidFill>
                    <a:sysClr val="windowText" lastClr="000000"/>
                  </a:solidFill>
                  <a:ea typeface="ＭＳ Ｐゴシック" charset="0"/>
                  <a:cs typeface="ＭＳ Ｐゴシック" charset="0"/>
                </a:rPr>
                <a:t>compare (more </a:t>
              </a:r>
              <a:r>
                <a:rPr kumimoji="1" lang="en-US" sz="2000" kern="0">
                  <a:solidFill>
                    <a:sysClr val="windowText" lastClr="000000"/>
                  </a:solidFill>
                  <a:ea typeface="ＭＳ Ｐゴシック" charset="0"/>
                  <a:cs typeface="ＭＳ Ｐゴシック" charset="0"/>
                </a:rPr>
                <a:t>details later on +-)</a:t>
              </a:r>
              <a:endParaRPr kumimoji="1" lang="en-US" sz="2000" kern="0" dirty="0">
                <a:solidFill>
                  <a:sysClr val="windowText" lastClr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7" name="Rectangle 23"/>
            <p:cNvSpPr>
              <a:spLocks noChangeArrowheads="1"/>
            </p:cNvSpPr>
            <p:nvPr/>
          </p:nvSpPr>
          <p:spPr bwMode="auto">
            <a:xfrm>
              <a:off x="4194660" y="2671715"/>
              <a:ext cx="1893634" cy="516213"/>
            </a:xfrm>
            <a:prstGeom prst="rect">
              <a:avLst/>
            </a:prstGeom>
            <a:solidFill>
              <a:srgbClr val="C0C0C0"/>
            </a:solidFill>
            <a:ln w="15875">
              <a:noFill/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800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'A'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800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'@'</a:t>
              </a:r>
            </a:p>
          </p:txBody>
        </p:sp>
        <p:sp>
          <p:nvSpPr>
            <p:cNvPr id="68" name="Rectangle 24"/>
            <p:cNvSpPr>
              <a:spLocks noChangeArrowheads="1"/>
            </p:cNvSpPr>
            <p:nvPr/>
          </p:nvSpPr>
          <p:spPr bwMode="auto">
            <a:xfrm>
              <a:off x="977900" y="2671715"/>
              <a:ext cx="1426984" cy="516213"/>
            </a:xfrm>
            <a:prstGeom prst="rect">
              <a:avLst/>
            </a:prstGeom>
            <a:solidFill>
              <a:srgbClr val="C0C0C0"/>
            </a:solidFill>
            <a:ln w="15875">
              <a:noFill/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800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char</a:t>
              </a:r>
            </a:p>
          </p:txBody>
        </p:sp>
        <p:sp>
          <p:nvSpPr>
            <p:cNvPr id="69" name="Rectangle 25"/>
            <p:cNvSpPr>
              <a:spLocks noChangeArrowheads="1"/>
            </p:cNvSpPr>
            <p:nvPr/>
          </p:nvSpPr>
          <p:spPr bwMode="auto">
            <a:xfrm>
              <a:off x="977900" y="3187928"/>
              <a:ext cx="1426984" cy="655109"/>
            </a:xfrm>
            <a:prstGeom prst="rect">
              <a:avLst/>
            </a:prstGeom>
            <a:solidFill>
              <a:srgbClr val="C0C0C0"/>
            </a:solidFill>
            <a:ln w="15875">
              <a:noFill/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800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String</a:t>
              </a:r>
            </a:p>
          </p:txBody>
        </p:sp>
        <p:sp>
          <p:nvSpPr>
            <p:cNvPr id="70" name="Rectangle 26"/>
            <p:cNvSpPr>
              <a:spLocks noChangeArrowheads="1"/>
            </p:cNvSpPr>
            <p:nvPr/>
          </p:nvSpPr>
          <p:spPr bwMode="auto">
            <a:xfrm>
              <a:off x="6088294" y="3187928"/>
              <a:ext cx="2233663" cy="655109"/>
            </a:xfrm>
            <a:prstGeom prst="rect">
              <a:avLst/>
            </a:prstGeom>
            <a:solidFill>
              <a:srgbClr val="C0C0C0"/>
            </a:solidFill>
            <a:ln w="15875">
              <a:noFill/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2000" kern="0" dirty="0">
                  <a:solidFill>
                    <a:sysClr val="windowText" lastClr="000000"/>
                  </a:solidFill>
                  <a:ea typeface="ＭＳ Ｐゴシック" charset="0"/>
                  <a:cs typeface="ＭＳ Ｐゴシック" charset="0"/>
                </a:rPr>
                <a:t>concatenate +</a:t>
              </a:r>
            </a:p>
          </p:txBody>
        </p:sp>
        <p:sp>
          <p:nvSpPr>
            <p:cNvPr id="71" name="Rectangle 27"/>
            <p:cNvSpPr>
              <a:spLocks noChangeArrowheads="1"/>
            </p:cNvSpPr>
            <p:nvPr/>
          </p:nvSpPr>
          <p:spPr bwMode="auto">
            <a:xfrm>
              <a:off x="4194660" y="3187928"/>
              <a:ext cx="1893634" cy="655109"/>
            </a:xfrm>
            <a:prstGeom prst="rect">
              <a:avLst/>
            </a:prstGeom>
            <a:solidFill>
              <a:srgbClr val="C0C0C0"/>
            </a:solidFill>
            <a:ln w="15875">
              <a:noFill/>
              <a:miter lim="800000"/>
              <a:headEnd/>
              <a:tailEnd/>
            </a:ln>
          </p:spPr>
          <p:txBody>
            <a:bodyPr lIns="182880" rIns="182880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kumimoji="1" lang="en-US" altLang="x-none" sz="1800">
                  <a:solidFill>
                    <a:srgbClr val="000000"/>
                  </a:solidFill>
                  <a:latin typeface="Courier New" charset="0"/>
                </a:rPr>
                <a:t>"Hello"</a:t>
              </a:r>
            </a:p>
            <a:p>
              <a:pPr eaLnBrk="1" hangingPunct="1"/>
              <a:r>
                <a:rPr kumimoji="1" lang="en-US" altLang="en-US" sz="1800">
                  <a:solidFill>
                    <a:srgbClr val="000000"/>
                  </a:solidFill>
                  <a:latin typeface="Courier New" charset="0"/>
                </a:rPr>
                <a:t>”</a:t>
              </a:r>
              <a:r>
                <a:rPr kumimoji="1" lang="en-US" altLang="x-none" sz="1800">
                  <a:solidFill>
                    <a:srgbClr val="000000"/>
                  </a:solidFill>
                  <a:latin typeface="Courier New" charset="0"/>
                </a:rPr>
                <a:t>112 is fun"</a:t>
              </a:r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977900" y="2263775"/>
              <a:ext cx="1426984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92075" tIns="46038" rIns="92075" bIns="4603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ysClr val="windowText" lastClr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3" name="Line 29"/>
            <p:cNvSpPr>
              <a:spLocks noChangeShapeType="1"/>
            </p:cNvSpPr>
            <p:nvPr/>
          </p:nvSpPr>
          <p:spPr bwMode="auto">
            <a:xfrm>
              <a:off x="2404884" y="2263775"/>
              <a:ext cx="3683410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92075" tIns="46038" rIns="92075" bIns="4603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ysClr val="windowText" lastClr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4" name="Line 30"/>
            <p:cNvSpPr>
              <a:spLocks noChangeShapeType="1"/>
            </p:cNvSpPr>
            <p:nvPr/>
          </p:nvSpPr>
          <p:spPr bwMode="auto">
            <a:xfrm>
              <a:off x="6088294" y="2263775"/>
              <a:ext cx="2233663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92075" tIns="46038" rIns="92075" bIns="4603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ysClr val="windowText" lastClr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5" name="Line 31"/>
            <p:cNvSpPr>
              <a:spLocks noChangeShapeType="1"/>
            </p:cNvSpPr>
            <p:nvPr/>
          </p:nvSpPr>
          <p:spPr bwMode="auto">
            <a:xfrm>
              <a:off x="977900" y="5810552"/>
              <a:ext cx="1426984" cy="0"/>
            </a:xfrm>
            <a:prstGeom prst="line">
              <a:avLst/>
            </a:prstGeom>
            <a:noFill/>
            <a:ln w="12700" cap="sq">
              <a:noFill/>
              <a:round/>
              <a:headEnd/>
              <a:tailEnd/>
            </a:ln>
          </p:spPr>
          <p:txBody>
            <a:bodyPr lIns="92075" tIns="46038" rIns="92075" bIns="4603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ysClr val="windowText" lastClr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6" name="Line 32"/>
            <p:cNvSpPr>
              <a:spLocks noChangeShapeType="1"/>
            </p:cNvSpPr>
            <p:nvPr/>
          </p:nvSpPr>
          <p:spPr bwMode="auto">
            <a:xfrm>
              <a:off x="977900" y="2263775"/>
              <a:ext cx="0" cy="1579262"/>
            </a:xfrm>
            <a:prstGeom prst="line">
              <a:avLst/>
            </a:prstGeom>
            <a:noFill/>
            <a:ln w="12700" cap="sq">
              <a:noFill/>
              <a:round/>
              <a:headEnd/>
              <a:tailEnd/>
            </a:ln>
          </p:spPr>
          <p:txBody>
            <a:bodyPr lIns="92075" tIns="46038" rIns="92075" bIns="4603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ysClr val="windowText" lastClr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7" name="Line 33"/>
            <p:cNvSpPr>
              <a:spLocks noChangeShapeType="1"/>
            </p:cNvSpPr>
            <p:nvPr/>
          </p:nvSpPr>
          <p:spPr bwMode="auto">
            <a:xfrm>
              <a:off x="8321957" y="2263775"/>
              <a:ext cx="0" cy="1579262"/>
            </a:xfrm>
            <a:prstGeom prst="line">
              <a:avLst/>
            </a:prstGeom>
            <a:noFill/>
            <a:ln w="12700" cap="sq">
              <a:noFill/>
              <a:round/>
              <a:headEnd/>
              <a:tailEnd/>
            </a:ln>
          </p:spPr>
          <p:txBody>
            <a:bodyPr lIns="92075" tIns="46038" rIns="92075" bIns="4603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ysClr val="windowText" lastClr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8" name="Line 34"/>
            <p:cNvSpPr>
              <a:spLocks noChangeShapeType="1"/>
            </p:cNvSpPr>
            <p:nvPr/>
          </p:nvSpPr>
          <p:spPr bwMode="auto">
            <a:xfrm>
              <a:off x="977900" y="3843037"/>
              <a:ext cx="0" cy="1967515"/>
            </a:xfrm>
            <a:prstGeom prst="line">
              <a:avLst/>
            </a:prstGeom>
            <a:noFill/>
            <a:ln w="12700" cap="sq">
              <a:noFill/>
              <a:round/>
              <a:headEnd/>
              <a:tailEnd/>
            </a:ln>
          </p:spPr>
          <p:txBody>
            <a:bodyPr lIns="92075" tIns="46038" rIns="92075" bIns="4603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ysClr val="windowText" lastClr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9" name="Line 35"/>
            <p:cNvSpPr>
              <a:spLocks noChangeShapeType="1"/>
            </p:cNvSpPr>
            <p:nvPr/>
          </p:nvSpPr>
          <p:spPr bwMode="auto">
            <a:xfrm>
              <a:off x="8321957" y="3843037"/>
              <a:ext cx="0" cy="1967515"/>
            </a:xfrm>
            <a:prstGeom prst="line">
              <a:avLst/>
            </a:prstGeom>
            <a:noFill/>
            <a:ln w="12700" cap="sq">
              <a:noFill/>
              <a:round/>
              <a:headEnd/>
              <a:tailEnd/>
            </a:ln>
          </p:spPr>
          <p:txBody>
            <a:bodyPr lIns="92075" tIns="46038" rIns="92075" bIns="4603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ysClr val="windowText" lastClr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0" name="Line 36"/>
            <p:cNvSpPr>
              <a:spLocks noChangeShapeType="1"/>
            </p:cNvSpPr>
            <p:nvPr/>
          </p:nvSpPr>
          <p:spPr bwMode="auto">
            <a:xfrm>
              <a:off x="2404884" y="5810552"/>
              <a:ext cx="3683410" cy="0"/>
            </a:xfrm>
            <a:prstGeom prst="line">
              <a:avLst/>
            </a:prstGeom>
            <a:noFill/>
            <a:ln w="12700" cap="sq">
              <a:noFill/>
              <a:round/>
              <a:headEnd/>
              <a:tailEnd/>
            </a:ln>
          </p:spPr>
          <p:txBody>
            <a:bodyPr lIns="92075" tIns="46038" rIns="92075" bIns="4603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ysClr val="windowText" lastClr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1" name="Line 37"/>
            <p:cNvSpPr>
              <a:spLocks noChangeShapeType="1"/>
            </p:cNvSpPr>
            <p:nvPr/>
          </p:nvSpPr>
          <p:spPr bwMode="auto">
            <a:xfrm>
              <a:off x="6088294" y="5810552"/>
              <a:ext cx="2674705" cy="285448"/>
            </a:xfrm>
            <a:prstGeom prst="line">
              <a:avLst/>
            </a:prstGeom>
            <a:noFill/>
            <a:ln w="12700" cap="sq">
              <a:noFill/>
              <a:round/>
              <a:headEnd/>
              <a:tailEnd/>
            </a:ln>
          </p:spPr>
          <p:txBody>
            <a:bodyPr lIns="92075" tIns="46038" rIns="92075" bIns="4603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ysClr val="windowText" lastClr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2" name="Line 38"/>
            <p:cNvSpPr>
              <a:spLocks noChangeShapeType="1"/>
            </p:cNvSpPr>
            <p:nvPr/>
          </p:nvSpPr>
          <p:spPr bwMode="auto">
            <a:xfrm>
              <a:off x="2404884" y="2263775"/>
              <a:ext cx="0" cy="3546777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ysClr val="windowText" lastClr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3" name="Line 39"/>
            <p:cNvSpPr>
              <a:spLocks noChangeShapeType="1"/>
            </p:cNvSpPr>
            <p:nvPr/>
          </p:nvSpPr>
          <p:spPr bwMode="auto">
            <a:xfrm>
              <a:off x="6088294" y="2263775"/>
              <a:ext cx="0" cy="3546777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ysClr val="windowText" lastClr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4" name="Line 40"/>
            <p:cNvSpPr>
              <a:spLocks noChangeShapeType="1"/>
            </p:cNvSpPr>
            <p:nvPr/>
          </p:nvSpPr>
          <p:spPr bwMode="auto">
            <a:xfrm>
              <a:off x="977900" y="3843037"/>
              <a:ext cx="734405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ysClr val="windowText" lastClr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5" name="Line 41"/>
            <p:cNvSpPr>
              <a:spLocks noChangeShapeType="1"/>
            </p:cNvSpPr>
            <p:nvPr/>
          </p:nvSpPr>
          <p:spPr bwMode="auto">
            <a:xfrm>
              <a:off x="977900" y="3187928"/>
              <a:ext cx="734405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ysClr val="windowText" lastClr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>
              <a:off x="977900" y="2671715"/>
              <a:ext cx="734405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ysClr val="windowText" lastClr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7" name="Line 43"/>
            <p:cNvSpPr>
              <a:spLocks noChangeShapeType="1"/>
            </p:cNvSpPr>
            <p:nvPr/>
          </p:nvSpPr>
          <p:spPr bwMode="auto">
            <a:xfrm>
              <a:off x="4194660" y="2263775"/>
              <a:ext cx="0" cy="3546777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 lIns="92075" tIns="46038" rIns="92075" bIns="4603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ysClr val="windowText" lastClr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8" name="Line 44"/>
            <p:cNvSpPr>
              <a:spLocks noChangeShapeType="1"/>
            </p:cNvSpPr>
            <p:nvPr/>
          </p:nvSpPr>
          <p:spPr bwMode="auto">
            <a:xfrm>
              <a:off x="977900" y="4499240"/>
              <a:ext cx="734405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 lIns="92075" tIns="46038" rIns="92075" bIns="4603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ysClr val="windowText" lastClr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9" name="Line 45"/>
            <p:cNvSpPr>
              <a:spLocks noChangeShapeType="1"/>
            </p:cNvSpPr>
            <p:nvPr/>
          </p:nvSpPr>
          <p:spPr bwMode="auto">
            <a:xfrm>
              <a:off x="977900" y="5154349"/>
              <a:ext cx="734405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 lIns="92075" tIns="46038" rIns="92075" bIns="4603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ysClr val="windowText" lastClr="00000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62551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7BDBBEB-B02A-9744-9C03-9CD9B71323E4}" type="slidenum">
              <a:rPr lang="en-US" altLang="x-none" sz="1200">
                <a:latin typeface="Tahoma" charset="0"/>
              </a:rPr>
              <a:pPr/>
              <a:t>83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Data Type and Operations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altLang="x-none">
                <a:ea typeface="ＭＳ Ｐゴシック" charset="-128"/>
              </a:rPr>
              <a:t>Most operations (+, -, *, /) are intuitive and similar to our daily-life use</a:t>
            </a:r>
            <a:endParaRPr lang="en-US" altLang="x-none" sz="2000">
              <a:ea typeface="ＭＳ Ｐゴシック" charset="-128"/>
            </a:endParaRPr>
          </a:p>
          <a:p>
            <a:pPr marL="457200" indent="-457200"/>
            <a:r>
              <a:rPr lang="en-US" altLang="x-none">
                <a:ea typeface="ＭＳ Ｐゴシック" charset="-128"/>
              </a:rPr>
              <a:t>Perhaps a first major surprise in learning programming is that </a:t>
            </a:r>
            <a:r>
              <a:rPr lang="en-US" altLang="x-none">
                <a:solidFill>
                  <a:srgbClr val="800000"/>
                </a:solidFill>
                <a:ea typeface="ＭＳ Ｐゴシック" charset="-128"/>
              </a:rPr>
              <a:t>the result of an operation depends on the data type</a:t>
            </a:r>
            <a:br>
              <a:rPr lang="en-US" altLang="x-none">
                <a:solidFill>
                  <a:srgbClr val="800000"/>
                </a:solidFill>
                <a:ea typeface="ＭＳ Ｐゴシック" charset="-128"/>
              </a:rPr>
            </a:br>
            <a:endParaRPr lang="en-US" altLang="x-none">
              <a:solidFill>
                <a:srgbClr val="800000"/>
              </a:solidFill>
              <a:ea typeface="ＭＳ Ｐゴシック" charset="-128"/>
            </a:endParaRPr>
          </a:p>
          <a:p>
            <a:pPr marL="457200" indent="-457200">
              <a:buFont typeface="Wingdings" charset="2"/>
              <a:buNone/>
            </a:pPr>
            <a:r>
              <a:rPr lang="en-US" altLang="x-none" sz="2000">
                <a:ea typeface="ＭＳ Ｐゴシック" charset="-128"/>
              </a:rPr>
              <a:t>              3 + 5                  v.s.               </a:t>
            </a:r>
            <a:r>
              <a:rPr lang="ja-JP" altLang="en-US" sz="2000">
                <a:ea typeface="ＭＳ Ｐゴシック" charset="-128"/>
              </a:rPr>
              <a:t>“</a:t>
            </a:r>
            <a:r>
              <a:rPr lang="en-US" altLang="ja-JP" sz="2000">
                <a:ea typeface="ＭＳ Ｐゴシック" charset="-128"/>
              </a:rPr>
              <a:t>3</a:t>
            </a:r>
            <a:r>
              <a:rPr lang="ja-JP" altLang="en-US" sz="2000">
                <a:ea typeface="ＭＳ Ｐゴシック" charset="-128"/>
              </a:rPr>
              <a:t>”</a:t>
            </a:r>
            <a:r>
              <a:rPr lang="en-US" altLang="ja-JP" sz="2000">
                <a:ea typeface="ＭＳ Ｐゴシック" charset="-128"/>
              </a:rPr>
              <a:t> + </a:t>
            </a:r>
            <a:r>
              <a:rPr lang="ja-JP" altLang="en-US" sz="2000">
                <a:ea typeface="ＭＳ Ｐゴシック" charset="-128"/>
              </a:rPr>
              <a:t>“</a:t>
            </a:r>
            <a:r>
              <a:rPr lang="en-US" altLang="ja-JP" sz="2000">
                <a:ea typeface="ＭＳ Ｐゴシック" charset="-128"/>
              </a:rPr>
              <a:t>5</a:t>
            </a:r>
            <a:r>
              <a:rPr lang="ja-JP" altLang="en-US" sz="2000">
                <a:ea typeface="ＭＳ Ｐゴシック" charset="-128"/>
              </a:rPr>
              <a:t>”</a:t>
            </a:r>
            <a:endParaRPr lang="en-US" altLang="ja-JP" sz="1800">
              <a:ea typeface="ＭＳ Ｐゴシック" charset="-128"/>
            </a:endParaRPr>
          </a:p>
          <a:p>
            <a:pPr marL="457200" indent="-457200">
              <a:buFont typeface="Wingdings" charset="2"/>
              <a:buNone/>
            </a:pPr>
            <a:endParaRPr lang="en-US" altLang="ja-JP" sz="1800">
              <a:ea typeface="ＭＳ Ｐゴシック" charset="-128"/>
            </a:endParaRPr>
          </a:p>
          <a:p>
            <a:pPr marL="457200" indent="-457200">
              <a:buFont typeface="Wingdings" charset="2"/>
              <a:buNone/>
            </a:pPr>
            <a:r>
              <a:rPr lang="en-US" altLang="ja-JP" sz="1800">
                <a:ea typeface="ＭＳ Ｐゴシック" charset="-128"/>
              </a:rPr>
              <a:t>                3 / 5                    v.s.                  3.0 / 5.0</a:t>
            </a:r>
            <a:endParaRPr lang="en-US" altLang="ja-JP" sz="2000">
              <a:ea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5867400"/>
            <a:ext cx="31781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8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See </a:t>
            </a:r>
            <a:r>
              <a:rPr lang="en-US" sz="2800" kern="0" dirty="0" err="1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TypeDep.java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283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FBA52ED-5782-BD45-A28C-FB7AD4D98631}" type="slidenum">
              <a:rPr lang="en-US" altLang="x-none" sz="1200">
                <a:latin typeface="Tahoma" charset="0"/>
              </a:rPr>
              <a:pPr/>
              <a:t>84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Interpretation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" indent="0">
              <a:buFont typeface="Wingdings" charset="2"/>
              <a:buNone/>
            </a:pPr>
            <a:r>
              <a:rPr lang="en-US" altLang="x-none" sz="3600">
                <a:ea typeface="ＭＳ Ｐゴシック" charset="-128"/>
              </a:rPr>
              <a:t>You should think that there are multiple versions of the same operator, each for a type, e.g.,</a:t>
            </a:r>
          </a:p>
          <a:p>
            <a:pPr marL="1257300" lvl="2" indent="-457200"/>
            <a:r>
              <a:rPr lang="en-US" altLang="x-none" sz="2800">
                <a:latin typeface="Times New Roman" charset="0"/>
                <a:ea typeface="ＭＳ Ｐゴシック" charset="-128"/>
              </a:rPr>
              <a:t>+int      +string  …</a:t>
            </a:r>
          </a:p>
          <a:p>
            <a:pPr marL="1257300" lvl="2" indent="-457200"/>
            <a:r>
              <a:rPr lang="en-US" altLang="x-none" sz="2800">
                <a:latin typeface="Times New Roman" charset="0"/>
                <a:ea typeface="ＭＳ Ｐゴシック" charset="-128"/>
              </a:rPr>
              <a:t>/int        /double …</a:t>
            </a:r>
            <a:br>
              <a:rPr lang="en-US" altLang="x-none" sz="3200">
                <a:ea typeface="ＭＳ Ｐゴシック" charset="-128"/>
              </a:rPr>
            </a:br>
            <a:endParaRPr lang="en-US" altLang="x-none" sz="2800">
              <a:latin typeface="Times New Roman" charset="0"/>
              <a:ea typeface="ＭＳ Ｐゴシック" charset="-128"/>
            </a:endParaRPr>
          </a:p>
          <a:p>
            <a:pPr marL="57150" indent="0"/>
            <a:endParaRPr lang="en-US" altLang="x-none" sz="400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236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Integer Division with </a:t>
            </a:r>
            <a:r>
              <a:rPr lang="en-US" altLang="x-none">
                <a:latin typeface="Courier New" charset="0"/>
                <a:ea typeface="ＭＳ Ｐゴシック" charset="-128"/>
              </a:rPr>
              <a:t>/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tabLst>
                <a:tab pos="2286000" algn="l"/>
              </a:tabLst>
            </a:pPr>
            <a:r>
              <a:rPr lang="en-US" altLang="x-none" sz="2400" dirty="0">
                <a:ea typeface="ＭＳ Ｐゴシック" charset="-128"/>
              </a:rPr>
              <a:t>When we divide integers, the result is an integer (the fractional part is discarded)</a:t>
            </a:r>
          </a:p>
          <a:p>
            <a:pPr lvl="1" eaLnBrk="1" hangingPunct="1">
              <a:buFont typeface="Courier New" panose="02070309020205020404" pitchFamily="49" charset="0"/>
              <a:buChar char="o"/>
              <a:tabLst>
                <a:tab pos="2286000" algn="l"/>
              </a:tabLst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14 / 4</a:t>
            </a:r>
            <a:r>
              <a:rPr lang="en-US" altLang="x-none" sz="2000" dirty="0">
                <a:ea typeface="ＭＳ Ｐゴシック" charset="-128"/>
              </a:rPr>
              <a:t>  is 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3</a:t>
            </a:r>
            <a:r>
              <a:rPr lang="en-US" altLang="x-none" sz="2000" dirty="0">
                <a:ea typeface="ＭＳ Ｐゴシック" charset="-128"/>
              </a:rPr>
              <a:t>, not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3.5</a:t>
            </a:r>
          </a:p>
          <a:p>
            <a:pPr eaLnBrk="1" hangingPunct="1">
              <a:lnSpc>
                <a:spcPct val="70000"/>
              </a:lnSpc>
              <a:buFont typeface="Wingdings" charset="2"/>
              <a:buNone/>
              <a:tabLst>
                <a:tab pos="2286000" algn="l"/>
              </a:tabLst>
            </a:pPr>
            <a:endParaRPr lang="en-US" altLang="x-none" sz="1800" b="1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Font typeface="Wingdings" charset="2"/>
              <a:buNone/>
              <a:tabLst>
                <a:tab pos="2286000" algn="l"/>
              </a:tabLst>
            </a:pPr>
            <a:r>
              <a:rPr lang="en-US" altLang="x-none" sz="1800" b="1" dirty="0">
                <a:latin typeface="Courier New" charset="0"/>
                <a:ea typeface="ＭＳ Ｐゴシック" charset="-128"/>
              </a:rPr>
              <a:t>     </a:t>
            </a:r>
            <a:r>
              <a:rPr lang="en-US" altLang="x-none" sz="1800" b="1" u="sng" dirty="0">
                <a:latin typeface="Courier New" charset="0"/>
                <a:ea typeface="ＭＳ Ｐゴシック" charset="-128"/>
              </a:rPr>
              <a:t>   3</a:t>
            </a:r>
            <a:r>
              <a:rPr lang="en-US" altLang="x-none" sz="1800" b="1" dirty="0">
                <a:latin typeface="Courier New" charset="0"/>
                <a:ea typeface="ＭＳ Ｐゴシック" charset="-128"/>
              </a:rPr>
              <a:t>              </a:t>
            </a:r>
            <a:r>
              <a:rPr lang="en-US" altLang="x-none" sz="1800" b="1" u="sng" dirty="0">
                <a:latin typeface="Courier New" charset="0"/>
                <a:ea typeface="ＭＳ Ｐゴシック" charset="-128"/>
              </a:rPr>
              <a:t>   4</a:t>
            </a:r>
          </a:p>
          <a:p>
            <a:pPr eaLnBrk="1" hangingPunct="1">
              <a:lnSpc>
                <a:spcPct val="70000"/>
              </a:lnSpc>
              <a:buFont typeface="Wingdings" charset="2"/>
              <a:buNone/>
              <a:tabLst>
                <a:tab pos="2286000" algn="l"/>
              </a:tabLst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   4 ) 14           10 ) 45 </a:t>
            </a:r>
          </a:p>
          <a:p>
            <a:pPr eaLnBrk="1" hangingPunct="1">
              <a:lnSpc>
                <a:spcPct val="70000"/>
              </a:lnSpc>
              <a:buFont typeface="Wingdings" charset="2"/>
              <a:buNone/>
              <a:tabLst>
                <a:tab pos="2286000" algn="l"/>
              </a:tabLst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       </a:t>
            </a:r>
            <a:r>
              <a:rPr lang="en-US" altLang="x-none" sz="1800" u="sng" dirty="0">
                <a:latin typeface="Courier New" charset="0"/>
                <a:ea typeface="ＭＳ Ｐゴシック" charset="-128"/>
              </a:rPr>
              <a:t>12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                </a:t>
            </a:r>
            <a:r>
              <a:rPr lang="en-US" altLang="x-none" sz="1800" u="sng" dirty="0">
                <a:latin typeface="Courier New" charset="0"/>
                <a:ea typeface="ＭＳ Ｐゴシック" charset="-128"/>
              </a:rPr>
              <a:t>40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  </a:t>
            </a:r>
            <a:endParaRPr lang="en-US" altLang="x-none" sz="1800" u="sng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Font typeface="Wingdings" charset="2"/>
              <a:buNone/>
              <a:tabLst>
                <a:tab pos="2286000" algn="l"/>
              </a:tabLst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        2                 5  </a:t>
            </a:r>
          </a:p>
          <a:p>
            <a:pPr eaLnBrk="1" hangingPunct="1">
              <a:lnSpc>
                <a:spcPct val="70000"/>
              </a:lnSpc>
              <a:buFont typeface="Wingdings" charset="2"/>
              <a:buNone/>
              <a:tabLst>
                <a:tab pos="2286000" algn="l"/>
              </a:tabLst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                             </a:t>
            </a:r>
            <a:endParaRPr lang="en-US" altLang="x-none" sz="1800" u="sng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Font typeface="Wingdings" charset="2"/>
              <a:buNone/>
              <a:tabLst>
                <a:tab pos="2286000" algn="l"/>
              </a:tabLst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                              </a:t>
            </a:r>
            <a:endParaRPr lang="en-US" altLang="x-none" sz="700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tabLst>
                <a:tab pos="2286000" algn="l"/>
              </a:tabLst>
            </a:pPr>
            <a:r>
              <a:rPr lang="en-US" altLang="x-none" sz="2400" dirty="0">
                <a:ea typeface="ＭＳ Ｐゴシック" charset="-128"/>
              </a:rPr>
              <a:t>More examples:	</a:t>
            </a:r>
          </a:p>
          <a:p>
            <a:pPr lvl="1" eaLnBrk="1" hangingPunct="1">
              <a:buFont typeface="Courier New" panose="02070309020205020404" pitchFamily="49" charset="0"/>
              <a:buChar char="o"/>
              <a:tabLst>
                <a:tab pos="2286000" algn="l"/>
              </a:tabLst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32 / 5</a:t>
            </a:r>
            <a:r>
              <a:rPr lang="en-US" altLang="x-none" sz="2000" dirty="0">
                <a:ea typeface="ＭＳ Ｐゴシック" charset="-128"/>
              </a:rPr>
              <a:t>	is</a:t>
            </a:r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buFont typeface="Courier New" panose="02070309020205020404" pitchFamily="49" charset="0"/>
              <a:buChar char="o"/>
              <a:tabLst>
                <a:tab pos="2286000" algn="l"/>
              </a:tabLst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8  / 10</a:t>
            </a:r>
            <a:r>
              <a:rPr lang="en-US" altLang="x-none" sz="2000" dirty="0">
                <a:ea typeface="ＭＳ Ｐゴシック" charset="-128"/>
              </a:rPr>
              <a:t>	is</a:t>
            </a:r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buFont typeface="Courier New" panose="02070309020205020404" pitchFamily="49" charset="0"/>
              <a:buChar char="o"/>
              <a:tabLst>
                <a:tab pos="2286000" algn="l"/>
              </a:tabLst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156 / 100</a:t>
            </a:r>
            <a:r>
              <a:rPr lang="en-US" altLang="x-none" sz="2000" dirty="0">
                <a:ea typeface="ＭＳ Ｐゴシック" charset="-128"/>
              </a:rPr>
              <a:t>	is</a:t>
            </a:r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 lvl="2" eaLnBrk="1" hangingPunct="1">
              <a:tabLst>
                <a:tab pos="2286000" algn="l"/>
              </a:tabLst>
            </a:pPr>
            <a:endParaRPr lang="en-US" altLang="x-none" sz="1800" dirty="0">
              <a:ea typeface="ＭＳ Ｐゴシック" charset="-128"/>
            </a:endParaRPr>
          </a:p>
          <a:p>
            <a:pPr lvl="1" eaLnBrk="1" hangingPunct="1">
              <a:buFont typeface="Courier New" panose="02070309020205020404" pitchFamily="49" charset="0"/>
              <a:buChar char="o"/>
              <a:tabLst>
                <a:tab pos="2286000" algn="l"/>
              </a:tabLst>
            </a:pPr>
            <a:r>
              <a:rPr lang="en-US" altLang="x-none" sz="2000" dirty="0">
                <a:ea typeface="ＭＳ Ｐゴシック" charset="-128"/>
              </a:rPr>
              <a:t>Dividing by 0 causes an error when your program runs.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13125" y="4800600"/>
            <a:ext cx="36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400" b="1">
                <a:solidFill>
                  <a:srgbClr val="000000"/>
                </a:solidFill>
                <a:latin typeface="Courier New" charset="0"/>
              </a:rPr>
              <a:t>6</a:t>
            </a:r>
            <a:endParaRPr lang="en-US" altLang="x-none" sz="600" b="1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13125" y="5162550"/>
            <a:ext cx="36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400" b="1">
                <a:solidFill>
                  <a:srgbClr val="000000"/>
                </a:solidFill>
                <a:latin typeface="Courier New" charset="0"/>
              </a:rPr>
              <a:t>0</a:t>
            </a:r>
            <a:endParaRPr lang="en-US" altLang="x-none" sz="600" b="1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13125" y="5562600"/>
            <a:ext cx="36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400" b="1">
                <a:solidFill>
                  <a:srgbClr val="000000"/>
                </a:solidFill>
                <a:latin typeface="Courier New" charset="0"/>
              </a:rPr>
              <a:t>1</a:t>
            </a:r>
            <a:endParaRPr lang="en-US" altLang="x-none" sz="600" b="1"/>
          </a:p>
        </p:txBody>
      </p:sp>
    </p:spTree>
    <p:extLst>
      <p:ext uri="{BB962C8B-B14F-4D97-AF65-F5344CB8AC3E}">
        <p14:creationId xmlns:p14="http://schemas.microsoft.com/office/powerpoint/2010/main" val="342155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Integer Remainder with </a:t>
            </a:r>
            <a:r>
              <a:rPr lang="en-US" altLang="x-none">
                <a:latin typeface="Courier New" charset="0"/>
                <a:ea typeface="ＭＳ Ｐゴシック" charset="-128"/>
              </a:rPr>
              <a:t>%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600200"/>
            <a:ext cx="8610600" cy="4648200"/>
          </a:xfrm>
        </p:spPr>
        <p:txBody>
          <a:bodyPr/>
          <a:lstStyle/>
          <a:p>
            <a:pPr eaLnBrk="1" hangingPunct="1">
              <a:tabLst>
                <a:tab pos="2290763" algn="l"/>
                <a:tab pos="4799013" algn="l"/>
              </a:tabLst>
            </a:pPr>
            <a:r>
              <a:rPr lang="en-US" altLang="x-none" sz="2400" dirty="0">
                <a:ea typeface="ＭＳ Ｐゴシック" charset="-128"/>
              </a:rPr>
              <a:t>The </a:t>
            </a:r>
            <a:r>
              <a:rPr lang="en-US" altLang="x-none" sz="2400" dirty="0">
                <a:latin typeface="Courier New" charset="0"/>
                <a:ea typeface="ＭＳ Ｐゴシック" charset="-128"/>
              </a:rPr>
              <a:t>%</a:t>
            </a:r>
            <a:r>
              <a:rPr lang="en-US" altLang="x-none" sz="2400" dirty="0">
                <a:ea typeface="ＭＳ Ｐゴシック" charset="-128"/>
              </a:rPr>
              <a:t> operator computes the remainder from integer division.</a:t>
            </a:r>
          </a:p>
          <a:p>
            <a:pPr lvl="1" eaLnBrk="1" hangingPunct="1">
              <a:buFont typeface="Courier New" panose="02070309020205020404" pitchFamily="49" charset="0"/>
              <a:buChar char="o"/>
              <a:tabLst>
                <a:tab pos="2290763" algn="l"/>
                <a:tab pos="4799013" algn="l"/>
              </a:tabLst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14 % 4</a:t>
            </a:r>
            <a:r>
              <a:rPr lang="en-US" altLang="x-none" dirty="0">
                <a:ea typeface="ＭＳ Ｐゴシック" charset="-128"/>
              </a:rPr>
              <a:t>	is  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2</a:t>
            </a:r>
          </a:p>
          <a:p>
            <a:pPr lvl="1" eaLnBrk="1" hangingPunct="1">
              <a:buFont typeface="Courier New" panose="02070309020205020404" pitchFamily="49" charset="0"/>
              <a:buChar char="o"/>
              <a:tabLst>
                <a:tab pos="2290763" algn="l"/>
                <a:tab pos="4799013" algn="l"/>
              </a:tabLst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218 % 5</a:t>
            </a:r>
            <a:r>
              <a:rPr lang="en-US" altLang="x-none" dirty="0">
                <a:ea typeface="ＭＳ Ｐゴシック" charset="-128"/>
              </a:rPr>
              <a:t>	is  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3</a:t>
            </a:r>
            <a:br>
              <a:rPr lang="en-US" altLang="x-none" sz="700" dirty="0">
                <a:latin typeface="Courier New" charset="0"/>
                <a:ea typeface="ＭＳ Ｐゴシック" charset="-128"/>
              </a:rPr>
            </a:br>
            <a:r>
              <a:rPr lang="en-US" altLang="x-none" sz="700" dirty="0">
                <a:latin typeface="Courier New" charset="0"/>
                <a:ea typeface="ＭＳ Ｐゴシック" charset="-128"/>
              </a:rPr>
              <a:t> </a:t>
            </a:r>
            <a:br>
              <a:rPr lang="en-US" altLang="x-none" sz="700" dirty="0">
                <a:latin typeface="Courier New" charset="0"/>
                <a:ea typeface="ＭＳ Ｐゴシック" charset="-128"/>
              </a:rPr>
            </a:br>
            <a:r>
              <a:rPr lang="en-US" altLang="x-none" sz="1800" dirty="0">
                <a:latin typeface="Courier New" charset="0"/>
                <a:ea typeface="ＭＳ Ｐゴシック" charset="-128"/>
              </a:rPr>
              <a:t>     </a:t>
            </a:r>
            <a:r>
              <a:rPr lang="en-US" altLang="x-none" sz="1800" u="sng" dirty="0">
                <a:latin typeface="Courier New" charset="0"/>
                <a:ea typeface="ＭＳ Ｐゴシック" charset="-128"/>
              </a:rPr>
              <a:t>   3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                </a:t>
            </a:r>
            <a:r>
              <a:rPr lang="en-US" altLang="x-none" sz="1800" u="sng" dirty="0">
                <a:latin typeface="Courier New" charset="0"/>
                <a:ea typeface="ＭＳ Ｐゴシック" charset="-128"/>
              </a:rPr>
              <a:t>   43</a:t>
            </a:r>
            <a:br>
              <a:rPr lang="en-US" altLang="x-none" sz="1800" u="sng" dirty="0">
                <a:latin typeface="Courier New" charset="0"/>
                <a:ea typeface="ＭＳ Ｐゴシック" charset="-128"/>
              </a:rPr>
            </a:br>
            <a:r>
              <a:rPr lang="en-US" altLang="x-none" sz="1800" dirty="0">
                <a:latin typeface="Courier New" charset="0"/>
                <a:ea typeface="ＭＳ Ｐゴシック" charset="-128"/>
              </a:rPr>
              <a:t>   4 ) 14              5 ) 218</a:t>
            </a:r>
            <a:br>
              <a:rPr lang="en-US" altLang="x-none" sz="1800" dirty="0">
                <a:latin typeface="Courier New" charset="0"/>
                <a:ea typeface="ＭＳ Ｐゴシック" charset="-128"/>
              </a:rPr>
            </a:br>
            <a:r>
              <a:rPr lang="en-US" altLang="x-none" sz="1800" dirty="0">
                <a:latin typeface="Courier New" charset="0"/>
                <a:ea typeface="ＭＳ Ｐゴシック" charset="-128"/>
              </a:rPr>
              <a:t>       </a:t>
            </a:r>
            <a:r>
              <a:rPr lang="en-US" altLang="x-none" sz="1800" u="sng" dirty="0">
                <a:latin typeface="Courier New" charset="0"/>
                <a:ea typeface="ＭＳ Ｐゴシック" charset="-128"/>
              </a:rPr>
              <a:t>12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                  </a:t>
            </a:r>
            <a:r>
              <a:rPr lang="en-US" altLang="x-none" sz="1800" u="sng" dirty="0">
                <a:latin typeface="Courier New" charset="0"/>
                <a:ea typeface="ＭＳ Ｐゴシック" charset="-128"/>
              </a:rPr>
              <a:t>20</a:t>
            </a:r>
            <a:br>
              <a:rPr lang="en-US" altLang="x-none" sz="1800" dirty="0">
                <a:latin typeface="Courier New" charset="0"/>
                <a:ea typeface="ＭＳ Ｐゴシック" charset="-128"/>
              </a:rPr>
            </a:br>
            <a:r>
              <a:rPr lang="en-US" altLang="x-none" sz="1800" dirty="0">
                <a:latin typeface="Courier New" charset="0"/>
                <a:ea typeface="ＭＳ Ｐゴシック" charset="-128"/>
              </a:rPr>
              <a:t>        </a:t>
            </a:r>
            <a:r>
              <a:rPr lang="en-US" altLang="x-none" sz="1800" b="1" dirty="0">
                <a:latin typeface="Courier New" charset="0"/>
                <a:ea typeface="ＭＳ Ｐゴシック" charset="-128"/>
              </a:rPr>
              <a:t>2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                   18</a:t>
            </a:r>
            <a:br>
              <a:rPr lang="en-US" altLang="x-none" sz="1800" dirty="0">
                <a:latin typeface="Courier New" charset="0"/>
                <a:ea typeface="ＭＳ Ｐゴシック" charset="-128"/>
              </a:rPr>
            </a:br>
            <a:r>
              <a:rPr lang="en-US" altLang="x-none" sz="1800" dirty="0">
                <a:latin typeface="Courier New" charset="0"/>
                <a:ea typeface="ＭＳ Ｐゴシック" charset="-128"/>
              </a:rPr>
              <a:t>                            </a:t>
            </a:r>
            <a:r>
              <a:rPr lang="en-US" altLang="x-none" sz="1800" u="sng" dirty="0">
                <a:latin typeface="Courier New" charset="0"/>
                <a:ea typeface="ＭＳ Ｐゴシック" charset="-128"/>
              </a:rPr>
              <a:t>15</a:t>
            </a:r>
            <a:br>
              <a:rPr lang="en-US" altLang="x-none" sz="1800" u="sng" dirty="0">
                <a:latin typeface="Courier New" charset="0"/>
                <a:ea typeface="ＭＳ Ｐゴシック" charset="-128"/>
              </a:rPr>
            </a:br>
            <a:r>
              <a:rPr lang="en-US" altLang="x-none" sz="1800" dirty="0">
                <a:latin typeface="Courier New" charset="0"/>
                <a:ea typeface="ＭＳ Ｐゴシック" charset="-128"/>
              </a:rPr>
              <a:t>                             </a:t>
            </a:r>
            <a:r>
              <a:rPr lang="en-US" altLang="x-none" sz="1800" b="1" dirty="0">
                <a:latin typeface="Courier New" charset="0"/>
                <a:ea typeface="ＭＳ Ｐゴシック" charset="-128"/>
              </a:rPr>
              <a:t>3</a:t>
            </a:r>
            <a:r>
              <a:rPr lang="en-US" altLang="x-none" i="1" dirty="0">
                <a:ea typeface="ＭＳ Ｐゴシック" charset="-128"/>
              </a:rPr>
              <a:t>	</a:t>
            </a:r>
            <a:endParaRPr lang="en-US" altLang="x-none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110000"/>
              </a:lnSpc>
              <a:buFont typeface="ZapfDingbats" charset="0"/>
              <a:buNone/>
              <a:tabLst>
                <a:tab pos="2290763" algn="l"/>
                <a:tab pos="4799013" algn="l"/>
              </a:tabLst>
            </a:pPr>
            <a:r>
              <a:rPr lang="en-US" altLang="x-none" dirty="0">
                <a:ea typeface="ＭＳ Ｐゴシック" charset="-128"/>
              </a:rPr>
              <a:t>	</a:t>
            </a:r>
            <a:endParaRPr lang="en-US" altLang="x-none" dirty="0">
              <a:latin typeface="Courier New" charset="0"/>
              <a:ea typeface="ＭＳ Ｐゴシック" charset="-128"/>
            </a:endParaRPr>
          </a:p>
        </p:txBody>
      </p:sp>
      <p:sp>
        <p:nvSpPr>
          <p:cNvPr id="420869" name="Text Box 5"/>
          <p:cNvSpPr txBox="1">
            <a:spLocks noChangeArrowheads="1"/>
          </p:cNvSpPr>
          <p:nvPr/>
        </p:nvSpPr>
        <p:spPr bwMode="auto">
          <a:xfrm>
            <a:off x="5867400" y="2339975"/>
            <a:ext cx="2971800" cy="1938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286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Font typeface="Wingdings" charset="2"/>
              <a:buNone/>
            </a:pPr>
            <a:r>
              <a:rPr lang="en-US" altLang="x-none" sz="2400">
                <a:latin typeface="Verdana" charset="0"/>
              </a:rPr>
              <a:t>Practice (offline):</a:t>
            </a:r>
          </a:p>
          <a:p>
            <a:pPr eaLnBrk="1" hangingPunct="1">
              <a:buFont typeface="Wingdings" charset="2"/>
              <a:buNone/>
            </a:pPr>
            <a:r>
              <a:rPr lang="en-US" altLang="x-none" sz="2400">
                <a:latin typeface="Courier New" charset="0"/>
              </a:rPr>
              <a:t>45 % 6</a:t>
            </a:r>
          </a:p>
          <a:p>
            <a:pPr eaLnBrk="1" hangingPunct="1">
              <a:buFont typeface="Wingdings" charset="2"/>
              <a:buNone/>
            </a:pPr>
            <a:r>
              <a:rPr lang="en-US" altLang="x-none" sz="2400">
                <a:latin typeface="Courier New" charset="0"/>
              </a:rPr>
              <a:t>2 % 2</a:t>
            </a:r>
          </a:p>
          <a:p>
            <a:pPr eaLnBrk="1" hangingPunct="1">
              <a:buFont typeface="Wingdings" charset="2"/>
              <a:buNone/>
            </a:pPr>
            <a:r>
              <a:rPr lang="en-US" altLang="x-none" sz="2400">
                <a:latin typeface="Courier New" charset="0"/>
              </a:rPr>
              <a:t>8 % 20</a:t>
            </a:r>
          </a:p>
          <a:p>
            <a:pPr eaLnBrk="1" hangingPunct="1">
              <a:buFont typeface="Wingdings" charset="2"/>
              <a:buNone/>
            </a:pPr>
            <a:r>
              <a:rPr lang="en-US" altLang="x-none" sz="2400">
                <a:latin typeface="Courier New" charset="0"/>
              </a:rPr>
              <a:t>11 % 0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86363" y="5181600"/>
            <a:ext cx="2814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400">
                <a:solidFill>
                  <a:srgbClr val="000000"/>
                </a:solidFill>
                <a:latin typeface="Courier New" charset="0"/>
              </a:rPr>
              <a:t>230857 % 10</a:t>
            </a:r>
            <a:r>
              <a:rPr lang="en-US" altLang="x-none" sz="2400">
                <a:solidFill>
                  <a:srgbClr val="000000"/>
                </a:solidFill>
                <a:latin typeface="Comic Sans MS" charset="0"/>
              </a:rPr>
              <a:t> is </a:t>
            </a:r>
            <a:r>
              <a:rPr lang="en-US" altLang="x-none" sz="2400">
                <a:solidFill>
                  <a:srgbClr val="000000"/>
                </a:solidFill>
                <a:latin typeface="Courier New" charset="0"/>
              </a:rPr>
              <a:t>7</a:t>
            </a:r>
            <a:endParaRPr lang="en-US" altLang="x-none" sz="600"/>
          </a:p>
        </p:txBody>
      </p:sp>
      <p:sp>
        <p:nvSpPr>
          <p:cNvPr id="7" name="Rectangle 6"/>
          <p:cNvSpPr/>
          <p:nvPr/>
        </p:nvSpPr>
        <p:spPr>
          <a:xfrm>
            <a:off x="4322763" y="6216650"/>
            <a:ext cx="4516437" cy="488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 algn="l" eaLnBrk="1" hangingPunct="1">
              <a:lnSpc>
                <a:spcPct val="110000"/>
              </a:lnSpc>
              <a:spcBef>
                <a:spcPct val="20000"/>
              </a:spcBef>
              <a:buClr>
                <a:srgbClr val="3333CC"/>
              </a:buClr>
              <a:buSzPct val="75000"/>
              <a:tabLst>
                <a:tab pos="2290763" algn="l"/>
                <a:tab pos="4799013" algn="l"/>
              </a:tabLst>
              <a:defRPr/>
            </a:pPr>
            <a:r>
              <a:rPr lang="en-US" sz="2400" kern="0" dirty="0">
                <a:solidFill>
                  <a:srgbClr val="000000"/>
                </a:solidFill>
                <a:latin typeface="Courier New" charset="0"/>
                <a:ea typeface="+mn-ea"/>
              </a:rPr>
              <a:t>  7 % 2</a:t>
            </a:r>
            <a:r>
              <a:rPr lang="en-US" sz="2400" kern="0" dirty="0">
                <a:solidFill>
                  <a:srgbClr val="000000"/>
                </a:solidFill>
                <a:latin typeface="Comic Sans MS"/>
                <a:ea typeface="+mn-ea"/>
              </a:rPr>
              <a:t> is </a:t>
            </a:r>
            <a:r>
              <a:rPr lang="en-US" sz="2400" kern="0" dirty="0">
                <a:solidFill>
                  <a:srgbClr val="000000"/>
                </a:solidFill>
                <a:latin typeface="Courier New" charset="0"/>
                <a:ea typeface="+mn-ea"/>
              </a:rPr>
              <a:t>1</a:t>
            </a:r>
            <a:r>
              <a:rPr lang="en-US" sz="2400" kern="0" dirty="0">
                <a:solidFill>
                  <a:srgbClr val="000000"/>
                </a:solidFill>
                <a:latin typeface="Comic Sans MS"/>
                <a:ea typeface="+mn-ea"/>
              </a:rPr>
              <a:t>,  </a:t>
            </a:r>
            <a:r>
              <a:rPr lang="en-US" sz="2400" kern="0" dirty="0">
                <a:solidFill>
                  <a:srgbClr val="000000"/>
                </a:solidFill>
                <a:latin typeface="Courier New" charset="0"/>
                <a:ea typeface="+mn-ea"/>
              </a:rPr>
              <a:t>42 % 2</a:t>
            </a:r>
            <a:r>
              <a:rPr lang="en-US" sz="2400" kern="0" dirty="0">
                <a:solidFill>
                  <a:srgbClr val="000000"/>
                </a:solidFill>
                <a:latin typeface="Comic Sans MS"/>
                <a:ea typeface="+mn-ea"/>
              </a:rPr>
              <a:t> is </a:t>
            </a:r>
            <a:r>
              <a:rPr lang="en-US" sz="2400" kern="0" dirty="0">
                <a:solidFill>
                  <a:srgbClr val="000000"/>
                </a:solidFill>
                <a:latin typeface="Courier New" charset="0"/>
                <a:ea typeface="+mn-ea"/>
              </a:rPr>
              <a:t>0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61988" y="5186363"/>
            <a:ext cx="4443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400">
                <a:solidFill>
                  <a:srgbClr val="000000"/>
                </a:solidFill>
                <a:latin typeface="Comic Sans MS" charset="0"/>
              </a:rPr>
              <a:t>Obtain last digit of a number:</a:t>
            </a:r>
            <a:endParaRPr lang="en-US" altLang="x-none" sz="6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8600" y="6216650"/>
            <a:ext cx="5410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90763" algn="l"/>
                <a:tab pos="47990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tabLst>
                <a:tab pos="2290763" algn="l"/>
                <a:tab pos="47990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tabLst>
                <a:tab pos="2290763" algn="l"/>
                <a:tab pos="47990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tabLst>
                <a:tab pos="2290763" algn="l"/>
                <a:tab pos="47990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tabLst>
                <a:tab pos="2290763" algn="l"/>
                <a:tab pos="47990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  <a:tab pos="47990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  <a:tab pos="47990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  <a:tab pos="47990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  <a:tab pos="47990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 algn="l" eaLnBrk="1" hangingPunct="1">
              <a:lnSpc>
                <a:spcPct val="11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400">
                <a:solidFill>
                  <a:srgbClr val="000000"/>
                </a:solidFill>
                <a:latin typeface="Comic Sans MS" charset="0"/>
              </a:rPr>
              <a:t>See whether a number is odd:	</a:t>
            </a:r>
            <a:endParaRPr lang="en-US" altLang="x-none" sz="2400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181600" y="5715000"/>
            <a:ext cx="3744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400">
                <a:solidFill>
                  <a:srgbClr val="000000"/>
                </a:solidFill>
                <a:latin typeface="Courier New" charset="0"/>
              </a:rPr>
              <a:t>230857 % 10000</a:t>
            </a:r>
            <a:r>
              <a:rPr lang="en-US" altLang="x-none" sz="2400">
                <a:solidFill>
                  <a:srgbClr val="000000"/>
                </a:solidFill>
                <a:latin typeface="Comic Sans MS" charset="0"/>
              </a:rPr>
              <a:t> is </a:t>
            </a:r>
            <a:r>
              <a:rPr lang="en-US" altLang="x-none" sz="2400">
                <a:solidFill>
                  <a:srgbClr val="000000"/>
                </a:solidFill>
                <a:latin typeface="Courier New" charset="0"/>
              </a:rPr>
              <a:t>857</a:t>
            </a:r>
            <a:endParaRPr lang="en-US" altLang="x-none" sz="6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85800" y="5715000"/>
            <a:ext cx="306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400">
                <a:solidFill>
                  <a:srgbClr val="000000"/>
                </a:solidFill>
                <a:latin typeface="Comic Sans MS" charset="0"/>
              </a:rPr>
              <a:t>Obtain last 4 digits:</a:t>
            </a:r>
            <a:endParaRPr lang="en-US" altLang="x-none" sz="600"/>
          </a:p>
        </p:txBody>
      </p:sp>
    </p:spTree>
    <p:extLst>
      <p:ext uri="{BB962C8B-B14F-4D97-AF65-F5344CB8AC3E}">
        <p14:creationId xmlns:p14="http://schemas.microsoft.com/office/powerpoint/2010/main" val="3594343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0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9" grpId="0" animBg="1"/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972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Admin and recap</a:t>
            </a:r>
          </a:p>
          <a:p>
            <a:r>
              <a:rPr lang="en-US" altLang="x-none" dirty="0">
                <a:ea typeface="ＭＳ Ｐゴシック" charset="-128"/>
              </a:rPr>
              <a:t>Primitive data types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why data types?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storage and representation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operations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expressions</a:t>
            </a: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5A34F0D-A40E-AE45-8C78-ECCD39D13D96}" type="slidenum">
              <a:rPr lang="en-US" altLang="x-none" sz="1200">
                <a:latin typeface="Tahoma" charset="0"/>
              </a:rPr>
              <a:pPr/>
              <a:t>87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51064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DFAD2B2-DF93-2A4C-AD0E-AE673317EBF6}" type="slidenum">
              <a:rPr lang="en-US" altLang="x-none" sz="1200">
                <a:latin typeface="Tahoma" charset="0"/>
              </a:rPr>
              <a:pPr/>
              <a:t>88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Evaluating Arithmetic Expression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x-none" dirty="0">
                <a:ea typeface="ＭＳ Ｐゴシック" charset="-128"/>
              </a:rPr>
              <a:t>Arithmetic operators can be combined into complex arithmetic expressions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(7 + 2) * 6 / 3</a:t>
            </a:r>
          </a:p>
          <a:p>
            <a:pPr lvl="1">
              <a:lnSpc>
                <a:spcPct val="80000"/>
              </a:lnSpc>
            </a:pPr>
            <a:endParaRPr lang="en-US" altLang="x-none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altLang="x-none" dirty="0">
                <a:ea typeface="ＭＳ Ｐゴシック" charset="-128"/>
              </a:rPr>
              <a:t>The evaluation order of the operators in an arithmetic expression is determined by a well-defined precedence order</a:t>
            </a:r>
            <a:endParaRPr lang="en-US" altLang="x-none" dirty="0">
              <a:solidFill>
                <a:srgbClr val="FF3300"/>
              </a:solidFill>
              <a:ea typeface="ＭＳ Ｐゴシック" charset="-128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Remember? </a:t>
            </a:r>
          </a:p>
          <a:p>
            <a:pPr lvl="2">
              <a:lnSpc>
                <a:spcPct val="80000"/>
              </a:lnSpc>
            </a:pPr>
            <a:r>
              <a:rPr lang="en-US" altLang="x-none" b="1" i="1" dirty="0">
                <a:ea typeface="ＭＳ Ｐゴシック" charset="-128"/>
              </a:rPr>
              <a:t>Pretty Please My Dear Aunt Sally</a:t>
            </a:r>
            <a:endParaRPr lang="en-US" altLang="x-none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36046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4"/>
          <p:cNvSpPr>
            <a:spLocks noChangeArrowheads="1"/>
          </p:cNvSpPr>
          <p:nvPr/>
        </p:nvSpPr>
        <p:spPr bwMode="auto">
          <a:xfrm>
            <a:off x="1752600" y="2895600"/>
            <a:ext cx="685800" cy="2047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Operator Precedence Rules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3657600" algn="l"/>
              </a:tabLst>
            </a:pPr>
            <a:endParaRPr lang="en-US" altLang="x-none" sz="2400" b="1" dirty="0">
              <a:ea typeface="ＭＳ Ｐゴシック" charset="-128"/>
            </a:endParaRPr>
          </a:p>
          <a:p>
            <a:pPr lvl="1" eaLnBrk="1" hangingPunct="1">
              <a:lnSpc>
                <a:spcPct val="110000"/>
              </a:lnSpc>
              <a:buFont typeface="Courier New" panose="02070309020205020404" pitchFamily="49" charset="0"/>
              <a:buChar char="o"/>
              <a:tabLst>
                <a:tab pos="3657600" algn="l"/>
              </a:tabLst>
            </a:pPr>
            <a:r>
              <a:rPr lang="en-US" altLang="x-none" sz="2000" dirty="0">
                <a:ea typeface="ＭＳ Ｐゴシック" charset="-128"/>
              </a:rPr>
              <a:t>Generally operators evaluate left-to-right.</a:t>
            </a:r>
            <a:br>
              <a:rPr lang="en-US" altLang="x-none" sz="2000" dirty="0">
                <a:ea typeface="ＭＳ Ｐゴシック" charset="-128"/>
              </a:rPr>
            </a:br>
            <a:r>
              <a:rPr lang="en-US" altLang="x-none" sz="2000" dirty="0">
                <a:latin typeface="Courier New" charset="0"/>
                <a:ea typeface="ＭＳ Ｐゴシック" charset="-128"/>
              </a:rPr>
              <a:t>1 - 2 - 3</a:t>
            </a:r>
            <a:r>
              <a:rPr lang="en-US" altLang="x-none" sz="2000" dirty="0">
                <a:ea typeface="ＭＳ Ｐゴシック" charset="-128"/>
              </a:rPr>
              <a:t>  is 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(1 - 2) - 3</a:t>
            </a:r>
            <a:r>
              <a:rPr lang="en-US" altLang="x-none" sz="2000" dirty="0">
                <a:ea typeface="ＭＳ Ｐゴシック" charset="-128"/>
              </a:rPr>
              <a:t>  which is 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-4</a:t>
            </a:r>
            <a:endParaRPr lang="en-US" altLang="x-none" sz="2000" dirty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tabLst>
                <a:tab pos="3657600" algn="l"/>
              </a:tabLst>
            </a:pPr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buFont typeface="Courier New" panose="02070309020205020404" pitchFamily="49" charset="0"/>
              <a:buChar char="o"/>
              <a:tabLst>
                <a:tab pos="3657600" algn="l"/>
              </a:tabLst>
            </a:pPr>
            <a:r>
              <a:rPr lang="en-US" altLang="x-none" sz="2000" dirty="0">
                <a:ea typeface="ＭＳ Ｐゴシック" charset="-128"/>
              </a:rPr>
              <a:t>But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*</a:t>
            </a:r>
            <a:r>
              <a:rPr lang="en-US" altLang="x-none" sz="2000" dirty="0">
                <a:ea typeface="ＭＳ Ｐゴシック" charset="-128"/>
              </a:rPr>
              <a:t>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/</a:t>
            </a:r>
            <a:r>
              <a:rPr lang="en-US" altLang="x-none" sz="2000" dirty="0">
                <a:ea typeface="ＭＳ Ｐゴシック" charset="-128"/>
              </a:rPr>
              <a:t>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%</a:t>
            </a:r>
            <a:r>
              <a:rPr lang="en-US" altLang="x-none" sz="2000" dirty="0">
                <a:ea typeface="ＭＳ Ｐゴシック" charset="-128"/>
              </a:rPr>
              <a:t> have a higher level of precedence than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+</a:t>
            </a:r>
            <a:r>
              <a:rPr lang="en-US" altLang="x-none" sz="2000" dirty="0">
                <a:ea typeface="ＭＳ Ｐゴシック" charset="-128"/>
              </a:rPr>
              <a:t>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-</a:t>
            </a:r>
            <a:br>
              <a:rPr lang="en-US" altLang="x-none" sz="2000" dirty="0">
                <a:ea typeface="ＭＳ Ｐゴシック" charset="-128"/>
              </a:rPr>
            </a:br>
            <a:br>
              <a:rPr lang="en-US" altLang="x-none" sz="700" dirty="0">
                <a:ea typeface="ＭＳ Ｐゴシック" charset="-128"/>
              </a:rPr>
            </a:br>
            <a:br>
              <a:rPr lang="en-US" altLang="x-none" sz="700" dirty="0">
                <a:ea typeface="ＭＳ Ｐゴシック" charset="-128"/>
              </a:rPr>
            </a:br>
            <a:r>
              <a:rPr lang="en-US" altLang="x-none" sz="2000" dirty="0">
                <a:latin typeface="Courier New" charset="0"/>
                <a:ea typeface="ＭＳ Ｐゴシック" charset="-128"/>
              </a:rPr>
              <a:t>1 - </a:t>
            </a:r>
            <a:r>
              <a:rPr lang="en-US" altLang="x-none" sz="2000" b="1" dirty="0">
                <a:latin typeface="Courier New" charset="0"/>
                <a:ea typeface="ＭＳ Ｐゴシック" charset="-128"/>
              </a:rPr>
              <a:t>3 * 4</a:t>
            </a:r>
            <a:r>
              <a:rPr lang="en-US" altLang="x-none" sz="2000" dirty="0">
                <a:ea typeface="ＭＳ Ｐゴシック" charset="-128"/>
              </a:rPr>
              <a:t>	is 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-11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  <a:tabLst>
                <a:tab pos="3657600" algn="l"/>
              </a:tabLst>
            </a:pPr>
            <a:endParaRPr lang="en-US" altLang="x-none" sz="700" dirty="0"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  <a:tabLst>
                <a:tab pos="3657600" algn="l"/>
              </a:tabLst>
            </a:pPr>
            <a:endParaRPr lang="en-US" altLang="x-none" sz="700" dirty="0"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  <a:tabLst>
                <a:tab pos="3657600" algn="l"/>
              </a:tabLst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	</a:t>
            </a:r>
            <a:r>
              <a:rPr lang="en-US" altLang="x-none" sz="2000" dirty="0">
                <a:ea typeface="ＭＳ Ｐゴシック" charset="-128"/>
              </a:rPr>
              <a:t>	</a:t>
            </a:r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tabLst>
                <a:tab pos="3657600" algn="l"/>
              </a:tabLst>
            </a:pPr>
            <a:endParaRPr lang="en-US" altLang="x-none" sz="2000" dirty="0">
              <a:ea typeface="ＭＳ Ｐゴシック" charset="-128"/>
            </a:endParaRPr>
          </a:p>
          <a:p>
            <a:pPr lvl="1" eaLnBrk="1" hangingPunct="1">
              <a:lnSpc>
                <a:spcPct val="110000"/>
              </a:lnSpc>
              <a:buFont typeface="Courier New" panose="02070309020205020404" pitchFamily="49" charset="0"/>
              <a:buChar char="o"/>
              <a:tabLst>
                <a:tab pos="3657600" algn="l"/>
              </a:tabLst>
            </a:pPr>
            <a:r>
              <a:rPr lang="en-US" altLang="x-none" sz="2000" dirty="0">
                <a:ea typeface="ＭＳ Ｐゴシック" charset="-128"/>
              </a:rPr>
              <a:t>Parentheses can force a certain order of evaluation:</a:t>
            </a:r>
            <a:br>
              <a:rPr lang="en-US" altLang="x-none" sz="2000" dirty="0">
                <a:ea typeface="ＭＳ Ｐゴシック" charset="-128"/>
              </a:rPr>
            </a:br>
            <a:r>
              <a:rPr lang="en-US" altLang="x-none" sz="2000" dirty="0">
                <a:latin typeface="Courier New" charset="0"/>
                <a:ea typeface="ＭＳ Ｐゴシック" charset="-128"/>
              </a:rPr>
              <a:t>(1 + 3) * 4</a:t>
            </a:r>
            <a:r>
              <a:rPr lang="en-US" altLang="x-none" sz="2000" dirty="0">
                <a:ea typeface="ＭＳ Ｐゴシック" charset="-128"/>
              </a:rPr>
              <a:t>	is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16</a:t>
            </a:r>
          </a:p>
          <a:p>
            <a:pPr lvl="1" eaLnBrk="1" hangingPunct="1">
              <a:lnSpc>
                <a:spcPct val="110000"/>
              </a:lnSpc>
              <a:tabLst>
                <a:tab pos="3657600" algn="l"/>
              </a:tabLst>
            </a:pPr>
            <a:endParaRPr lang="en-US" altLang="x-none" sz="2000" dirty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  <a:tabLst>
                <a:tab pos="3657600" algn="l"/>
              </a:tabLst>
            </a:pPr>
            <a:endParaRPr lang="en-US" altLang="x-none" sz="700" dirty="0">
              <a:ea typeface="ＭＳ Ｐゴシック" charset="-128"/>
            </a:endParaRPr>
          </a:p>
          <a:p>
            <a:pPr lvl="1" eaLnBrk="1" hangingPunct="1">
              <a:lnSpc>
                <a:spcPct val="110000"/>
              </a:lnSpc>
              <a:buFont typeface="Courier New" panose="02070309020205020404" pitchFamily="49" charset="0"/>
              <a:buChar char="o"/>
              <a:tabLst>
                <a:tab pos="3657600" algn="l"/>
              </a:tabLst>
            </a:pPr>
            <a:r>
              <a:rPr lang="en-US" altLang="x-none" sz="2000" dirty="0">
                <a:ea typeface="ＭＳ Ｐゴシック" charset="-128"/>
              </a:rPr>
              <a:t>Spacing does not affect order of evaluation</a:t>
            </a:r>
            <a:br>
              <a:rPr lang="en-US" altLang="x-none" sz="2000" dirty="0">
                <a:ea typeface="ＭＳ Ｐゴシック" charset="-128"/>
              </a:rPr>
            </a:br>
            <a:r>
              <a:rPr lang="en-US" altLang="x-none" sz="2000" dirty="0">
                <a:latin typeface="Courier New" charset="0"/>
                <a:ea typeface="ＭＳ Ｐゴシック" charset="-128"/>
              </a:rPr>
              <a:t>1+3 * 4-2</a:t>
            </a:r>
            <a:r>
              <a:rPr lang="en-US" altLang="x-none" sz="2000" dirty="0">
                <a:ea typeface="ＭＳ Ｐゴシック" charset="-128"/>
              </a:rPr>
              <a:t>	is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69730141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1B58180-09E1-364C-BCD5-9DB7AD3DC4CE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/>
              <a:t>9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1000" y="381000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4000" u="sng">
                <a:solidFill>
                  <a:srgbClr val="3333CC"/>
                </a:solidFill>
                <a:latin typeface="Comic Sans MS" charset="0"/>
              </a:rPr>
              <a:t>Java Syntax: A Bottom-Up Look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81000" y="1495425"/>
            <a:ext cx="83058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8001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</a:pP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Basic Java syntax units</a:t>
            </a: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white space and comments</a:t>
            </a: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identifiers (words)</a:t>
            </a: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symbols: { } </a:t>
            </a:r>
            <a:r>
              <a:rPr lang="en-US" altLang="en-US" sz="2000">
                <a:solidFill>
                  <a:srgbClr val="000000"/>
                </a:solidFill>
                <a:latin typeface="Comic Sans MS" charset="0"/>
              </a:rPr>
              <a:t>“</a:t>
            </a: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 ( ) &lt; &gt;  [ ] ; = …</a:t>
            </a: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strings</a:t>
            </a: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numbers</a:t>
            </a:r>
          </a:p>
          <a:p>
            <a:pPr lvl="1" algn="l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</a:pPr>
            <a:endParaRPr lang="en-US" altLang="x-none" sz="20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990600" y="3810000"/>
            <a:ext cx="7315200" cy="26670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lIns="91411" tIns="45708" rIns="91411" bIns="45708"/>
          <a:lstStyle/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// This is a one-line comment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public class Hello {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public static void main(String[]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args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) {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("Hello, world!");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();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("This program produces");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GB" sz="1800" kern="0" dirty="0" err="1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("four lines of output");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    }</a:t>
            </a:r>
          </a:p>
          <a:p>
            <a:pPr marL="342900" indent="-342900" algn="l" eaLnBrk="1" hangingPunct="1">
              <a:lnSpc>
                <a:spcPct val="75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Wingdings" pitchFamily="2" charset="2"/>
              <a:buNone/>
              <a:defRPr/>
            </a:pPr>
            <a:r>
              <a:rPr lang="en-GB" sz="1800" kern="0" dirty="0">
                <a:solidFill>
                  <a:srgbClr val="000000"/>
                </a:solidFill>
                <a:latin typeface="Courier New" pitchFamily="49" charset="0"/>
                <a:ea typeface="ＭＳ Ｐゴシック" charset="0"/>
                <a:cs typeface="ＭＳ Ｐゴシック" charset="0"/>
              </a:rPr>
              <a:t>}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Kurose">
  <a:themeElements>
    <a:clrScheme name="1_Kurose 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99"/>
      </a:hlink>
      <a:folHlink>
        <a:srgbClr val="B2B2B2"/>
      </a:folHlink>
    </a:clrScheme>
    <a:fontScheme name="1_Kuros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Kuro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uros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66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Kurose">
  <a:themeElements>
    <a:clrScheme name="1_Kurose 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99"/>
      </a:hlink>
      <a:folHlink>
        <a:srgbClr val="B2B2B2"/>
      </a:folHlink>
    </a:clrScheme>
    <a:fontScheme name="1_Kuros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Kuro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uros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66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cs112</Template>
  <TotalTime>4973</TotalTime>
  <Words>6200</Words>
  <Application>Microsoft Macintosh PowerPoint</Application>
  <PresentationFormat>On-screen Show (4:3)</PresentationFormat>
  <Paragraphs>1322</Paragraphs>
  <Slides>89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89</vt:i4>
      </vt:variant>
    </vt:vector>
  </HeadingPairs>
  <TitlesOfParts>
    <vt:vector size="101" baseType="lpstr">
      <vt:lpstr>ＭＳ Ｐゴシック</vt:lpstr>
      <vt:lpstr>ZapfDingbats</vt:lpstr>
      <vt:lpstr>Arial</vt:lpstr>
      <vt:lpstr>Comic Sans MS</vt:lpstr>
      <vt:lpstr>Courier New</vt:lpstr>
      <vt:lpstr>Tahoma</vt:lpstr>
      <vt:lpstr>Times New Roman</vt:lpstr>
      <vt:lpstr>Verdana</vt:lpstr>
      <vt:lpstr>Wingdings</vt:lpstr>
      <vt:lpstr>Wingdings 2</vt:lpstr>
      <vt:lpstr>1_Kurose</vt:lpstr>
      <vt:lpstr>2_Kurose</vt:lpstr>
      <vt:lpstr>Introduction to  Computational Thinking</vt:lpstr>
      <vt:lpstr>PowerPoint Presentation</vt:lpstr>
      <vt:lpstr>Outline</vt:lpstr>
      <vt:lpstr>Admin</vt:lpstr>
      <vt:lpstr>Recap</vt:lpstr>
      <vt:lpstr>Recap: Java Programming Steps</vt:lpstr>
      <vt:lpstr>Recap: Top-Down Java Syntax Structure</vt:lpstr>
      <vt:lpstr>Recap: The System.out.println Statement</vt:lpstr>
      <vt:lpstr>PowerPoint Presentation</vt:lpstr>
      <vt:lpstr>PowerPoint Presentation</vt:lpstr>
      <vt:lpstr>Syntax Error: Example</vt:lpstr>
      <vt:lpstr>Java Programming Steps and Errors</vt:lpstr>
      <vt:lpstr>Roadmap</vt:lpstr>
      <vt:lpstr>Outline</vt:lpstr>
      <vt:lpstr>Algorithms</vt:lpstr>
      <vt:lpstr>An Example Algorithm Spec: "Bake two batches of sugar cookies"</vt:lpstr>
      <vt:lpstr>Problem 1: Lack of Structure</vt:lpstr>
      <vt:lpstr>Problem 2: Redundancy</vt:lpstr>
      <vt:lpstr>Fix: Structured Algorithms</vt:lpstr>
      <vt:lpstr>Structured Algorithm?</vt:lpstr>
      <vt:lpstr>Structured Algorithms</vt:lpstr>
      <vt:lpstr>Structured Algorithms</vt:lpstr>
      <vt:lpstr>Removing Redundancy</vt:lpstr>
      <vt:lpstr>Outline</vt:lpstr>
      <vt:lpstr>Static Methods</vt:lpstr>
      <vt:lpstr>Declaring a Method</vt:lpstr>
      <vt:lpstr>Calling a Method</vt:lpstr>
      <vt:lpstr>Example</vt:lpstr>
      <vt:lpstr>Example</vt:lpstr>
      <vt:lpstr>Final Cookie Program</vt:lpstr>
      <vt:lpstr>Examples: Modifying BakeCookies</vt:lpstr>
      <vt:lpstr>Summary: Why Methods?</vt:lpstr>
      <vt:lpstr>Summary: Why Methods?</vt:lpstr>
      <vt:lpstr>Outline</vt:lpstr>
      <vt:lpstr>Method Calling Flow</vt:lpstr>
      <vt:lpstr>Methods Calling Methods</vt:lpstr>
      <vt:lpstr>Methods Calling Methods</vt:lpstr>
      <vt:lpstr>Methods Calling Methods</vt:lpstr>
      <vt:lpstr>Methods Calling Methods</vt:lpstr>
      <vt:lpstr>Outline</vt:lpstr>
      <vt:lpstr>Example</vt:lpstr>
      <vt:lpstr>Program version 1</vt:lpstr>
      <vt:lpstr>Method Design Techniques</vt:lpstr>
      <vt:lpstr>Top-Down Decomposition</vt:lpstr>
      <vt:lpstr>Top-Down Decomposition (egg)</vt:lpstr>
      <vt:lpstr>Top-Down Decomposition (teaCup)</vt:lpstr>
      <vt:lpstr>Top-Down Decomposition (stopSign)</vt:lpstr>
      <vt:lpstr>Top-Down Decomposition (hat)</vt:lpstr>
      <vt:lpstr>Structured Program version</vt:lpstr>
      <vt:lpstr>Program version 3, cont'd.</vt:lpstr>
      <vt:lpstr>A Word about Style</vt:lpstr>
      <vt:lpstr>Why Style?</vt:lpstr>
      <vt:lpstr>Foundational Programming Concepts</vt:lpstr>
      <vt:lpstr>Outline</vt:lpstr>
      <vt:lpstr>PowerPoint Presentation</vt:lpstr>
      <vt:lpstr>PowerPoint Presentation</vt:lpstr>
      <vt:lpstr>Problem</vt:lpstr>
      <vt:lpstr>Two Example Possibilities</vt:lpstr>
      <vt:lpstr>PowerPoint Presentation</vt:lpstr>
      <vt:lpstr>Type System</vt:lpstr>
      <vt:lpstr>Variable and Type</vt:lpstr>
      <vt:lpstr>Primitive Data Types</vt:lpstr>
      <vt:lpstr>Declaration</vt:lpstr>
      <vt:lpstr>Assignment</vt:lpstr>
      <vt:lpstr>Outline</vt:lpstr>
      <vt:lpstr>Numeric Primitive Data Types</vt:lpstr>
      <vt:lpstr>Integer Numeric Data Types</vt:lpstr>
      <vt:lpstr>Real Numeric Data Types </vt:lpstr>
      <vt:lpstr>All Numeric Data Types</vt:lpstr>
      <vt:lpstr>Java Numerical Value and Type</vt:lpstr>
      <vt:lpstr>Questions</vt:lpstr>
      <vt:lpstr>Real Life Example: Ariane 5</vt:lpstr>
      <vt:lpstr>Real Life Example: Ariane 5</vt:lpstr>
      <vt:lpstr>Real Life Example: Ariane 5</vt:lpstr>
      <vt:lpstr>Real Life Example: Patriot Failure</vt:lpstr>
      <vt:lpstr>In the Movie</vt:lpstr>
      <vt:lpstr>Characters</vt:lpstr>
      <vt:lpstr>Java Character Set</vt:lpstr>
      <vt:lpstr>Boolean</vt:lpstr>
      <vt:lpstr>Outline</vt:lpstr>
      <vt:lpstr>Data Type and Operations</vt:lpstr>
      <vt:lpstr>Data Type and Operations</vt:lpstr>
      <vt:lpstr>Data Type and Operations</vt:lpstr>
      <vt:lpstr>Interpretation</vt:lpstr>
      <vt:lpstr>Integer Division with /</vt:lpstr>
      <vt:lpstr>Integer Remainder with %</vt:lpstr>
      <vt:lpstr>Outline</vt:lpstr>
      <vt:lpstr>Evaluating Arithmetic Expression</vt:lpstr>
      <vt:lpstr>Operator Precedence Rules</vt:lpstr>
    </vt:vector>
  </TitlesOfParts>
  <Company>Yale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112 Introduction to Programming</dc:title>
  <dc:subject>Lecture 1: Introduction</dc:subject>
  <dc:creator>Richard Yang</dc:creator>
  <cp:lastModifiedBy>Qiao Xiang</cp:lastModifiedBy>
  <cp:revision>393</cp:revision>
  <cp:lastPrinted>2025-10-16T01:59:35Z</cp:lastPrinted>
  <dcterms:created xsi:type="dcterms:W3CDTF">1999-08-16T14:47:17Z</dcterms:created>
  <dcterms:modified xsi:type="dcterms:W3CDTF">2025-10-16T02:02:42Z</dcterms:modified>
</cp:coreProperties>
</file>