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3669" r:id="rId2"/>
  </p:sldMasterIdLst>
  <p:notesMasterIdLst>
    <p:notesMasterId r:id="rId114"/>
  </p:notesMasterIdLst>
  <p:handoutMasterIdLst>
    <p:handoutMasterId r:id="rId115"/>
  </p:handoutMasterIdLst>
  <p:sldIdLst>
    <p:sldId id="1040" r:id="rId3"/>
    <p:sldId id="821" r:id="rId4"/>
    <p:sldId id="1037" r:id="rId5"/>
    <p:sldId id="787" r:id="rId6"/>
    <p:sldId id="788" r:id="rId7"/>
    <p:sldId id="789" r:id="rId8"/>
    <p:sldId id="790" r:id="rId9"/>
    <p:sldId id="792" r:id="rId10"/>
    <p:sldId id="984" r:id="rId11"/>
    <p:sldId id="995" r:id="rId12"/>
    <p:sldId id="985" r:id="rId13"/>
    <p:sldId id="997" r:id="rId14"/>
    <p:sldId id="987" r:id="rId15"/>
    <p:sldId id="988" r:id="rId16"/>
    <p:sldId id="989" r:id="rId17"/>
    <p:sldId id="990" r:id="rId18"/>
    <p:sldId id="998" r:id="rId19"/>
    <p:sldId id="991" r:id="rId20"/>
    <p:sldId id="992" r:id="rId21"/>
    <p:sldId id="993" r:id="rId22"/>
    <p:sldId id="976" r:id="rId23"/>
    <p:sldId id="937" r:id="rId24"/>
    <p:sldId id="1035" r:id="rId25"/>
    <p:sldId id="814" r:id="rId26"/>
    <p:sldId id="908" r:id="rId27"/>
    <p:sldId id="919" r:id="rId28"/>
    <p:sldId id="922" r:id="rId29"/>
    <p:sldId id="823" r:id="rId30"/>
    <p:sldId id="982" r:id="rId31"/>
    <p:sldId id="923" r:id="rId32"/>
    <p:sldId id="1036" r:id="rId33"/>
    <p:sldId id="833" r:id="rId34"/>
    <p:sldId id="834" r:id="rId35"/>
    <p:sldId id="835" r:id="rId36"/>
    <p:sldId id="836" r:id="rId37"/>
    <p:sldId id="943" r:id="rId38"/>
    <p:sldId id="944" r:id="rId39"/>
    <p:sldId id="1039" r:id="rId40"/>
    <p:sldId id="1002" r:id="rId41"/>
    <p:sldId id="1003" r:id="rId42"/>
    <p:sldId id="1004" r:id="rId43"/>
    <p:sldId id="1005" r:id="rId44"/>
    <p:sldId id="1168" r:id="rId45"/>
    <p:sldId id="1169" r:id="rId46"/>
    <p:sldId id="1170" r:id="rId47"/>
    <p:sldId id="1171" r:id="rId48"/>
    <p:sldId id="1172" r:id="rId49"/>
    <p:sldId id="1173" r:id="rId50"/>
    <p:sldId id="1174" r:id="rId51"/>
    <p:sldId id="1175" r:id="rId52"/>
    <p:sldId id="1176" r:id="rId53"/>
    <p:sldId id="1177" r:id="rId54"/>
    <p:sldId id="1193" r:id="rId55"/>
    <p:sldId id="1224" r:id="rId56"/>
    <p:sldId id="1191" r:id="rId57"/>
    <p:sldId id="1178" r:id="rId58"/>
    <p:sldId id="1179" r:id="rId59"/>
    <p:sldId id="1180" r:id="rId60"/>
    <p:sldId id="1182" r:id="rId61"/>
    <p:sldId id="1183" r:id="rId62"/>
    <p:sldId id="1184" r:id="rId63"/>
    <p:sldId id="1185" r:id="rId64"/>
    <p:sldId id="1194" r:id="rId65"/>
    <p:sldId id="1046" r:id="rId66"/>
    <p:sldId id="1195" r:id="rId67"/>
    <p:sldId id="1047" r:id="rId68"/>
    <p:sldId id="1138" r:id="rId69"/>
    <p:sldId id="1048" r:id="rId70"/>
    <p:sldId id="1050" r:id="rId71"/>
    <p:sldId id="1051" r:id="rId72"/>
    <p:sldId id="1196" r:id="rId73"/>
    <p:sldId id="1222" r:id="rId74"/>
    <p:sldId id="1223" r:id="rId75"/>
    <p:sldId id="1058" r:id="rId76"/>
    <p:sldId id="1197" r:id="rId77"/>
    <p:sldId id="1199" r:id="rId78"/>
    <p:sldId id="1016" r:id="rId79"/>
    <p:sldId id="1017" r:id="rId80"/>
    <p:sldId id="1075" r:id="rId81"/>
    <p:sldId id="1242" r:id="rId82"/>
    <p:sldId id="1257" r:id="rId83"/>
    <p:sldId id="1076" r:id="rId84"/>
    <p:sldId id="1251" r:id="rId85"/>
    <p:sldId id="1253" r:id="rId86"/>
    <p:sldId id="1077" r:id="rId87"/>
    <p:sldId id="1255" r:id="rId88"/>
    <p:sldId id="1258" r:id="rId89"/>
    <p:sldId id="1079" r:id="rId90"/>
    <p:sldId id="1080" r:id="rId91"/>
    <p:sldId id="1256" r:id="rId92"/>
    <p:sldId id="1192" r:id="rId93"/>
    <p:sldId id="1259" r:id="rId94"/>
    <p:sldId id="1260" r:id="rId95"/>
    <p:sldId id="1261" r:id="rId96"/>
    <p:sldId id="1262" r:id="rId97"/>
    <p:sldId id="1250" r:id="rId98"/>
    <p:sldId id="1236" r:id="rId99"/>
    <p:sldId id="1221" r:id="rId100"/>
    <p:sldId id="1263" r:id="rId101"/>
    <p:sldId id="1264" r:id="rId102"/>
    <p:sldId id="1265" r:id="rId103"/>
    <p:sldId id="1225" r:id="rId104"/>
    <p:sldId id="1226" r:id="rId105"/>
    <p:sldId id="1227" r:id="rId106"/>
    <p:sldId id="1235" r:id="rId107"/>
    <p:sldId id="1038" r:id="rId108"/>
    <p:sldId id="1025" r:id="rId109"/>
    <p:sldId id="1026" r:id="rId110"/>
    <p:sldId id="1027" r:id="rId111"/>
    <p:sldId id="1028" r:id="rId112"/>
    <p:sldId id="1029" r:id="rId11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6"/>
    <p:restoredTop sz="94081"/>
  </p:normalViewPr>
  <p:slideViewPr>
    <p:cSldViewPr>
      <p:cViewPr varScale="1">
        <p:scale>
          <a:sx n="133" d="100"/>
          <a:sy n="133" d="100"/>
        </p:scale>
        <p:origin x="9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7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Sheet1!$E$4:$E$13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Sheet1!$F$4:$F$13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B9-6A4F-9727-894D7ECE9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24610976"/>
        <c:axId val="-1124628256"/>
      </c:scatterChart>
      <c:valAx>
        <c:axId val="-1124610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124628256"/>
        <c:crosses val="autoZero"/>
        <c:crossBetween val="midCat"/>
        <c:majorUnit val="1"/>
      </c:valAx>
      <c:valAx>
        <c:axId val="-112462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24610976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Sheet1!$E$4:$E$13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Sheet1!$F$4:$F$13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CE-2A49-BAF1-45CC65775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28624480"/>
        <c:axId val="-1128927072"/>
      </c:scatterChart>
      <c:valAx>
        <c:axId val="-1128624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128927072"/>
        <c:crosses val="autoZero"/>
        <c:crossBetween val="midCat"/>
        <c:majorUnit val="1"/>
      </c:valAx>
      <c:valAx>
        <c:axId val="-112892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28624480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Sheet1!$E$4:$E$13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Sheet1!$F$4:$F$13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FF-924F-A3D3-E71D9714A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24669232"/>
        <c:axId val="-1124787872"/>
      </c:scatterChart>
      <c:valAx>
        <c:axId val="-1124669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124787872"/>
        <c:crosses val="autoZero"/>
        <c:crossBetween val="midCat"/>
        <c:majorUnit val="1"/>
      </c:valAx>
      <c:valAx>
        <c:axId val="-112478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24669232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DA3413B1-A342-814E-BB43-4C5443FBDF3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40DCB99E-8738-A84C-A831-AC793ED59FA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8705DF-A2F1-1B47-9E53-4B702768EA02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2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177DB3C-0D03-3349-A504-9EC1ECF22729}" type="slidenum">
              <a:rPr lang="en-US" altLang="x-none" sz="1300"/>
              <a:pPr/>
              <a:t>13</a:t>
            </a:fld>
            <a:endParaRPr lang="en-US" altLang="x-none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9A0629-D1AC-1E4B-9140-826AEF8F38B8}" type="slidenum">
              <a:rPr lang="en-US" altLang="x-none" sz="1300"/>
              <a:pPr/>
              <a:t>14</a:t>
            </a:fld>
            <a:endParaRPr lang="en-US" altLang="x-none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7687AAE-4AFC-7A4F-A8AF-EAAA575347C4}" type="slidenum">
              <a:rPr lang="en-US" altLang="x-none" sz="1300"/>
              <a:pPr/>
              <a:t>18</a:t>
            </a:fld>
            <a:endParaRPr lang="en-US" altLang="x-none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67896FC-2242-1641-A897-A2DE66F112F4}" type="slidenum">
              <a:rPr lang="en-US" altLang="x-none" sz="1300"/>
              <a:pPr/>
              <a:t>20</a:t>
            </a:fld>
            <a:endParaRPr lang="en-US" altLang="x-non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DA0D867-8D6B-D347-BA20-CCF9BB0678C6}" type="slidenum">
              <a:rPr lang="en-US" altLang="x-none" sz="1300"/>
              <a:pPr/>
              <a:t>26</a:t>
            </a:fld>
            <a:endParaRPr lang="en-US" altLang="x-none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288906-1BF8-864A-ABDF-8A579F235F1F}" type="slidenum">
              <a:rPr lang="en-US" altLang="x-none" sz="1300"/>
              <a:pPr/>
              <a:t>28</a:t>
            </a:fld>
            <a:endParaRPr lang="en-US" altLang="x-none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2C87D4-9BC8-3941-BA49-E978A5E298C4}" type="slidenum">
              <a:rPr lang="en-US" altLang="x-none" sz="1300"/>
              <a:pPr/>
              <a:t>32</a:t>
            </a:fld>
            <a:endParaRPr lang="en-US" altLang="x-none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7A8E17-B0B5-3541-B9D2-69FED61297C8}" type="slidenum">
              <a:rPr lang="en-US" altLang="x-none" sz="1300"/>
              <a:pPr/>
              <a:t>33</a:t>
            </a:fld>
            <a:endParaRPr lang="en-US" altLang="x-none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3466C6-F26B-E044-A4C3-4E909390D37D}" type="slidenum">
              <a:rPr lang="en-US" altLang="x-none" sz="1300"/>
              <a:pPr/>
              <a:t>34</a:t>
            </a:fld>
            <a:endParaRPr lang="en-US" altLang="x-none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also related to book exercise 1.10 about printing 1000 copies of "All work and no play makes Jack a dull boy"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7EAC12-14FA-AC4D-A3B1-B2CFCCCDC093}" type="slidenum">
              <a:rPr lang="en-US" altLang="x-none" sz="1300"/>
              <a:pPr/>
              <a:t>2</a:t>
            </a:fld>
            <a:endParaRPr lang="en-US" altLang="x-none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also related to book exercise 1.10 about printing 1000 copies of "All work and no play makes Jack a dull boy"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also related to book exercise 1.10 about printing 1000 copies of "All work and no play makes Jack a dull boy"</a:t>
            </a:r>
          </a:p>
        </p:txBody>
      </p:sp>
    </p:spTree>
    <p:extLst>
      <p:ext uri="{BB962C8B-B14F-4D97-AF65-F5344CB8AC3E}">
        <p14:creationId xmlns:p14="http://schemas.microsoft.com/office/powerpoint/2010/main" val="2043931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C9CA1-81F4-E04F-9185-F081CC638805}" type="slidenum">
              <a:rPr lang="en-US" altLang="x-none" smtClean="0"/>
              <a:pPr/>
              <a:t>70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945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lvl="2"/>
            <a:r>
              <a:rPr lang="en-US" altLang="x-none" b="1">
                <a:latin typeface="Comic Sans MS" charset="0"/>
                <a:ea typeface="ＭＳ Ｐゴシック" charset="-128"/>
              </a:rPr>
              <a:t>Abstraction</a:t>
            </a:r>
            <a:r>
              <a:rPr lang="en-US" altLang="x-none">
                <a:latin typeface="Comic Sans MS" charset="0"/>
                <a:ea typeface="ＭＳ Ｐゴシック" charset="-128"/>
              </a:rPr>
              <a:t>: focusing on essential properties rather than implementation details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F59586C-7F8C-9E42-B821-197F4D5147FB}" type="slidenum">
              <a:rPr lang="en-US" altLang="x-none" sz="1300"/>
              <a:pPr/>
              <a:t>91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2518430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621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290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958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783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24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12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6101E24-AD2F-2C4A-8136-0BCC37FEF3F7}" type="slidenum">
              <a:rPr lang="en-US" altLang="x-none" sz="1300"/>
              <a:pPr/>
              <a:t>4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957542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lvl="2"/>
            <a:r>
              <a:rPr lang="en-US" altLang="x-none" b="1">
                <a:latin typeface="Comic Sans MS" charset="0"/>
                <a:ea typeface="ＭＳ Ｐゴシック" charset="-128"/>
              </a:rPr>
              <a:t>Abstraction</a:t>
            </a:r>
            <a:r>
              <a:rPr lang="en-US" altLang="x-none">
                <a:latin typeface="Comic Sans MS" charset="0"/>
                <a:ea typeface="ＭＳ Ｐゴシック" charset="-128"/>
              </a:rPr>
              <a:t>: focusing on essential properties rather than implementation details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9EB8B8-4EA3-1743-A370-D788D5C69DCA}" type="slidenum">
              <a:rPr lang="en-US" altLang="x-none" sz="1300"/>
              <a:pPr/>
              <a:t>104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067789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724305-B77E-2843-A7FF-A281220CFD28}" type="slidenum">
              <a:rPr lang="en-US" altLang="x-none" sz="1300">
                <a:solidFill>
                  <a:srgbClr val="000000"/>
                </a:solidFill>
              </a:rPr>
              <a:pPr/>
              <a:t>107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023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CCB0739-3AA8-9344-81B9-D0192A158C13}" type="slidenum">
              <a:rPr lang="en-US" altLang="x-none" sz="1300">
                <a:solidFill>
                  <a:srgbClr val="000000"/>
                </a:solidFill>
              </a:rPr>
              <a:pPr/>
              <a:t>108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386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08E8BA-19D8-A34F-9BDE-C462F4EF67B9}" type="slidenum">
              <a:rPr lang="en-US" altLang="x-none" sz="1300">
                <a:solidFill>
                  <a:srgbClr val="000000"/>
                </a:solidFill>
              </a:rPr>
              <a:pPr/>
              <a:t>109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76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CB0AF03-AD4F-534A-AC58-5AE8C441D362}" type="slidenum">
              <a:rPr lang="en-US" altLang="x-none" sz="1300"/>
              <a:pPr/>
              <a:t>5</a:t>
            </a:fld>
            <a:endParaRPr lang="en-US" altLang="x-none" sz="13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41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Ask the students what 15 % 4 and 8 / 3 are, since the answers are non-obvious.</a:t>
            </a:r>
          </a:p>
        </p:txBody>
      </p:sp>
    </p:spTree>
    <p:extLst>
      <p:ext uri="{BB962C8B-B14F-4D97-AF65-F5344CB8AC3E}">
        <p14:creationId xmlns:p14="http://schemas.microsoft.com/office/powerpoint/2010/main" val="207899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37C9B0D9-4C9D-5544-AA57-D98A9FD45AE7}" type="slidenum">
              <a:rPr lang="en-US" altLang="x-none" sz="1300"/>
              <a:pPr algn="r"/>
              <a:t>7</a:t>
            </a:fld>
            <a:endParaRPr lang="en-US" altLang="x-none" sz="13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Answers: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1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15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37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47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9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16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-8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906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E78C0F-B55E-4A44-9385-178992EED63D}" type="slidenum">
              <a:rPr lang="en-US" altLang="x-none" sz="1300"/>
              <a:pPr/>
              <a:t>9</a:t>
            </a:fld>
            <a:endParaRPr lang="en-US" altLang="x-none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en-US" altLang="x-none">
                <a:latin typeface="Times New Roman" charset="0"/>
                <a:ea typeface="ＭＳ Ｐゴシック" charset="-128"/>
              </a:rPr>
              <a:t>e.g., we want miles / gallons to be treated as floating point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miles;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gallons;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System.out.print( miles / gallons );</a:t>
            </a:r>
          </a:p>
          <a:p>
            <a:pPr lvl="2">
              <a:lnSpc>
                <a:spcPct val="90000"/>
              </a:lnSpc>
            </a:pPr>
            <a:r>
              <a:rPr lang="en-US" altLang="x-none" sz="1800">
                <a:latin typeface="Times New Roman" charset="0"/>
                <a:ea typeface="ＭＳ Ｐゴシック" charset="-128"/>
              </a:rPr>
              <a:t>e.g., total number of classes you taken, and the total grade points; when compute GPA we need division</a:t>
            </a:r>
            <a:endParaRPr lang="en-US" altLang="x-none" sz="1600">
              <a:latin typeface="Courier New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40954F6-402B-5D4F-A008-F04E3AD16ADB}" type="slidenum">
              <a:rPr lang="en-US" altLang="x-none" sz="1300"/>
              <a:pPr/>
              <a:t>11</a:t>
            </a:fld>
            <a:endParaRPr lang="en-US" altLang="x-none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en-US" altLang="x-none">
                <a:latin typeface="Times New Roman" charset="0"/>
                <a:ea typeface="ＭＳ Ｐゴシック" charset="-128"/>
              </a:rPr>
              <a:t>e.g., we want miles / gallons to be treated as floating point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miles;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gallons;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System.out.print( miles / gallons );</a:t>
            </a:r>
          </a:p>
          <a:p>
            <a:pPr lvl="2">
              <a:lnSpc>
                <a:spcPct val="90000"/>
              </a:lnSpc>
            </a:pPr>
            <a:r>
              <a:rPr lang="en-US" altLang="x-none" sz="1800">
                <a:latin typeface="Times New Roman" charset="0"/>
                <a:ea typeface="ＭＳ Ｐゴシック" charset="-128"/>
              </a:rPr>
              <a:t>e.g., total number of classes you taken, and the total grade points; when compute GPA we need division</a:t>
            </a:r>
            <a:endParaRPr lang="en-US" altLang="x-none" sz="1600">
              <a:latin typeface="Courier New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B6E1F0-8A3B-254D-B57E-A68B365599CF}" type="slidenum">
              <a:rPr lang="en-US" altLang="x-none" sz="1300"/>
              <a:pPr/>
              <a:t>12</a:t>
            </a:fld>
            <a:endParaRPr lang="en-US" altLang="x-none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A7D3-89B1-D34E-AC3B-700A128FBD0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27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E5568-4941-214A-A692-A9947ECDF3E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101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880DE-C0E8-F04E-9585-108C88F0D47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915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14A28-9F5F-F444-93C1-F621E225CA29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32CFA-989E-E148-B812-5390A4F7138A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9A569-700D-9744-9954-D97601CEF86E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AAA8C-D252-A043-AAEE-5AE9C66FF9B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51FC7-4095-0248-87F6-5D77BEC22D9E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EBD8B-666B-E549-9AF6-A449CF02527C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128BF-C24B-0440-B5B1-40BC6CC5664E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F1607-9C1D-3D49-B6FB-E8E110CEEEC9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E1D32-7BF7-AF4F-87A9-722C82F038C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095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FFE1D-386C-204A-9232-3464235E6BDF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62FF1-57E7-5241-9C1C-01B4C896C77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8E397-6155-3442-87A8-14FA1888268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60AF0-B9CC-FC4F-B0C0-A2D87708E0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426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C86DF-E956-2B4C-B8DE-A9B10D6AAA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84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2FFAE-CB71-ED46-9083-C84465B3F10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31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20586-73FF-C840-873F-A0F6574B187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00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543B7-C49B-CB4C-9B49-09678878B1E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976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BCB66-2ECA-9E46-8A49-22A88CE7924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22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0522E-CF11-1E41-98C1-B1D5BC345D2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99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7D3DB18D-37D0-2246-B278-91E4E04E633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17024176-9877-F849-815E-477303BDAFDF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ED7733-7D40-5DAB-172B-8A2D1BCED0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19400"/>
            <a:ext cx="6400800" cy="3352800"/>
          </a:xfrm>
        </p:spPr>
        <p:txBody>
          <a:bodyPr/>
          <a:lstStyle/>
          <a:p>
            <a:r>
              <a:rPr lang="en-US" altLang="x-none" i="1" dirty="0">
                <a:ea typeface="ＭＳ Ｐゴシック" charset="-128"/>
              </a:rPr>
              <a:t>Lecture #</a:t>
            </a:r>
            <a:r>
              <a:rPr lang="en-US" altLang="zh-CN" i="1" dirty="0">
                <a:ea typeface="ＭＳ Ｐゴシック" charset="-128"/>
              </a:rPr>
              <a:t>4</a:t>
            </a:r>
            <a:r>
              <a:rPr lang="en-US" altLang="x-none" i="1" dirty="0">
                <a:ea typeface="ＭＳ Ｐゴシック" charset="-128"/>
              </a:rPr>
              <a:t>: </a:t>
            </a:r>
          </a:p>
          <a:p>
            <a:r>
              <a:rPr lang="en-US" altLang="x-none" i="1" dirty="0">
                <a:ea typeface="ＭＳ Ｐゴシック" charset="-128"/>
              </a:rPr>
              <a:t>Data Conversions; Assignment Operators; for Loops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zh-CN" sz="2000" b="1" dirty="0">
                <a:ea typeface="ＭＳ Ｐゴシック" charset="-128"/>
              </a:rPr>
              <a:t>Qiao</a:t>
            </a:r>
            <a:r>
              <a:rPr lang="zh-CN" altLang="en-US" sz="2000" b="1" dirty="0">
                <a:ea typeface="ＭＳ Ｐゴシック" charset="-128"/>
              </a:rPr>
              <a:t> </a:t>
            </a:r>
            <a:r>
              <a:rPr lang="en-US" altLang="zh-CN" sz="2000" b="1" dirty="0">
                <a:ea typeface="ＭＳ Ｐゴシック" charset="-128"/>
              </a:rPr>
              <a:t>Xiang</a:t>
            </a:r>
            <a:r>
              <a:rPr lang="en-US" altLang="zh-CN" sz="2000" dirty="0">
                <a:ea typeface="ＭＳ Ｐゴシック" charset="-128"/>
              </a:rPr>
              <a:t>,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Qingyu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Song</a:t>
            </a:r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https://</a:t>
            </a:r>
            <a:r>
              <a:rPr lang="en-US" altLang="x-none" sz="2000" dirty="0" err="1">
                <a:ea typeface="ＭＳ Ｐゴシック" charset="-128"/>
              </a:rPr>
              <a:t>sngroup.org.cn</a:t>
            </a:r>
            <a:r>
              <a:rPr lang="en-US" altLang="x-none" sz="2000" dirty="0">
                <a:ea typeface="ＭＳ Ｐゴシック" charset="-128"/>
              </a:rPr>
              <a:t>/courses/</a:t>
            </a:r>
            <a:r>
              <a:rPr lang="en-US" altLang="zh-CN" sz="2000" dirty="0">
                <a:ea typeface="ＭＳ Ｐゴシック" charset="-128"/>
              </a:rPr>
              <a:t>ct</a:t>
            </a:r>
            <a:r>
              <a:rPr lang="en-US" altLang="x-none" sz="2000" dirty="0">
                <a:ea typeface="ＭＳ Ｐゴシック" charset="-128"/>
              </a:rPr>
              <a:t>-xmuf25/</a:t>
            </a:r>
            <a:r>
              <a:rPr lang="en-US" altLang="x-none" sz="2000" dirty="0" err="1">
                <a:ea typeface="ＭＳ Ｐゴシック" charset="-128"/>
              </a:rPr>
              <a:t>index.shtml</a:t>
            </a:r>
            <a:endParaRPr lang="en-US" altLang="zh-CN" sz="2000" dirty="0">
              <a:ea typeface="ＭＳ Ｐゴシック" charset="-128"/>
            </a:endParaRPr>
          </a:p>
          <a:p>
            <a:r>
              <a:rPr lang="en-US" altLang="zh-CN" sz="2000">
                <a:ea typeface="ＭＳ Ｐゴシック" charset="-128"/>
              </a:rPr>
              <a:t>10/22/2025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56A44-F192-9384-A6E4-0887DBB9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6169967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kumimoji="1" lang="zh-CN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0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data types?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storage and representation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operations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expressions </a:t>
            </a:r>
          </a:p>
          <a:p>
            <a:pPr lvl="1"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data conversions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12638B-23C2-5F44-A674-EC3967635AE3}" type="slidenum">
              <a:rPr lang="en-US" altLang="x-none" sz="1200">
                <a:latin typeface="Tahoma" charset="0"/>
              </a:rPr>
              <a:pPr/>
              <a:t>10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19200" y="2667000"/>
            <a:ext cx="7391400" cy="3733800"/>
            <a:chOff x="1219200" y="2667000"/>
            <a:chExt cx="7391400" cy="37338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19200" y="2667000"/>
              <a:ext cx="7391400" cy="1676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2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19200" y="4800600"/>
              <a:ext cx="7391400" cy="160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2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Solution 1</a:t>
            </a:r>
          </a:p>
        </p:txBody>
      </p:sp>
      <p:sp>
        <p:nvSpPr>
          <p:cNvPr id="512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B3FD474-7E8C-8146-B053-E90B42E76548}" type="slidenum">
              <a:rPr lang="en-US" altLang="x-none" sz="1200">
                <a:latin typeface="Tahoma" charset="0"/>
              </a:rPr>
              <a:pPr/>
              <a:t>100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1204" name="Rectangle 3"/>
          <p:cNvSpPr txBox="1">
            <a:spLocks/>
          </p:cNvSpPr>
          <p:nvPr/>
        </p:nvSpPr>
        <p:spPr bwMode="auto">
          <a:xfrm>
            <a:off x="533400" y="14478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public class DrawMatrix1 {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public static void main(String[] args) {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   drawMatrix3();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   drawMatrix5();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}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800">
                <a:latin typeface="Courier New" charset="0"/>
              </a:rPr>
              <a:t>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public static void drawMatrix3() {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int N = 3;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for (int line = 1; line &lt;= N; line++) {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for (int j = 1; j &lt;= (-1 * line + N); j++) { </a:t>
            </a:r>
            <a:r>
              <a:rPr lang="en-US" altLang="x-none" sz="1400">
                <a:solidFill>
                  <a:srgbClr val="C00000"/>
                </a:solidFill>
                <a:latin typeface="Courier New" charset="0"/>
              </a:rPr>
              <a:t>// initial dots</a:t>
            </a: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   System.out.print("."); 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}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System.out.print(line);                      </a:t>
            </a:r>
            <a:r>
              <a:rPr lang="en-US" altLang="x-none" sz="1400">
                <a:solidFill>
                  <a:srgbClr val="C00000"/>
                </a:solidFill>
                <a:latin typeface="Courier New" charset="0"/>
              </a:rPr>
              <a:t>// the number</a:t>
            </a: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for (int j = 1; j &lt;= (line - 1); j++) { </a:t>
            </a:r>
            <a:r>
              <a:rPr lang="en-US" altLang="x-none" sz="1400">
                <a:solidFill>
                  <a:srgbClr val="C00000"/>
                </a:solidFill>
                <a:latin typeface="Courier New" charset="0"/>
              </a:rPr>
              <a:t>// the second set of dots</a:t>
            </a: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   System.out.print(".");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}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System.out.println();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}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} // end of drawMatrix3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x-none" sz="1400">
                <a:latin typeface="Courier New" charset="0"/>
              </a:rPr>
              <a:t>   public static void drawMatrix5() {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int N = 5;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for (int line = 1; line &lt;= N; line++) {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for (int j = 1; j &lt;= (-1 * line + N); j++) { </a:t>
            </a:r>
            <a:r>
              <a:rPr lang="en-US" altLang="x-none" sz="1400">
                <a:solidFill>
                  <a:srgbClr val="C00000"/>
                </a:solidFill>
                <a:latin typeface="Courier New" charset="0"/>
              </a:rPr>
              <a:t>// initial dots</a:t>
            </a: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   System.out.print("."); 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}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System.out.print(line);                      </a:t>
            </a:r>
            <a:r>
              <a:rPr lang="en-US" altLang="x-none" sz="1400">
                <a:solidFill>
                  <a:srgbClr val="C00000"/>
                </a:solidFill>
                <a:latin typeface="Courier New" charset="0"/>
              </a:rPr>
              <a:t>// the number</a:t>
            </a: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for (int j = 1; j &lt;= (line - 1); j++) { </a:t>
            </a:r>
            <a:r>
              <a:rPr lang="en-US" altLang="x-none" sz="1400">
                <a:solidFill>
                  <a:srgbClr val="C00000"/>
                </a:solidFill>
                <a:latin typeface="Courier New" charset="0"/>
              </a:rPr>
              <a:t>// the second set of dots</a:t>
            </a: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   System.out.print(".");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}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   System.out.println();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   }</a:t>
            </a:r>
          </a:p>
          <a:p>
            <a:pPr algn="l" eaLnBrk="1" hangingPunct="1">
              <a:lnSpc>
                <a:spcPct val="75000"/>
              </a:lnSpc>
              <a:buFont typeface="Wingdings" charset="2"/>
              <a:buNone/>
            </a:pPr>
            <a:r>
              <a:rPr lang="en-US" altLang="x-none" sz="1400">
                <a:latin typeface="Courier New" charset="0"/>
              </a:rPr>
              <a:t>   } // end of drawMatrix5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x-none" sz="1400">
                <a:latin typeface="Courier New" charset="0"/>
              </a:rPr>
              <a:t>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05400" y="304800"/>
            <a:ext cx="381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EB641B"/>
              </a:buClr>
              <a:buSzPct val="95000"/>
              <a:buFont typeface="Wingdings 2" charset="2"/>
              <a:buChar char=""/>
            </a:pPr>
            <a:r>
              <a:rPr lang="en-US" altLang="x-none" sz="3200"/>
              <a:t>This code is redundant.</a:t>
            </a:r>
          </a:p>
        </p:txBody>
      </p:sp>
    </p:spTree>
    <p:extLst>
      <p:ext uri="{BB962C8B-B14F-4D97-AF65-F5344CB8AC3E}">
        <p14:creationId xmlns:p14="http://schemas.microsoft.com/office/powerpoint/2010/main" val="21141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Remove Redundancy</a:t>
            </a:r>
          </a:p>
        </p:txBody>
      </p:sp>
      <p:sp>
        <p:nvSpPr>
          <p:cNvPr id="52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7871129-7352-9848-8AC3-C700ACE90DA7}" type="slidenum">
              <a:rPr lang="en-US" altLang="x-none" sz="1200">
                <a:latin typeface="Tahoma" charset="0"/>
              </a:rPr>
              <a:pPr/>
              <a:t>101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2227" name="Rectangle 3"/>
          <p:cNvSpPr txBox="1">
            <a:spLocks/>
          </p:cNvSpPr>
          <p:nvPr/>
        </p:nvSpPr>
        <p:spPr bwMode="auto">
          <a:xfrm>
            <a:off x="533400" y="14478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public class DrawMatrix2 {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800">
                <a:latin typeface="Courier New" charset="0"/>
              </a:rPr>
              <a:t>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x-none" sz="1400">
                <a:latin typeface="Courier New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554413"/>
            <a:ext cx="7924800" cy="2160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public static void drawMatrix() {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for (int line = 1; line &lt;= N; line++) {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for (int j = 1; j &lt;= (-1 * line + N); j++) { </a:t>
            </a:r>
            <a:r>
              <a:rPr lang="en-US" sz="140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initial dots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   System.out.print("."); 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}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System.out.print(line);                      </a:t>
            </a:r>
            <a:r>
              <a:rPr lang="en-US" sz="140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number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for (int j = 1; j &lt;= (line - 1); j++) { </a:t>
            </a:r>
            <a:r>
              <a:rPr lang="en-US" sz="140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second set of dots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   System.out.print(".");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}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System.out.println();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} // end of for line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} // end of drawMatrix</a:t>
            </a: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2057400"/>
            <a:ext cx="57912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public static void main(String[] args) {</a:t>
            </a:r>
            <a:br>
              <a:rPr lang="en-US" altLang="x-none" sz="1400">
                <a:solidFill>
                  <a:srgbClr val="000000"/>
                </a:solidFill>
                <a:latin typeface="Courier New" charset="0"/>
              </a:rPr>
            </a:b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 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drawMatrix(); // should print 3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drawMatrix(); // should print 5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} // end of main</a:t>
            </a:r>
            <a:endParaRPr lang="en-US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2282825"/>
            <a:ext cx="125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int N = 3;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2816225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N = 5;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34000" y="1981200"/>
            <a:ext cx="381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en-US" altLang="x-none" sz="3200"/>
              <a:t>ERROR:</a:t>
            </a:r>
            <a:br>
              <a:rPr lang="en-US" altLang="x-none" sz="3200"/>
            </a:br>
            <a:r>
              <a:rPr lang="en-US" altLang="x-none" sz="3200"/>
              <a:t>N is out of scope</a:t>
            </a:r>
          </a:p>
        </p:txBody>
      </p:sp>
    </p:spTree>
    <p:extLst>
      <p:ext uri="{BB962C8B-B14F-4D97-AF65-F5344CB8AC3E}">
        <p14:creationId xmlns:p14="http://schemas.microsoft.com/office/powerpoint/2010/main" val="34143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9296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Solution 2</a:t>
            </a:r>
          </a:p>
        </p:txBody>
      </p:sp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0ADF4E-5B3B-294B-9BE4-9A82EB9C530A}" type="slidenum">
              <a:rPr lang="en-US" altLang="x-none" sz="1200">
                <a:latin typeface="Tahoma" charset="0"/>
              </a:rPr>
              <a:pPr/>
              <a:t>102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3251" name="Rectangle 3"/>
          <p:cNvSpPr txBox="1">
            <a:spLocks/>
          </p:cNvSpPr>
          <p:nvPr/>
        </p:nvSpPr>
        <p:spPr bwMode="auto">
          <a:xfrm>
            <a:off x="533400" y="14478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public class DrawMatrix2 {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800">
                <a:latin typeface="Courier New" charset="0"/>
              </a:rPr>
              <a:t>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x-none" sz="1400">
                <a:latin typeface="Courier New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554413"/>
            <a:ext cx="7924800" cy="2160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public static void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drawMatrix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() {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line = 1; line &lt;= N; line++) {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j = 1; j &lt;= (-1 * line + N); j++) {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initial dots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System.out.print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("."); 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}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System.out.print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(line);                 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number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for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j = 1; j &lt;= (line - 1); j++) {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second set of dots</a:t>
            </a:r>
            <a:endParaRPr lang="en-US" sz="1400" dirty="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System.out.print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(".");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}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();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} // end of for line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} // end of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drawMatrix</a:t>
            </a:r>
            <a:endParaRPr lang="en-US" dirty="0">
              <a:ea typeface="ＭＳ Ｐゴシック" charset="0"/>
              <a:cs typeface="Arial" charset="0"/>
            </a:endParaRP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762000" y="2057400"/>
            <a:ext cx="57912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public static void main(String[] args) {</a:t>
            </a:r>
            <a:br>
              <a:rPr lang="en-US" altLang="x-none" sz="1400">
                <a:solidFill>
                  <a:srgbClr val="000000"/>
                </a:solidFill>
                <a:latin typeface="Courier New" charset="0"/>
              </a:rPr>
            </a:b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 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drawMatrix(); // should print 3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drawMatrix(); // should print 5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} // end of main</a:t>
            </a:r>
            <a:endParaRPr lang="en-US" altLang="x-non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1676400"/>
            <a:ext cx="557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 static int N; // introduce a class scope variable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43000" y="2282825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N = 3;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2816225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N = 5;</a:t>
            </a:r>
            <a:endParaRPr lang="en-US" altLang="x-none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6106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Problem of Class Variable Indirection</a:t>
            </a:r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96CD7B5-8F50-774D-AB33-53F3C1568EC2}" type="slidenum">
              <a:rPr lang="en-US" altLang="x-none" sz="1200">
                <a:latin typeface="Tahoma" charset="0"/>
              </a:rPr>
              <a:pPr/>
              <a:t>103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4275" name="Rectangle 3"/>
          <p:cNvSpPr txBox="1">
            <a:spLocks/>
          </p:cNvSpPr>
          <p:nvPr/>
        </p:nvSpPr>
        <p:spPr bwMode="auto">
          <a:xfrm>
            <a:off x="533400" y="14478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public class DrawMatrix2 {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>
                <a:latin typeface="Courier New" charset="0"/>
              </a:rPr>
              <a:t> 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800">
                <a:latin typeface="Courier New" charset="0"/>
              </a:rPr>
              <a:t>    </a:t>
            </a: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>
              <a:latin typeface="Courier New" charset="0"/>
            </a:endParaRPr>
          </a:p>
          <a:p>
            <a:pPr algn="l" eaLnBrk="1" hangingPunct="1">
              <a:lnSpc>
                <a:spcPct val="6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x-none" sz="1400">
                <a:latin typeface="Courier New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554413"/>
            <a:ext cx="7924800" cy="2160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public static void drawMatrix() {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for (int line = 1; line &lt;= N; line++) {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for (int j = 1; j &lt;= (-1 * line + N); j++) { </a:t>
            </a:r>
            <a:r>
              <a:rPr lang="en-US" sz="140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initial dots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   System.out.print("."); 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}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System.out.print(line);                      </a:t>
            </a:r>
            <a:r>
              <a:rPr lang="en-US" sz="140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number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for (int j = 1; j &lt;= (line - 1); j++) { </a:t>
            </a:r>
            <a:r>
              <a:rPr lang="en-US" sz="1400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second set of dots</a:t>
            </a:r>
            <a:endParaRPr lang="en-US" sz="1400">
              <a:solidFill>
                <a:srgbClr val="000000"/>
              </a:solidFill>
              <a:latin typeface="Courier New" charset="0"/>
              <a:ea typeface="ＭＳ Ｐゴシック" charset="0"/>
              <a:cs typeface="Arial" charset="0"/>
            </a:endParaRP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   System.out.print(".");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}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   System.out.println();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   } // end of for line</a:t>
            </a:r>
          </a:p>
          <a:p>
            <a:pPr marL="342900" indent="-342900" algn="l">
              <a:lnSpc>
                <a:spcPct val="75000"/>
              </a:lnSpc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ＭＳ Ｐゴシック" charset="0"/>
                <a:cs typeface="Arial" charset="0"/>
              </a:rPr>
              <a:t>} // end of drawMatrix</a:t>
            </a: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762000" y="2057400"/>
            <a:ext cx="57912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public static void main(String[] args) {</a:t>
            </a:r>
            <a:br>
              <a:rPr lang="en-US" altLang="x-none" sz="1400">
                <a:solidFill>
                  <a:srgbClr val="000000"/>
                </a:solidFill>
                <a:latin typeface="Courier New" charset="0"/>
              </a:rPr>
            </a:b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 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drawMatrix();  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 drawMatrix();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} // end of main</a:t>
            </a:r>
            <a:endParaRPr lang="en-US" altLang="x-none"/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685800" y="1676400"/>
            <a:ext cx="557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 static int N; // introduce a class scope variable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143000" y="2282825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N = 3;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1143000" y="2816225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400" b="1">
                <a:solidFill>
                  <a:srgbClr val="C00000"/>
                </a:solidFill>
                <a:latin typeface="Courier New" charset="0"/>
              </a:rPr>
              <a:t>N = 5;</a:t>
            </a:r>
            <a:endParaRPr lang="en-US" altLang="x-none" b="1">
              <a:solidFill>
                <a:srgbClr val="C00000"/>
              </a:solidFill>
            </a:endParaRPr>
          </a:p>
        </p:txBody>
      </p:sp>
      <p:sp>
        <p:nvSpPr>
          <p:cNvPr id="54281" name="Rectangle 4"/>
          <p:cNvSpPr>
            <a:spLocks noChangeArrowheads="1"/>
          </p:cNvSpPr>
          <p:nvPr/>
        </p:nvSpPr>
        <p:spPr bwMode="auto">
          <a:xfrm>
            <a:off x="5943600" y="1981200"/>
            <a:ext cx="388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EB641B"/>
              </a:buClr>
              <a:buSzPct val="95000"/>
            </a:pPr>
            <a:endParaRPr lang="x-none" altLang="x-none" sz="320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7754938" cy="990600"/>
            <a:chOff x="1143000" y="2133600"/>
            <a:chExt cx="7754265" cy="990599"/>
          </a:xfrm>
        </p:grpSpPr>
        <p:sp>
          <p:nvSpPr>
            <p:cNvPr id="54283" name="Rectangle 12"/>
            <p:cNvSpPr>
              <a:spLocks noChangeArrowheads="1"/>
            </p:cNvSpPr>
            <p:nvPr/>
          </p:nvSpPr>
          <p:spPr bwMode="auto">
            <a:xfrm>
              <a:off x="1143000" y="2286000"/>
              <a:ext cx="13716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endParaRPr lang="x-none" altLang="x-none"/>
            </a:p>
          </p:txBody>
        </p:sp>
        <p:sp>
          <p:nvSpPr>
            <p:cNvPr id="54284" name="Rectangle 19"/>
            <p:cNvSpPr>
              <a:spLocks noChangeArrowheads="1"/>
            </p:cNvSpPr>
            <p:nvPr/>
          </p:nvSpPr>
          <p:spPr bwMode="auto">
            <a:xfrm>
              <a:off x="1143000" y="2819400"/>
              <a:ext cx="13716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endParaRPr lang="x-none" altLang="x-none"/>
            </a:p>
          </p:txBody>
        </p:sp>
        <p:cxnSp>
          <p:nvCxnSpPr>
            <p:cNvPr id="54285" name="Straight Arrow Connector 21"/>
            <p:cNvCxnSpPr>
              <a:cxnSpLocks noChangeShapeType="1"/>
              <a:stCxn id="54287" idx="1"/>
            </p:cNvCxnSpPr>
            <p:nvPr/>
          </p:nvCxnSpPr>
          <p:spPr bwMode="auto">
            <a:xfrm flipH="1">
              <a:off x="2590802" y="2549161"/>
              <a:ext cx="2519067" cy="11784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Straight Arrow Connector 23"/>
            <p:cNvCxnSpPr>
              <a:cxnSpLocks noChangeShapeType="1"/>
              <a:stCxn id="54287" idx="1"/>
            </p:cNvCxnSpPr>
            <p:nvPr/>
          </p:nvCxnSpPr>
          <p:spPr bwMode="auto">
            <a:xfrm flipH="1">
              <a:off x="2590802" y="2549161"/>
              <a:ext cx="2519067" cy="5750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87" name="Rectangle 28"/>
            <p:cNvSpPr>
              <a:spLocks noChangeArrowheads="1"/>
            </p:cNvSpPr>
            <p:nvPr/>
          </p:nvSpPr>
          <p:spPr bwMode="auto">
            <a:xfrm>
              <a:off x="5109869" y="2133600"/>
              <a:ext cx="3787396" cy="8311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400"/>
                <a:t>Not self clear;</a:t>
              </a:r>
              <a:br>
                <a:rPr lang="en-US" altLang="x-none" sz="2400"/>
              </a:br>
              <a:r>
                <a:rPr lang="en-US" altLang="x-none" sz="2400"/>
                <a:t>Implicit, depends on context;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1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Solution 3: Parameterization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Specify a parameter to control the behavior of a method</a:t>
            </a:r>
          </a:p>
          <a:p>
            <a:pPr marL="742950" lvl="2" indent="-342900">
              <a:buSzPct val="85000"/>
              <a:buFont typeface="Wingdings" charset="2"/>
              <a:buChar char="q"/>
            </a:pPr>
            <a:r>
              <a:rPr lang="en-US" altLang="x-none">
                <a:ea typeface="ＭＳ Ｐゴシック" charset="-128"/>
              </a:rPr>
              <a:t>Methods with parameters solve an entire class of similar problems</a:t>
            </a: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Redundancy removal/abstraction through </a:t>
            </a:r>
            <a:r>
              <a:rPr lang="en-US" altLang="x-none">
                <a:solidFill>
                  <a:srgbClr val="FF0000"/>
                </a:solidFill>
                <a:ea typeface="ＭＳ Ｐゴシック" charset="-128"/>
              </a:rPr>
              <a:t>generalization</a:t>
            </a:r>
          </a:p>
          <a:p>
            <a:pPr lvl="1"/>
            <a:r>
              <a:rPr lang="en-US" altLang="x-none">
                <a:ea typeface="ＭＳ Ｐゴシック" charset="-128"/>
              </a:rPr>
              <a:t>The more general a building block, the easier to reuse it</a:t>
            </a:r>
          </a:p>
          <a:p>
            <a:pPr lvl="1"/>
            <a:r>
              <a:rPr lang="en-US" altLang="x-none">
                <a:ea typeface="ＭＳ Ｐゴシック" charset="-128"/>
              </a:rPr>
              <a:t>We will learn more techniques on generalization/abstraction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59C5A5C-36A9-A346-A43A-9C0930399411}" type="slidenum">
              <a:rPr lang="en-US" altLang="x-none" sz="1200">
                <a:latin typeface="Tahoma" charset="0"/>
              </a:rPr>
              <a:pPr/>
              <a:t>104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515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>
                <a:ea typeface="ＭＳ Ｐゴシック" charset="-128"/>
              </a:rPr>
              <a:t>End of Out-Class Read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D1C8484-DFA2-B344-A6CC-ED19B5BF4E59}" type="slidenum">
              <a:rPr lang="en-US" altLang="x-none" sz="1200">
                <a:latin typeface="Tahoma" charset="0"/>
              </a:rPr>
              <a:pPr/>
              <a:t>105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775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28BF-C24B-0440-B5B1-40BC6CC5664E}" type="slidenum">
              <a:rPr lang="en-US" altLang="x-none" smtClean="0">
                <a:solidFill>
                  <a:srgbClr val="000000"/>
                </a:solidFill>
              </a:rPr>
              <a:pPr/>
              <a:t>106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9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ED8436-F752-2E4B-97FF-4051CB394F87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107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Type Conversions in Java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5029200"/>
          </a:xfrm>
        </p:spPr>
        <p:txBody>
          <a:bodyPr/>
          <a:lstStyle/>
          <a:p>
            <a:r>
              <a:rPr lang="en-US" altLang="x-none" sz="2400" dirty="0">
                <a:solidFill>
                  <a:srgbClr val="CC3300"/>
                </a:solidFill>
                <a:ea typeface="ＭＳ Ｐゴシック" charset="-128"/>
              </a:rPr>
              <a:t>Identity conversion (i.e., no conversion)</a:t>
            </a:r>
          </a:p>
          <a:p>
            <a:r>
              <a:rPr lang="en-US" altLang="x-none" sz="2400" dirty="0">
                <a:ea typeface="ＭＳ Ｐゴシック" charset="-128"/>
              </a:rPr>
              <a:t>Conversions related to primitive data types</a:t>
            </a:r>
          </a:p>
          <a:p>
            <a:pPr lvl="1">
              <a:buClr>
                <a:srgbClr val="CC0000"/>
              </a:buClr>
              <a:buFont typeface="Symbol" charset="2"/>
              <a:buChar char="Ö"/>
            </a:pPr>
            <a:r>
              <a:rPr lang="en-US" altLang="x-none" sz="2000" dirty="0">
                <a:solidFill>
                  <a:srgbClr val="CC3300"/>
                </a:solidFill>
                <a:ea typeface="ＭＳ Ｐゴシック" charset="-128"/>
              </a:rPr>
              <a:t>widening primitive conversions</a:t>
            </a:r>
          </a:p>
          <a:p>
            <a:pPr lvl="1">
              <a:buClr>
                <a:srgbClr val="CC0000"/>
              </a:buClr>
              <a:buFont typeface="Symbol" charset="2"/>
              <a:buChar char="Ö"/>
            </a:pPr>
            <a:r>
              <a:rPr lang="en-US" altLang="x-none" sz="2000" dirty="0">
                <a:solidFill>
                  <a:srgbClr val="CC3300"/>
                </a:solidFill>
                <a:ea typeface="ＭＳ Ｐゴシック" charset="-128"/>
              </a:rPr>
              <a:t>narrowing primitive conversions</a:t>
            </a:r>
          </a:p>
          <a:p>
            <a:r>
              <a:rPr lang="en-US" altLang="x-none" sz="2400" dirty="0">
                <a:solidFill>
                  <a:schemeClr val="bg2"/>
                </a:solidFill>
                <a:ea typeface="ＭＳ Ｐゴシック" charset="-128"/>
              </a:rPr>
              <a:t>Conversions related to classes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solidFill>
                  <a:schemeClr val="bg2"/>
                </a:solidFill>
                <a:ea typeface="ＭＳ Ｐゴシック" charset="-128"/>
              </a:rPr>
              <a:t>widening reference conversions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solidFill>
                  <a:schemeClr val="bg2"/>
                </a:solidFill>
                <a:ea typeface="ＭＳ Ｐゴシック" charset="-128"/>
              </a:rPr>
              <a:t>narrowing reference conversions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solidFill>
                  <a:schemeClr val="bg2"/>
                </a:solidFill>
                <a:ea typeface="ＭＳ Ｐゴシック" charset="-128"/>
              </a:rPr>
              <a:t>we will cover these two cases later in the course; they are powerful tools to allow polymorphism</a:t>
            </a:r>
          </a:p>
          <a:p>
            <a:r>
              <a:rPr lang="en-US" altLang="x-none" sz="2400" dirty="0">
                <a:ea typeface="ＭＳ Ｐゴシック" charset="-128"/>
              </a:rPr>
              <a:t>Conversions related to Strings</a:t>
            </a:r>
          </a:p>
          <a:p>
            <a:pPr lvl="1">
              <a:buClr>
                <a:srgbClr val="CC3300"/>
              </a:buClr>
              <a:buFont typeface="Symbol" charset="2"/>
              <a:buChar char="Ö"/>
            </a:pPr>
            <a:r>
              <a:rPr lang="en-US" altLang="x-none" sz="2000" dirty="0">
                <a:solidFill>
                  <a:srgbClr val="CC3300"/>
                </a:solidFill>
                <a:ea typeface="ＭＳ Ｐゴシック" charset="-128"/>
              </a:rPr>
              <a:t>string conversions: i.e., convert a numerical data to a string, e.g., the number 17 to the string </a:t>
            </a:r>
            <a:r>
              <a:rPr lang="ja-JP" altLang="en-US" sz="2000">
                <a:solidFill>
                  <a:srgbClr val="CC3300"/>
                </a:solidFill>
                <a:ea typeface="ＭＳ Ｐゴシック" charset="-128"/>
              </a:rPr>
              <a:t>“</a:t>
            </a:r>
            <a:r>
              <a:rPr lang="en-US" altLang="ja-JP" sz="2000" dirty="0">
                <a:solidFill>
                  <a:srgbClr val="CC3300"/>
                </a:solidFill>
                <a:ea typeface="ＭＳ Ｐゴシック" charset="-128"/>
              </a:rPr>
              <a:t>17</a:t>
            </a:r>
            <a:r>
              <a:rPr lang="ja-JP" altLang="en-US" sz="2000">
                <a:solidFill>
                  <a:srgbClr val="CC3300"/>
                </a:solidFill>
                <a:ea typeface="ＭＳ Ｐゴシック" charset="-128"/>
              </a:rPr>
              <a:t>”</a:t>
            </a:r>
            <a:endParaRPr lang="en-US" altLang="x-none" sz="2000" dirty="0">
              <a:solidFill>
                <a:srgbClr val="CC33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7168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D4BFCB-F928-BD41-8C4F-AE5E33CC0BC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108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Widening Primitive Conversions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Widening primitive conversions are those that do not lose information about the </a:t>
            </a:r>
            <a:r>
              <a:rPr lang="en-US" altLang="x-none" sz="2400" dirty="0">
                <a:solidFill>
                  <a:srgbClr val="CC3300"/>
                </a:solidFill>
                <a:ea typeface="ＭＳ Ｐゴシック" charset="-128"/>
              </a:rPr>
              <a:t>overall magnitude of a numeric value</a:t>
            </a:r>
            <a:endParaRPr lang="en-US" altLang="x-none" sz="2400" i="1" dirty="0">
              <a:solidFill>
                <a:srgbClr val="CC3300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sz="2400" dirty="0">
                <a:solidFill>
                  <a:schemeClr val="accent2"/>
                </a:solidFill>
                <a:ea typeface="ＭＳ Ｐゴシック" charset="-128"/>
              </a:rPr>
              <a:t>Java defines 19 primitive conversions as widening primitive conversions</a:t>
            </a: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byte  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short, </a:t>
            </a:r>
            <a:r>
              <a:rPr lang="en-US" altLang="x-none" sz="2000" dirty="0" err="1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, long, float, double</a:t>
            </a: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short 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dirty="0" err="1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, long, float, double</a:t>
            </a: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char  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dirty="0" err="1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, long, float, double</a:t>
            </a: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x-none" sz="2000" dirty="0" err="1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  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long, float, double</a:t>
            </a: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long  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float, double</a:t>
            </a:r>
          </a:p>
          <a:p>
            <a:pPr lvl="1">
              <a:lnSpc>
                <a:spcPct val="80000"/>
              </a:lnSpc>
              <a:buFont typeface="ZapfDingbats" charset="0"/>
              <a:buNone/>
            </a:pP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float 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 dirty="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double</a:t>
            </a:r>
            <a:endParaRPr lang="en-US" altLang="x-none" sz="20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sz="2400" dirty="0">
                <a:ea typeface="ＭＳ Ｐゴシック" charset="-128"/>
              </a:rPr>
              <a:t>They are generally safe because they tend to go from a small data type to a larger one (such as a 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short</a:t>
            </a:r>
            <a:r>
              <a:rPr lang="en-US" altLang="x-none" sz="2400" dirty="0">
                <a:ea typeface="ＭＳ Ｐゴシック" charset="-128"/>
              </a:rPr>
              <a:t> to an 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400" dirty="0">
                <a:ea typeface="ＭＳ Ｐゴシック" charset="-128"/>
              </a:rPr>
              <a:t>)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can potential problems happen in some of the cases?</a:t>
            </a:r>
          </a:p>
        </p:txBody>
      </p:sp>
    </p:spTree>
    <p:extLst>
      <p:ext uri="{BB962C8B-B14F-4D97-AF65-F5344CB8AC3E}">
        <p14:creationId xmlns:p14="http://schemas.microsoft.com/office/powerpoint/2010/main" val="5067835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D23A895-3B43-5E40-8D0A-CA6FF438745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109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Narrowing Primitive Conversions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5029200"/>
          </a:xfrm>
        </p:spPr>
        <p:txBody>
          <a:bodyPr/>
          <a:lstStyle/>
          <a:p>
            <a:r>
              <a:rPr lang="en-US" altLang="x-none" sz="2400">
                <a:solidFill>
                  <a:schemeClr val="accent2"/>
                </a:solidFill>
                <a:ea typeface="ＭＳ Ｐゴシック" charset="-128"/>
              </a:rPr>
              <a:t>Java defines 23 primitive conversions as narrowing primitive conversions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byte  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char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short 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byte, char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char  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byte, short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int   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byte, short, char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long  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byte, short, char, int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float 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byte, short, char, int, long</a:t>
            </a:r>
          </a:p>
          <a:p>
            <a:pPr lvl="1">
              <a:buFont typeface="ZapfDingbats" charset="0"/>
              <a:buNone/>
            </a:pP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double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  <a:sym typeface="Symbol" charset="2"/>
              </a:rPr>
              <a:t></a:t>
            </a:r>
            <a:r>
              <a:rPr lang="en-US" altLang="x-none" sz="2000">
                <a:solidFill>
                  <a:schemeClr val="accent2"/>
                </a:solidFill>
                <a:latin typeface="Courier New" charset="0"/>
                <a:ea typeface="ＭＳ Ｐゴシック" charset="-128"/>
              </a:rPr>
              <a:t> byte, short, char, int, long, float</a:t>
            </a:r>
          </a:p>
          <a:p>
            <a:pPr lvl="1">
              <a:buFont typeface="ZapfDingbats" charset="0"/>
              <a:buNone/>
            </a:pPr>
            <a:endParaRPr lang="en-US" altLang="x-none" sz="2000">
              <a:solidFill>
                <a:schemeClr val="accent2"/>
              </a:solidFill>
              <a:latin typeface="Courier New" charset="0"/>
              <a:ea typeface="ＭＳ Ｐゴシック" charset="-128"/>
            </a:endParaRPr>
          </a:p>
          <a:p>
            <a:r>
              <a:rPr lang="en-US" altLang="x-none" sz="2400">
                <a:ea typeface="ＭＳ Ｐゴシック" charset="-128"/>
              </a:rPr>
              <a:t>Narrowing primitive conversions may lose either overall magnitude of a numeric value and/or precision</a:t>
            </a:r>
          </a:p>
        </p:txBody>
      </p:sp>
    </p:spTree>
    <p:extLst>
      <p:ext uri="{BB962C8B-B14F-4D97-AF65-F5344CB8AC3E}">
        <p14:creationId xmlns:p14="http://schemas.microsoft.com/office/powerpoint/2010/main" val="308509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51198B1-3745-8C42-A038-4047C7FA23B2}" type="slidenum">
              <a:rPr lang="en-US" altLang="x-none" sz="1200">
                <a:latin typeface="Tahoma" charset="0"/>
              </a:rPr>
              <a:pPr/>
              <a:t>11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Issue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Sometimes it is more efficient and natural to represent data as one type, but during a computation, we may want to get </a:t>
            </a:r>
            <a:r>
              <a:rPr lang="en-US" altLang="x-none" sz="3200" i="1" dirty="0">
                <a:ea typeface="ＭＳ Ｐゴシック" charset="-128"/>
              </a:rPr>
              <a:t>desired</a:t>
            </a:r>
            <a:r>
              <a:rPr lang="en-US" altLang="x-none" sz="3200" dirty="0">
                <a:ea typeface="ＭＳ Ｐゴシック" charset="-128"/>
              </a:rPr>
              <a:t> result in a different type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e.g., raw grade points and # of grades as integers, but GPA as double</a:t>
            </a:r>
          </a:p>
          <a:p>
            <a:pPr lvl="1"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Sometimes we just write mixed-type expressions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4.0 / 8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Assignment during Declaration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You can assign a value to a variable when declaring it.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This is called initialization</a:t>
            </a:r>
          </a:p>
          <a:p>
            <a:pPr lvl="1" eaLnBrk="1" hangingPunct="1"/>
            <a:endParaRPr lang="en-US" altLang="x-none" sz="20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Syntax: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dirty="0">
                <a:ea typeface="ＭＳ Ｐゴシック" charset="-128"/>
              </a:rPr>
              <a:t>	</a:t>
            </a:r>
            <a:r>
              <a:rPr lang="en-US" altLang="x-none" sz="2000" b="1" i="1" dirty="0">
                <a:ea typeface="ＭＳ Ｐゴシック" charset="-128"/>
              </a:rPr>
              <a:t>&lt;type&gt;</a:t>
            </a:r>
            <a:r>
              <a:rPr lang="en-US" altLang="x-none" sz="2000" i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b="1" i="1" dirty="0">
                <a:ea typeface="ＭＳ Ｐゴシック" charset="-128"/>
              </a:rPr>
              <a:t>&lt;name&gt;</a:t>
            </a:r>
            <a:r>
              <a:rPr lang="en-US" altLang="x-none" sz="2000" i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= </a:t>
            </a:r>
            <a:r>
              <a:rPr lang="en-US" altLang="x-none" sz="2000" b="1" i="1" dirty="0">
                <a:ea typeface="ＭＳ Ｐゴシック" charset="-128"/>
              </a:rPr>
              <a:t>&lt;expression&gt;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x = (11 % 3) + 12;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double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myGPA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= 3.95; </a:t>
            </a:r>
          </a:p>
          <a:p>
            <a:pPr lvl="1" eaLnBrk="1" hangingPunct="1"/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graphicFrame>
        <p:nvGraphicFramePr>
          <p:cNvPr id="441349" name="Group 5"/>
          <p:cNvGraphicFramePr>
            <a:graphicFrameLocks noGrp="1"/>
          </p:cNvGraphicFramePr>
          <p:nvPr/>
        </p:nvGraphicFramePr>
        <p:xfrm>
          <a:off x="5562600" y="3810000"/>
          <a:ext cx="2209800" cy="660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1357" name="Group 13"/>
          <p:cNvGraphicFramePr>
            <a:graphicFrameLocks noGrp="1"/>
          </p:cNvGraphicFramePr>
          <p:nvPr/>
        </p:nvGraphicFramePr>
        <p:xfrm>
          <a:off x="5562600" y="4953000"/>
          <a:ext cx="2209800" cy="660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myGPA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3.95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185683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Example: Receipt</a:t>
            </a:r>
          </a:p>
        </p:txBody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830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public class Receipt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public static void main(String[] args)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Calculate total owed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assuming 6% tax / 15% tip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latin typeface="Courier New" charset="0"/>
                <a:ea typeface="ＭＳ Ｐゴシック" charset="-128"/>
              </a:rPr>
              <a:t>    int subtotal = 38 + 40 + 30;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latin typeface="Courier New" charset="0"/>
                <a:ea typeface="ＭＳ Ｐゴシック" charset="-128"/>
              </a:rPr>
              <a:t>    double tax = subtotal * .06;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latin typeface="Courier New" charset="0"/>
                <a:ea typeface="ＭＳ Ｐゴシック" charset="-128"/>
              </a:rPr>
              <a:t>    double tip = subtotal * .15;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latin typeface="Courier New" charset="0"/>
                <a:ea typeface="ＭＳ Ｐゴシック" charset="-128"/>
              </a:rPr>
              <a:t>    double total = subtotal + tax + tip;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endParaRPr lang="en-US" altLang="x-none" sz="2000" b="1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 System.out.println("Subtotal: " 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+ subtotal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 System.out.println("Tax: " 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+ tax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 System.out.println("Tip: " 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+ tip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 System.out.println("Total: " 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+ total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828800" y="3429000"/>
            <a:ext cx="1295400" cy="304800"/>
          </a:xfrm>
          <a:prstGeom prst="rect">
            <a:avLst/>
          </a:prstGeom>
          <a:solidFill>
            <a:srgbClr val="FFFF99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728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Once given a value, a variable can be used in expressions: </a:t>
            </a:r>
            <a:endParaRPr lang="en-US" altLang="x-none" sz="8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3200400" y="3657600"/>
            <a:ext cx="1295400" cy="304800"/>
          </a:xfrm>
          <a:prstGeom prst="rect">
            <a:avLst/>
          </a:prstGeom>
          <a:solidFill>
            <a:srgbClr val="FFFF99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3200400" y="3962400"/>
            <a:ext cx="1295400" cy="304800"/>
          </a:xfrm>
          <a:prstGeom prst="rect">
            <a:avLst/>
          </a:prstGeom>
          <a:solidFill>
            <a:srgbClr val="FFFF99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7287" name="Rectangle 4"/>
          <p:cNvSpPr>
            <a:spLocks noChangeArrowheads="1"/>
          </p:cNvSpPr>
          <p:nvPr/>
        </p:nvSpPr>
        <p:spPr bwMode="auto">
          <a:xfrm>
            <a:off x="3505200" y="4267200"/>
            <a:ext cx="1295400" cy="304800"/>
          </a:xfrm>
          <a:prstGeom prst="rect">
            <a:avLst/>
          </a:prstGeom>
          <a:solidFill>
            <a:srgbClr val="FFFF99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7288" name="Rectangle 4"/>
          <p:cNvSpPr>
            <a:spLocks noChangeArrowheads="1"/>
          </p:cNvSpPr>
          <p:nvPr/>
        </p:nvSpPr>
        <p:spPr bwMode="auto">
          <a:xfrm>
            <a:off x="6324600" y="4800600"/>
            <a:ext cx="1295400" cy="304800"/>
          </a:xfrm>
          <a:prstGeom prst="rect">
            <a:avLst/>
          </a:prstGeom>
          <a:solidFill>
            <a:srgbClr val="FFFF99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9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A89C0B0-2EEA-ED45-B47D-E719631BAFBB}" type="slidenum">
              <a:rPr lang="en-US" altLang="x-none" sz="1200">
                <a:latin typeface="Tahoma" charset="0"/>
              </a:rPr>
              <a:pPr/>
              <a:t>12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Data Conversion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Data conversion is the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conversion of data from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one type to another, e.g., </a:t>
            </a:r>
          </a:p>
          <a:p>
            <a:pPr lvl="2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an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ea typeface="ＭＳ Ｐゴシック" charset="-128"/>
              </a:rPr>
              <a:t>   -&gt; 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double</a:t>
            </a:r>
            <a:r>
              <a:rPr lang="en-US" altLang="x-none" dirty="0">
                <a:ea typeface="ＭＳ Ｐゴシック" charset="-128"/>
              </a:rPr>
              <a:t>, </a:t>
            </a:r>
          </a:p>
          <a:p>
            <a:pPr lvl="2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double</a:t>
            </a:r>
            <a:r>
              <a:rPr lang="en-US" altLang="x-none" dirty="0">
                <a:ea typeface="ＭＳ Ｐゴシック" charset="-128"/>
              </a:rPr>
              <a:t> -&gt; an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ea typeface="ＭＳ Ｐゴシック" charset="-128"/>
              </a:rPr>
              <a:t>, </a:t>
            </a:r>
          </a:p>
          <a:p>
            <a:pPr lvl="2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an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ea typeface="ＭＳ Ｐゴシック" charset="-128"/>
              </a:rPr>
              <a:t> -&gt;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string</a:t>
            </a:r>
          </a:p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Java data conversion is </a:t>
            </a:r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per-operator</a:t>
            </a:r>
            <a:r>
              <a:rPr lang="en-US" altLang="x-none" sz="3200" dirty="0">
                <a:ea typeface="ＭＳ Ｐゴシック" charset="-128"/>
              </a:rPr>
              <a:t>,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occurring when the operator is evaluated according to the precedence rule</a:t>
            </a:r>
          </a:p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Java has two types of data conversion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Implicit</a:t>
            </a:r>
            <a:r>
              <a:rPr lang="en-US" altLang="x-none" dirty="0">
                <a:ea typeface="ＭＳ Ｐゴシック" charset="-128"/>
              </a:rPr>
              <a:t> (automatic/predefined) data conversion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Explicit</a:t>
            </a:r>
            <a:r>
              <a:rPr lang="en-US" altLang="x-none" dirty="0">
                <a:ea typeface="ＭＳ Ｐゴシック" charset="-128"/>
              </a:rPr>
              <a:t> (cast) data conversion</a:t>
            </a:r>
            <a:endParaRPr lang="en-US" altLang="x-none" sz="3200" dirty="0">
              <a:latin typeface="Courier New" charset="0"/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6248400" y="1447800"/>
            <a:ext cx="2362200" cy="2286000"/>
            <a:chOff x="3136185" y="2479679"/>
            <a:chExt cx="2997962" cy="2851283"/>
          </a:xfrm>
        </p:grpSpPr>
        <p:pic>
          <p:nvPicPr>
            <p:cNvPr id="26629" name="Picture 5" descr="arcee_buell_transform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2" r="4071"/>
            <a:stretch>
              <a:fillRect/>
            </a:stretch>
          </p:blipFill>
          <p:spPr bwMode="auto">
            <a:xfrm>
              <a:off x="3136185" y="2479679"/>
              <a:ext cx="2997962" cy="285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820930" y="3447360"/>
              <a:ext cx="1157715" cy="38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endParaRPr lang="x-none" altLang="x-none" sz="1200">
                <a:latin typeface="Comic Sans MS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7E687C9-3529-224C-983A-1C89F592A898}" type="slidenum">
              <a:rPr lang="en-US" altLang="x-none" sz="1200">
                <a:latin typeface="Tahoma" charset="0"/>
              </a:rPr>
              <a:pPr/>
              <a:t>13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(Implicit) Predefined Data Conversion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3600" dirty="0">
                <a:ea typeface="ＭＳ Ｐゴシック" charset="-128"/>
              </a:rPr>
              <a:t> Seeing a mixed operation, Java tries a set of </a:t>
            </a:r>
            <a:r>
              <a:rPr lang="en-US" altLang="x-none" sz="3600" dirty="0">
                <a:solidFill>
                  <a:srgbClr val="FF0000"/>
                </a:solidFill>
                <a:ea typeface="ＭＳ Ｐゴシック" charset="-128"/>
              </a:rPr>
              <a:t>predefined</a:t>
            </a:r>
            <a:r>
              <a:rPr lang="en-US" altLang="x-none" sz="3600" dirty="0">
                <a:ea typeface="ＭＳ Ｐゴシック" charset="-128"/>
              </a:rPr>
              <a:t> data conversion rules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800" dirty="0">
                <a:ea typeface="ＭＳ Ｐゴシック" charset="-128"/>
              </a:rPr>
              <a:t>If successful, you get the results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800" dirty="0">
                <a:ea typeface="ＭＳ Ｐゴシック" charset="-128"/>
              </a:rPr>
              <a:t>If not, you get a compiler error</a:t>
            </a:r>
          </a:p>
          <a:p>
            <a:pPr lvl="1">
              <a:lnSpc>
                <a:spcPct val="80000"/>
              </a:lnSpc>
            </a:pPr>
            <a:endParaRPr lang="en-US" altLang="x-none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Discussion: How may you define a conversion rule?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E.g., 4.0 / 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01F805-F218-F44A-AD87-138BB1B88A76}" type="slidenum">
              <a:rPr lang="en-US" altLang="x-none" sz="1200">
                <a:latin typeface="Tahoma" charset="0"/>
              </a:rPr>
              <a:pPr/>
              <a:t>14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Predefined Data Conversion Rule: </a:t>
            </a:r>
            <a:r>
              <a:rPr lang="en-US" altLang="x-none" sz="3600">
                <a:solidFill>
                  <a:srgbClr val="FF0000"/>
                </a:solidFill>
                <a:ea typeface="ＭＳ Ｐゴシック" charset="-128"/>
              </a:rPr>
              <a:t>Arithmetic (numeric) Promotion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Occurs </a:t>
            </a: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automatically</a:t>
            </a:r>
            <a:r>
              <a:rPr lang="en-US" altLang="x-none" dirty="0">
                <a:ea typeface="ＭＳ Ｐゴシック" charset="-128"/>
              </a:rPr>
              <a:t>  when the operands of a binary arithmetic operator are of different types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if either operand is </a:t>
            </a:r>
            <a:r>
              <a:rPr lang="en-US" altLang="x-none" sz="1800" dirty="0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double</a:t>
            </a:r>
            <a:r>
              <a:rPr lang="en-US" altLang="x-none" sz="1800" dirty="0">
                <a:ea typeface="ＭＳ Ｐゴシック" charset="-128"/>
              </a:rPr>
              <a:t>, the other is converted to </a:t>
            </a:r>
            <a:r>
              <a:rPr lang="en-US" altLang="x-none" sz="1800" dirty="0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double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otherwise, if either operand is </a:t>
            </a:r>
            <a:r>
              <a:rPr lang="en-US" altLang="x-none" sz="1800" dirty="0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float</a:t>
            </a:r>
            <a:r>
              <a:rPr lang="en-US" altLang="x-none" sz="1800" dirty="0">
                <a:ea typeface="ＭＳ Ｐゴシック" charset="-128"/>
              </a:rPr>
              <a:t>, the other is converted to </a:t>
            </a:r>
            <a:r>
              <a:rPr lang="en-US" altLang="x-none" sz="1800" dirty="0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float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otherwise, if either operand is </a:t>
            </a:r>
            <a:r>
              <a:rPr lang="en-US" altLang="x-none" sz="1800" dirty="0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long</a:t>
            </a:r>
            <a:r>
              <a:rPr lang="en-US" altLang="x-none" sz="1800" dirty="0">
                <a:ea typeface="ＭＳ Ｐゴシック" charset="-128"/>
              </a:rPr>
              <a:t>, the other is converted to </a:t>
            </a:r>
            <a:r>
              <a:rPr lang="en-US" altLang="x-none" sz="1800" dirty="0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long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>
                <a:ea typeface="ＭＳ Ｐゴシック" charset="-128"/>
              </a:rPr>
              <a:t>otherwise, </a:t>
            </a:r>
            <a:r>
              <a:rPr lang="en-US" altLang="x-none" sz="1800" b="1" dirty="0">
                <a:ea typeface="ＭＳ Ｐゴシック" charset="-128"/>
              </a:rPr>
              <a:t>both operands are converted to </a:t>
            </a:r>
            <a:r>
              <a:rPr lang="en-US" altLang="x-none" sz="1800" b="1" dirty="0" err="1">
                <a:solidFill>
                  <a:srgbClr val="CC3300"/>
                </a:solidFill>
                <a:latin typeface="Courier New" charset="0"/>
                <a:ea typeface="ＭＳ Ｐゴシック" charset="-128"/>
              </a:rPr>
              <a:t>int</a:t>
            </a:r>
            <a:endParaRPr lang="en-US" altLang="x-none" sz="1800" b="1" dirty="0">
              <a:solidFill>
                <a:srgbClr val="CC3300"/>
              </a:solidFill>
              <a:latin typeface="Courier New" charset="0"/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Examples: 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    - 4.0 / 8 (which / is it: /double, /float, /</a:t>
            </a:r>
            <a:r>
              <a:rPr lang="en-US" altLang="x-none" sz="2000" dirty="0" err="1">
                <a:ea typeface="ＭＳ Ｐゴシック" charset="-128"/>
              </a:rPr>
              <a:t>int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    - 4 / 8.0 (which / is it: /double, /float, /</a:t>
            </a:r>
            <a:r>
              <a:rPr lang="en-US" altLang="x-none" sz="2000" dirty="0" err="1">
                <a:ea typeface="ＭＳ Ｐゴシック" charset="-128"/>
              </a:rPr>
              <a:t>int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    - 4 / 8    (which / is it: /double, /float, /</a:t>
            </a:r>
            <a:r>
              <a:rPr lang="en-US" altLang="x-none" sz="2000" dirty="0" err="1">
                <a:ea typeface="ＭＳ Ｐゴシック" charset="-128"/>
              </a:rPr>
              <a:t>int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Example: Mixed Arithmetic Expression</a:t>
            </a:r>
          </a:p>
        </p:txBody>
      </p:sp>
      <p:sp>
        <p:nvSpPr>
          <p:cNvPr id="431108" name="Rectangle 3"/>
          <p:cNvSpPr>
            <a:spLocks noChangeArrowheads="1"/>
          </p:cNvSpPr>
          <p:nvPr/>
        </p:nvSpPr>
        <p:spPr bwMode="auto">
          <a:xfrm>
            <a:off x="838200" y="1874838"/>
            <a:ext cx="70104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charset="2"/>
              <a:buChar char=""/>
            </a:pPr>
            <a:r>
              <a:rPr lang="en-US" altLang="x-none" sz="2000">
                <a:latin typeface="Courier New" charset="0"/>
              </a:rPr>
              <a:t>2.5 + 10 / 3 * 2.5 - 6 / 4</a:t>
            </a:r>
          </a:p>
          <a:p>
            <a:pPr algn="l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charset="2"/>
              <a:buChar char=""/>
            </a:pP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\___/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  |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latin typeface="Courier New" charset="0"/>
              </a:rPr>
              <a:t>2.5 +    </a:t>
            </a:r>
            <a:r>
              <a:rPr lang="en-US" altLang="x-none" sz="2000" b="1">
                <a:solidFill>
                  <a:srgbClr val="800000"/>
                </a:solidFill>
                <a:latin typeface="Courier New" charset="0"/>
              </a:rPr>
              <a:t>3</a:t>
            </a:r>
            <a:r>
              <a:rPr lang="en-US" altLang="x-none" sz="2000">
                <a:latin typeface="Courier New" charset="0"/>
              </a:rPr>
              <a:t>   * 2.5 - 6 / 4</a:t>
            </a:r>
          </a:p>
          <a:p>
            <a:pPr algn="l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charset="2"/>
              <a:buChar char=""/>
            </a:pP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  \_____/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     |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latin typeface="Courier New" charset="0"/>
              </a:rPr>
              <a:t>2.5 +      </a:t>
            </a:r>
            <a:r>
              <a:rPr lang="en-US" altLang="x-none" sz="2000" b="1">
                <a:solidFill>
                  <a:srgbClr val="800000"/>
                </a:solidFill>
                <a:latin typeface="Courier New" charset="0"/>
              </a:rPr>
              <a:t>7.5</a:t>
            </a:r>
            <a:r>
              <a:rPr lang="en-US" altLang="x-none" sz="2000">
                <a:latin typeface="Courier New" charset="0"/>
              </a:rPr>
              <a:t>     - 6 / 4</a:t>
            </a:r>
          </a:p>
          <a:p>
            <a:pPr algn="l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charset="2"/>
              <a:buChar char=""/>
            </a:pP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               \_/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                |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latin typeface="Courier New" charset="0"/>
              </a:rPr>
              <a:t>2.5 +      7.5     -   </a:t>
            </a:r>
            <a:r>
              <a:rPr lang="en-US" altLang="x-none" sz="2000" b="1">
                <a:solidFill>
                  <a:srgbClr val="800000"/>
                </a:solidFill>
                <a:latin typeface="Courier New" charset="0"/>
              </a:rPr>
              <a:t>1</a:t>
            </a:r>
          </a:p>
          <a:p>
            <a:pPr algn="l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charset="2"/>
              <a:buChar char=""/>
            </a:pP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\_________/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| 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latin typeface="Courier New" charset="0"/>
              </a:rPr>
              <a:t>     </a:t>
            </a:r>
            <a:r>
              <a:rPr lang="en-US" altLang="x-none" sz="2000" b="1">
                <a:solidFill>
                  <a:srgbClr val="800000"/>
                </a:solidFill>
                <a:latin typeface="Courier New" charset="0"/>
              </a:rPr>
              <a:t>10.0</a:t>
            </a:r>
            <a:r>
              <a:rPr lang="en-US" altLang="x-none" sz="2000">
                <a:latin typeface="Courier New" charset="0"/>
              </a:rPr>
              <a:t>           -   1</a:t>
            </a:r>
          </a:p>
          <a:p>
            <a:pPr algn="l">
              <a:lnSpc>
                <a:spcPct val="75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charset="2"/>
              <a:buChar char=""/>
            </a:pP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\______________/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808080"/>
                </a:solidFill>
                <a:latin typeface="Courier New" charset="0"/>
              </a:rPr>
              <a:t>               | </a:t>
            </a:r>
            <a:br>
              <a:rPr lang="en-US" altLang="x-none" sz="20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000">
                <a:latin typeface="Courier New" charset="0"/>
              </a:rPr>
              <a:t>              </a:t>
            </a:r>
            <a:r>
              <a:rPr lang="en-US" altLang="x-none" sz="2000" b="1">
                <a:solidFill>
                  <a:srgbClr val="800000"/>
                </a:solidFill>
                <a:latin typeface="Courier New" charset="0"/>
              </a:rPr>
              <a:t>9.0 </a:t>
            </a:r>
            <a:r>
              <a:rPr lang="en-US" altLang="x-none" sz="2000">
                <a:solidFill>
                  <a:srgbClr val="800000"/>
                </a:solidFill>
              </a:rPr>
              <a:t>(not </a:t>
            </a:r>
            <a:r>
              <a:rPr lang="en-US" altLang="x-none" sz="2000" b="1">
                <a:solidFill>
                  <a:srgbClr val="800000"/>
                </a:solidFill>
                <a:latin typeface="Courier New" charset="0"/>
              </a:rPr>
              <a:t>9</a:t>
            </a:r>
            <a:r>
              <a:rPr lang="en-US" altLang="x-none" sz="2000">
                <a:solidFill>
                  <a:srgbClr val="800000"/>
                </a:solidFill>
              </a:rPr>
              <a:t>!)</a:t>
            </a:r>
            <a:endParaRPr lang="en-US" altLang="x-non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Practice: Mixed Arithmetic Expression (Offline)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xfrm>
            <a:off x="1371600" y="-381000"/>
            <a:ext cx="7772400" cy="4648200"/>
          </a:xfrm>
        </p:spPr>
        <p:txBody>
          <a:bodyPr/>
          <a:lstStyle/>
          <a:p>
            <a:pPr lvl="1" eaLnBrk="1" hangingPunct="1"/>
            <a:endParaRPr lang="en-US" altLang="x-none" sz="1000"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endParaRPr lang="en-US" altLang="x-none" sz="10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  <a:buFont typeface="ZapfDingbats" charset="0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r>
              <a:rPr lang="en-US" altLang="x-none">
                <a:latin typeface="Courier New" charset="0"/>
                <a:ea typeface="ＭＳ Ｐゴシック" charset="-128"/>
              </a:rPr>
              <a:t>7 / 3 * 1.2 + 3 / 2</a:t>
            </a: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\_/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|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</a:t>
            </a:r>
            <a:r>
              <a:rPr lang="en-US" altLang="x-none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US" altLang="x-none">
                <a:latin typeface="Courier New" charset="0"/>
                <a:ea typeface="ＭＳ Ｐゴシック" charset="-128"/>
              </a:rPr>
              <a:t>   * 1.2 + 3 / 2</a:t>
            </a: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\___/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|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  </a:t>
            </a:r>
            <a:r>
              <a:rPr lang="en-US" altLang="x-none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2.4</a:t>
            </a:r>
            <a:r>
              <a:rPr lang="en-US" altLang="x-none">
                <a:latin typeface="Courier New" charset="0"/>
                <a:ea typeface="ＭＳ Ｐゴシック" charset="-128"/>
              </a:rPr>
              <a:t>     + </a:t>
            </a:r>
            <a:r>
              <a:rPr lang="en-US" altLang="x-none" b="1">
                <a:latin typeface="Courier New" charset="0"/>
                <a:ea typeface="ＭＳ Ｐゴシック" charset="-128"/>
              </a:rPr>
              <a:t>3 / 2</a:t>
            </a: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  \_/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   |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  2.4     +   </a:t>
            </a:r>
            <a:r>
              <a:rPr lang="en-US" altLang="x-none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1</a:t>
            </a:r>
          </a:p>
          <a:p>
            <a:pPr lvl="1" eaLnBrk="1" hangingPunct="1">
              <a:lnSpc>
                <a:spcPct val="75000"/>
              </a:lnSpc>
              <a:buClr>
                <a:schemeClr val="bg1"/>
              </a:buClr>
            </a:pP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\________/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| </a:t>
            </a:r>
            <a:br>
              <a:rPr lang="en-US" altLang="x-none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        </a:t>
            </a:r>
            <a:r>
              <a:rPr lang="en-US" altLang="x-none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Example: Mixed Assignment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>
                <a:tab pos="2290763" algn="l"/>
              </a:tabLst>
            </a:pPr>
            <a:r>
              <a:rPr lang="en-US" altLang="x-none" sz="2400" dirty="0">
                <a:ea typeface="ＭＳ Ｐゴシック" charset="-128"/>
              </a:rPr>
              <a:t>Automatic mixed type assignment allowed only if </a:t>
            </a:r>
            <a:r>
              <a:rPr lang="en-US" altLang="x-none" sz="2400" dirty="0">
                <a:solidFill>
                  <a:srgbClr val="CC0000"/>
                </a:solidFill>
                <a:ea typeface="ＭＳ Ｐゴシック" charset="-128"/>
              </a:rPr>
              <a:t>allowed by automatic numeric promotion</a:t>
            </a:r>
            <a:br>
              <a:rPr lang="en-US" altLang="x-none" sz="2400" dirty="0">
                <a:ea typeface="ＭＳ Ｐゴシック" charset="-128"/>
              </a:rPr>
            </a:br>
            <a:endParaRPr lang="en-US" altLang="x-none" sz="800" dirty="0"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90763" algn="l"/>
              </a:tabLst>
            </a:pPr>
            <a:r>
              <a:rPr lang="en-US" altLang="x-none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x;</a:t>
            </a:r>
            <a:br>
              <a:rPr lang="en-US" altLang="x-none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x = 2.5;</a:t>
            </a:r>
            <a:r>
              <a:rPr lang="en-US" altLang="x-none" sz="16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</a:t>
            </a:r>
            <a:br>
              <a:rPr lang="en-US" altLang="x-none" sz="16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</a:b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tabLst>
                <a:tab pos="2290763" algn="l"/>
              </a:tabLst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graphicFrame>
        <p:nvGraphicFramePr>
          <p:cNvPr id="444421" name="Group 5"/>
          <p:cNvGraphicFramePr>
            <a:graphicFrameLocks noGrp="1"/>
          </p:cNvGraphicFramePr>
          <p:nvPr/>
        </p:nvGraphicFramePr>
        <p:xfrm>
          <a:off x="5791200" y="4267200"/>
          <a:ext cx="2209800" cy="660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myGPA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4.0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4429" name="Group 13"/>
          <p:cNvGraphicFramePr>
            <a:graphicFrameLocks noGrp="1"/>
          </p:cNvGraphicFramePr>
          <p:nvPr/>
        </p:nvGraphicFramePr>
        <p:xfrm>
          <a:off x="5791200" y="5283200"/>
          <a:ext cx="2209800" cy="660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avg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5.0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2906713"/>
            <a:ext cx="450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 b="1">
                <a:solidFill>
                  <a:srgbClr val="800000"/>
                </a:solidFill>
                <a:latin typeface="Courier New" charset="0"/>
              </a:rPr>
              <a:t>// ERROR: incompatible types</a:t>
            </a:r>
            <a:endParaRPr lang="en-US" altLang="x-none" sz="1800" b="1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488" y="4400550"/>
            <a:ext cx="37798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3333CC"/>
              </a:buClr>
              <a:buSzPct val="75000"/>
              <a:tabLst>
                <a:tab pos="2290763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double </a:t>
            </a:r>
            <a:r>
              <a:rPr lang="en-US" sz="2400" kern="0" dirty="0" err="1">
                <a:solidFill>
                  <a:srgbClr val="000000"/>
                </a:solidFill>
                <a:latin typeface="Courier New" charset="0"/>
                <a:ea typeface="+mn-ea"/>
              </a:rPr>
              <a:t>myGPA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 = 4;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31495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3333CC"/>
              </a:buClr>
              <a:buSzPct val="75000"/>
              <a:tabLst>
                <a:tab pos="2290763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 double </a:t>
            </a:r>
            <a:r>
              <a:rPr lang="en-US" sz="2400" kern="0" dirty="0" err="1">
                <a:solidFill>
                  <a:srgbClr val="000000"/>
                </a:solidFill>
                <a:latin typeface="Courier New" charset="0"/>
                <a:ea typeface="+mn-ea"/>
              </a:rPr>
              <a:t>avg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 = </a:t>
            </a:r>
            <a:r>
              <a:rPr lang="en-US" sz="2400" b="1" kern="0" dirty="0">
                <a:solidFill>
                  <a:srgbClr val="000000"/>
                </a:solidFill>
                <a:latin typeface="Courier New" charset="0"/>
                <a:ea typeface="+mn-ea"/>
              </a:rPr>
              <a:t>11 / 2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0E199CE-E196-6D4D-8C94-D689D9B93080}" type="slidenum">
              <a:rPr lang="en-US" altLang="x-none" sz="1200">
                <a:latin typeface="Tahoma" charset="0"/>
              </a:rPr>
              <a:pPr/>
              <a:t>18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Predefined Data Conversion Rule: </a:t>
            </a:r>
            <a:r>
              <a:rPr lang="en-US" altLang="x-none" sz="3600">
                <a:solidFill>
                  <a:srgbClr val="CC0000"/>
                </a:solidFill>
                <a:ea typeface="ＭＳ Ｐゴシック" charset="-128"/>
              </a:rPr>
              <a:t>Numeric to Java String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Occurs </a:t>
            </a:r>
            <a:r>
              <a:rPr lang="en-US" altLang="x-none" i="1">
                <a:solidFill>
                  <a:srgbClr val="C00000"/>
                </a:solidFill>
                <a:ea typeface="ＭＳ Ｐゴシック" charset="-128"/>
              </a:rPr>
              <a:t>automatically</a:t>
            </a:r>
            <a:r>
              <a:rPr lang="en-US" altLang="x-none">
                <a:ea typeface="ＭＳ Ｐゴシック" charset="-128"/>
              </a:rPr>
              <a:t>  when one operand is a number and the other a string in the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+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operator</a:t>
            </a:r>
          </a:p>
          <a:p>
            <a:pPr>
              <a:lnSpc>
                <a:spcPct val="90000"/>
              </a:lnSpc>
            </a:pPr>
            <a:endParaRPr lang="en-US" altLang="x-none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The conversion is per-operator, affecting only its operands.</a:t>
            </a:r>
          </a:p>
          <a:p>
            <a:pPr>
              <a:lnSpc>
                <a:spcPct val="90000"/>
              </a:lnSpc>
            </a:pPr>
            <a:endParaRPr lang="en-US" altLang="x-none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This produces the convenient </a:t>
            </a:r>
            <a:r>
              <a:rPr lang="en-US" altLang="x-none">
                <a:solidFill>
                  <a:srgbClr val="FF0000"/>
                </a:solidFill>
                <a:ea typeface="ＭＳ Ｐゴシック" charset="-128"/>
              </a:rPr>
              <a:t>string concatenation</a:t>
            </a:r>
            <a:r>
              <a:rPr lang="en-US" altLang="x-none">
                <a:ea typeface="ＭＳ Ｐゴシック" charset="-128"/>
              </a:rPr>
              <a:t> operation.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x-none" sz="2600" b="1">
              <a:solidFill>
                <a:srgbClr val="CC3300"/>
              </a:solidFill>
              <a:latin typeface="Courier New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Java String Concatenation Conversion: Examples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 2" charset="2"/>
              <a:buNone/>
              <a:tabLst>
                <a:tab pos="3205163" algn="l"/>
              </a:tabLst>
            </a:pPr>
            <a:endParaRPr lang="en-US" altLang="x-none" sz="10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tabLst>
                <a:tab pos="3205163" algn="l"/>
              </a:tabLst>
            </a:pPr>
            <a:r>
              <a:rPr lang="en-US" altLang="x-none" sz="3200">
                <a:latin typeface="Courier New" charset="0"/>
                <a:ea typeface="ＭＳ Ｐゴシック" charset="-128"/>
              </a:rPr>
              <a:t>	1 + "abc" + 2</a:t>
            </a:r>
            <a:r>
              <a:rPr lang="en-US" altLang="x-none" sz="3200">
                <a:ea typeface="ＭＳ Ｐゴシック" charset="-128"/>
              </a:rPr>
              <a:t>	  is </a:t>
            </a:r>
            <a:endParaRPr lang="en-US" altLang="x-none" sz="32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tabLst>
                <a:tab pos="3205163" algn="l"/>
              </a:tabLst>
            </a:pPr>
            <a:r>
              <a:rPr lang="en-US" altLang="x-none" sz="3200">
                <a:latin typeface="Courier New" charset="0"/>
                <a:ea typeface="ＭＳ Ｐゴシック" charset="-128"/>
              </a:rPr>
              <a:t>	"abc" + 1 + 2</a:t>
            </a:r>
            <a:r>
              <a:rPr lang="en-US" altLang="x-none" sz="3200">
                <a:ea typeface="ＭＳ Ｐゴシック" charset="-128"/>
              </a:rPr>
              <a:t>	  is</a:t>
            </a:r>
            <a:endParaRPr lang="en-US" altLang="x-none" sz="32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tabLst>
                <a:tab pos="3205163" algn="l"/>
              </a:tabLst>
            </a:pPr>
            <a:r>
              <a:rPr lang="en-US" altLang="x-none" sz="3200">
                <a:latin typeface="Courier New" charset="0"/>
                <a:ea typeface="ＭＳ Ｐゴシック" charset="-128"/>
              </a:rPr>
              <a:t>	1 + 2 + "abc"</a:t>
            </a:r>
            <a:r>
              <a:rPr lang="en-US" altLang="x-none" sz="3200">
                <a:ea typeface="ＭＳ Ｐゴシック" charset="-128"/>
              </a:rPr>
              <a:t>	  is</a:t>
            </a:r>
            <a:endParaRPr lang="en-US" altLang="x-none" sz="32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tabLst>
                <a:tab pos="3205163" algn="l"/>
              </a:tabLst>
            </a:pPr>
            <a:r>
              <a:rPr lang="en-US" altLang="x-none" sz="3200">
                <a:latin typeface="Courier New" charset="0"/>
                <a:ea typeface="ＭＳ Ｐゴシック" charset="-128"/>
              </a:rPr>
              <a:t>	"abc" + 9 * 3 +1</a:t>
            </a:r>
            <a:r>
              <a:rPr lang="en-US" altLang="x-none" sz="3200">
                <a:ea typeface="ＭＳ Ｐゴシック" charset="-128"/>
              </a:rPr>
              <a:t> is</a:t>
            </a:r>
            <a:r>
              <a:rPr lang="en-US" altLang="x-none" sz="3200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tabLst>
                <a:tab pos="3205163" algn="l"/>
              </a:tabLst>
            </a:pPr>
            <a:r>
              <a:rPr lang="en-US" altLang="x-none" sz="3200">
                <a:ea typeface="ＭＳ Ｐゴシック" charset="-128"/>
              </a:rPr>
              <a:t>	</a:t>
            </a:r>
            <a:r>
              <a:rPr lang="en-US" altLang="x-none" sz="3200">
                <a:latin typeface="Courier New" charset="0"/>
                <a:ea typeface="ＭＳ Ｐゴシック" charset="-128"/>
              </a:rPr>
              <a:t>4 - 1 + "abc"</a:t>
            </a:r>
            <a:r>
              <a:rPr lang="en-US" altLang="x-none" sz="3200">
                <a:ea typeface="ＭＳ Ｐゴシック" charset="-128"/>
              </a:rPr>
              <a:t>	  is</a:t>
            </a:r>
            <a:endParaRPr lang="en-US" altLang="x-none" sz="3200">
              <a:latin typeface="Courier New" charset="0"/>
              <a:ea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0463" y="1752600"/>
            <a:ext cx="1912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solidFill>
                  <a:srgbClr val="000000"/>
                </a:solidFill>
                <a:latin typeface="Courier New" charset="0"/>
              </a:rPr>
              <a:t>"1abc2"</a:t>
            </a:r>
            <a:endParaRPr lang="en-US" altLang="x-none" sz="3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0463" y="2225675"/>
            <a:ext cx="1912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solidFill>
                  <a:srgbClr val="000000"/>
                </a:solidFill>
                <a:latin typeface="Courier New" charset="0"/>
              </a:rPr>
              <a:t>"abc12"</a:t>
            </a:r>
            <a:endParaRPr lang="en-US" altLang="x-none" sz="32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59513" y="2733675"/>
            <a:ext cx="166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solidFill>
                  <a:srgbClr val="000000"/>
                </a:solidFill>
                <a:latin typeface="Courier New" charset="0"/>
              </a:rPr>
              <a:t>"3abc"</a:t>
            </a:r>
            <a:endParaRPr lang="en-US" altLang="x-none" sz="32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0463" y="3216275"/>
            <a:ext cx="2154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>
                <a:solidFill>
                  <a:srgbClr val="000000"/>
                </a:solidFill>
                <a:latin typeface="Courier New" charset="0"/>
              </a:rPr>
              <a:t>"abc271"</a:t>
            </a:r>
            <a:endParaRPr lang="en-US" altLang="x-none" sz="3200"/>
          </a:p>
        </p:txBody>
      </p:sp>
      <p:sp>
        <p:nvSpPr>
          <p:cNvPr id="10" name="Rectangle 9"/>
          <p:cNvSpPr/>
          <p:nvPr/>
        </p:nvSpPr>
        <p:spPr>
          <a:xfrm>
            <a:off x="5791200" y="3800475"/>
            <a:ext cx="2127250" cy="485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tabLst>
                <a:tab pos="3205163" algn="l"/>
              </a:tabLst>
              <a:defRPr/>
            </a:pPr>
            <a:r>
              <a:rPr lang="en-US" sz="3200" kern="0" dirty="0">
                <a:solidFill>
                  <a:srgbClr val="000000"/>
                </a:solidFill>
                <a:latin typeface="Courier New" charset="0"/>
                <a:ea typeface="+mn-ea"/>
              </a:rPr>
              <a:t>"3abc"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9564E4-E247-3442-8C4C-D3E5B97E8FC0}" type="slidenum">
              <a:rPr lang="en-US" altLang="x-none" sz="1200">
                <a:latin typeface="Tahoma" charset="0"/>
              </a:rPr>
              <a:pPr/>
              <a:t>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Recap: Data Types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r>
              <a:rPr lang="en-US" altLang="x-none" dirty="0">
                <a:ea typeface="ＭＳ Ｐゴシック" charset="-128"/>
              </a:rPr>
              <a:t>Why data types?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dirty="0">
                <a:ea typeface="ＭＳ Ｐゴシック" charset="-128"/>
              </a:rPr>
              <a:t>Define (1) data representation/storage, (2) allowed operations, and (3) semantics of operations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(e.g., 1 / 2 vs 1.0 / 2.0)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r>
              <a:rPr lang="en-US" altLang="x-none" dirty="0">
                <a:ea typeface="ＭＳ Ｐゴシック" charset="-128"/>
              </a:rPr>
              <a:t>Java is a strong typed language: every literal, every variable, every operation has a type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= 4;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= 1;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total =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* 4 +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* 3;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total / (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+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 );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double GPA = 3.0 + 0.8; 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char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lastNameInitial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‘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Y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’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</a:t>
            </a:r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75C6A4F-66CC-FA4B-8C62-FB87EB7FF7AE}" type="slidenum">
              <a:rPr lang="en-US" altLang="x-none" sz="1200">
                <a:latin typeface="Tahoma" charset="0"/>
              </a:rPr>
              <a:pPr/>
              <a:t>20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r>
              <a:rPr lang="en-US" altLang="x-none" sz="3600">
                <a:ea typeface="ＭＳ Ｐゴシック" charset="-128"/>
              </a:rPr>
              <a:t> See IntOps.java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endParaRPr lang="en-US" altLang="x-none" sz="36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r>
              <a:rPr lang="en-US" altLang="x-none" sz="3600">
                <a:ea typeface="ＭＳ Ｐゴシック" charset="-128"/>
              </a:rPr>
              <a:t> Fix the GPA.java program</a:t>
            </a:r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User Forced (Explicit) Conversion: </a:t>
            </a:r>
            <a:br>
              <a:rPr lang="en-US" altLang="x-none" sz="3600">
                <a:ea typeface="ＭＳ Ｐゴシック" charset="-128"/>
              </a:rPr>
            </a:br>
            <a:r>
              <a:rPr lang="en-US" altLang="x-none" sz="3600">
                <a:ea typeface="ＭＳ Ｐゴシック" charset="-128"/>
              </a:rPr>
              <a:t>Type Casting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x-none" b="1">
                <a:ea typeface="ＭＳ Ｐゴシック" charset="-128"/>
              </a:rPr>
              <a:t>type cast</a:t>
            </a:r>
            <a:r>
              <a:rPr lang="en-US" altLang="x-none">
                <a:ea typeface="ＭＳ Ｐゴシック" charset="-128"/>
              </a:rPr>
              <a:t>: An </a:t>
            </a:r>
            <a:r>
              <a:rPr lang="en-US" altLang="x-none">
                <a:solidFill>
                  <a:srgbClr val="006600"/>
                </a:solidFill>
                <a:ea typeface="ＭＳ Ｐゴシック" charset="-128"/>
              </a:rPr>
              <a:t>explicit, </a:t>
            </a:r>
            <a:r>
              <a:rPr lang="en-US" altLang="x-none">
                <a:solidFill>
                  <a:srgbClr val="FF0000"/>
                </a:solidFill>
                <a:ea typeface="ＭＳ Ｐゴシック" charset="-128"/>
              </a:rPr>
              <a:t>FORCED</a:t>
            </a:r>
            <a:r>
              <a:rPr lang="en-US" altLang="x-none">
                <a:ea typeface="ＭＳ Ｐゴシック" charset="-128"/>
              </a:rPr>
              <a:t> conversion from one type to another. </a:t>
            </a:r>
          </a:p>
          <a:p>
            <a:pPr eaLnBrk="1" hangingPunct="1"/>
            <a:r>
              <a:rPr lang="en-US" altLang="x-none">
                <a:ea typeface="ＭＳ Ｐゴシック" charset="-128"/>
              </a:rPr>
              <a:t>Syntax: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(</a:t>
            </a:r>
            <a:r>
              <a:rPr lang="en-US" altLang="x-none" b="1">
                <a:ea typeface="ＭＳ Ｐゴシック" charset="-128"/>
              </a:rPr>
              <a:t>type</a:t>
            </a:r>
            <a:r>
              <a:rPr lang="en-US" altLang="x-none">
                <a:latin typeface="Courier New" charset="0"/>
                <a:ea typeface="ＭＳ Ｐゴシック" charset="-128"/>
              </a:rPr>
              <a:t>)</a:t>
            </a:r>
            <a:r>
              <a:rPr lang="en-US" altLang="x-none">
                <a:ea typeface="ＭＳ Ｐゴシック" charset="-128"/>
              </a:rPr>
              <a:t> </a:t>
            </a:r>
            <a:r>
              <a:rPr lang="en-US" altLang="x-none" b="1">
                <a:ea typeface="ＭＳ Ｐゴシック" charset="-128"/>
              </a:rPr>
              <a:t>expression</a:t>
            </a:r>
            <a:endParaRPr lang="en-US" altLang="x-none" b="1" i="1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Type casting has </a:t>
            </a:r>
            <a:r>
              <a:rPr lang="en-US" altLang="x-none">
                <a:solidFill>
                  <a:srgbClr val="FF0000"/>
                </a:solidFill>
                <a:ea typeface="ＭＳ Ｐゴシック" charset="-128"/>
              </a:rPr>
              <a:t>high precedence </a:t>
            </a:r>
            <a:r>
              <a:rPr lang="en-US" altLang="x-none">
                <a:ea typeface="ＭＳ Ｐゴシック" charset="-128"/>
              </a:rPr>
              <a:t>and </a:t>
            </a:r>
            <a:r>
              <a:rPr lang="en-US" altLang="x-none">
                <a:solidFill>
                  <a:srgbClr val="CC0000"/>
                </a:solidFill>
                <a:ea typeface="ＭＳ Ｐゴシック" charset="-128"/>
              </a:rPr>
              <a:t>casts only the item immediately next to it</a:t>
            </a:r>
            <a:r>
              <a:rPr lang="en-US" altLang="x-none">
                <a:ea typeface="ＭＳ Ｐゴシック" charset="-128"/>
              </a:rPr>
              <a:t>.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You can cast either up (promotion) or down (truncate)</a:t>
            </a: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4953000" y="1143000"/>
            <a:ext cx="1366838" cy="719138"/>
            <a:chOff x="3702613" y="880646"/>
            <a:chExt cx="1367131" cy="719554"/>
          </a:xfrm>
        </p:grpSpPr>
        <p:pic>
          <p:nvPicPr>
            <p:cNvPr id="40964" name="Picture 7" descr="http://t3.gstatic.com/images?q=tbn:ANd9GcSy4IMBvUeF-Rs13Ns2jQO5-Cag9Htu1Kv8R0IJ6EaBwTfmVqG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143000"/>
              <a:ext cx="116083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3702613" y="880646"/>
              <a:ext cx="1367131" cy="40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 b="1">
                  <a:solidFill>
                    <a:srgbClr val="C00000"/>
                  </a:solidFill>
                </a:rPr>
                <a:t>Potentially</a:t>
              </a:r>
              <a:endParaRPr lang="en-US" altLang="x-none" sz="1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Type Casting Examples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double result = </a:t>
            </a:r>
            <a:r>
              <a:rPr lang="en-US" altLang="x-none" b="1">
                <a:latin typeface="Courier New" charset="0"/>
                <a:ea typeface="ＭＳ Ｐゴシック" charset="-128"/>
              </a:rPr>
              <a:t>(double)</a:t>
            </a:r>
            <a:r>
              <a:rPr lang="en-US" altLang="x-none">
                <a:latin typeface="Courier New" charset="0"/>
                <a:ea typeface="ＭＳ Ｐゴシック" charset="-128"/>
              </a:rPr>
              <a:t> 19 /5;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int result2 = </a:t>
            </a:r>
            <a:r>
              <a:rPr lang="en-US" altLang="x-none" b="1">
                <a:latin typeface="Courier New" charset="0"/>
                <a:ea typeface="ＭＳ Ｐゴシック" charset="-128"/>
              </a:rPr>
              <a:t>(int)</a:t>
            </a:r>
            <a:r>
              <a:rPr lang="en-US" altLang="x-none">
                <a:latin typeface="Courier New" charset="0"/>
                <a:ea typeface="ＭＳ Ｐゴシック" charset="-128"/>
              </a:rPr>
              <a:t> result;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double x = </a:t>
            </a:r>
            <a:r>
              <a:rPr lang="en-US" altLang="x-none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(double)</a:t>
            </a:r>
            <a:r>
              <a:rPr lang="en-US" altLang="x-none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1</a:t>
            </a:r>
            <a:r>
              <a:rPr lang="en-US" altLang="x-none">
                <a:latin typeface="Courier New" charset="0"/>
                <a:ea typeface="ＭＳ Ｐゴシック" charset="-128"/>
              </a:rPr>
              <a:t> + 1 / 2;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endParaRPr lang="en-US" altLang="x-none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double y = 1 + </a:t>
            </a:r>
            <a:r>
              <a:rPr lang="en-US" altLang="x-none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(double)</a:t>
            </a:r>
            <a:r>
              <a:rPr lang="en-US" altLang="x-none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1</a:t>
            </a:r>
            <a:r>
              <a:rPr lang="en-US" altLang="x-none">
                <a:latin typeface="Courier New" charset="0"/>
                <a:ea typeface="ＭＳ Ｐゴシック" charset="-128"/>
              </a:rPr>
              <a:t> / 2;</a:t>
            </a:r>
            <a:endParaRPr lang="en-US" altLang="x-none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9050" y="1600200"/>
            <a:ext cx="1477963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3.8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2825750"/>
            <a:ext cx="1046163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</a:t>
            </a:r>
            <a:r>
              <a:rPr lang="en-US" sz="28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4197350"/>
            <a:ext cx="1477963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1.0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89838" y="5340350"/>
            <a:ext cx="1477962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1.5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data types?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storage and representation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operations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expressions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data conversions</a:t>
            </a:r>
          </a:p>
          <a:p>
            <a:pPr lvl="1"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assignment as operator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12638B-23C2-5F44-A674-EC3967635AE3}" type="slidenum">
              <a:rPr lang="en-US" altLang="x-none" sz="1200">
                <a:latin typeface="Tahoma" charset="0"/>
              </a:rPr>
              <a:pPr/>
              <a:t>23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Update vs. Algebra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A800829-8A12-3046-9BB7-CBE344B37627}" type="slidenum">
              <a:rPr lang="en-US" altLang="x-none" sz="1200">
                <a:latin typeface="Tahoma" charset="0"/>
              </a:rPr>
              <a:pPr/>
              <a:t>24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257550"/>
            <a:ext cx="8382000" cy="3524250"/>
            <a:chOff x="304800" y="3257550"/>
            <a:chExt cx="8382000" cy="3524250"/>
          </a:xfrm>
        </p:grpSpPr>
        <p:pic>
          <p:nvPicPr>
            <p:cNvPr id="45078" name="Picture 4" descr="increm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81400"/>
              <a:ext cx="8305800" cy="264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9" name="Text Box 6"/>
            <p:cNvSpPr txBox="1">
              <a:spLocks noChangeArrowheads="1"/>
            </p:cNvSpPr>
            <p:nvPr/>
          </p:nvSpPr>
          <p:spPr bwMode="auto">
            <a:xfrm>
              <a:off x="609600" y="3257550"/>
              <a:ext cx="310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latin typeface="Courier New" charset="0"/>
                </a:rPr>
                <a:t>items =  items + 1;</a:t>
              </a:r>
              <a:endParaRPr lang="en-US" altLang="x-none" sz="2400" b="1"/>
            </a:p>
          </p:txBody>
        </p:sp>
        <p:sp>
          <p:nvSpPr>
            <p:cNvPr id="45080" name="Rectangle 5"/>
            <p:cNvSpPr>
              <a:spLocks noChangeArrowheads="1"/>
            </p:cNvSpPr>
            <p:nvPr/>
          </p:nvSpPr>
          <p:spPr bwMode="auto">
            <a:xfrm>
              <a:off x="304800" y="5181600"/>
              <a:ext cx="35814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9975" y="2470150"/>
            <a:ext cx="2663825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graphicFrame>
        <p:nvGraphicFramePr>
          <p:cNvPr id="8" name="Group 6"/>
          <p:cNvGraphicFramePr>
            <a:graphicFrameLocks noGrp="1"/>
          </p:cNvGraphicFramePr>
          <p:nvPr/>
        </p:nvGraphicFramePr>
        <p:xfrm>
          <a:off x="5867400" y="1828800"/>
          <a:ext cx="1981200" cy="660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items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5867400" y="1828800"/>
          <a:ext cx="1981200" cy="660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items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077" name="Rectangle 9"/>
          <p:cNvSpPr>
            <a:spLocks noChangeArrowheads="1"/>
          </p:cNvSpPr>
          <p:nvPr/>
        </p:nvSpPr>
        <p:spPr bwMode="auto">
          <a:xfrm>
            <a:off x="609600" y="1657350"/>
            <a:ext cx="457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What happens here?</a:t>
            </a:r>
          </a:p>
          <a:p>
            <a:pPr lvl="1" algn="l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endParaRPr lang="en-US" altLang="x-none" sz="6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int items = 3;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items = items + 1;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</a:rPr>
              <a:t>// ???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3977481"/>
            <a:ext cx="40386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altLang="x-none" sz="2400" kern="0" dirty="0">
                <a:ea typeface="ＭＳ Ｐゴシック" charset="-128"/>
              </a:rPr>
              <a:t>In programming language, assignment is just an </a:t>
            </a:r>
            <a:r>
              <a:rPr lang="en-US" altLang="x-none" sz="2400" kern="0" dirty="0">
                <a:solidFill>
                  <a:srgbClr val="FF0000"/>
                </a:solidFill>
                <a:ea typeface="ＭＳ Ｐゴシック" charset="-128"/>
              </a:rPr>
              <a:t>operator</a:t>
            </a:r>
            <a:r>
              <a:rPr lang="en-US" altLang="x-none" sz="2400" kern="0" dirty="0">
                <a:ea typeface="ＭＳ Ｐゴシック" charset="-128"/>
              </a:rPr>
              <a:t>, with a lower precedence than the arithmetic operators: the right is assigned to the left var.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Example: Ruler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842125" y="2535238"/>
            <a:ext cx="1979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90" tIns="51296" rIns="102590" bIns="51296">
            <a:spAutoFit/>
          </a:bodyPr>
          <a:lstStyle>
            <a:lvl1pPr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x-none" sz="1800" b="1">
                <a:solidFill>
                  <a:srgbClr val="000000"/>
                </a:solidFill>
                <a:latin typeface="Courier New" charset="0"/>
              </a:rPr>
              <a:t>"1 2 1"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842125" y="2787650"/>
            <a:ext cx="2301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90" tIns="51296" rIns="102590" bIns="51296">
            <a:spAutoFit/>
          </a:bodyPr>
          <a:lstStyle>
            <a:lvl1pPr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x-none" sz="1800" b="1">
                <a:solidFill>
                  <a:srgbClr val="000000"/>
                </a:solidFill>
                <a:latin typeface="Courier New" charset="0"/>
              </a:rPr>
              <a:t>"1 2 1 3 1 2 1"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842125" y="2300288"/>
            <a:ext cx="1979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90" tIns="51296" rIns="102590" bIns="51296">
            <a:spAutoFit/>
          </a:bodyPr>
          <a:lstStyle>
            <a:lvl1pPr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10191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x-none" sz="1800" b="1">
                <a:solidFill>
                  <a:srgbClr val="000000"/>
                </a:solidFill>
                <a:latin typeface="Courier New" charset="0"/>
              </a:rPr>
              <a:t>"1"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3400" y="1676400"/>
            <a:ext cx="6324600" cy="2792413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lIns="182880" tIns="228600" rIns="92075" bIns="182880">
            <a:spAutoFit/>
          </a:bodyPr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FF"/>
                </a:solidFill>
                <a:latin typeface="Courier New" charset="0"/>
                <a:cs typeface="ＭＳ Ｐゴシック" charset="-128"/>
              </a:rPr>
              <a:t>public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0000FF"/>
                </a:solidFill>
                <a:latin typeface="Courier New" charset="0"/>
                <a:cs typeface="ＭＳ Ｐゴシック" charset="-128"/>
              </a:rPr>
              <a:t>class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 </a:t>
            </a: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   </a:t>
            </a:r>
            <a:r>
              <a:rPr lang="en-US" sz="1800" b="1" kern="0" dirty="0">
                <a:solidFill>
                  <a:srgbClr val="0000FF"/>
                </a:solidFill>
                <a:latin typeface="Courier New" charset="0"/>
                <a:cs typeface="ＭＳ Ｐゴシック" charset="-128"/>
              </a:rPr>
              <a:t>public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0000FF"/>
                </a:solidFill>
                <a:latin typeface="Courier New" charset="0"/>
                <a:cs typeface="ＭＳ Ｐゴシック" charset="-128"/>
              </a:rPr>
              <a:t>static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0000FF"/>
                </a:solidFill>
                <a:latin typeface="Courier New" charset="0"/>
                <a:cs typeface="ＭＳ Ｐゴシック" charset="-128"/>
              </a:rPr>
              <a:t>void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main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(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String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[]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args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)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      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String 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=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90000"/>
                </a:solidFill>
                <a:latin typeface="Courier New" charset="0"/>
                <a:cs typeface="ＭＳ Ｐゴシック" charset="-128"/>
              </a:rPr>
              <a:t>"1"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      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=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+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90000"/>
                </a:solidFill>
                <a:latin typeface="Courier New" charset="0"/>
                <a:cs typeface="ＭＳ Ｐゴシック" charset="-128"/>
              </a:rPr>
              <a:t>" 2 "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+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     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=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+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90000"/>
                </a:solidFill>
                <a:latin typeface="Courier New" charset="0"/>
                <a:cs typeface="ＭＳ Ｐゴシック" charset="-128"/>
              </a:rPr>
              <a:t>" 3 "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+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      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=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+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90000"/>
                </a:solidFill>
                <a:latin typeface="Courier New" charset="0"/>
                <a:cs typeface="ＭＳ Ｐゴシック" charset="-128"/>
              </a:rPr>
              <a:t>" 4 "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+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ruler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     </a:t>
            </a:r>
            <a:r>
              <a:rPr lang="en-US" sz="1800" b="1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System</a:t>
            </a:r>
            <a:r>
              <a:rPr lang="en-US" sz="1800" b="1" kern="0" dirty="0" err="1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.</a:t>
            </a:r>
            <a:r>
              <a:rPr lang="en-US" sz="1800" b="1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out</a:t>
            </a:r>
            <a:r>
              <a:rPr lang="en-US" sz="1800" b="1" kern="0" dirty="0" err="1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.</a:t>
            </a:r>
            <a:r>
              <a:rPr lang="en-US" sz="1800" b="1" kern="0" dirty="0" err="1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println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(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ruler</a:t>
            </a: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9A1900"/>
                </a:solidFill>
                <a:latin typeface="Courier New" charset="0"/>
                <a:cs typeface="ＭＳ Ｐゴシック" charset="-128"/>
              </a:rPr>
              <a:t>   </a:t>
            </a: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}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Courier New" charset="0"/>
                <a:cs typeface="ＭＳ Ｐゴシック" charset="-128"/>
              </a:rPr>
              <a:t>}</a:t>
            </a:r>
            <a:r>
              <a:rPr lang="en-US" sz="18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4741863"/>
            <a:ext cx="5403850" cy="1887537"/>
            <a:chOff x="609600" y="4741863"/>
            <a:chExt cx="5403850" cy="1887537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609600" y="4741863"/>
              <a:ext cx="5403850" cy="8572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2880" tIns="182880" rIns="182880" bIns="182880">
              <a:spAutoFit/>
            </a:bodyPr>
            <a:lstStyle/>
            <a:p>
              <a:pPr algn="l" eaLnBrk="1" fontAlgn="auto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010000"/>
                  </a:solidFill>
                  <a:latin typeface="Courier New" charset="0"/>
                  <a:cs typeface="ＭＳ Ｐゴシック" charset="-128"/>
                </a:rPr>
                <a:t>%</a:t>
              </a:r>
              <a:r>
                <a:rPr lang="en-US" sz="2000" b="1" kern="0" dirty="0">
                  <a:solidFill>
                    <a:srgbClr val="010000"/>
                  </a:solidFill>
                  <a:latin typeface="Courier New" charset="0"/>
                  <a:cs typeface="ＭＳ Ｐゴシック" charset="-128"/>
                </a:rPr>
                <a:t> java Ruler</a:t>
              </a:r>
            </a:p>
            <a:p>
              <a:pPr algn="l" eaLnBrk="1" fontAlgn="auto" hangingPunct="1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010000"/>
                  </a:solidFill>
                  <a:latin typeface="Courier New" charset="0"/>
                  <a:cs typeface="ＭＳ Ｐゴシック" charset="-128"/>
                </a:rPr>
                <a:t>1 2 1 3 1 2 1 4 1 2 1 3 1 2 1</a:t>
              </a:r>
            </a:p>
          </p:txBody>
        </p:sp>
        <p:pic>
          <p:nvPicPr>
            <p:cNvPr id="46088" name="Picture 10" descr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050" y="5840413"/>
              <a:ext cx="2938462" cy="78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4F598AB-4583-CF4F-88FC-98BAD1EDEADC}" type="slidenum">
              <a:rPr lang="en-US" altLang="x-none" sz="1200">
                <a:latin typeface="Tahoma" charset="0"/>
              </a:rPr>
              <a:pPr/>
              <a:t>26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Update Shorthand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038225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Since increment updates are common, Java introduces shorthand: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38200" y="2667000"/>
            <a:ext cx="434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count =  count + increment;</a:t>
            </a:r>
            <a:endParaRPr lang="en-US" altLang="x-none" sz="2400" b="1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47800" y="3124200"/>
            <a:ext cx="3108325" cy="1162050"/>
            <a:chOff x="3124200" y="2971800"/>
            <a:chExt cx="3108325" cy="1162050"/>
          </a:xfrm>
        </p:grpSpPr>
        <p:sp>
          <p:nvSpPr>
            <p:cNvPr id="47121" name="Down Arrow 10"/>
            <p:cNvSpPr>
              <a:spLocks noChangeArrowheads="1"/>
            </p:cNvSpPr>
            <p:nvPr/>
          </p:nvSpPr>
          <p:spPr bwMode="auto">
            <a:xfrm>
              <a:off x="4495800" y="2971800"/>
              <a:ext cx="304800" cy="609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7122" name="Text Box 6"/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3108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latin typeface="Courier New" charset="0"/>
                </a:rPr>
                <a:t>count </a:t>
              </a:r>
              <a:r>
                <a:rPr lang="en-US" altLang="x-none" sz="2000" b="1">
                  <a:solidFill>
                    <a:srgbClr val="C00000"/>
                  </a:solidFill>
                  <a:latin typeface="Courier New" charset="0"/>
                </a:rPr>
                <a:t>+=</a:t>
              </a:r>
              <a:r>
                <a:rPr lang="en-US" altLang="x-none" sz="2000" b="1">
                  <a:latin typeface="Courier New" charset="0"/>
                </a:rPr>
                <a:t> increment;</a:t>
              </a:r>
              <a:endParaRPr lang="en-US" altLang="x-none" sz="2400" b="1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00200" y="4552950"/>
            <a:ext cx="3338513" cy="1257300"/>
            <a:chOff x="3276600" y="4400550"/>
            <a:chExt cx="3338361" cy="1257300"/>
          </a:xfrm>
        </p:grpSpPr>
        <p:sp>
          <p:nvSpPr>
            <p:cNvPr id="47118" name="Down Arrow 12"/>
            <p:cNvSpPr>
              <a:spLocks noChangeArrowheads="1"/>
            </p:cNvSpPr>
            <p:nvPr/>
          </p:nvSpPr>
          <p:spPr bwMode="auto">
            <a:xfrm>
              <a:off x="4495800" y="4495800"/>
              <a:ext cx="304800" cy="609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7119" name="Text Box 6"/>
            <p:cNvSpPr txBox="1">
              <a:spLocks noChangeArrowheads="1"/>
            </p:cNvSpPr>
            <p:nvPr/>
          </p:nvSpPr>
          <p:spPr bwMode="auto">
            <a:xfrm>
              <a:off x="3276600" y="5257800"/>
              <a:ext cx="1724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latin typeface="Courier New" charset="0"/>
                </a:rPr>
                <a:t>count </a:t>
              </a:r>
              <a:r>
                <a:rPr lang="en-US" altLang="x-none" sz="2000" b="1">
                  <a:solidFill>
                    <a:srgbClr val="C00000"/>
                  </a:solidFill>
                  <a:latin typeface="Courier New" charset="0"/>
                </a:rPr>
                <a:t>++</a:t>
              </a:r>
              <a:r>
                <a:rPr lang="en-US" altLang="x-none" sz="2000" b="1">
                  <a:latin typeface="Courier New" charset="0"/>
                </a:rPr>
                <a:t>;</a:t>
              </a:r>
              <a:r>
                <a:rPr lang="en-US" altLang="x-none" sz="2000" b="1">
                  <a:solidFill>
                    <a:srgbClr val="C00000"/>
                  </a:solidFill>
                  <a:latin typeface="Courier New" charset="0"/>
                </a:rPr>
                <a:t> </a:t>
              </a:r>
              <a:endParaRPr lang="en-US" altLang="x-none" sz="2400" b="1"/>
            </a:p>
          </p:txBody>
        </p:sp>
        <p:sp>
          <p:nvSpPr>
            <p:cNvPr id="47120" name="Text Box 6"/>
            <p:cNvSpPr txBox="1">
              <a:spLocks noChangeArrowheads="1"/>
            </p:cNvSpPr>
            <p:nvPr/>
          </p:nvSpPr>
          <p:spPr bwMode="auto">
            <a:xfrm>
              <a:off x="5045075" y="4400550"/>
              <a:ext cx="15698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latin typeface="Courier New" charset="0"/>
                </a:rPr>
                <a:t>when </a:t>
              </a:r>
              <a:br>
                <a:rPr lang="en-US" altLang="x-none" sz="2000" b="1">
                  <a:latin typeface="Courier New" charset="0"/>
                </a:rPr>
              </a:br>
              <a:r>
                <a:rPr lang="en-US" altLang="x-none" sz="2000" b="1">
                  <a:latin typeface="Courier New" charset="0"/>
                </a:rPr>
                <a:t>increment </a:t>
              </a:r>
              <a:br>
                <a:rPr lang="en-US" altLang="x-none" sz="2000" b="1">
                  <a:latin typeface="Courier New" charset="0"/>
                </a:rPr>
              </a:br>
              <a:r>
                <a:rPr lang="en-US" altLang="x-none" sz="2000" b="1">
                  <a:latin typeface="Courier New" charset="0"/>
                </a:rPr>
                <a:t>is 1</a:t>
              </a:r>
              <a:endParaRPr lang="en-US" altLang="x-none" sz="2400" b="1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638800" y="3475038"/>
            <a:ext cx="3232150" cy="1311275"/>
            <a:chOff x="1632" y="1728"/>
            <a:chExt cx="2036" cy="826"/>
          </a:xfrm>
        </p:grpSpPr>
        <p:grpSp>
          <p:nvGrpSpPr>
            <p:cNvPr id="47114" name="Group 7"/>
            <p:cNvGrpSpPr>
              <a:grpSpLocks/>
            </p:cNvGrpSpPr>
            <p:nvPr/>
          </p:nvGrpSpPr>
          <p:grpSpPr bwMode="auto">
            <a:xfrm>
              <a:off x="1632" y="1728"/>
              <a:ext cx="2036" cy="528"/>
              <a:chOff x="1632" y="1728"/>
              <a:chExt cx="2036" cy="528"/>
            </a:xfrm>
          </p:grpSpPr>
          <p:sp>
            <p:nvSpPr>
              <p:cNvPr id="47116" name="Text Box 4"/>
              <p:cNvSpPr txBox="1">
                <a:spLocks noChangeArrowheads="1"/>
              </p:cNvSpPr>
              <p:nvPr/>
            </p:nvSpPr>
            <p:spPr bwMode="auto">
              <a:xfrm>
                <a:off x="1632" y="1728"/>
                <a:ext cx="20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2000" b="1">
                    <a:latin typeface="Courier New" charset="0"/>
                  </a:rPr>
                  <a:t>count  =  count + 1;</a:t>
                </a:r>
                <a:endParaRPr lang="en-US" altLang="x-none" sz="2400" b="1"/>
              </a:p>
            </p:txBody>
          </p:sp>
          <p:sp>
            <p:nvSpPr>
              <p:cNvPr id="47117" name="Text Box 5"/>
              <p:cNvSpPr txBox="1">
                <a:spLocks noChangeArrowheads="1"/>
              </p:cNvSpPr>
              <p:nvPr/>
            </p:nvSpPr>
            <p:spPr bwMode="auto">
              <a:xfrm>
                <a:off x="1632" y="2006"/>
                <a:ext cx="12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2000" b="1">
                    <a:latin typeface="Courier New" charset="0"/>
                  </a:rPr>
                  <a:t>count  += 1;</a:t>
                </a:r>
                <a:endParaRPr lang="en-US" altLang="x-none" sz="2400" b="1"/>
              </a:p>
            </p:txBody>
          </p:sp>
        </p:grpSp>
        <p:sp>
          <p:nvSpPr>
            <p:cNvPr id="47115" name="Text Box 6"/>
            <p:cNvSpPr txBox="1">
              <a:spLocks noChangeArrowheads="1"/>
            </p:cNvSpPr>
            <p:nvPr/>
          </p:nvSpPr>
          <p:spPr bwMode="auto">
            <a:xfrm>
              <a:off x="1632" y="2304"/>
              <a:ext cx="10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latin typeface="Courier New" charset="0"/>
                </a:rPr>
                <a:t>count  ++;</a:t>
              </a:r>
              <a:endParaRPr lang="en-US" altLang="x-none" sz="2400" b="1"/>
            </a:p>
          </p:txBody>
        </p:sp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105400" y="3338513"/>
            <a:ext cx="38862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176838" y="3124200"/>
            <a:ext cx="38147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CC0000"/>
                </a:solidFill>
              </a:rPr>
              <a:t>These expressions have the same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Modify-and-assign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153400" cy="2895600"/>
          </a:xfrm>
        </p:spPr>
        <p:txBody>
          <a:bodyPr/>
          <a:lstStyle/>
          <a:p>
            <a:pPr algn="ctr" eaLnBrk="1" hangingPunct="1">
              <a:buFont typeface="Wingdings 2" charset="2"/>
              <a:buNone/>
              <a:tabLst>
                <a:tab pos="4113213" algn="l"/>
              </a:tabLst>
            </a:pPr>
            <a:r>
              <a:rPr lang="en-US" altLang="x-none" sz="1800" i="1">
                <a:ea typeface="ＭＳ Ｐゴシック" charset="-128"/>
              </a:rPr>
              <a:t>shortcuts to modify a variable's value</a:t>
            </a:r>
            <a:endParaRPr lang="en-US" altLang="x-none" sz="1200" b="1" i="1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u="sng">
                <a:ea typeface="ＭＳ Ｐゴシック" charset="-128"/>
              </a:rPr>
              <a:t>Shorthand</a:t>
            </a:r>
            <a:r>
              <a:rPr lang="en-US" altLang="x-none" sz="1800" b="1" i="1">
                <a:ea typeface="ＭＳ Ｐゴシック" charset="-128"/>
              </a:rPr>
              <a:t>	</a:t>
            </a:r>
            <a:r>
              <a:rPr lang="en-US" altLang="x-none" sz="1800" u="sng">
                <a:ea typeface="ＭＳ Ｐゴシック" charset="-128"/>
              </a:rPr>
              <a:t>Equivalent longer version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 ++;                       variable = variable + 1;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 --;                       variable = variable - 1;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+= </a:t>
            </a:r>
            <a:r>
              <a:rPr lang="en-US" altLang="x-none" sz="1800" b="1">
                <a:ea typeface="ＭＳ Ｐゴシック" charset="-128"/>
              </a:rPr>
              <a:t>value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	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+ </a:t>
            </a:r>
            <a:r>
              <a:rPr lang="en-US" altLang="x-none" sz="1800" b="1">
                <a:ea typeface="ＭＳ Ｐゴシック" charset="-128"/>
              </a:rPr>
              <a:t>(value)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-= </a:t>
            </a:r>
            <a:r>
              <a:rPr lang="en-US" altLang="x-none" sz="1800" b="1">
                <a:ea typeface="ＭＳ Ｐゴシック" charset="-128"/>
              </a:rPr>
              <a:t>value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	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– </a:t>
            </a:r>
            <a:r>
              <a:rPr lang="en-US" altLang="x-none" sz="1800" b="1">
                <a:ea typeface="ＭＳ Ｐゴシック" charset="-128"/>
              </a:rPr>
              <a:t>(value)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*= </a:t>
            </a:r>
            <a:r>
              <a:rPr lang="en-US" altLang="x-none" sz="1800" b="1">
                <a:ea typeface="ＭＳ Ｐゴシック" charset="-128"/>
              </a:rPr>
              <a:t>value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	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* </a:t>
            </a:r>
            <a:r>
              <a:rPr lang="en-US" altLang="x-none" sz="1800" b="1">
                <a:ea typeface="ＭＳ Ｐゴシック" charset="-128"/>
              </a:rPr>
              <a:t>(value)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/= </a:t>
            </a:r>
            <a:r>
              <a:rPr lang="en-US" altLang="x-none" sz="1800" b="1">
                <a:ea typeface="ＭＳ Ｐゴシック" charset="-128"/>
              </a:rPr>
              <a:t>value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	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/ </a:t>
            </a:r>
            <a:r>
              <a:rPr lang="en-US" altLang="x-none" sz="1800" b="1">
                <a:ea typeface="ＭＳ Ｐゴシック" charset="-128"/>
              </a:rPr>
              <a:t>(value)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%= </a:t>
            </a:r>
            <a:r>
              <a:rPr lang="en-US" altLang="x-none" sz="1800" b="1">
                <a:ea typeface="ＭＳ Ｐゴシック" charset="-128"/>
              </a:rPr>
              <a:t>value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	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>
                <a:ea typeface="ＭＳ Ｐゴシック" charset="-128"/>
              </a:rPr>
              <a:t>variable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 % </a:t>
            </a:r>
            <a:r>
              <a:rPr lang="en-US" altLang="x-none" sz="1800" b="1">
                <a:ea typeface="ＭＳ Ｐゴシック" charset="-128"/>
              </a:rPr>
              <a:t>(value)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60000"/>
              </a:lnSpc>
              <a:buFont typeface="Wingdings" charset="2"/>
              <a:buNone/>
              <a:tabLst>
                <a:tab pos="4113213" algn="l"/>
              </a:tabLst>
            </a:pPr>
            <a:endParaRPr lang="en-US" altLang="x-none" sz="1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6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>
                <a:latin typeface="Courier New" charset="0"/>
                <a:ea typeface="ＭＳ Ｐゴシック" charset="-128"/>
              </a:rPr>
              <a:t>int x = 2;</a:t>
            </a:r>
          </a:p>
          <a:p>
            <a:pPr lvl="1" eaLnBrk="1" hangingPunct="1">
              <a:lnSpc>
                <a:spcPct val="6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>
                <a:latin typeface="Courier New" charset="0"/>
                <a:ea typeface="ＭＳ Ｐゴシック" charset="-128"/>
              </a:rPr>
              <a:t>double gpa = 3.8; </a:t>
            </a:r>
            <a:br>
              <a:rPr lang="en-US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latin typeface="Courier New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tabLst>
                <a:tab pos="4113213" algn="l"/>
              </a:tabLst>
            </a:pPr>
            <a:r>
              <a:rPr lang="en-US" altLang="x-none">
                <a:latin typeface="Courier New" charset="0"/>
                <a:ea typeface="ＭＳ Ｐゴシック" charset="-128"/>
              </a:rPr>
              <a:t>x += 3;	</a:t>
            </a: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  <a:tabLst>
                <a:tab pos="4113213" algn="l"/>
              </a:tabLst>
            </a:pPr>
            <a:r>
              <a:rPr lang="en-US" altLang="x-none">
                <a:latin typeface="Courier New" charset="0"/>
                <a:ea typeface="ＭＳ Ｐゴシック" charset="-128"/>
              </a:rPr>
              <a:t>gpa --;	</a:t>
            </a:r>
            <a:endParaRPr lang="en-US" altLang="x-none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  <a:tabLst>
                <a:tab pos="4113213" algn="l"/>
              </a:tabLst>
            </a:pPr>
            <a:endParaRPr lang="en-US" altLang="x-none" sz="8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  <a:tabLst>
                <a:tab pos="4113213" algn="l"/>
              </a:tabLst>
            </a:pPr>
            <a:r>
              <a:rPr lang="en-US" altLang="x-none">
                <a:latin typeface="Courier New" charset="0"/>
                <a:ea typeface="ＭＳ Ｐゴシック" charset="-128"/>
              </a:rPr>
              <a:t>x *= 2;	</a:t>
            </a:r>
            <a:endParaRPr lang="en-US" altLang="x-none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4113213" algn="l"/>
              </a:tabLst>
            </a:pPr>
            <a:r>
              <a:rPr lang="en-US" altLang="x-none">
                <a:latin typeface="Courier New" charset="0"/>
                <a:ea typeface="ＭＳ Ｐゴシック" charset="-128"/>
              </a:rPr>
              <a:t>x *= 2 + 1;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	</a:t>
            </a:r>
            <a:endParaRPr lang="en-US" altLang="x-none" sz="18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3886200" y="1828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64063" y="5105400"/>
            <a:ext cx="3262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32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b="1">
                <a:solidFill>
                  <a:srgbClr val="008080"/>
                </a:solidFill>
                <a:latin typeface="Courier New" charset="0"/>
              </a:rPr>
              <a:t>// x = x + (3) -&gt; 5;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0563" y="5451475"/>
            <a:ext cx="4186237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>
                <a:solidFill>
                  <a:srgbClr val="008080"/>
                </a:solidFill>
                <a:latin typeface="Courier New" charset="0"/>
              </a:rPr>
              <a:t>// gpa = gpa – 1.0 -&gt; 2.8;</a:t>
            </a:r>
            <a:endParaRPr lang="en-US" altLang="x-none" sz="600"/>
          </a:p>
        </p:txBody>
      </p:sp>
      <p:sp>
        <p:nvSpPr>
          <p:cNvPr id="4" name="Rectangle 3"/>
          <p:cNvSpPr/>
          <p:nvPr/>
        </p:nvSpPr>
        <p:spPr>
          <a:xfrm>
            <a:off x="4511675" y="6076950"/>
            <a:ext cx="3108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x = x * 2 -&gt; 10;</a:t>
            </a:r>
            <a:endParaRPr lang="en-US" sz="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3838" y="6483350"/>
            <a:ext cx="4652962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tabLst>
                <a:tab pos="4113213" algn="l"/>
              </a:tabLst>
              <a:defRPr/>
            </a:pPr>
            <a:r>
              <a:rPr lang="en-US" sz="20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x = x * (2+1) -&gt; 30;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6B8AFC0-F518-D24F-AA60-0986215BA465}" type="slidenum">
              <a:rPr lang="en-US" altLang="x-none" sz="1200">
                <a:latin typeface="Tahoma" charset="0"/>
              </a:rPr>
              <a:pPr/>
              <a:t>28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General: Assignment/Modify-and-Assign as Operators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1"/>
            <a:ext cx="7772400" cy="587376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Assignment operators in </a:t>
            </a:r>
            <a:r>
              <a:rPr lang="en-US" altLang="x-none" sz="2400">
                <a:ea typeface="ＭＳ Ｐゴシック" charset="-128"/>
              </a:rPr>
              <a:t>a complex expression</a:t>
            </a:r>
            <a:endParaRPr lang="en-US" altLang="x-none" sz="2400" dirty="0">
              <a:ea typeface="ＭＳ Ｐゴシック" charset="-128"/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209800" y="2778125"/>
            <a:ext cx="4257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the expression on the right hand</a:t>
            </a:r>
          </a:p>
          <a:p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 of the += operator is evaluated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485900" y="5461000"/>
            <a:ext cx="46482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Then the result is used to calculate in the</a:t>
            </a:r>
          </a:p>
          <a:p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on the left hand side.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905000" y="3632200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answer  +=  sum / 4 + MAX * lowest;</a:t>
            </a:r>
            <a:endParaRPr lang="en-US" altLang="x-none" sz="2400" b="1"/>
          </a:p>
        </p:txBody>
      </p:sp>
      <p:sp>
        <p:nvSpPr>
          <p:cNvPr id="235527" name="AutoShape 7"/>
          <p:cNvSpPr>
            <a:spLocks noChangeArrowheads="1"/>
          </p:cNvSpPr>
          <p:nvPr/>
        </p:nvSpPr>
        <p:spPr bwMode="auto">
          <a:xfrm>
            <a:off x="4267200" y="4089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1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5528" name="AutoShape 8"/>
          <p:cNvSpPr>
            <a:spLocks noChangeArrowheads="1"/>
          </p:cNvSpPr>
          <p:nvPr/>
        </p:nvSpPr>
        <p:spPr bwMode="auto">
          <a:xfrm>
            <a:off x="3200400" y="4089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4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>
            <a:off x="4953000" y="4089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3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5530" name="AutoShape 10"/>
          <p:cNvSpPr>
            <a:spLocks noChangeArrowheads="1"/>
          </p:cNvSpPr>
          <p:nvPr/>
        </p:nvSpPr>
        <p:spPr bwMode="auto">
          <a:xfrm>
            <a:off x="5867400" y="4089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2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5531" name="AutoShape 11"/>
          <p:cNvSpPr>
            <a:spLocks/>
          </p:cNvSpPr>
          <p:nvPr/>
        </p:nvSpPr>
        <p:spPr bwMode="auto">
          <a:xfrm rot="16200000" flipV="1">
            <a:off x="5219700" y="3289300"/>
            <a:ext cx="304800" cy="3276600"/>
          </a:xfrm>
          <a:prstGeom prst="leftBrace">
            <a:avLst>
              <a:gd name="adj1" fmla="val 89583"/>
              <a:gd name="adj2" fmla="val 50046"/>
            </a:avLst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cxnSp>
        <p:nvCxnSpPr>
          <p:cNvPr id="235532" name="AutoShape 12"/>
          <p:cNvCxnSpPr>
            <a:cxnSpLocks noChangeShapeType="1"/>
            <a:stCxn id="235531" idx="1"/>
          </p:cNvCxnSpPr>
          <p:nvPr/>
        </p:nvCxnSpPr>
        <p:spPr bwMode="auto">
          <a:xfrm rot="16200000" flipV="1">
            <a:off x="3694907" y="3420268"/>
            <a:ext cx="381000" cy="2970213"/>
          </a:xfrm>
          <a:prstGeom prst="bentConnector4">
            <a:avLst>
              <a:gd name="adj1" fmla="val -60000"/>
              <a:gd name="adj2" fmla="val 100157"/>
            </a:avLst>
          </a:prstGeom>
          <a:noFill/>
          <a:ln w="31750">
            <a:solidFill>
              <a:srgbClr val="FF33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utoUpdateAnimBg="0"/>
      <p:bldP spid="235525" grpId="0" autoUpdateAnimBg="0"/>
      <p:bldP spid="235527" grpId="0" animBg="1" autoUpdateAnimBg="0"/>
      <p:bldP spid="235528" grpId="0" animBg="1" autoUpdateAnimBg="0"/>
      <p:bldP spid="235529" grpId="0" animBg="1" autoUpdateAnimBg="0"/>
      <p:bldP spid="235530" grpId="0" animBg="1" autoUpdateAnimBg="0"/>
      <p:bldP spid="2355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(Offline) Practice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Compile the list of operators that we covered and their precedence levels</a:t>
            </a:r>
          </a:p>
          <a:p>
            <a:pPr lvl="1">
              <a:buFont typeface="ZapfDingbats" charset="0"/>
              <a:buNone/>
            </a:pPr>
            <a:endParaRPr lang="en-US" altLang="x-none">
              <a:ea typeface="ＭＳ Ｐゴシック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211D335-6306-9B4A-BFC7-89459241A5B3}" type="slidenum">
              <a:rPr lang="en-US" altLang="x-none" sz="1200">
                <a:latin typeface="Tahoma" charset="0"/>
              </a:rPr>
              <a:pPr/>
              <a:t>29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Variable Assignments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000" dirty="0">
                <a:ea typeface="ＭＳ Ｐゴシック" charset="-128"/>
              </a:rPr>
              <a:t>A variable can't be used until it is assigned a value.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x;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(x);   </a:t>
            </a:r>
            <a:r>
              <a:rPr lang="en-US" altLang="x-none" sz="18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// ERROR: x has no value</a:t>
            </a:r>
            <a:endParaRPr lang="en-US" altLang="x-none" sz="1800" i="1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You may not declare the same variable twice.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x;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x;</a:t>
            </a:r>
            <a:r>
              <a:rPr lang="en-US" altLang="x-none" sz="1800" dirty="0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          </a:t>
            </a:r>
            <a:r>
              <a:rPr lang="en-US" altLang="x-none" sz="18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// ERROR: x already exists</a:t>
            </a:r>
            <a:endParaRPr lang="en-US" altLang="x-none" sz="1800" b="1" dirty="0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x = 3;      // OK: declare and initialize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dirty="0" err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x = 5;      </a:t>
            </a:r>
            <a:r>
              <a:rPr lang="en-US" altLang="x-none" sz="18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// ERROR: x already exists</a:t>
            </a:r>
            <a:br>
              <a:rPr lang="en-US" altLang="x-none" sz="18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1800" b="1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x = 5;          // this is OK</a:t>
            </a:r>
            <a:endParaRPr lang="en-US" altLang="x-none" sz="1800" dirty="0">
              <a:ea typeface="ＭＳ Ｐゴシック" charset="-128"/>
            </a:endParaRPr>
          </a:p>
          <a:p>
            <a:pPr lvl="2" eaLnBrk="1" hangingPunct="1"/>
            <a:endParaRPr lang="en-US" altLang="x-none" sz="6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6762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SavingsSuccess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What is the result of adding $1000 on Jan. 1 of each year to a fund that returns 6% per year, for 30 years?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D43D53-1A93-F54D-BF0E-6367743C14EF}" type="slidenum">
              <a:rPr lang="en-US" altLang="x-none" sz="1200">
                <a:latin typeface="Tahoma" charset="0"/>
              </a:rPr>
              <a:pPr/>
              <a:t>30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3252" name="Rectangle 1"/>
          <p:cNvSpPr>
            <a:spLocks noChangeArrowheads="1"/>
          </p:cNvSpPr>
          <p:nvPr/>
        </p:nvSpPr>
        <p:spPr bwMode="auto">
          <a:xfrm>
            <a:off x="5124450" y="6553200"/>
            <a:ext cx="3676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http://www.1stock1.com/1stock1_141.htm</a:t>
            </a:r>
          </a:p>
        </p:txBody>
      </p:sp>
      <p:pic>
        <p:nvPicPr>
          <p:cNvPr id="532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50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for Loops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12638B-23C2-5F44-A674-EC3967635AE3}" type="slidenum">
              <a:rPr lang="en-US" altLang="x-none" sz="1200">
                <a:latin typeface="Tahoma" charset="0"/>
              </a:rPr>
              <a:pPr/>
              <a:t>31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2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31908D-7539-9C46-8F9C-04F4CBC8509D}" type="slidenum">
              <a:rPr lang="en-US" altLang="x-none" sz="1200">
                <a:latin typeface="Tahoma" charset="0"/>
              </a:rPr>
              <a:pPr/>
              <a:t>32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The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Statement: Syntax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1143000" y="3429000"/>
            <a:ext cx="719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for ( </a:t>
            </a:r>
            <a:r>
              <a:rPr lang="en-US" altLang="x-none" sz="2000" b="1" i="1">
                <a:solidFill>
                  <a:srgbClr val="FF3300"/>
                </a:solidFill>
                <a:latin typeface="Courier New" charset="0"/>
              </a:rPr>
              <a:t>initialization</a:t>
            </a:r>
            <a:r>
              <a:rPr lang="en-US" altLang="x-none" sz="2000" b="1">
                <a:latin typeface="Courier New" charset="0"/>
              </a:rPr>
              <a:t> ; </a:t>
            </a:r>
            <a:r>
              <a:rPr lang="en-US" altLang="x-none" sz="2000" b="1" i="1">
                <a:solidFill>
                  <a:schemeClr val="accent1"/>
                </a:solidFill>
                <a:latin typeface="Courier New" charset="0"/>
              </a:rPr>
              <a:t>condition</a:t>
            </a:r>
            <a:r>
              <a:rPr lang="en-US" altLang="x-none" sz="2000" b="1">
                <a:latin typeface="Courier New" charset="0"/>
              </a:rPr>
              <a:t> ; </a:t>
            </a:r>
            <a:r>
              <a:rPr lang="en-US" altLang="x-none" sz="2000" b="1" i="1">
                <a:solidFill>
                  <a:schemeClr val="accent2"/>
                </a:solidFill>
                <a:latin typeface="Courier New" charset="0"/>
              </a:rPr>
              <a:t>increment</a:t>
            </a:r>
            <a:r>
              <a:rPr lang="en-US" altLang="x-none" sz="2000" b="1">
                <a:latin typeface="Courier New" charset="0"/>
              </a:rPr>
              <a:t> )</a:t>
            </a:r>
          </a:p>
          <a:p>
            <a:pPr algn="l"/>
            <a:r>
              <a:rPr lang="en-US" altLang="x-none" sz="2000" b="1">
                <a:latin typeface="Courier New" charset="0"/>
              </a:rPr>
              <a:t>   </a:t>
            </a:r>
            <a:r>
              <a:rPr lang="en-US" altLang="x-none" sz="2000" b="1" i="1">
                <a:latin typeface="Courier New" charset="0"/>
              </a:rPr>
              <a:t>statement</a:t>
            </a:r>
            <a:r>
              <a:rPr lang="en-US" altLang="x-none" sz="2000" b="1">
                <a:latin typeface="Courier New" charset="0"/>
              </a:rPr>
              <a:t>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057400"/>
            <a:ext cx="1185863" cy="1295400"/>
            <a:chOff x="576" y="1536"/>
            <a:chExt cx="747" cy="816"/>
          </a:xfrm>
        </p:grpSpPr>
        <p:sp>
          <p:nvSpPr>
            <p:cNvPr id="364550" name="Text Box 6"/>
            <p:cNvSpPr txBox="1">
              <a:spLocks noChangeArrowheads="1"/>
            </p:cNvSpPr>
            <p:nvPr/>
          </p:nvSpPr>
          <p:spPr bwMode="auto">
            <a:xfrm>
              <a:off x="576" y="1536"/>
              <a:ext cx="747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Reserved</a:t>
              </a:r>
            </a:p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word</a:t>
              </a:r>
              <a:endParaRPr lang="en-US" sz="2400">
                <a:solidFill>
                  <a:srgbClr val="6600CC"/>
                </a:solidFill>
              </a:endParaRPr>
            </a:p>
          </p:txBody>
        </p:sp>
        <p:sp>
          <p:nvSpPr>
            <p:cNvPr id="55315" name="Line 7"/>
            <p:cNvSpPr>
              <a:spLocks noChangeShapeType="1"/>
            </p:cNvSpPr>
            <p:nvPr/>
          </p:nvSpPr>
          <p:spPr bwMode="auto">
            <a:xfrm>
              <a:off x="912" y="2016"/>
              <a:ext cx="0" cy="3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35238" y="1905000"/>
            <a:ext cx="2859087" cy="1447800"/>
            <a:chOff x="1597" y="1440"/>
            <a:chExt cx="1801" cy="91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1597" y="1440"/>
              <a:ext cx="1801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The </a:t>
              </a:r>
              <a:r>
                <a:rPr lang="en-US" sz="2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initialization</a:t>
              </a: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portion</a:t>
              </a:r>
            </a:p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is executed once</a:t>
              </a:r>
            </a:p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before the loop begins</a:t>
              </a:r>
              <a:endParaRPr lang="en-US" sz="2400">
                <a:solidFill>
                  <a:srgbClr val="6600CC"/>
                </a:solidFill>
              </a:endParaRPr>
            </a:p>
          </p:txBody>
        </p:sp>
        <p:sp>
          <p:nvSpPr>
            <p:cNvPr id="55313" name="Line 10"/>
            <p:cNvSpPr>
              <a:spLocks noChangeShapeType="1"/>
            </p:cNvSpPr>
            <p:nvPr/>
          </p:nvSpPr>
          <p:spPr bwMode="auto">
            <a:xfrm flipH="1">
              <a:off x="2112" y="2112"/>
              <a:ext cx="144" cy="2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791200" y="1905000"/>
            <a:ext cx="2760663" cy="1447800"/>
            <a:chOff x="3648" y="1440"/>
            <a:chExt cx="1739" cy="912"/>
          </a:xfrm>
        </p:grpSpPr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3683" y="1440"/>
              <a:ext cx="1704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The statement is</a:t>
              </a:r>
            </a:p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executed until the</a:t>
              </a:r>
            </a:p>
            <a:p>
              <a:pPr>
                <a:defRPr/>
              </a:pPr>
              <a:r>
                <a:rPr lang="en-US" sz="2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condition</a:t>
              </a: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becomes false</a:t>
              </a:r>
              <a:endParaRPr lang="en-US" sz="2400">
                <a:solidFill>
                  <a:srgbClr val="6600CC"/>
                </a:solidFill>
              </a:endParaRPr>
            </a:p>
          </p:txBody>
        </p:sp>
        <p:sp>
          <p:nvSpPr>
            <p:cNvPr id="55311" name="Line 13"/>
            <p:cNvSpPr>
              <a:spLocks noChangeShapeType="1"/>
            </p:cNvSpPr>
            <p:nvPr/>
          </p:nvSpPr>
          <p:spPr bwMode="auto">
            <a:xfrm flipH="1">
              <a:off x="3648" y="2064"/>
              <a:ext cx="432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219200" y="3810000"/>
            <a:ext cx="6792913" cy="2378075"/>
            <a:chOff x="768" y="2640"/>
            <a:chExt cx="4279" cy="1498"/>
          </a:xfrm>
        </p:grpSpPr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768" y="3888"/>
              <a:ext cx="42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The </a:t>
              </a:r>
              <a:r>
                <a:rPr lang="en-US" sz="2000" b="1" i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increment</a:t>
              </a: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portion is executed at the end of each iteration</a:t>
              </a:r>
              <a:endParaRPr lang="en-US" sz="2400">
                <a:solidFill>
                  <a:srgbClr val="6600CC"/>
                </a:solidFill>
              </a:endParaRPr>
            </a:p>
          </p:txBody>
        </p:sp>
        <p:sp>
          <p:nvSpPr>
            <p:cNvPr id="55309" name="Line 16"/>
            <p:cNvSpPr>
              <a:spLocks noChangeShapeType="1"/>
            </p:cNvSpPr>
            <p:nvPr/>
          </p:nvSpPr>
          <p:spPr bwMode="auto">
            <a:xfrm flipV="1">
              <a:off x="3587" y="2640"/>
              <a:ext cx="829" cy="124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38200" y="3810000"/>
            <a:ext cx="5410200" cy="1616075"/>
            <a:chOff x="528" y="2640"/>
            <a:chExt cx="3408" cy="1018"/>
          </a:xfrm>
        </p:grpSpPr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528" y="3216"/>
              <a:ext cx="235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Both semi-colons are always required</a:t>
              </a:r>
              <a:endParaRPr lang="en-US" sz="2400">
                <a:solidFill>
                  <a:srgbClr val="6600CC"/>
                </a:solidFill>
              </a:endParaRPr>
            </a:p>
          </p:txBody>
        </p:sp>
        <p:sp>
          <p:nvSpPr>
            <p:cNvPr id="55306" name="Line 19"/>
            <p:cNvSpPr>
              <a:spLocks noChangeShapeType="1"/>
            </p:cNvSpPr>
            <p:nvPr/>
          </p:nvSpPr>
          <p:spPr bwMode="auto">
            <a:xfrm flipV="1">
              <a:off x="2064" y="2640"/>
              <a:ext cx="1872" cy="67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Line 20"/>
            <p:cNvSpPr>
              <a:spLocks noChangeShapeType="1"/>
            </p:cNvSpPr>
            <p:nvPr/>
          </p:nvSpPr>
          <p:spPr bwMode="auto">
            <a:xfrm flipV="1">
              <a:off x="2064" y="2640"/>
              <a:ext cx="768" cy="6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BA5D97-95CD-6B4B-8A8E-36803CE315B8}" type="slidenum">
              <a:rPr lang="en-US" altLang="x-none" sz="1200">
                <a:latin typeface="Tahoma" charset="0"/>
              </a:rPr>
              <a:pPr/>
              <a:t>33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Flowchart of a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5200" y="4343400"/>
            <a:ext cx="1600200" cy="1066800"/>
            <a:chOff x="2112" y="2256"/>
            <a:chExt cx="1008" cy="672"/>
          </a:xfrm>
        </p:grpSpPr>
        <p:grpSp>
          <p:nvGrpSpPr>
            <p:cNvPr id="57368" name="Group 4"/>
            <p:cNvGrpSpPr>
              <a:grpSpLocks/>
            </p:cNvGrpSpPr>
            <p:nvPr/>
          </p:nvGrpSpPr>
          <p:grpSpPr bwMode="auto">
            <a:xfrm>
              <a:off x="2112" y="2688"/>
              <a:ext cx="1008" cy="240"/>
              <a:chOff x="2112" y="2496"/>
              <a:chExt cx="1008" cy="240"/>
            </a:xfrm>
          </p:grpSpPr>
          <p:sp>
            <p:nvSpPr>
              <p:cNvPr id="57371" name="Rectangle 5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008" cy="24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57372" name="Text Box 6"/>
              <p:cNvSpPr txBox="1">
                <a:spLocks noChangeArrowheads="1"/>
              </p:cNvSpPr>
              <p:nvPr/>
            </p:nvSpPr>
            <p:spPr bwMode="auto">
              <a:xfrm>
                <a:off x="2258" y="2496"/>
                <a:ext cx="7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 b="1"/>
                  <a:t>statement</a:t>
                </a:r>
                <a:endParaRPr lang="en-US" altLang="x-none" sz="2400"/>
              </a:p>
            </p:txBody>
          </p:sp>
        </p:grpSp>
        <p:cxnSp>
          <p:nvCxnSpPr>
            <p:cNvPr id="57369" name="AutoShape 7"/>
            <p:cNvCxnSpPr>
              <a:cxnSpLocks noChangeShapeType="1"/>
              <a:stCxn id="57366" idx="2"/>
              <a:endCxn id="57371" idx="0"/>
            </p:cNvCxnSpPr>
            <p:nvPr/>
          </p:nvCxnSpPr>
          <p:spPr bwMode="auto">
            <a:xfrm>
              <a:off x="2616" y="2256"/>
              <a:ext cx="0" cy="432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24" name="Text Box 8"/>
            <p:cNvSpPr txBox="1">
              <a:spLocks noChangeArrowheads="1"/>
            </p:cNvSpPr>
            <p:nvPr/>
          </p:nvSpPr>
          <p:spPr bwMode="auto">
            <a:xfrm>
              <a:off x="2652" y="2352"/>
              <a:ext cx="3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true</a:t>
              </a:r>
              <a:endParaRPr lang="en-US" sz="2400"/>
            </a:p>
          </p:txBody>
        </p:sp>
      </p:grpSp>
      <p:cxnSp>
        <p:nvCxnSpPr>
          <p:cNvPr id="367625" name="AutoShape 9"/>
          <p:cNvCxnSpPr>
            <a:cxnSpLocks noChangeShapeType="1"/>
            <a:stCxn id="57360" idx="1"/>
            <a:endCxn id="57366" idx="1"/>
          </p:cNvCxnSpPr>
          <p:nvPr/>
        </p:nvCxnSpPr>
        <p:spPr bwMode="auto">
          <a:xfrm rot="10800000">
            <a:off x="3352800" y="3886200"/>
            <a:ext cx="152400" cy="2019300"/>
          </a:xfrm>
          <a:prstGeom prst="bentConnector3">
            <a:avLst>
              <a:gd name="adj1" fmla="val 250000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52800" y="3036888"/>
            <a:ext cx="1905000" cy="1306512"/>
            <a:chOff x="2016" y="1433"/>
            <a:chExt cx="1200" cy="823"/>
          </a:xfrm>
        </p:grpSpPr>
        <p:grpSp>
          <p:nvGrpSpPr>
            <p:cNvPr id="57364" name="Group 11"/>
            <p:cNvGrpSpPr>
              <a:grpSpLocks/>
            </p:cNvGrpSpPr>
            <p:nvPr/>
          </p:nvGrpSpPr>
          <p:grpSpPr bwMode="auto">
            <a:xfrm>
              <a:off x="2016" y="1680"/>
              <a:ext cx="1200" cy="576"/>
              <a:chOff x="2016" y="1584"/>
              <a:chExt cx="1200" cy="576"/>
            </a:xfrm>
          </p:grpSpPr>
          <p:sp>
            <p:nvSpPr>
              <p:cNvPr id="57366" name="AutoShape 12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200" cy="576"/>
              </a:xfrm>
              <a:prstGeom prst="diamond">
                <a:avLst/>
              </a:prstGeom>
              <a:solidFill>
                <a:srgbClr val="99CCFF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57367" name="Text Box 13"/>
              <p:cNvSpPr txBox="1">
                <a:spLocks noChangeArrowheads="1"/>
              </p:cNvSpPr>
              <p:nvPr/>
            </p:nvSpPr>
            <p:spPr bwMode="auto">
              <a:xfrm>
                <a:off x="2262" y="1660"/>
                <a:ext cx="70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 b="1">
                    <a:solidFill>
                      <a:schemeClr val="accent1"/>
                    </a:solidFill>
                  </a:rPr>
                  <a:t>condition</a:t>
                </a:r>
              </a:p>
              <a:p>
                <a:r>
                  <a:rPr lang="en-US" altLang="x-none" sz="1800" b="1"/>
                  <a:t>evaluated</a:t>
                </a:r>
                <a:endParaRPr lang="en-US" altLang="x-none" sz="2400"/>
              </a:p>
            </p:txBody>
          </p:sp>
        </p:grpSp>
        <p:cxnSp>
          <p:nvCxnSpPr>
            <p:cNvPr id="57365" name="AutoShape 14"/>
            <p:cNvCxnSpPr>
              <a:cxnSpLocks noChangeShapeType="1"/>
              <a:stCxn id="57357" idx="2"/>
              <a:endCxn id="57366" idx="0"/>
            </p:cNvCxnSpPr>
            <p:nvPr/>
          </p:nvCxnSpPr>
          <p:spPr bwMode="auto">
            <a:xfrm rot="5400000">
              <a:off x="2492" y="1556"/>
              <a:ext cx="248" cy="1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267200" y="3886200"/>
            <a:ext cx="1905000" cy="2895600"/>
            <a:chOff x="2592" y="1968"/>
            <a:chExt cx="1200" cy="1824"/>
          </a:xfrm>
        </p:grpSpPr>
        <p:cxnSp>
          <p:nvCxnSpPr>
            <p:cNvPr id="57362" name="AutoShape 16"/>
            <p:cNvCxnSpPr>
              <a:cxnSpLocks noChangeShapeType="1"/>
              <a:stCxn id="57366" idx="3"/>
            </p:cNvCxnSpPr>
            <p:nvPr/>
          </p:nvCxnSpPr>
          <p:spPr bwMode="auto">
            <a:xfrm flipH="1">
              <a:off x="2592" y="1968"/>
              <a:ext cx="624" cy="1824"/>
            </a:xfrm>
            <a:prstGeom prst="bentConnector4">
              <a:avLst>
                <a:gd name="adj1" fmla="val -23079"/>
                <a:gd name="adj2" fmla="val 87444"/>
              </a:avLst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33" name="Text Box 17"/>
            <p:cNvSpPr txBox="1">
              <a:spLocks noChangeArrowheads="1"/>
            </p:cNvSpPr>
            <p:nvPr/>
          </p:nvSpPr>
          <p:spPr bwMode="auto">
            <a:xfrm>
              <a:off x="3396" y="2352"/>
              <a:ext cx="39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false</a:t>
              </a:r>
              <a:endParaRPr lang="en-US" sz="2400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05200" y="5410200"/>
            <a:ext cx="1600200" cy="685800"/>
            <a:chOff x="2112" y="2928"/>
            <a:chExt cx="1008" cy="432"/>
          </a:xfrm>
        </p:grpSpPr>
        <p:grpSp>
          <p:nvGrpSpPr>
            <p:cNvPr id="57358" name="Group 19"/>
            <p:cNvGrpSpPr>
              <a:grpSpLocks/>
            </p:cNvGrpSpPr>
            <p:nvPr/>
          </p:nvGrpSpPr>
          <p:grpSpPr bwMode="auto">
            <a:xfrm>
              <a:off x="2112" y="3120"/>
              <a:ext cx="1008" cy="240"/>
              <a:chOff x="2112" y="2496"/>
              <a:chExt cx="1008" cy="240"/>
            </a:xfrm>
          </p:grpSpPr>
          <p:sp>
            <p:nvSpPr>
              <p:cNvPr id="57360" name="Rectangle 20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008" cy="24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57361" name="Text Box 21"/>
              <p:cNvSpPr txBox="1">
                <a:spLocks noChangeArrowheads="1"/>
              </p:cNvSpPr>
              <p:nvPr/>
            </p:nvSpPr>
            <p:spPr bwMode="auto">
              <a:xfrm>
                <a:off x="2246" y="2496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 b="1">
                    <a:solidFill>
                      <a:schemeClr val="accent2"/>
                    </a:solidFill>
                  </a:rPr>
                  <a:t>increment</a:t>
                </a:r>
                <a:endParaRPr lang="en-US" altLang="x-none" sz="240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57359" name="AutoShape 22"/>
            <p:cNvCxnSpPr>
              <a:cxnSpLocks noChangeShapeType="1"/>
              <a:stCxn id="57371" idx="2"/>
              <a:endCxn id="57361" idx="0"/>
            </p:cNvCxnSpPr>
            <p:nvPr/>
          </p:nvCxnSpPr>
          <p:spPr bwMode="auto">
            <a:xfrm>
              <a:off x="2616" y="2928"/>
              <a:ext cx="0" cy="192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505200" y="2135188"/>
            <a:ext cx="1600200" cy="912812"/>
            <a:chOff x="2112" y="865"/>
            <a:chExt cx="1008" cy="575"/>
          </a:xfrm>
        </p:grpSpPr>
        <p:grpSp>
          <p:nvGrpSpPr>
            <p:cNvPr id="57354" name="Group 24"/>
            <p:cNvGrpSpPr>
              <a:grpSpLocks/>
            </p:cNvGrpSpPr>
            <p:nvPr/>
          </p:nvGrpSpPr>
          <p:grpSpPr bwMode="auto">
            <a:xfrm>
              <a:off x="2112" y="1199"/>
              <a:ext cx="1008" cy="241"/>
              <a:chOff x="2112" y="2495"/>
              <a:chExt cx="1008" cy="241"/>
            </a:xfrm>
          </p:grpSpPr>
          <p:sp>
            <p:nvSpPr>
              <p:cNvPr id="57356" name="Rectangle 25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008" cy="24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57357" name="Text Box 26"/>
              <p:cNvSpPr txBox="1">
                <a:spLocks noChangeArrowheads="1"/>
              </p:cNvSpPr>
              <p:nvPr/>
            </p:nvSpPr>
            <p:spPr bwMode="auto">
              <a:xfrm>
                <a:off x="2190" y="2495"/>
                <a:ext cx="8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C00000"/>
                    </a:solidFill>
                  </a:rPr>
                  <a:t>initialization</a:t>
                </a:r>
                <a:endParaRPr lang="en-US" altLang="x-none" sz="240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57355" name="AutoShape 27"/>
            <p:cNvCxnSpPr>
              <a:cxnSpLocks noChangeShapeType="1"/>
              <a:endCxn id="57357" idx="0"/>
            </p:cNvCxnSpPr>
            <p:nvPr/>
          </p:nvCxnSpPr>
          <p:spPr bwMode="auto">
            <a:xfrm rot="5400000">
              <a:off x="2448" y="1032"/>
              <a:ext cx="335" cy="1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353" name="Text Box 28"/>
          <p:cNvSpPr txBox="1">
            <a:spLocks noChangeArrowheads="1"/>
          </p:cNvSpPr>
          <p:nvPr/>
        </p:nvSpPr>
        <p:spPr bwMode="auto">
          <a:xfrm>
            <a:off x="3124200" y="1371600"/>
            <a:ext cx="5807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 b="1">
                <a:latin typeface="Courier New" charset="0"/>
              </a:rPr>
              <a:t>for ( </a:t>
            </a:r>
            <a:r>
              <a:rPr lang="en-US" altLang="x-none" sz="1600" b="1" i="1">
                <a:solidFill>
                  <a:srgbClr val="FF3300"/>
                </a:solidFill>
                <a:latin typeface="Courier New" charset="0"/>
              </a:rPr>
              <a:t>initialization</a:t>
            </a:r>
            <a:r>
              <a:rPr lang="en-US" altLang="x-none" sz="1600" b="1">
                <a:latin typeface="Courier New" charset="0"/>
              </a:rPr>
              <a:t> ; </a:t>
            </a:r>
            <a:r>
              <a:rPr lang="en-US" altLang="x-none" sz="1600" b="1" i="1">
                <a:solidFill>
                  <a:schemeClr val="accent1"/>
                </a:solidFill>
                <a:latin typeface="Courier New" charset="0"/>
              </a:rPr>
              <a:t>condition</a:t>
            </a:r>
            <a:r>
              <a:rPr lang="en-US" altLang="x-none" sz="1600" b="1">
                <a:latin typeface="Courier New" charset="0"/>
              </a:rPr>
              <a:t> ; </a:t>
            </a:r>
            <a:r>
              <a:rPr lang="en-US" altLang="x-none" sz="1600" b="1" i="1">
                <a:solidFill>
                  <a:schemeClr val="accent2"/>
                </a:solidFill>
                <a:latin typeface="Courier New" charset="0"/>
              </a:rPr>
              <a:t>increment</a:t>
            </a:r>
            <a:r>
              <a:rPr lang="en-US" altLang="x-none" sz="1600" b="1">
                <a:latin typeface="Courier New" charset="0"/>
              </a:rPr>
              <a:t> )</a:t>
            </a:r>
          </a:p>
          <a:p>
            <a:pPr algn="l"/>
            <a:r>
              <a:rPr lang="en-US" altLang="x-none" sz="1600" b="1">
                <a:latin typeface="Courier New" charset="0"/>
              </a:rPr>
              <a:t>   </a:t>
            </a:r>
            <a:r>
              <a:rPr lang="en-US" altLang="x-none" sz="1600" b="1" i="1">
                <a:latin typeface="Courier New" charset="0"/>
              </a:rPr>
              <a:t>statement</a:t>
            </a:r>
            <a:r>
              <a:rPr lang="en-US" altLang="x-none" sz="1600" b="1">
                <a:latin typeface="Courier New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BB225C-E212-E04D-9C09-B2988D671F37}" type="slidenum">
              <a:rPr lang="en-US" altLang="x-none" sz="1200">
                <a:latin typeface="Tahoma" charset="0"/>
              </a:rPr>
              <a:pPr/>
              <a:t>34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The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Statement: Example</a:t>
            </a:r>
          </a:p>
        </p:txBody>
      </p:sp>
      <p:sp>
        <p:nvSpPr>
          <p:cNvPr id="59395" name="Text Box 68"/>
          <p:cNvSpPr txBox="1">
            <a:spLocks noChangeArrowheads="1"/>
          </p:cNvSpPr>
          <p:nvPr/>
        </p:nvSpPr>
        <p:spPr bwMode="auto">
          <a:xfrm>
            <a:off x="990600" y="1752600"/>
            <a:ext cx="7391400" cy="1570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chemeClr val="accent2"/>
                </a:solidFill>
                <a:latin typeface="Courier New" charset="0"/>
              </a:rPr>
              <a:t>for </a:t>
            </a:r>
            <a:r>
              <a:rPr lang="en-US" altLang="x-none" sz="1600" b="1">
                <a:latin typeface="Courier New" charset="0"/>
              </a:rPr>
              <a:t>(</a:t>
            </a:r>
            <a:r>
              <a:rPr lang="en-US" altLang="x-none" sz="1600" b="1">
                <a:solidFill>
                  <a:schemeClr val="accent2"/>
                </a:solidFill>
                <a:latin typeface="Courier New" charset="0"/>
              </a:rPr>
              <a:t>int</a:t>
            </a:r>
            <a:r>
              <a:rPr lang="en-US" altLang="x-none" sz="1600" b="1">
                <a:latin typeface="Courier New" charset="0"/>
              </a:rPr>
              <a:t> counter = 1; counter &lt;= 3; counter ++)</a:t>
            </a:r>
            <a:br>
              <a:rPr lang="en-US" altLang="x-none" sz="1600" b="1">
                <a:latin typeface="Courier New" charset="0"/>
              </a:rPr>
            </a:br>
            <a:r>
              <a:rPr lang="en-US" altLang="x-none" sz="1600" b="1">
                <a:latin typeface="Courier New" charset="0"/>
              </a:rPr>
              <a:t>{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x-none" sz="1600" b="1">
                <a:latin typeface="Courier New" charset="0"/>
              </a:rPr>
              <a:t>  System.out.println ( counter );</a:t>
            </a:r>
            <a:br>
              <a:rPr lang="en-US" altLang="x-none" sz="1600" b="1">
                <a:latin typeface="Courier New" charset="0"/>
              </a:rPr>
            </a:br>
            <a:r>
              <a:rPr lang="en-US" altLang="x-none" sz="1600" b="1">
                <a:latin typeface="Courier New" charset="0"/>
              </a:rPr>
              <a:t>}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CC9900"/>
                </a:solidFill>
                <a:latin typeface="Courier New" charset="0"/>
              </a:rPr>
              <a:t>// beginning of the next statement</a:t>
            </a:r>
          </a:p>
        </p:txBody>
      </p:sp>
      <p:grpSp>
        <p:nvGrpSpPr>
          <p:cNvPr id="59396" name="Group 1"/>
          <p:cNvGrpSpPr>
            <a:grpSpLocks/>
          </p:cNvGrpSpPr>
          <p:nvPr/>
        </p:nvGrpSpPr>
        <p:grpSpPr bwMode="auto">
          <a:xfrm>
            <a:off x="152400" y="3200400"/>
            <a:ext cx="8077200" cy="3121025"/>
            <a:chOff x="609600" y="1423988"/>
            <a:chExt cx="8077200" cy="3121025"/>
          </a:xfrm>
        </p:grpSpPr>
        <p:sp>
          <p:nvSpPr>
            <p:cNvPr id="59397" name="Line 66"/>
            <p:cNvSpPr>
              <a:spLocks noChangeShapeType="1"/>
            </p:cNvSpPr>
            <p:nvPr/>
          </p:nvSpPr>
          <p:spPr bwMode="auto">
            <a:xfrm flipH="1">
              <a:off x="3810000" y="2743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398" name="Rectangle 3"/>
            <p:cNvSpPr>
              <a:spLocks noChangeArrowheads="1"/>
            </p:cNvSpPr>
            <p:nvPr/>
          </p:nvSpPr>
          <p:spPr bwMode="auto">
            <a:xfrm>
              <a:off x="3378200" y="3152775"/>
              <a:ext cx="22225" cy="158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399" name="Rectangle 4"/>
            <p:cNvSpPr>
              <a:spLocks noChangeArrowheads="1"/>
            </p:cNvSpPr>
            <p:nvPr/>
          </p:nvSpPr>
          <p:spPr bwMode="auto">
            <a:xfrm>
              <a:off x="3378200" y="4124325"/>
              <a:ext cx="22225" cy="158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0" name="Rectangle 5"/>
            <p:cNvSpPr>
              <a:spLocks noChangeArrowheads="1"/>
            </p:cNvSpPr>
            <p:nvPr/>
          </p:nvSpPr>
          <p:spPr bwMode="auto">
            <a:xfrm>
              <a:off x="4438650" y="3705225"/>
              <a:ext cx="1588" cy="2063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1" name="Rectangle 6"/>
            <p:cNvSpPr>
              <a:spLocks noChangeArrowheads="1"/>
            </p:cNvSpPr>
            <p:nvPr/>
          </p:nvSpPr>
          <p:spPr bwMode="auto">
            <a:xfrm>
              <a:off x="4791075" y="3705225"/>
              <a:ext cx="1588" cy="2063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2" name="Rectangle 7"/>
            <p:cNvSpPr>
              <a:spLocks noChangeArrowheads="1"/>
            </p:cNvSpPr>
            <p:nvPr/>
          </p:nvSpPr>
          <p:spPr bwMode="auto">
            <a:xfrm>
              <a:off x="7750175" y="3571875"/>
              <a:ext cx="22225" cy="158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3" name="Rectangle 8"/>
            <p:cNvSpPr>
              <a:spLocks noChangeArrowheads="1"/>
            </p:cNvSpPr>
            <p:nvPr/>
          </p:nvSpPr>
          <p:spPr bwMode="auto">
            <a:xfrm>
              <a:off x="3378200" y="2381250"/>
              <a:ext cx="22225" cy="158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4" name="Rectangle 9"/>
            <p:cNvSpPr>
              <a:spLocks noChangeArrowheads="1"/>
            </p:cNvSpPr>
            <p:nvPr/>
          </p:nvSpPr>
          <p:spPr bwMode="auto">
            <a:xfrm>
              <a:off x="6778625" y="3705225"/>
              <a:ext cx="1588" cy="2063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5" name="Rectangle 11"/>
            <p:cNvSpPr>
              <a:spLocks noChangeArrowheads="1"/>
            </p:cNvSpPr>
            <p:nvPr/>
          </p:nvSpPr>
          <p:spPr bwMode="auto">
            <a:xfrm>
              <a:off x="7242175" y="3267075"/>
              <a:ext cx="1368425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6" name="Rectangle 12"/>
            <p:cNvSpPr>
              <a:spLocks noChangeArrowheads="1"/>
            </p:cNvSpPr>
            <p:nvPr/>
          </p:nvSpPr>
          <p:spPr bwMode="auto">
            <a:xfrm>
              <a:off x="8588375" y="3267075"/>
              <a:ext cx="22225" cy="28733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7" name="Rectangle 13"/>
            <p:cNvSpPr>
              <a:spLocks noChangeArrowheads="1"/>
            </p:cNvSpPr>
            <p:nvPr/>
          </p:nvSpPr>
          <p:spPr bwMode="auto">
            <a:xfrm>
              <a:off x="7242175" y="3532188"/>
              <a:ext cx="1346200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8" name="Rectangle 14"/>
            <p:cNvSpPr>
              <a:spLocks noChangeArrowheads="1"/>
            </p:cNvSpPr>
            <p:nvPr/>
          </p:nvSpPr>
          <p:spPr bwMode="auto">
            <a:xfrm>
              <a:off x="7242175" y="3267075"/>
              <a:ext cx="22225" cy="265113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09" name="Rectangle 16"/>
            <p:cNvSpPr>
              <a:spLocks noChangeArrowheads="1"/>
            </p:cNvSpPr>
            <p:nvPr/>
          </p:nvSpPr>
          <p:spPr bwMode="auto">
            <a:xfrm>
              <a:off x="7242175" y="3267075"/>
              <a:ext cx="1368425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10" name="Rectangle 17"/>
            <p:cNvSpPr>
              <a:spLocks noChangeArrowheads="1"/>
            </p:cNvSpPr>
            <p:nvPr/>
          </p:nvSpPr>
          <p:spPr bwMode="auto">
            <a:xfrm>
              <a:off x="8588375" y="3267075"/>
              <a:ext cx="22225" cy="28733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11" name="Rectangle 18"/>
            <p:cNvSpPr>
              <a:spLocks noChangeArrowheads="1"/>
            </p:cNvSpPr>
            <p:nvPr/>
          </p:nvSpPr>
          <p:spPr bwMode="auto">
            <a:xfrm>
              <a:off x="7242175" y="3532188"/>
              <a:ext cx="1346200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12" name="Rectangle 19"/>
            <p:cNvSpPr>
              <a:spLocks noChangeArrowheads="1"/>
            </p:cNvSpPr>
            <p:nvPr/>
          </p:nvSpPr>
          <p:spPr bwMode="auto">
            <a:xfrm>
              <a:off x="7242175" y="3267075"/>
              <a:ext cx="22225" cy="265113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13" name="Rectangle 20"/>
            <p:cNvSpPr>
              <a:spLocks noChangeArrowheads="1"/>
            </p:cNvSpPr>
            <p:nvPr/>
          </p:nvSpPr>
          <p:spPr bwMode="auto">
            <a:xfrm>
              <a:off x="609600" y="2097088"/>
              <a:ext cx="17494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Establish </a:t>
              </a:r>
              <a:r>
                <a:rPr lang="en-US" altLang="x-none" sz="1400" b="1" i="1">
                  <a:solidFill>
                    <a:srgbClr val="000000"/>
                  </a:solidFill>
                  <a:latin typeface="AvantGarde" charset="0"/>
                </a:rPr>
                <a:t>initial value </a:t>
              </a: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of control variable. </a:t>
              </a:r>
            </a:p>
          </p:txBody>
        </p:sp>
        <p:sp>
          <p:nvSpPr>
            <p:cNvPr id="59414" name="Rectangle 21"/>
            <p:cNvSpPr>
              <a:spLocks noChangeArrowheads="1"/>
            </p:cNvSpPr>
            <p:nvPr/>
          </p:nvSpPr>
          <p:spPr bwMode="auto">
            <a:xfrm>
              <a:off x="2430463" y="2097088"/>
              <a:ext cx="492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 </a:t>
              </a:r>
              <a:endParaRPr lang="en-US" altLang="x-none" sz="1600"/>
            </a:p>
          </p:txBody>
        </p:sp>
        <p:sp>
          <p:nvSpPr>
            <p:cNvPr id="59415" name="Rectangle 22"/>
            <p:cNvSpPr>
              <a:spLocks noChangeArrowheads="1"/>
            </p:cNvSpPr>
            <p:nvPr/>
          </p:nvSpPr>
          <p:spPr bwMode="auto">
            <a:xfrm>
              <a:off x="609600" y="2979738"/>
              <a:ext cx="1522413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Determine if </a:t>
              </a:r>
              <a:r>
                <a:rPr lang="en-US" altLang="x-none" sz="1400" b="1" i="1">
                  <a:solidFill>
                    <a:srgbClr val="000000"/>
                  </a:solidFill>
                  <a:latin typeface="AvantGarde" charset="0"/>
                </a:rPr>
                <a:t>final value </a:t>
              </a: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of control variable has been reached.</a:t>
              </a:r>
            </a:p>
          </p:txBody>
        </p:sp>
        <p:sp>
          <p:nvSpPr>
            <p:cNvPr id="59416" name="Rectangle 23"/>
            <p:cNvSpPr>
              <a:spLocks noChangeArrowheads="1"/>
            </p:cNvSpPr>
            <p:nvPr/>
          </p:nvSpPr>
          <p:spPr bwMode="auto">
            <a:xfrm>
              <a:off x="1216025" y="3200400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 b="1">
                  <a:solidFill>
                    <a:srgbClr val="000000"/>
                  </a:solidFill>
                  <a:latin typeface="AvantGarde" charset="0"/>
                </a:rPr>
                <a:t> </a:t>
              </a:r>
              <a:endParaRPr lang="en-US" altLang="x-none" sz="1600"/>
            </a:p>
          </p:txBody>
        </p:sp>
        <p:sp>
          <p:nvSpPr>
            <p:cNvPr id="59417" name="Rectangle 24"/>
            <p:cNvSpPr>
              <a:spLocks noChangeArrowheads="1"/>
            </p:cNvSpPr>
            <p:nvPr/>
          </p:nvSpPr>
          <p:spPr bwMode="auto">
            <a:xfrm>
              <a:off x="4924425" y="3090863"/>
              <a:ext cx="1854200" cy="66198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18" name="Rectangle 25"/>
            <p:cNvSpPr>
              <a:spLocks noChangeArrowheads="1"/>
            </p:cNvSpPr>
            <p:nvPr/>
          </p:nvSpPr>
          <p:spPr bwMode="auto">
            <a:xfrm>
              <a:off x="4924425" y="3090863"/>
              <a:ext cx="1876425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19" name="Rectangle 26"/>
            <p:cNvSpPr>
              <a:spLocks noChangeArrowheads="1"/>
            </p:cNvSpPr>
            <p:nvPr/>
          </p:nvSpPr>
          <p:spPr bwMode="auto">
            <a:xfrm>
              <a:off x="6778625" y="3090863"/>
              <a:ext cx="22225" cy="68421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0" name="Rectangle 27"/>
            <p:cNvSpPr>
              <a:spLocks noChangeArrowheads="1"/>
            </p:cNvSpPr>
            <p:nvPr/>
          </p:nvSpPr>
          <p:spPr bwMode="auto">
            <a:xfrm>
              <a:off x="4924425" y="3752850"/>
              <a:ext cx="1854200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1" name="Rectangle 28"/>
            <p:cNvSpPr>
              <a:spLocks noChangeArrowheads="1"/>
            </p:cNvSpPr>
            <p:nvPr/>
          </p:nvSpPr>
          <p:spPr bwMode="auto">
            <a:xfrm>
              <a:off x="4924425" y="3090863"/>
              <a:ext cx="22225" cy="661987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2" name="Freeform 29"/>
            <p:cNvSpPr>
              <a:spLocks/>
            </p:cNvSpPr>
            <p:nvPr/>
          </p:nvSpPr>
          <p:spPr bwMode="auto">
            <a:xfrm>
              <a:off x="2286000" y="3024188"/>
              <a:ext cx="2119312" cy="839787"/>
            </a:xfrm>
            <a:custGeom>
              <a:avLst/>
              <a:gdLst>
                <a:gd name="T0" fmla="*/ 2147483647 w 1335"/>
                <a:gd name="T1" fmla="*/ 0 h 529"/>
                <a:gd name="T2" fmla="*/ 0 w 1335"/>
                <a:gd name="T3" fmla="*/ 2147483647 h 529"/>
                <a:gd name="T4" fmla="*/ 2147483647 w 1335"/>
                <a:gd name="T5" fmla="*/ 2147483647 h 529"/>
                <a:gd name="T6" fmla="*/ 2147483647 w 1335"/>
                <a:gd name="T7" fmla="*/ 2147483647 h 529"/>
                <a:gd name="T8" fmla="*/ 2147483647 w 1335"/>
                <a:gd name="T9" fmla="*/ 0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5"/>
                <a:gd name="T16" fmla="*/ 0 h 529"/>
                <a:gd name="T17" fmla="*/ 1335 w 1335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5" h="529">
                  <a:moveTo>
                    <a:pt x="667" y="0"/>
                  </a:moveTo>
                  <a:lnTo>
                    <a:pt x="0" y="265"/>
                  </a:lnTo>
                  <a:lnTo>
                    <a:pt x="667" y="529"/>
                  </a:lnTo>
                  <a:lnTo>
                    <a:pt x="1335" y="265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Rectangle 32"/>
            <p:cNvSpPr>
              <a:spLocks noChangeArrowheads="1"/>
            </p:cNvSpPr>
            <p:nvPr/>
          </p:nvSpPr>
          <p:spPr bwMode="auto">
            <a:xfrm>
              <a:off x="2540000" y="2185988"/>
              <a:ext cx="1677988" cy="26511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4" name="Rectangle 33"/>
            <p:cNvSpPr>
              <a:spLocks noChangeArrowheads="1"/>
            </p:cNvSpPr>
            <p:nvPr/>
          </p:nvSpPr>
          <p:spPr bwMode="auto">
            <a:xfrm>
              <a:off x="2540000" y="2185988"/>
              <a:ext cx="1700213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5" name="Rectangle 34"/>
            <p:cNvSpPr>
              <a:spLocks noChangeArrowheads="1"/>
            </p:cNvSpPr>
            <p:nvPr/>
          </p:nvSpPr>
          <p:spPr bwMode="auto">
            <a:xfrm>
              <a:off x="4217988" y="2185988"/>
              <a:ext cx="22225" cy="287337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6" name="Rectangle 35"/>
            <p:cNvSpPr>
              <a:spLocks noChangeArrowheads="1"/>
            </p:cNvSpPr>
            <p:nvPr/>
          </p:nvSpPr>
          <p:spPr bwMode="auto">
            <a:xfrm>
              <a:off x="2540000" y="2451100"/>
              <a:ext cx="1677988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7" name="Rectangle 36"/>
            <p:cNvSpPr>
              <a:spLocks noChangeArrowheads="1"/>
            </p:cNvSpPr>
            <p:nvPr/>
          </p:nvSpPr>
          <p:spPr bwMode="auto">
            <a:xfrm>
              <a:off x="2540000" y="2185988"/>
              <a:ext cx="22225" cy="26511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28" name="Rectangle 39"/>
            <p:cNvSpPr>
              <a:spLocks noChangeArrowheads="1"/>
            </p:cNvSpPr>
            <p:nvPr/>
          </p:nvSpPr>
          <p:spPr bwMode="auto">
            <a:xfrm>
              <a:off x="2590800" y="3328988"/>
              <a:ext cx="12928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 b="1">
                  <a:solidFill>
                    <a:srgbClr val="000000"/>
                  </a:solidFill>
                  <a:latin typeface="Courier New" charset="0"/>
                </a:rPr>
                <a:t>counter &lt;= 3</a:t>
              </a:r>
              <a:endParaRPr lang="en-US" altLang="x-none" sz="1600">
                <a:latin typeface="Courier New" charset="0"/>
              </a:endParaRPr>
            </a:p>
          </p:txBody>
        </p:sp>
        <p:sp>
          <p:nvSpPr>
            <p:cNvPr id="59429" name="Rectangle 40"/>
            <p:cNvSpPr>
              <a:spLocks noChangeArrowheads="1"/>
            </p:cNvSpPr>
            <p:nvPr/>
          </p:nvSpPr>
          <p:spPr bwMode="auto">
            <a:xfrm>
              <a:off x="3378200" y="2451100"/>
              <a:ext cx="22225" cy="158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30" name="Rectangle 42"/>
            <p:cNvSpPr>
              <a:spLocks noChangeArrowheads="1"/>
            </p:cNvSpPr>
            <p:nvPr/>
          </p:nvSpPr>
          <p:spPr bwMode="auto">
            <a:xfrm>
              <a:off x="4848225" y="3292475"/>
              <a:ext cx="1933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 b="1">
                  <a:solidFill>
                    <a:srgbClr val="000000"/>
                  </a:solidFill>
                  <a:latin typeface="Courier New" charset="0"/>
                </a:rPr>
                <a:t>  println(counter)</a:t>
              </a:r>
              <a:endParaRPr lang="en-US" altLang="x-none" sz="1600">
                <a:latin typeface="Courier New" charset="0"/>
              </a:endParaRPr>
            </a:p>
          </p:txBody>
        </p:sp>
        <p:sp>
          <p:nvSpPr>
            <p:cNvPr id="59431" name="Rectangle 43"/>
            <p:cNvSpPr>
              <a:spLocks noChangeArrowheads="1"/>
            </p:cNvSpPr>
            <p:nvPr/>
          </p:nvSpPr>
          <p:spPr bwMode="auto">
            <a:xfrm>
              <a:off x="4924425" y="3090863"/>
              <a:ext cx="1876425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32" name="Rectangle 44"/>
            <p:cNvSpPr>
              <a:spLocks noChangeArrowheads="1"/>
            </p:cNvSpPr>
            <p:nvPr/>
          </p:nvSpPr>
          <p:spPr bwMode="auto">
            <a:xfrm>
              <a:off x="6778625" y="3090863"/>
              <a:ext cx="22225" cy="68421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33" name="Rectangle 45"/>
            <p:cNvSpPr>
              <a:spLocks noChangeArrowheads="1"/>
            </p:cNvSpPr>
            <p:nvPr/>
          </p:nvSpPr>
          <p:spPr bwMode="auto">
            <a:xfrm>
              <a:off x="4924425" y="3752850"/>
              <a:ext cx="1854200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34" name="Rectangle 46"/>
            <p:cNvSpPr>
              <a:spLocks noChangeArrowheads="1"/>
            </p:cNvSpPr>
            <p:nvPr/>
          </p:nvSpPr>
          <p:spPr bwMode="auto">
            <a:xfrm>
              <a:off x="4924425" y="3090863"/>
              <a:ext cx="22225" cy="661987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35" name="Rectangle 47"/>
            <p:cNvSpPr>
              <a:spLocks noChangeArrowheads="1"/>
            </p:cNvSpPr>
            <p:nvPr/>
          </p:nvSpPr>
          <p:spPr bwMode="auto">
            <a:xfrm>
              <a:off x="4460875" y="3135313"/>
              <a:ext cx="3857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600">
                  <a:solidFill>
                    <a:srgbClr val="000000"/>
                  </a:solidFill>
                  <a:latin typeface="AvantGarde" charset="0"/>
                </a:rPr>
                <a:t>true</a:t>
              </a:r>
              <a:endParaRPr lang="en-US" altLang="x-none" sz="1600"/>
            </a:p>
          </p:txBody>
        </p:sp>
        <p:sp>
          <p:nvSpPr>
            <p:cNvPr id="59436" name="Rectangle 48"/>
            <p:cNvSpPr>
              <a:spLocks noChangeArrowheads="1"/>
            </p:cNvSpPr>
            <p:nvPr/>
          </p:nvSpPr>
          <p:spPr bwMode="auto">
            <a:xfrm>
              <a:off x="3467100" y="3906838"/>
              <a:ext cx="4540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600">
                  <a:solidFill>
                    <a:srgbClr val="000000"/>
                  </a:solidFill>
                  <a:latin typeface="AvantGarde" charset="0"/>
                </a:rPr>
                <a:t>false</a:t>
              </a:r>
              <a:endParaRPr lang="en-US" altLang="x-none" sz="1600"/>
            </a:p>
          </p:txBody>
        </p:sp>
        <p:sp>
          <p:nvSpPr>
            <p:cNvPr id="59437" name="Rectangle 49"/>
            <p:cNvSpPr>
              <a:spLocks noChangeArrowheads="1"/>
            </p:cNvSpPr>
            <p:nvPr/>
          </p:nvSpPr>
          <p:spPr bwMode="auto">
            <a:xfrm>
              <a:off x="2590800" y="2230438"/>
              <a:ext cx="15954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 b="1">
                  <a:solidFill>
                    <a:srgbClr val="2659FF"/>
                  </a:solidFill>
                  <a:latin typeface="Courier New" charset="0"/>
                </a:rPr>
                <a:t>int</a:t>
              </a:r>
              <a:r>
                <a:rPr lang="en-US" altLang="x-none" sz="1400" b="1">
                  <a:solidFill>
                    <a:srgbClr val="000000"/>
                  </a:solidFill>
                  <a:latin typeface="Courier New" charset="0"/>
                </a:rPr>
                <a:t> counter = 1</a:t>
              </a:r>
            </a:p>
          </p:txBody>
        </p:sp>
        <p:sp>
          <p:nvSpPr>
            <p:cNvPr id="59438" name="Rectangle 50"/>
            <p:cNvSpPr>
              <a:spLocks noChangeArrowheads="1"/>
            </p:cNvSpPr>
            <p:nvPr/>
          </p:nvSpPr>
          <p:spPr bwMode="auto">
            <a:xfrm>
              <a:off x="2540000" y="2185988"/>
              <a:ext cx="1700213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39" name="Rectangle 51"/>
            <p:cNvSpPr>
              <a:spLocks noChangeArrowheads="1"/>
            </p:cNvSpPr>
            <p:nvPr/>
          </p:nvSpPr>
          <p:spPr bwMode="auto">
            <a:xfrm>
              <a:off x="4217988" y="2185988"/>
              <a:ext cx="22225" cy="287337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40" name="Rectangle 52"/>
            <p:cNvSpPr>
              <a:spLocks noChangeArrowheads="1"/>
            </p:cNvSpPr>
            <p:nvPr/>
          </p:nvSpPr>
          <p:spPr bwMode="auto">
            <a:xfrm>
              <a:off x="2540000" y="2451100"/>
              <a:ext cx="1677988" cy="22225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41" name="Rectangle 53"/>
            <p:cNvSpPr>
              <a:spLocks noChangeArrowheads="1"/>
            </p:cNvSpPr>
            <p:nvPr/>
          </p:nvSpPr>
          <p:spPr bwMode="auto">
            <a:xfrm>
              <a:off x="2540000" y="2185988"/>
              <a:ext cx="22225" cy="26511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42" name="Rectangle 54"/>
            <p:cNvSpPr>
              <a:spLocks noChangeArrowheads="1"/>
            </p:cNvSpPr>
            <p:nvPr/>
          </p:nvSpPr>
          <p:spPr bwMode="auto">
            <a:xfrm>
              <a:off x="7108825" y="3400425"/>
              <a:ext cx="1588" cy="2063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43" name="Rectangle 55"/>
            <p:cNvSpPr>
              <a:spLocks noChangeArrowheads="1"/>
            </p:cNvSpPr>
            <p:nvPr/>
          </p:nvSpPr>
          <p:spPr bwMode="auto">
            <a:xfrm>
              <a:off x="4924425" y="3951288"/>
              <a:ext cx="208597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Body of loop (this may be multiple statements)</a:t>
              </a:r>
            </a:p>
          </p:txBody>
        </p:sp>
        <p:sp>
          <p:nvSpPr>
            <p:cNvPr id="59444" name="Rectangle 56"/>
            <p:cNvSpPr>
              <a:spLocks noChangeArrowheads="1"/>
            </p:cNvSpPr>
            <p:nvPr/>
          </p:nvSpPr>
          <p:spPr bwMode="auto">
            <a:xfrm>
              <a:off x="7264400" y="3733800"/>
              <a:ext cx="1422400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 b="1" i="1">
                  <a:solidFill>
                    <a:srgbClr val="000000"/>
                  </a:solidFill>
                  <a:latin typeface="AvantGarde" charset="0"/>
                </a:rPr>
                <a:t>Increment </a:t>
              </a: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the control variable.</a:t>
              </a:r>
            </a:p>
          </p:txBody>
        </p:sp>
        <p:sp>
          <p:nvSpPr>
            <p:cNvPr id="59445" name="Rectangle 57"/>
            <p:cNvSpPr>
              <a:spLocks noChangeArrowheads="1"/>
            </p:cNvSpPr>
            <p:nvPr/>
          </p:nvSpPr>
          <p:spPr bwMode="auto">
            <a:xfrm>
              <a:off x="8147050" y="3576638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>
                  <a:solidFill>
                    <a:srgbClr val="000000"/>
                  </a:solidFill>
                  <a:latin typeface="AvantGarde" charset="0"/>
                </a:rPr>
                <a:t> </a:t>
              </a:r>
              <a:endParaRPr lang="en-US" altLang="x-none" sz="1600"/>
            </a:p>
          </p:txBody>
        </p:sp>
        <p:sp>
          <p:nvSpPr>
            <p:cNvPr id="59446" name="Oval 58"/>
            <p:cNvSpPr>
              <a:spLocks noChangeArrowheads="1"/>
            </p:cNvSpPr>
            <p:nvPr/>
          </p:nvSpPr>
          <p:spPr bwMode="auto">
            <a:xfrm>
              <a:off x="3302000" y="1423988"/>
              <a:ext cx="152400" cy="152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47" name="Line 59"/>
            <p:cNvSpPr>
              <a:spLocks noChangeShapeType="1"/>
            </p:cNvSpPr>
            <p:nvPr/>
          </p:nvSpPr>
          <p:spPr bwMode="auto">
            <a:xfrm>
              <a:off x="3378200" y="157638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48" name="Line 60"/>
            <p:cNvSpPr>
              <a:spLocks noChangeShapeType="1"/>
            </p:cNvSpPr>
            <p:nvPr/>
          </p:nvSpPr>
          <p:spPr bwMode="auto">
            <a:xfrm>
              <a:off x="3378200" y="2473325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49" name="Line 61"/>
            <p:cNvSpPr>
              <a:spLocks noChangeShapeType="1"/>
            </p:cNvSpPr>
            <p:nvPr/>
          </p:nvSpPr>
          <p:spPr bwMode="auto">
            <a:xfrm>
              <a:off x="3378200" y="38417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50" name="Oval 62"/>
            <p:cNvSpPr>
              <a:spLocks noChangeArrowheads="1"/>
            </p:cNvSpPr>
            <p:nvPr/>
          </p:nvSpPr>
          <p:spPr bwMode="auto">
            <a:xfrm>
              <a:off x="3302000" y="4392613"/>
              <a:ext cx="152400" cy="152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51" name="Line 63"/>
            <p:cNvSpPr>
              <a:spLocks noChangeShapeType="1"/>
            </p:cNvSpPr>
            <p:nvPr/>
          </p:nvSpPr>
          <p:spPr bwMode="auto">
            <a:xfrm>
              <a:off x="4460875" y="341312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52" name="Line 64"/>
            <p:cNvSpPr>
              <a:spLocks noChangeShapeType="1"/>
            </p:cNvSpPr>
            <p:nvPr/>
          </p:nvSpPr>
          <p:spPr bwMode="auto">
            <a:xfrm>
              <a:off x="6781800" y="3429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53" name="Line 65"/>
            <p:cNvSpPr>
              <a:spLocks noChangeShapeType="1"/>
            </p:cNvSpPr>
            <p:nvPr/>
          </p:nvSpPr>
          <p:spPr bwMode="auto">
            <a:xfrm>
              <a:off x="7772400" y="2743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54" name="Line 67"/>
            <p:cNvSpPr>
              <a:spLocks noChangeShapeType="1"/>
            </p:cNvSpPr>
            <p:nvPr/>
          </p:nvSpPr>
          <p:spPr bwMode="auto">
            <a:xfrm flipH="1">
              <a:off x="3390900" y="27432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455" name="Rectangle 10"/>
            <p:cNvSpPr>
              <a:spLocks noChangeArrowheads="1"/>
            </p:cNvSpPr>
            <p:nvPr/>
          </p:nvSpPr>
          <p:spPr bwMode="auto">
            <a:xfrm>
              <a:off x="7239000" y="3048000"/>
              <a:ext cx="1346200" cy="6858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9456" name="Rectangle 15"/>
            <p:cNvSpPr>
              <a:spLocks noChangeArrowheads="1"/>
            </p:cNvSpPr>
            <p:nvPr/>
          </p:nvSpPr>
          <p:spPr bwMode="auto">
            <a:xfrm>
              <a:off x="7391400" y="3252788"/>
              <a:ext cx="10773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x-none" sz="1400" b="1">
                  <a:solidFill>
                    <a:srgbClr val="000000"/>
                  </a:solidFill>
                  <a:latin typeface="Courier New" charset="0"/>
                </a:rPr>
                <a:t>counter ++</a:t>
              </a:r>
              <a:endParaRPr lang="en-US" altLang="x-none" sz="1600">
                <a:latin typeface="Courier New" charset="0"/>
              </a:endParaRP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Flexibility of for Loop with Counter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>
          <a:xfrm>
            <a:off x="228600" y="4800600"/>
            <a:ext cx="87630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for (</a:t>
            </a:r>
            <a:r>
              <a:rPr lang="en-US" altLang="x-none" sz="2400" b="1">
                <a:latin typeface="Courier New" charset="0"/>
                <a:ea typeface="ＭＳ Ｐゴシック" charset="-128"/>
              </a:rPr>
              <a:t>int i = 1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; i &lt;= 6; i ++)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 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    System.out.println("I am so smart");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}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228600" y="1981200"/>
            <a:ext cx="3276600" cy="1676400"/>
          </a:xfrm>
          <a:prstGeom prst="wedgeRectCallout">
            <a:avLst>
              <a:gd name="adj1" fmla="val 16575"/>
              <a:gd name="adj2" fmla="val 12403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Loop counter: </a:t>
            </a:r>
          </a:p>
          <a:p>
            <a:pPr marL="171450" lvl="2" indent="-17145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can use any name, not just </a:t>
            </a:r>
            <a:r>
              <a:rPr lang="en-US" sz="2000" dirty="0" err="1">
                <a:latin typeface="Times New Roman" pitchFamily="18" charset="0"/>
                <a:ea typeface="ＭＳ Ｐゴシック" charset="0"/>
                <a:cs typeface="ＭＳ Ｐゴシック" charset="0"/>
              </a:rPr>
              <a:t>i</a:t>
            </a:r>
            <a:endParaRPr lang="en-US" sz="20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171450" lvl="2" indent="-17145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can start at any value, not just 1</a:t>
            </a:r>
          </a:p>
          <a:p>
            <a:pPr marL="171450" lvl="2" indent="-17145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only valid in the loop</a:t>
            </a:r>
          </a:p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581400" y="1524000"/>
            <a:ext cx="3276600" cy="2133600"/>
          </a:xfrm>
          <a:prstGeom prst="wedgeRectCallout">
            <a:avLst>
              <a:gd name="adj1" fmla="val -31769"/>
              <a:gd name="adj2" fmla="val 10694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Compare loop counter with target:</a:t>
            </a:r>
          </a:p>
          <a:p>
            <a:pPr marL="342900" lvl="2" indent="-34290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&lt;   less than </a:t>
            </a:r>
          </a:p>
          <a:p>
            <a:pPr marL="342900" lvl="2" indent="-34290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&lt;= less than or equal to</a:t>
            </a:r>
          </a:p>
          <a:p>
            <a:pPr marL="342900" lvl="2" indent="-34290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&gt;   greater than</a:t>
            </a:r>
          </a:p>
          <a:p>
            <a:pPr marL="342900" lvl="2" indent="-342900" algn="l"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&gt;= greater than or equal to</a:t>
            </a:r>
          </a:p>
          <a:p>
            <a:pPr marL="0" lvl="2" algn="l">
              <a:defRPr/>
            </a:pPr>
            <a:endParaRPr lang="en-US" sz="20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6019800" y="3810000"/>
            <a:ext cx="1981200" cy="685800"/>
          </a:xfrm>
          <a:prstGeom prst="wedgeRectCallout">
            <a:avLst>
              <a:gd name="adj1" fmla="val -81470"/>
              <a:gd name="adj2" fmla="val 10486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lvl="2" algn="l"/>
            <a:r>
              <a:rPr lang="en-US" altLang="x-none" sz="2000"/>
              <a:t>Can increment, decrement, times, …</a:t>
            </a:r>
          </a:p>
          <a:p>
            <a:pPr marL="0" lvl="2" algn="l"/>
            <a:r>
              <a:rPr lang="en-US" altLang="x-none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Using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Loops?</a:t>
            </a:r>
          </a:p>
        </p:txBody>
      </p:sp>
      <p:pic>
        <p:nvPicPr>
          <p:cNvPr id="62466" name="Picture 6" descr="2011-04-10-09945c8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Using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Loops</a:t>
            </a:r>
          </a:p>
        </p:txBody>
      </p:sp>
      <p:sp>
        <p:nvSpPr>
          <p:cNvPr id="64514" name="Rectangle 3"/>
          <p:cNvSpPr txBox="1">
            <a:spLocks/>
          </p:cNvSpPr>
          <p:nvPr/>
        </p:nvSpPr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endParaRPr lang="en-US" altLang="x-none" sz="700">
              <a:latin typeface="Comic Sans MS" charset="0"/>
            </a:endParaRP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endParaRPr lang="en-US" altLang="x-none" sz="80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r>
              <a:rPr lang="en-US" altLang="x-none" sz="2400">
                <a:latin typeface="Courier New" charset="0"/>
              </a:rPr>
              <a:t>	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for (int i = 1; i &lt;= 3; i++) </a:t>
            </a:r>
            <a:br>
              <a:rPr lang="en-US" altLang="x-none" sz="2400" b="1">
                <a:solidFill>
                  <a:srgbClr val="003399"/>
                </a:solidFill>
                <a:latin typeface="Courier New" charset="0"/>
              </a:rPr>
            </a:b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{	    </a:t>
            </a:r>
          </a:p>
          <a:p>
            <a:pPr algn="l" eaLnBrk="1" hangingPunct="1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    System.out.println(</a:t>
            </a:r>
            <a:r>
              <a:rPr lang="en-US" altLang="en-US" sz="2400" b="1">
                <a:solidFill>
                  <a:srgbClr val="003399"/>
                </a:solidFill>
                <a:latin typeface="Courier New" charset="0"/>
              </a:rPr>
              <a:t>“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Now Facebook</a:t>
            </a:r>
            <a:r>
              <a:rPr lang="en-US" altLang="en-US" sz="2400" b="1">
                <a:solidFill>
                  <a:srgbClr val="003399"/>
                </a:solidFill>
                <a:latin typeface="Courier New" charset="0"/>
              </a:rPr>
              <a:t>”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    System.out.println(</a:t>
            </a:r>
            <a:r>
              <a:rPr lang="en-US" altLang="en-US" sz="2400" b="1">
                <a:solidFill>
                  <a:srgbClr val="003399"/>
                </a:solidFill>
                <a:latin typeface="Courier New" charset="0"/>
              </a:rPr>
              <a:t>“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Now Twitter</a:t>
            </a:r>
            <a:r>
              <a:rPr lang="en-US" altLang="en-US" sz="2400" b="1">
                <a:solidFill>
                  <a:srgbClr val="003399"/>
                </a:solidFill>
                <a:latin typeface="Courier New" charset="0"/>
              </a:rPr>
              <a:t>”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    System.out.println(</a:t>
            </a:r>
            <a:r>
              <a:rPr lang="en-US" altLang="en-US" sz="2400" b="1">
                <a:solidFill>
                  <a:srgbClr val="003399"/>
                </a:solidFill>
                <a:latin typeface="Courier New" charset="0"/>
              </a:rPr>
              <a:t>“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Now Tumblr</a:t>
            </a:r>
            <a:r>
              <a:rPr lang="en-US" altLang="en-US" sz="2400" b="1">
                <a:solidFill>
                  <a:srgbClr val="003399"/>
                </a:solidFill>
                <a:latin typeface="Courier New" charset="0"/>
              </a:rPr>
              <a:t>”</a:t>
            </a: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r>
              <a:rPr lang="en-US" altLang="x-none" sz="2400" b="1">
                <a:solidFill>
                  <a:srgbClr val="003399"/>
                </a:solidFill>
                <a:latin typeface="Courier New" charset="0"/>
              </a:rPr>
              <a:t>	}</a:t>
            </a:r>
          </a:p>
          <a:p>
            <a:pPr lvl="1" algn="l" eaLnBrk="1" hangingPunct="1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 2" charset="2"/>
              <a:buNone/>
            </a:pPr>
            <a:endParaRPr lang="en-US" altLang="x-none" sz="80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Using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Loops</a:t>
            </a:r>
          </a:p>
        </p:txBody>
      </p:sp>
      <p:sp>
        <p:nvSpPr>
          <p:cNvPr id="10240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10668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Java's </a:t>
            </a:r>
            <a:r>
              <a:rPr lang="en-US" altLang="x-none" b="1">
                <a:latin typeface="Courier New" charset="0"/>
                <a:ea typeface="ＭＳ Ｐゴシック" charset="-128"/>
              </a:rPr>
              <a:t>for</a:t>
            </a:r>
            <a:r>
              <a:rPr lang="en-US" altLang="x-none" b="1">
                <a:ea typeface="ＭＳ Ｐゴシック" charset="-128"/>
              </a:rPr>
              <a:t> loop</a:t>
            </a:r>
            <a:r>
              <a:rPr lang="en-US" altLang="x-none">
                <a:ea typeface="ＭＳ Ｐゴシック" charset="-128"/>
              </a:rPr>
              <a:t> statement performs a task many times.</a:t>
            </a:r>
          </a:p>
        </p:txBody>
      </p:sp>
      <p:pic>
        <p:nvPicPr>
          <p:cNvPr id="102403" name="Picture 3" descr="14y9uz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6585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Using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for</a:t>
            </a:r>
            <a:r>
              <a:rPr lang="en-US" altLang="x-none" dirty="0">
                <a:ea typeface="ＭＳ Ｐゴシック" charset="-128"/>
              </a:rPr>
              <a:t> Loop: Print Result from 2017-2030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What is the result of adding $1000 on Jan. 1 of each year to a fund that returns 6% per year?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D1FD8-294F-A344-A182-B47FE1CA50DC}" type="slidenum">
              <a:rPr lang="en-US" altLang="x-none" sz="1200">
                <a:latin typeface="Tahoma" charset="0"/>
              </a:rPr>
              <a:pPr/>
              <a:t>39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5124450" y="6553200"/>
            <a:ext cx="3676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http://www.1stock1.com/1stock1_141.htm</a:t>
            </a:r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50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4"/>
          <p:cNvSpPr>
            <a:spLocks noChangeArrowheads="1"/>
          </p:cNvSpPr>
          <p:nvPr/>
        </p:nvSpPr>
        <p:spPr bwMode="auto">
          <a:xfrm>
            <a:off x="1752600" y="2895600"/>
            <a:ext cx="685800" cy="204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Operator Precedence Rules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endParaRPr lang="en-US" altLang="x-none" sz="2400" b="1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Generally operators evaluate left-to-right.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1 - 2 - 3</a:t>
            </a:r>
            <a:r>
              <a:rPr lang="en-US" altLang="x-none" sz="2000" dirty="0">
                <a:ea typeface="ＭＳ Ｐゴシック" charset="-128"/>
              </a:rPr>
              <a:t>  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(1 - 2) - 3</a:t>
            </a:r>
            <a:r>
              <a:rPr lang="en-US" altLang="x-none" sz="2000" dirty="0">
                <a:ea typeface="ＭＳ Ｐゴシック" charset="-128"/>
              </a:rPr>
              <a:t>  which 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-4</a:t>
            </a: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tabLst>
                <a:tab pos="3657600" algn="l"/>
              </a:tabLst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But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*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/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%</a:t>
            </a:r>
            <a:r>
              <a:rPr lang="en-US" altLang="x-none" sz="2000" dirty="0">
                <a:ea typeface="ＭＳ Ｐゴシック" charset="-128"/>
              </a:rPr>
              <a:t> have a higher level of precedence than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+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-</a:t>
            </a:r>
            <a:br>
              <a:rPr lang="en-US" altLang="x-none" sz="2000" dirty="0">
                <a:ea typeface="ＭＳ Ｐゴシック" charset="-128"/>
              </a:rPr>
            </a:br>
            <a:br>
              <a:rPr lang="en-US" altLang="x-none" sz="700" dirty="0">
                <a:ea typeface="ＭＳ Ｐゴシック" charset="-128"/>
              </a:rPr>
            </a:br>
            <a:br>
              <a:rPr lang="en-US" altLang="x-none" sz="7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1 - </a:t>
            </a:r>
            <a:r>
              <a:rPr lang="en-US" altLang="x-none" sz="2000" b="1" dirty="0">
                <a:latin typeface="Courier New" charset="0"/>
                <a:ea typeface="ＭＳ Ｐゴシック" charset="-128"/>
              </a:rPr>
              <a:t>3 * 4</a:t>
            </a:r>
            <a:r>
              <a:rPr lang="en-US" altLang="x-none" sz="2000" dirty="0">
                <a:ea typeface="ＭＳ Ｐゴシック" charset="-128"/>
              </a:rPr>
              <a:t>	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-11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  <a:tabLst>
                <a:tab pos="3657600" algn="l"/>
              </a:tabLst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  <a:tabLst>
                <a:tab pos="3657600" algn="l"/>
              </a:tabLst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  <a:tabLst>
                <a:tab pos="3657600" algn="l"/>
              </a:tabLst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000" dirty="0">
                <a:ea typeface="ＭＳ Ｐゴシック" charset="-128"/>
              </a:rPr>
              <a:t>	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tabLst>
                <a:tab pos="3657600" algn="l"/>
              </a:tabLst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Parentheses can force a certain order of evaluation: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(1 + 3) * 4</a:t>
            </a:r>
            <a:r>
              <a:rPr lang="en-US" altLang="x-none" sz="2000" dirty="0">
                <a:ea typeface="ＭＳ Ｐゴシック" charset="-128"/>
              </a:rPr>
              <a:t>	is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16</a:t>
            </a:r>
          </a:p>
          <a:p>
            <a:pPr lvl="1" eaLnBrk="1" hangingPunct="1">
              <a:lnSpc>
                <a:spcPct val="110000"/>
              </a:lnSpc>
              <a:tabLst>
                <a:tab pos="3657600" algn="l"/>
              </a:tabLst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  <a:tabLst>
                <a:tab pos="3657600" algn="l"/>
              </a:tabLst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Spacing does not affect order of evaluation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1+3 * 4-2</a:t>
            </a:r>
            <a:r>
              <a:rPr lang="en-US" altLang="x-none" sz="2000" dirty="0">
                <a:ea typeface="ＭＳ Ｐゴシック" charset="-128"/>
              </a:rPr>
              <a:t>	is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2290625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Using for Loop: Counting Down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Write a program generating output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T-minus 10, 9, 8, 7, 6, 5, 4, 3, 2, 1, blastoff!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800">
              <a:latin typeface="Courier New" charset="0"/>
              <a:ea typeface="ＭＳ Ｐゴシック" charset="-128"/>
            </a:endParaRPr>
          </a:p>
          <a:p>
            <a:pPr eaLnBrk="1" hangingPunct="1">
              <a:buClr>
                <a:srgbClr val="3333CC"/>
              </a:buClr>
            </a:pPr>
            <a:r>
              <a:rPr lang="en-US" altLang="x-none">
                <a:solidFill>
                  <a:srgbClr val="000000"/>
                </a:solidFill>
                <a:ea typeface="ＭＳ Ｐゴシック" charset="-128"/>
              </a:rPr>
              <a:t>Requirement: loop counter starts with 10 and counts down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800">
              <a:latin typeface="Courier New" charset="0"/>
              <a:ea typeface="ＭＳ Ｐゴシック" charset="-128"/>
            </a:endParaRP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609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ChangeArrowheads="1"/>
          </p:cNvSpPr>
          <p:nvPr/>
        </p:nvSpPr>
        <p:spPr bwMode="auto">
          <a:xfrm>
            <a:off x="6924675" y="3024188"/>
            <a:ext cx="390525" cy="2524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5410200" y="2971800"/>
            <a:ext cx="379413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Counting Down v1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458200" cy="46482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The </a:t>
            </a:r>
            <a:r>
              <a:rPr lang="en-US" altLang="x-none" b="1">
                <a:ea typeface="ＭＳ Ｐゴシック" charset="-128"/>
              </a:rPr>
              <a:t>update</a:t>
            </a:r>
            <a:r>
              <a:rPr lang="en-US" altLang="x-none">
                <a:ea typeface="ＭＳ Ｐゴシック" charset="-128"/>
              </a:rPr>
              <a:t> uses </a:t>
            </a:r>
            <a:r>
              <a:rPr lang="en-US" altLang="x-none">
                <a:latin typeface="Courier New" charset="0"/>
                <a:ea typeface="ＭＳ Ｐゴシック" charset="-128"/>
              </a:rPr>
              <a:t>--</a:t>
            </a:r>
            <a:r>
              <a:rPr lang="en-US" altLang="x-none">
                <a:ea typeface="ＭＳ Ｐゴシック" charset="-128"/>
              </a:rPr>
              <a:t> to count down.</a:t>
            </a:r>
          </a:p>
          <a:p>
            <a:pPr lvl="1" eaLnBrk="1" hangingPunct="1">
              <a:buFont typeface="Wingdings" charset="2"/>
              <a:buNone/>
            </a:pPr>
            <a:endParaRPr lang="en-US" altLang="x-none" sz="18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800">
                <a:latin typeface="Courier New" charset="0"/>
                <a:ea typeface="ＭＳ Ｐゴシック" charset="-128"/>
              </a:rPr>
              <a:t>System.out.print("T-minus ");</a:t>
            </a:r>
            <a:endParaRPr lang="en-US" altLang="x-none" sz="28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for (int i = 10; i </a:t>
            </a:r>
            <a:r>
              <a:rPr lang="en-US" altLang="x-none" sz="2800" b="1">
                <a:latin typeface="Courier New" charset="0"/>
                <a:ea typeface="ＭＳ Ｐゴシック" charset="-128"/>
              </a:rPr>
              <a:t>&gt;=</a:t>
            </a:r>
            <a:r>
              <a:rPr lang="en-US" altLang="x-none" sz="2800">
                <a:latin typeface="Courier New" charset="0"/>
                <a:ea typeface="ＭＳ Ｐゴシック" charset="-128"/>
              </a:rPr>
              <a:t> 1; i</a:t>
            </a:r>
            <a:r>
              <a:rPr lang="en-US" altLang="x-none" sz="2800" b="1">
                <a:latin typeface="Courier New" charset="0"/>
                <a:ea typeface="ＭＳ Ｐゴシック" charset="-128"/>
              </a:rPr>
              <a:t>--</a:t>
            </a:r>
            <a:r>
              <a:rPr lang="en-US" altLang="x-none" sz="280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     System.out.print(i + ",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System.out.println("blastoff!");</a:t>
            </a:r>
          </a:p>
        </p:txBody>
      </p:sp>
      <p:sp>
        <p:nvSpPr>
          <p:cNvPr id="68613" name="TextBox 1"/>
          <p:cNvSpPr txBox="1">
            <a:spLocks noChangeArrowheads="1"/>
          </p:cNvSpPr>
          <p:nvPr/>
        </p:nvSpPr>
        <p:spPr bwMode="auto">
          <a:xfrm>
            <a:off x="11034713" y="4932363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099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Counting Down v2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458200" cy="4648200"/>
          </a:xfrm>
        </p:spPr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en-US" altLang="x-none" sz="3600">
                <a:ea typeface="ＭＳ Ｐゴシック" charset="-128"/>
              </a:rPr>
              <a:t> </a:t>
            </a:r>
            <a:r>
              <a:rPr lang="en-US" altLang="x-none" sz="3600">
                <a:solidFill>
                  <a:srgbClr val="000000"/>
                </a:solidFill>
                <a:ea typeface="ＭＳ Ｐゴシック" charset="-128"/>
              </a:rPr>
              <a:t>Requirement: loop counter starts with 1 and counts up:</a:t>
            </a:r>
            <a:br>
              <a:rPr lang="en-US" altLang="x-none" sz="3600">
                <a:solidFill>
                  <a:srgbClr val="000000"/>
                </a:solidFill>
                <a:ea typeface="ＭＳ Ｐゴシック" charset="-128"/>
              </a:rPr>
            </a:br>
            <a:br>
              <a:rPr lang="en-US" altLang="x-none">
                <a:ea typeface="ＭＳ Ｐゴシック" charset="-128"/>
              </a:rPr>
            </a:br>
            <a:r>
              <a:rPr lang="en-US" altLang="x-none" sz="2000">
                <a:latin typeface="Courier New" charset="0"/>
                <a:ea typeface="ＭＳ Ｐゴシック" charset="-128"/>
              </a:rPr>
              <a:t> T-minus 10, 9, 8, 7, 6, 5, 4, 3, 2, 1, blastoff!</a:t>
            </a:r>
            <a:endParaRPr lang="en-US" altLang="x-none" sz="200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18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800">
                <a:latin typeface="Courier New" charset="0"/>
                <a:ea typeface="ＭＳ Ｐゴシック" charset="-128"/>
              </a:rPr>
              <a:t>System.out.print("T-minus ");</a:t>
            </a:r>
            <a:endParaRPr lang="en-US" altLang="x-none" sz="28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for (int i = 1; i </a:t>
            </a:r>
            <a:r>
              <a:rPr lang="en-US" altLang="x-none" sz="2800" b="1">
                <a:latin typeface="Courier New" charset="0"/>
                <a:ea typeface="ＭＳ Ｐゴシック" charset="-128"/>
              </a:rPr>
              <a:t>&lt;=</a:t>
            </a:r>
            <a:r>
              <a:rPr lang="en-US" altLang="x-none" sz="2800">
                <a:latin typeface="Courier New" charset="0"/>
                <a:ea typeface="ＭＳ Ｐゴシック" charset="-128"/>
              </a:rPr>
              <a:t> 10; i</a:t>
            </a:r>
            <a:r>
              <a:rPr lang="en-US" altLang="x-none" sz="2800" b="1">
                <a:latin typeface="Courier New" charset="0"/>
                <a:ea typeface="ＭＳ Ｐゴシック" charset="-128"/>
              </a:rPr>
              <a:t>++</a:t>
            </a:r>
            <a:r>
              <a:rPr lang="en-US" altLang="x-none" sz="280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      // ???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>
                <a:latin typeface="Courier New" charset="0"/>
                <a:ea typeface="ＭＳ Ｐゴシック" charset="-128"/>
              </a:rPr>
              <a:t>	System.out.println("blastoff!");</a:t>
            </a:r>
          </a:p>
        </p:txBody>
      </p:sp>
    </p:spTree>
    <p:extLst>
      <p:ext uri="{BB962C8B-B14F-4D97-AF65-F5344CB8AC3E}">
        <p14:creationId xmlns:p14="http://schemas.microsoft.com/office/powerpoint/2010/main" val="128748586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Mapping Loop# to Target Pattern </a:t>
            </a:r>
          </a:p>
        </p:txBody>
      </p:sp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D5B00B-CBBD-9449-929E-91821EAF3599}" type="slidenum">
              <a:rPr lang="en-US" altLang="x-none" sz="1200">
                <a:latin typeface="Tahoma" charset="0"/>
              </a:rPr>
              <a:pPr/>
              <a:t>43</a:t>
            </a:fld>
            <a:endParaRPr lang="en-US" altLang="x-none" sz="1200" dirty="0">
              <a:latin typeface="Tahoma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609600" y="2209800"/>
          <a:ext cx="3505200" cy="34671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number to print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267200" y="1752600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0" y="1219200"/>
            <a:ext cx="2057400" cy="1600200"/>
            <a:chOff x="5562601" y="1219200"/>
            <a:chExt cx="2058099" cy="1600199"/>
          </a:xfrm>
        </p:grpSpPr>
        <p:cxnSp>
          <p:nvCxnSpPr>
            <p:cNvPr id="28703" name="Straight Arrow Connector 12"/>
            <p:cNvCxnSpPr>
              <a:cxnSpLocks noChangeShapeType="1"/>
              <a:stCxn id="28704" idx="2"/>
            </p:cNvCxnSpPr>
            <p:nvPr/>
          </p:nvCxnSpPr>
          <p:spPr bwMode="auto">
            <a:xfrm rot="5400000">
              <a:off x="5679308" y="1564157"/>
              <a:ext cx="1138535" cy="1371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4" name="TextBox 14"/>
            <p:cNvSpPr txBox="1">
              <a:spLocks noChangeArrowheads="1"/>
            </p:cNvSpPr>
            <p:nvPr/>
          </p:nvSpPr>
          <p:spPr bwMode="auto">
            <a:xfrm>
              <a:off x="6248400" y="1219200"/>
              <a:ext cx="137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400"/>
                <a:t>y = 11 - x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5580" y="6312568"/>
            <a:ext cx="117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1800" u="sng" kern="0" dirty="0">
                <a:solidFill>
                  <a:srgbClr val="3333CC"/>
                </a:solidFill>
                <a:latin typeface="Comic Sans MS"/>
                <a:cs typeface="ＭＳ Ｐゴシック" charset="0"/>
              </a:rPr>
              <a:t>Loop# (</a:t>
            </a:r>
            <a:r>
              <a:rPr lang="en-US" altLang="x-none" sz="1800" u="sng" kern="0" dirty="0" err="1">
                <a:solidFill>
                  <a:srgbClr val="3333CC"/>
                </a:solidFill>
                <a:latin typeface="Comic Sans MS"/>
                <a:cs typeface="ＭＳ Ｐゴシック" charset="0"/>
              </a:rPr>
              <a:t>i</a:t>
            </a:r>
            <a:r>
              <a:rPr lang="en-US" altLang="x-none" sz="1800" u="sng" kern="0" dirty="0">
                <a:solidFill>
                  <a:srgbClr val="3333CC"/>
                </a:solidFill>
                <a:latin typeface="Comic Sans MS"/>
                <a:cs typeface="ＭＳ Ｐゴシック" charset="0"/>
              </a:rPr>
              <a:t>)</a:t>
            </a:r>
            <a:endParaRPr lang="en-US" sz="100" dirty="0"/>
          </a:p>
        </p:txBody>
      </p:sp>
      <p:sp>
        <p:nvSpPr>
          <p:cNvPr id="10" name="Rectangle 9"/>
          <p:cNvSpPr/>
          <p:nvPr/>
        </p:nvSpPr>
        <p:spPr>
          <a:xfrm>
            <a:off x="3013334" y="1475601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1800" u="sng" kern="0" dirty="0">
                <a:solidFill>
                  <a:srgbClr val="3333CC"/>
                </a:solidFill>
                <a:latin typeface="Comic Sans MS"/>
                <a:cs typeface="ＭＳ Ｐゴシック" charset="0"/>
              </a:rPr>
              <a:t># to print (y)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0549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Counting Down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382000" cy="2057400"/>
          </a:xfrm>
          <a:ln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ea typeface="ＭＳ Ｐゴシック" charset="-128"/>
              </a:rPr>
              <a:t>   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System.out.print("T-minus ");</a:t>
            </a: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for (int i = 1; i </a:t>
            </a:r>
            <a:r>
              <a:rPr lang="en-US" altLang="x-none" sz="2400" b="1">
                <a:latin typeface="Courier New" charset="0"/>
                <a:ea typeface="ＭＳ Ｐゴシック" charset="-128"/>
              </a:rPr>
              <a:t>&lt;=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 10; i</a:t>
            </a:r>
            <a:r>
              <a:rPr lang="en-US" altLang="x-none" sz="2400" b="1">
                <a:latin typeface="Courier New" charset="0"/>
                <a:ea typeface="ＭＳ Ｐゴシック" charset="-128"/>
              </a:rPr>
              <a:t>++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      System.out.println( </a:t>
            </a:r>
            <a:r>
              <a:rPr lang="en-US" altLang="x-none" sz="24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11 – i + </a:t>
            </a:r>
            <a:r>
              <a:rPr lang="en-US" altLang="en-US" sz="24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24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4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	System.out.println("blastoff!");</a:t>
            </a:r>
          </a:p>
        </p:txBody>
      </p:sp>
      <p:grpSp>
        <p:nvGrpSpPr>
          <p:cNvPr id="29699" name="Group 1"/>
          <p:cNvGrpSpPr>
            <a:grpSpLocks/>
          </p:cNvGrpSpPr>
          <p:nvPr/>
        </p:nvGrpSpPr>
        <p:grpSpPr bwMode="auto">
          <a:xfrm>
            <a:off x="3352800" y="3657600"/>
            <a:ext cx="2895600" cy="3048000"/>
            <a:chOff x="4267200" y="1219200"/>
            <a:chExt cx="4572000" cy="5105400"/>
          </a:xfrm>
        </p:grpSpPr>
        <p:graphicFrame>
          <p:nvGraphicFramePr>
            <p:cNvPr id="4" name="Chart 3"/>
            <p:cNvGraphicFramePr/>
            <p:nvPr/>
          </p:nvGraphicFramePr>
          <p:xfrm>
            <a:off x="4267200" y="1752600"/>
            <a:ext cx="4572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9703" name="Group 16"/>
            <p:cNvGrpSpPr>
              <a:grpSpLocks/>
            </p:cNvGrpSpPr>
            <p:nvPr/>
          </p:nvGrpSpPr>
          <p:grpSpPr bwMode="auto">
            <a:xfrm>
              <a:off x="5562606" y="1219200"/>
              <a:ext cx="2057394" cy="1600202"/>
              <a:chOff x="5562607" y="1219200"/>
              <a:chExt cx="2058093" cy="1600201"/>
            </a:xfrm>
          </p:grpSpPr>
          <p:cxnSp>
            <p:nvCxnSpPr>
              <p:cNvPr id="29704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5562607" y="1729740"/>
                <a:ext cx="990930" cy="108966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05" name="TextBox 14"/>
              <p:cNvSpPr txBox="1">
                <a:spLocks noChangeArrowheads="1"/>
              </p:cNvSpPr>
              <p:nvPr/>
            </p:nvSpPr>
            <p:spPr bwMode="auto">
              <a:xfrm>
                <a:off x="6248400" y="1219200"/>
                <a:ext cx="1372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400"/>
                  <a:t>y = 11 - x</a:t>
                </a:r>
              </a:p>
            </p:txBody>
          </p:sp>
        </p:grpSp>
      </p:grpSp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5562600" y="2286000"/>
            <a:ext cx="15240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4724400" y="3657600"/>
            <a:ext cx="15240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9538851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 </a:t>
            </a:r>
            <a:r>
              <a:rPr lang="en-US" altLang="en-US">
                <a:ea typeface="ＭＳ Ｐゴシック" charset="-128"/>
              </a:rPr>
              <a:t>“</a:t>
            </a:r>
            <a:r>
              <a:rPr lang="en-US" altLang="x-none">
                <a:ea typeface="ＭＳ Ｐゴシック" charset="-128"/>
              </a:rPr>
              <a:t>IQ Test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x-none">
                <a:ea typeface="ＭＳ Ｐゴシック" charset="-128"/>
              </a:rPr>
              <a:t> Format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057868-786D-C047-B6A0-3980150E3AFD}" type="slidenum">
              <a:rPr lang="en-US" altLang="x-none" sz="1200">
                <a:latin typeface="Tahoma" charset="0"/>
              </a:rPr>
              <a:pPr/>
              <a:t>45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400175" y="2362200"/>
            <a:ext cx="759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10  9  8  7  6   5  4  3  2  1</a:t>
            </a:r>
            <a:endParaRPr lang="en-US" altLang="x-none" sz="20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33575" y="2895600"/>
            <a:ext cx="733425" cy="965200"/>
            <a:chOff x="1524000" y="2895600"/>
            <a:chExt cx="733522" cy="965775"/>
          </a:xfrm>
        </p:grpSpPr>
        <p:grpSp>
          <p:nvGrpSpPr>
            <p:cNvPr id="3076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69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70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68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24150" y="2895600"/>
            <a:ext cx="733425" cy="965200"/>
            <a:chOff x="1524000" y="2895600"/>
            <a:chExt cx="733522" cy="965775"/>
          </a:xfrm>
        </p:grpSpPr>
        <p:grpSp>
          <p:nvGrpSpPr>
            <p:cNvPr id="3076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65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66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64" name="Rectangle 1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486150" y="2895600"/>
            <a:ext cx="733425" cy="965200"/>
            <a:chOff x="1524000" y="2895600"/>
            <a:chExt cx="733522" cy="965775"/>
          </a:xfrm>
        </p:grpSpPr>
        <p:grpSp>
          <p:nvGrpSpPr>
            <p:cNvPr id="3075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61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62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60" name="Rectangle 2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219575" y="2895600"/>
            <a:ext cx="733425" cy="965200"/>
            <a:chOff x="1524000" y="2895600"/>
            <a:chExt cx="733522" cy="965775"/>
          </a:xfrm>
        </p:grpSpPr>
        <p:grpSp>
          <p:nvGrpSpPr>
            <p:cNvPr id="3075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57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58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56" name="Rectangle 2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81575" y="2895600"/>
            <a:ext cx="733425" cy="965200"/>
            <a:chOff x="1524000" y="2895600"/>
            <a:chExt cx="733522" cy="965775"/>
          </a:xfrm>
        </p:grpSpPr>
        <p:grpSp>
          <p:nvGrpSpPr>
            <p:cNvPr id="30751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53" name="Straight Connector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54" name="Straight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52" name="Rectangle 3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772150" y="2895600"/>
            <a:ext cx="733425" cy="965200"/>
            <a:chOff x="1524000" y="2895600"/>
            <a:chExt cx="733522" cy="965775"/>
          </a:xfrm>
        </p:grpSpPr>
        <p:grpSp>
          <p:nvGrpSpPr>
            <p:cNvPr id="3074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49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50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8" name="Rectangle 3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534150" y="2895600"/>
            <a:ext cx="733425" cy="965200"/>
            <a:chOff x="1524000" y="2895600"/>
            <a:chExt cx="733522" cy="965775"/>
          </a:xfrm>
        </p:grpSpPr>
        <p:grpSp>
          <p:nvGrpSpPr>
            <p:cNvPr id="3074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45" name="Straight Connector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46" name="Straight Connector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4" name="Rectangle 4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7267575" y="2895600"/>
            <a:ext cx="733425" cy="965200"/>
            <a:chOff x="1524000" y="2895600"/>
            <a:chExt cx="733522" cy="965775"/>
          </a:xfrm>
        </p:grpSpPr>
        <p:grpSp>
          <p:nvGrpSpPr>
            <p:cNvPr id="3073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41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42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0" name="Rectangle 4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8029575" y="2895600"/>
            <a:ext cx="733425" cy="965200"/>
            <a:chOff x="1524000" y="2895600"/>
            <a:chExt cx="733522" cy="965775"/>
          </a:xfrm>
        </p:grpSpPr>
        <p:grpSp>
          <p:nvGrpSpPr>
            <p:cNvPr id="3073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37" name="Straight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38" name="Straight Connector 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36" name="Rectangle 5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pic>
        <p:nvPicPr>
          <p:cNvPr id="307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28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704975" y="1676400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1  2  3  4  5   6  7  8  9 10</a:t>
            </a:r>
            <a:endParaRPr lang="en-US" altLang="x-none" sz="2000" dirty="0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0" y="1447800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Loop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# 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:</a:t>
            </a:r>
            <a:endParaRPr lang="en-US" altLang="x-none" sz="300" dirty="0"/>
          </a:p>
        </p:txBody>
      </p:sp>
      <p:sp>
        <p:nvSpPr>
          <p:cNvPr id="55" name="Rectangular Callout 54"/>
          <p:cNvSpPr/>
          <p:nvPr/>
        </p:nvSpPr>
        <p:spPr bwMode="auto">
          <a:xfrm>
            <a:off x="6477000" y="4648200"/>
            <a:ext cx="914400" cy="533400"/>
          </a:xfrm>
          <a:prstGeom prst="wedgeRectCallout">
            <a:avLst>
              <a:gd name="adj1" fmla="val -72466"/>
              <a:gd name="adj2" fmla="val -19593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slope</a:t>
            </a:r>
          </a:p>
        </p:txBody>
      </p:sp>
    </p:spTree>
    <p:extLst>
      <p:ext uri="{BB962C8B-B14F-4D97-AF65-F5344CB8AC3E}">
        <p14:creationId xmlns:p14="http://schemas.microsoft.com/office/powerpoint/2010/main" val="17310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 </a:t>
            </a:r>
            <a:r>
              <a:rPr lang="en-US" altLang="en-US">
                <a:ea typeface="ＭＳ Ｐゴシック" charset="-128"/>
              </a:rPr>
              <a:t>“</a:t>
            </a:r>
            <a:r>
              <a:rPr lang="en-US" altLang="x-none">
                <a:ea typeface="ＭＳ Ｐゴシック" charset="-128"/>
              </a:rPr>
              <a:t>IQ Test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x-none">
                <a:ea typeface="ＭＳ Ｐゴシック" charset="-128"/>
              </a:rPr>
              <a:t> Format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E1728F5-96FC-F54F-ADB0-4CE5262D4877}" type="slidenum">
              <a:rPr lang="en-US" altLang="x-none" sz="1200">
                <a:latin typeface="Tahoma" charset="0"/>
              </a:rPr>
              <a:pPr/>
              <a:t>46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400175" y="2362200"/>
            <a:ext cx="759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10  9  8  7  6   5  4  3  2  1</a:t>
            </a:r>
            <a:endParaRPr lang="en-US" altLang="x-none" sz="2000"/>
          </a:p>
        </p:txBody>
      </p:sp>
      <p:grpSp>
        <p:nvGrpSpPr>
          <p:cNvPr id="31748" name="Group 16"/>
          <p:cNvGrpSpPr>
            <a:grpSpLocks/>
          </p:cNvGrpSpPr>
          <p:nvPr/>
        </p:nvGrpSpPr>
        <p:grpSpPr bwMode="auto">
          <a:xfrm>
            <a:off x="1933575" y="2895600"/>
            <a:ext cx="733425" cy="965200"/>
            <a:chOff x="1524000" y="2895600"/>
            <a:chExt cx="733522" cy="965775"/>
          </a:xfrm>
        </p:grpSpPr>
        <p:grpSp>
          <p:nvGrpSpPr>
            <p:cNvPr id="3179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97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8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96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49" name="Group 17"/>
          <p:cNvGrpSpPr>
            <a:grpSpLocks/>
          </p:cNvGrpSpPr>
          <p:nvPr/>
        </p:nvGrpSpPr>
        <p:grpSpPr bwMode="auto">
          <a:xfrm>
            <a:off x="2724150" y="2895600"/>
            <a:ext cx="733425" cy="965200"/>
            <a:chOff x="1524000" y="2895600"/>
            <a:chExt cx="733522" cy="965775"/>
          </a:xfrm>
        </p:grpSpPr>
        <p:grpSp>
          <p:nvGrpSpPr>
            <p:cNvPr id="31791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93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4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92" name="Rectangle 1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0" name="Group 22"/>
          <p:cNvGrpSpPr>
            <a:grpSpLocks/>
          </p:cNvGrpSpPr>
          <p:nvPr/>
        </p:nvGrpSpPr>
        <p:grpSpPr bwMode="auto">
          <a:xfrm>
            <a:off x="3486150" y="2895600"/>
            <a:ext cx="733425" cy="965200"/>
            <a:chOff x="1524000" y="2895600"/>
            <a:chExt cx="733522" cy="965775"/>
          </a:xfrm>
        </p:grpSpPr>
        <p:grpSp>
          <p:nvGrpSpPr>
            <p:cNvPr id="3178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89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0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88" name="Rectangle 2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1" name="Group 27"/>
          <p:cNvGrpSpPr>
            <a:grpSpLocks/>
          </p:cNvGrpSpPr>
          <p:nvPr/>
        </p:nvGrpSpPr>
        <p:grpSpPr bwMode="auto">
          <a:xfrm>
            <a:off x="4219575" y="2895600"/>
            <a:ext cx="733425" cy="965200"/>
            <a:chOff x="1524000" y="2895600"/>
            <a:chExt cx="733522" cy="965775"/>
          </a:xfrm>
        </p:grpSpPr>
        <p:grpSp>
          <p:nvGrpSpPr>
            <p:cNvPr id="3178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85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6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84" name="Rectangle 2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2" name="Group 32"/>
          <p:cNvGrpSpPr>
            <a:grpSpLocks/>
          </p:cNvGrpSpPr>
          <p:nvPr/>
        </p:nvGrpSpPr>
        <p:grpSpPr bwMode="auto">
          <a:xfrm>
            <a:off x="4981575" y="2895600"/>
            <a:ext cx="733425" cy="965200"/>
            <a:chOff x="1524000" y="2895600"/>
            <a:chExt cx="733522" cy="965775"/>
          </a:xfrm>
        </p:grpSpPr>
        <p:grpSp>
          <p:nvGrpSpPr>
            <p:cNvPr id="3177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81" name="Straight Connector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2" name="Straight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80" name="Rectangle 3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3" name="Group 37"/>
          <p:cNvGrpSpPr>
            <a:grpSpLocks/>
          </p:cNvGrpSpPr>
          <p:nvPr/>
        </p:nvGrpSpPr>
        <p:grpSpPr bwMode="auto">
          <a:xfrm>
            <a:off x="5772150" y="2895600"/>
            <a:ext cx="733425" cy="965200"/>
            <a:chOff x="1524000" y="2895600"/>
            <a:chExt cx="733522" cy="965775"/>
          </a:xfrm>
        </p:grpSpPr>
        <p:grpSp>
          <p:nvGrpSpPr>
            <p:cNvPr id="3177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77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8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76" name="Rectangle 3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4" name="Group 42"/>
          <p:cNvGrpSpPr>
            <a:grpSpLocks/>
          </p:cNvGrpSpPr>
          <p:nvPr/>
        </p:nvGrpSpPr>
        <p:grpSpPr bwMode="auto">
          <a:xfrm>
            <a:off x="6534150" y="2895600"/>
            <a:ext cx="733425" cy="965200"/>
            <a:chOff x="1524000" y="2895600"/>
            <a:chExt cx="733522" cy="965775"/>
          </a:xfrm>
        </p:grpSpPr>
        <p:grpSp>
          <p:nvGrpSpPr>
            <p:cNvPr id="31771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73" name="Straight Connector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4" name="Straight Connector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72" name="Rectangle 4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5" name="Group 47"/>
          <p:cNvGrpSpPr>
            <a:grpSpLocks/>
          </p:cNvGrpSpPr>
          <p:nvPr/>
        </p:nvGrpSpPr>
        <p:grpSpPr bwMode="auto">
          <a:xfrm>
            <a:off x="7267575" y="2895600"/>
            <a:ext cx="733425" cy="965200"/>
            <a:chOff x="1524000" y="2895600"/>
            <a:chExt cx="733522" cy="965775"/>
          </a:xfrm>
        </p:grpSpPr>
        <p:grpSp>
          <p:nvGrpSpPr>
            <p:cNvPr id="3176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69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0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68" name="Rectangle 4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1756" name="Group 52"/>
          <p:cNvGrpSpPr>
            <a:grpSpLocks/>
          </p:cNvGrpSpPr>
          <p:nvPr/>
        </p:nvGrpSpPr>
        <p:grpSpPr bwMode="auto">
          <a:xfrm>
            <a:off x="8029575" y="2895600"/>
            <a:ext cx="733425" cy="965200"/>
            <a:chOff x="1524000" y="2895600"/>
            <a:chExt cx="733522" cy="965775"/>
          </a:xfrm>
        </p:grpSpPr>
        <p:grpSp>
          <p:nvGrpSpPr>
            <p:cNvPr id="3176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1765" name="Straight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6" name="Straight Connector 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64" name="Rectangle 5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sp>
        <p:nvSpPr>
          <p:cNvPr id="31757" name="Rectangle 57"/>
          <p:cNvSpPr>
            <a:spLocks noChangeArrowheads="1"/>
          </p:cNvSpPr>
          <p:nvPr/>
        </p:nvSpPr>
        <p:spPr bwMode="auto">
          <a:xfrm>
            <a:off x="838200" y="2362200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 u="sng" dirty="0">
                <a:solidFill>
                  <a:srgbClr val="FF0000"/>
                </a:solidFill>
                <a:latin typeface="Courier New" charset="0"/>
              </a:rPr>
              <a:t>?</a:t>
            </a:r>
            <a:endParaRPr lang="en-US" altLang="x-none" u="sng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2895600"/>
            <a:ext cx="733425" cy="965200"/>
            <a:chOff x="990600" y="2895600"/>
            <a:chExt cx="733425" cy="965200"/>
          </a:xfrm>
        </p:grpSpPr>
        <p:grpSp>
          <p:nvGrpSpPr>
            <p:cNvPr id="31759" name="Group 14"/>
            <p:cNvGrpSpPr>
              <a:grpSpLocks/>
            </p:cNvGrpSpPr>
            <p:nvPr/>
          </p:nvGrpSpPr>
          <p:grpSpPr bwMode="auto">
            <a:xfrm>
              <a:off x="1038316" y="2895600"/>
              <a:ext cx="685709" cy="380773"/>
              <a:chOff x="1295400" y="2895600"/>
              <a:chExt cx="685800" cy="381000"/>
            </a:xfrm>
          </p:grpSpPr>
          <p:cxnSp>
            <p:nvCxnSpPr>
              <p:cNvPr id="31761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62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60" name="Rectangle 15"/>
            <p:cNvSpPr>
              <a:spLocks noChangeArrowheads="1"/>
            </p:cNvSpPr>
            <p:nvPr/>
          </p:nvSpPr>
          <p:spPr bwMode="auto">
            <a:xfrm>
              <a:off x="990600" y="3276373"/>
              <a:ext cx="678301" cy="58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704975" y="1676400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1  2  3  4  5   6  7  8  9 10</a:t>
            </a:r>
            <a:endParaRPr lang="en-US" altLang="x-none" sz="2000" dirty="0"/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0" y="1447800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Loop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# 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:</a:t>
            </a:r>
            <a:endParaRPr lang="en-US" altLang="x-none" sz="300" dirty="0"/>
          </a:p>
        </p:txBody>
      </p:sp>
      <p:sp>
        <p:nvSpPr>
          <p:cNvPr id="59" name="Rectangular Callout 58"/>
          <p:cNvSpPr/>
          <p:nvPr/>
        </p:nvSpPr>
        <p:spPr bwMode="auto">
          <a:xfrm>
            <a:off x="762000" y="1447800"/>
            <a:ext cx="914400" cy="685800"/>
          </a:xfrm>
          <a:prstGeom prst="wedgeRectCallout">
            <a:avLst>
              <a:gd name="adj1" fmla="val -27287"/>
              <a:gd name="adj2" fmla="val 10619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Value at 0</a:t>
            </a:r>
          </a:p>
        </p:txBody>
      </p:sp>
      <p:sp>
        <p:nvSpPr>
          <p:cNvPr id="60" name="Rectangular Callout 59"/>
          <p:cNvSpPr/>
          <p:nvPr/>
        </p:nvSpPr>
        <p:spPr bwMode="auto">
          <a:xfrm>
            <a:off x="6477000" y="4648200"/>
            <a:ext cx="914400" cy="533400"/>
          </a:xfrm>
          <a:prstGeom prst="wedgeRectCallout">
            <a:avLst>
              <a:gd name="adj1" fmla="val -72466"/>
              <a:gd name="adj2" fmla="val -19593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slope</a:t>
            </a:r>
          </a:p>
        </p:txBody>
      </p:sp>
    </p:spTree>
    <p:extLst>
      <p:ext uri="{BB962C8B-B14F-4D97-AF65-F5344CB8AC3E}">
        <p14:creationId xmlns:p14="http://schemas.microsoft.com/office/powerpoint/2010/main" val="11792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 </a:t>
            </a:r>
            <a:r>
              <a:rPr lang="en-US" altLang="en-US">
                <a:ea typeface="ＭＳ Ｐゴシック" charset="-128"/>
              </a:rPr>
              <a:t>“</a:t>
            </a:r>
            <a:r>
              <a:rPr lang="en-US" altLang="x-none">
                <a:ea typeface="ＭＳ Ｐゴシック" charset="-128"/>
              </a:rPr>
              <a:t>IQ Test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x-none">
                <a:ea typeface="ＭＳ Ｐゴシック" charset="-128"/>
              </a:rPr>
              <a:t> Format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D05D44C-D289-984E-B816-A0E7059CD978}" type="slidenum">
              <a:rPr lang="en-US" altLang="x-none" sz="1200">
                <a:latin typeface="Tahoma" charset="0"/>
              </a:rPr>
              <a:pPr/>
              <a:t>47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400175" y="2362200"/>
            <a:ext cx="759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10  9  8  7  6   5  4  3  2  1</a:t>
            </a:r>
            <a:endParaRPr lang="en-US" altLang="x-none" sz="2000"/>
          </a:p>
        </p:txBody>
      </p:sp>
      <p:grpSp>
        <p:nvGrpSpPr>
          <p:cNvPr id="32772" name="Group 16"/>
          <p:cNvGrpSpPr>
            <a:grpSpLocks/>
          </p:cNvGrpSpPr>
          <p:nvPr/>
        </p:nvGrpSpPr>
        <p:grpSpPr bwMode="auto">
          <a:xfrm>
            <a:off x="1933575" y="2895600"/>
            <a:ext cx="733425" cy="965200"/>
            <a:chOff x="1524000" y="2895600"/>
            <a:chExt cx="733522" cy="965775"/>
          </a:xfrm>
        </p:grpSpPr>
        <p:grpSp>
          <p:nvGrpSpPr>
            <p:cNvPr id="3281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821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22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20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3" name="Group 17"/>
          <p:cNvGrpSpPr>
            <a:grpSpLocks/>
          </p:cNvGrpSpPr>
          <p:nvPr/>
        </p:nvGrpSpPr>
        <p:grpSpPr bwMode="auto">
          <a:xfrm>
            <a:off x="2724150" y="2895600"/>
            <a:ext cx="733425" cy="965200"/>
            <a:chOff x="1524000" y="2895600"/>
            <a:chExt cx="733522" cy="965775"/>
          </a:xfrm>
        </p:grpSpPr>
        <p:grpSp>
          <p:nvGrpSpPr>
            <p:cNvPr id="3281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817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8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16" name="Rectangle 1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4" name="Group 22"/>
          <p:cNvGrpSpPr>
            <a:grpSpLocks/>
          </p:cNvGrpSpPr>
          <p:nvPr/>
        </p:nvGrpSpPr>
        <p:grpSpPr bwMode="auto">
          <a:xfrm>
            <a:off x="3486150" y="2895600"/>
            <a:ext cx="733425" cy="965200"/>
            <a:chOff x="1524000" y="2895600"/>
            <a:chExt cx="733522" cy="965775"/>
          </a:xfrm>
        </p:grpSpPr>
        <p:grpSp>
          <p:nvGrpSpPr>
            <p:cNvPr id="32811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813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4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12" name="Rectangle 2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5" name="Group 27"/>
          <p:cNvGrpSpPr>
            <a:grpSpLocks/>
          </p:cNvGrpSpPr>
          <p:nvPr/>
        </p:nvGrpSpPr>
        <p:grpSpPr bwMode="auto">
          <a:xfrm>
            <a:off x="4219575" y="2895600"/>
            <a:ext cx="733425" cy="965200"/>
            <a:chOff x="1524000" y="2895600"/>
            <a:chExt cx="733522" cy="965775"/>
          </a:xfrm>
        </p:grpSpPr>
        <p:grpSp>
          <p:nvGrpSpPr>
            <p:cNvPr id="3280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809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0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08" name="Rectangle 2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6" name="Group 32"/>
          <p:cNvGrpSpPr>
            <a:grpSpLocks/>
          </p:cNvGrpSpPr>
          <p:nvPr/>
        </p:nvGrpSpPr>
        <p:grpSpPr bwMode="auto">
          <a:xfrm>
            <a:off x="4981575" y="2895600"/>
            <a:ext cx="733425" cy="965200"/>
            <a:chOff x="1524000" y="2895600"/>
            <a:chExt cx="733522" cy="965775"/>
          </a:xfrm>
        </p:grpSpPr>
        <p:grpSp>
          <p:nvGrpSpPr>
            <p:cNvPr id="3280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805" name="Straight Connector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6" name="Straight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04" name="Rectangle 3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7" name="Group 37"/>
          <p:cNvGrpSpPr>
            <a:grpSpLocks/>
          </p:cNvGrpSpPr>
          <p:nvPr/>
        </p:nvGrpSpPr>
        <p:grpSpPr bwMode="auto">
          <a:xfrm>
            <a:off x="5772150" y="2895600"/>
            <a:ext cx="733425" cy="965200"/>
            <a:chOff x="1524000" y="2895600"/>
            <a:chExt cx="733522" cy="965775"/>
          </a:xfrm>
        </p:grpSpPr>
        <p:grpSp>
          <p:nvGrpSpPr>
            <p:cNvPr id="3279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801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2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800" name="Rectangle 3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8" name="Group 42"/>
          <p:cNvGrpSpPr>
            <a:grpSpLocks/>
          </p:cNvGrpSpPr>
          <p:nvPr/>
        </p:nvGrpSpPr>
        <p:grpSpPr bwMode="auto">
          <a:xfrm>
            <a:off x="6534150" y="2895600"/>
            <a:ext cx="733425" cy="965200"/>
            <a:chOff x="1524000" y="2895600"/>
            <a:chExt cx="733522" cy="965775"/>
          </a:xfrm>
        </p:grpSpPr>
        <p:grpSp>
          <p:nvGrpSpPr>
            <p:cNvPr id="3279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797" name="Straight Connector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98" name="Straight Connector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96" name="Rectangle 4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79" name="Group 47"/>
          <p:cNvGrpSpPr>
            <a:grpSpLocks/>
          </p:cNvGrpSpPr>
          <p:nvPr/>
        </p:nvGrpSpPr>
        <p:grpSpPr bwMode="auto">
          <a:xfrm>
            <a:off x="7267575" y="2895600"/>
            <a:ext cx="733425" cy="965200"/>
            <a:chOff x="1524000" y="2895600"/>
            <a:chExt cx="733522" cy="965775"/>
          </a:xfrm>
        </p:grpSpPr>
        <p:grpSp>
          <p:nvGrpSpPr>
            <p:cNvPr id="32791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79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9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92" name="Rectangle 4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2780" name="Group 52"/>
          <p:cNvGrpSpPr>
            <a:grpSpLocks/>
          </p:cNvGrpSpPr>
          <p:nvPr/>
        </p:nvGrpSpPr>
        <p:grpSpPr bwMode="auto">
          <a:xfrm>
            <a:off x="8029575" y="2895600"/>
            <a:ext cx="733425" cy="965200"/>
            <a:chOff x="1524000" y="2895600"/>
            <a:chExt cx="733522" cy="965775"/>
          </a:xfrm>
        </p:grpSpPr>
        <p:grpSp>
          <p:nvGrpSpPr>
            <p:cNvPr id="3278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789" name="Straight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90" name="Straight Connector 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88" name="Rectangle 5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sp>
        <p:nvSpPr>
          <p:cNvPr id="32781" name="Rectangle 57"/>
          <p:cNvSpPr>
            <a:spLocks noChangeArrowheads="1"/>
          </p:cNvSpPr>
          <p:nvPr/>
        </p:nvSpPr>
        <p:spPr bwMode="auto">
          <a:xfrm>
            <a:off x="715963" y="2362200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 u="sng">
                <a:solidFill>
                  <a:srgbClr val="FF0000"/>
                </a:solidFill>
                <a:latin typeface="Courier New" charset="0"/>
              </a:rPr>
              <a:t>11</a:t>
            </a:r>
            <a:endParaRPr lang="en-US" altLang="x-none" u="sng">
              <a:solidFill>
                <a:srgbClr val="FF0000"/>
              </a:solidFill>
            </a:endParaRPr>
          </a:p>
        </p:txBody>
      </p:sp>
      <p:grpSp>
        <p:nvGrpSpPr>
          <p:cNvPr id="32782" name="Group 16"/>
          <p:cNvGrpSpPr>
            <a:grpSpLocks/>
          </p:cNvGrpSpPr>
          <p:nvPr/>
        </p:nvGrpSpPr>
        <p:grpSpPr bwMode="auto">
          <a:xfrm>
            <a:off x="990600" y="2895600"/>
            <a:ext cx="733425" cy="965200"/>
            <a:chOff x="1524000" y="2895600"/>
            <a:chExt cx="733522" cy="965775"/>
          </a:xfrm>
        </p:grpSpPr>
        <p:grpSp>
          <p:nvGrpSpPr>
            <p:cNvPr id="3278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2785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786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84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704975" y="1676400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1  2  3  4  5   6  7  8  9 10</a:t>
            </a:r>
            <a:endParaRPr lang="en-US" altLang="x-none" sz="2000" dirty="0"/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0" y="1447800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Loop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# 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:</a:t>
            </a:r>
            <a:endParaRPr lang="en-US" altLang="x-none" sz="300" dirty="0"/>
          </a:p>
        </p:txBody>
      </p:sp>
      <p:sp>
        <p:nvSpPr>
          <p:cNvPr id="59" name="Rectangular Callout 58"/>
          <p:cNvSpPr/>
          <p:nvPr/>
        </p:nvSpPr>
        <p:spPr bwMode="auto">
          <a:xfrm>
            <a:off x="6477000" y="4648200"/>
            <a:ext cx="914400" cy="533400"/>
          </a:xfrm>
          <a:prstGeom prst="wedgeRectCallout">
            <a:avLst>
              <a:gd name="adj1" fmla="val -72466"/>
              <a:gd name="adj2" fmla="val -19593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slope</a:t>
            </a:r>
          </a:p>
        </p:txBody>
      </p:sp>
      <p:sp>
        <p:nvSpPr>
          <p:cNvPr id="60" name="Rectangular Callout 59"/>
          <p:cNvSpPr/>
          <p:nvPr/>
        </p:nvSpPr>
        <p:spPr bwMode="auto">
          <a:xfrm>
            <a:off x="762000" y="1447800"/>
            <a:ext cx="914400" cy="685800"/>
          </a:xfrm>
          <a:prstGeom prst="wedgeRectCallout">
            <a:avLst>
              <a:gd name="adj1" fmla="val -27287"/>
              <a:gd name="adj2" fmla="val 10619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Value at 0</a:t>
            </a:r>
          </a:p>
        </p:txBody>
      </p:sp>
    </p:spTree>
    <p:extLst>
      <p:ext uri="{BB962C8B-B14F-4D97-AF65-F5344CB8AC3E}">
        <p14:creationId xmlns:p14="http://schemas.microsoft.com/office/powerpoint/2010/main" val="655477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 </a:t>
            </a:r>
            <a:r>
              <a:rPr lang="en-US" altLang="en-US">
                <a:ea typeface="ＭＳ Ｐゴシック" charset="-128"/>
              </a:rPr>
              <a:t>“</a:t>
            </a:r>
            <a:r>
              <a:rPr lang="en-US" altLang="x-none">
                <a:ea typeface="ＭＳ Ｐゴシック" charset="-128"/>
              </a:rPr>
              <a:t>IQ Test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x-none">
                <a:ea typeface="ＭＳ Ｐゴシック" charset="-128"/>
              </a:rPr>
              <a:t> Format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B3E49AF-9B78-194C-A8CB-778F8AA99801}" type="slidenum">
              <a:rPr lang="en-US" altLang="x-none" sz="1200">
                <a:latin typeface="Tahoma" charset="0"/>
              </a:rPr>
              <a:pPr/>
              <a:t>48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400175" y="2362200"/>
            <a:ext cx="759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10  9  8  7  6   5  4  3  2  1</a:t>
            </a:r>
            <a:endParaRPr lang="en-US" altLang="x-none" sz="2000"/>
          </a:p>
        </p:txBody>
      </p:sp>
      <p:grpSp>
        <p:nvGrpSpPr>
          <p:cNvPr id="33796" name="Group 16"/>
          <p:cNvGrpSpPr>
            <a:grpSpLocks/>
          </p:cNvGrpSpPr>
          <p:nvPr/>
        </p:nvGrpSpPr>
        <p:grpSpPr bwMode="auto">
          <a:xfrm>
            <a:off x="1933575" y="2895600"/>
            <a:ext cx="733425" cy="965200"/>
            <a:chOff x="1524000" y="2895600"/>
            <a:chExt cx="733522" cy="965775"/>
          </a:xfrm>
        </p:grpSpPr>
        <p:grpSp>
          <p:nvGrpSpPr>
            <p:cNvPr id="33854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56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57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55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797" name="Group 17"/>
          <p:cNvGrpSpPr>
            <a:grpSpLocks/>
          </p:cNvGrpSpPr>
          <p:nvPr/>
        </p:nvGrpSpPr>
        <p:grpSpPr bwMode="auto">
          <a:xfrm>
            <a:off x="2724150" y="2895600"/>
            <a:ext cx="733425" cy="965200"/>
            <a:chOff x="1524000" y="2895600"/>
            <a:chExt cx="733522" cy="965775"/>
          </a:xfrm>
        </p:grpSpPr>
        <p:grpSp>
          <p:nvGrpSpPr>
            <p:cNvPr id="33850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52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53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51" name="Rectangle 1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798" name="Group 22"/>
          <p:cNvGrpSpPr>
            <a:grpSpLocks/>
          </p:cNvGrpSpPr>
          <p:nvPr/>
        </p:nvGrpSpPr>
        <p:grpSpPr bwMode="auto">
          <a:xfrm>
            <a:off x="3486150" y="2895600"/>
            <a:ext cx="733425" cy="965200"/>
            <a:chOff x="1524000" y="2895600"/>
            <a:chExt cx="733522" cy="965775"/>
          </a:xfrm>
        </p:grpSpPr>
        <p:grpSp>
          <p:nvGrpSpPr>
            <p:cNvPr id="33846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48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49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47" name="Rectangle 2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799" name="Group 27"/>
          <p:cNvGrpSpPr>
            <a:grpSpLocks/>
          </p:cNvGrpSpPr>
          <p:nvPr/>
        </p:nvGrpSpPr>
        <p:grpSpPr bwMode="auto">
          <a:xfrm>
            <a:off x="4219575" y="2895600"/>
            <a:ext cx="733425" cy="965200"/>
            <a:chOff x="1524000" y="2895600"/>
            <a:chExt cx="733522" cy="965775"/>
          </a:xfrm>
        </p:grpSpPr>
        <p:grpSp>
          <p:nvGrpSpPr>
            <p:cNvPr id="33842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44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45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800" name="Group 32"/>
          <p:cNvGrpSpPr>
            <a:grpSpLocks/>
          </p:cNvGrpSpPr>
          <p:nvPr/>
        </p:nvGrpSpPr>
        <p:grpSpPr bwMode="auto">
          <a:xfrm>
            <a:off x="4981575" y="2895600"/>
            <a:ext cx="733425" cy="965200"/>
            <a:chOff x="1524000" y="2895600"/>
            <a:chExt cx="733522" cy="965775"/>
          </a:xfrm>
        </p:grpSpPr>
        <p:grpSp>
          <p:nvGrpSpPr>
            <p:cNvPr id="33838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40" name="Straight Connector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41" name="Straight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9" name="Rectangle 3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801" name="Group 37"/>
          <p:cNvGrpSpPr>
            <a:grpSpLocks/>
          </p:cNvGrpSpPr>
          <p:nvPr/>
        </p:nvGrpSpPr>
        <p:grpSpPr bwMode="auto">
          <a:xfrm>
            <a:off x="5772150" y="2895600"/>
            <a:ext cx="733425" cy="965200"/>
            <a:chOff x="1524000" y="2895600"/>
            <a:chExt cx="733522" cy="965775"/>
          </a:xfrm>
        </p:grpSpPr>
        <p:grpSp>
          <p:nvGrpSpPr>
            <p:cNvPr id="33834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36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7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5" name="Rectangle 3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802" name="Group 42"/>
          <p:cNvGrpSpPr>
            <a:grpSpLocks/>
          </p:cNvGrpSpPr>
          <p:nvPr/>
        </p:nvGrpSpPr>
        <p:grpSpPr bwMode="auto">
          <a:xfrm>
            <a:off x="6534150" y="2895600"/>
            <a:ext cx="733425" cy="965200"/>
            <a:chOff x="1524000" y="2895600"/>
            <a:chExt cx="733522" cy="965775"/>
          </a:xfrm>
        </p:grpSpPr>
        <p:grpSp>
          <p:nvGrpSpPr>
            <p:cNvPr id="33830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32" name="Straight Connector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3" name="Straight Connector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31" name="Rectangle 4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803" name="Group 47"/>
          <p:cNvGrpSpPr>
            <a:grpSpLocks/>
          </p:cNvGrpSpPr>
          <p:nvPr/>
        </p:nvGrpSpPr>
        <p:grpSpPr bwMode="auto">
          <a:xfrm>
            <a:off x="7267575" y="2895600"/>
            <a:ext cx="733425" cy="965200"/>
            <a:chOff x="1524000" y="2895600"/>
            <a:chExt cx="733522" cy="965775"/>
          </a:xfrm>
        </p:grpSpPr>
        <p:grpSp>
          <p:nvGrpSpPr>
            <p:cNvPr id="33826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28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9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7" name="Rectangle 4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33804" name="Group 52"/>
          <p:cNvGrpSpPr>
            <a:grpSpLocks/>
          </p:cNvGrpSpPr>
          <p:nvPr/>
        </p:nvGrpSpPr>
        <p:grpSpPr bwMode="auto">
          <a:xfrm>
            <a:off x="8029575" y="2895600"/>
            <a:ext cx="733425" cy="965200"/>
            <a:chOff x="1524000" y="2895600"/>
            <a:chExt cx="733522" cy="965775"/>
          </a:xfrm>
        </p:grpSpPr>
        <p:grpSp>
          <p:nvGrpSpPr>
            <p:cNvPr id="33822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24" name="Straight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5" name="Straight Connector 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3" name="Rectangle 5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sp>
        <p:nvSpPr>
          <p:cNvPr id="33805" name="Rectangle 57"/>
          <p:cNvSpPr>
            <a:spLocks noChangeArrowheads="1"/>
          </p:cNvSpPr>
          <p:nvPr/>
        </p:nvSpPr>
        <p:spPr bwMode="auto">
          <a:xfrm>
            <a:off x="715963" y="2362200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 u="sng">
                <a:solidFill>
                  <a:srgbClr val="FF0000"/>
                </a:solidFill>
                <a:latin typeface="Courier New" charset="0"/>
              </a:rPr>
              <a:t>11</a:t>
            </a:r>
            <a:endParaRPr lang="en-US" altLang="x-none" u="sng">
              <a:solidFill>
                <a:srgbClr val="FF0000"/>
              </a:solidFill>
            </a:endParaRPr>
          </a:p>
        </p:txBody>
      </p:sp>
      <p:sp>
        <p:nvSpPr>
          <p:cNvPr id="33806" name="Rectangle 4"/>
          <p:cNvSpPr>
            <a:spLocks noChangeArrowheads="1"/>
          </p:cNvSpPr>
          <p:nvPr/>
        </p:nvSpPr>
        <p:spPr bwMode="auto">
          <a:xfrm>
            <a:off x="1704975" y="1676400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1  2  3  4  5   6  7  8  9 10</a:t>
            </a:r>
            <a:endParaRPr lang="en-US" altLang="x-none" sz="2000" dirty="0"/>
          </a:p>
        </p:txBody>
      </p:sp>
      <p:sp>
        <p:nvSpPr>
          <p:cNvPr id="33807" name="Rectangle 52"/>
          <p:cNvSpPr>
            <a:spLocks noChangeArrowheads="1"/>
          </p:cNvSpPr>
          <p:nvPr/>
        </p:nvSpPr>
        <p:spPr bwMode="auto">
          <a:xfrm>
            <a:off x="0" y="1752600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Loop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# 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:</a:t>
            </a:r>
            <a:endParaRPr lang="en-US" altLang="x-none" sz="300" dirty="0"/>
          </a:p>
        </p:txBody>
      </p:sp>
      <p:sp>
        <p:nvSpPr>
          <p:cNvPr id="54" name="Rectangular Callout 53"/>
          <p:cNvSpPr/>
          <p:nvPr/>
        </p:nvSpPr>
        <p:spPr bwMode="auto">
          <a:xfrm>
            <a:off x="6477000" y="4648200"/>
            <a:ext cx="914400" cy="533400"/>
          </a:xfrm>
          <a:prstGeom prst="wedgeRectCallout">
            <a:avLst>
              <a:gd name="adj1" fmla="val -72466"/>
              <a:gd name="adj2" fmla="val -19593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slope</a:t>
            </a:r>
          </a:p>
        </p:txBody>
      </p:sp>
      <p:grpSp>
        <p:nvGrpSpPr>
          <p:cNvPr id="33809" name="Group 16"/>
          <p:cNvGrpSpPr>
            <a:grpSpLocks/>
          </p:cNvGrpSpPr>
          <p:nvPr/>
        </p:nvGrpSpPr>
        <p:grpSpPr bwMode="auto">
          <a:xfrm>
            <a:off x="990600" y="2895600"/>
            <a:ext cx="733425" cy="965200"/>
            <a:chOff x="1524000" y="2895600"/>
            <a:chExt cx="733522" cy="965775"/>
          </a:xfrm>
        </p:grpSpPr>
        <p:grpSp>
          <p:nvGrpSpPr>
            <p:cNvPr id="33818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3820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1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19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sp>
        <p:nvSpPr>
          <p:cNvPr id="60" name="Rectangular Callout 59"/>
          <p:cNvSpPr/>
          <p:nvPr/>
        </p:nvSpPr>
        <p:spPr bwMode="auto">
          <a:xfrm>
            <a:off x="762000" y="1447800"/>
            <a:ext cx="914400" cy="685800"/>
          </a:xfrm>
          <a:prstGeom prst="wedgeRectCallout">
            <a:avLst>
              <a:gd name="adj1" fmla="val -27287"/>
              <a:gd name="adj2" fmla="val 10619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lvl="2" algn="l"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Value at 0</a:t>
            </a:r>
          </a:p>
        </p:txBody>
      </p:sp>
      <p:grpSp>
        <p:nvGrpSpPr>
          <p:cNvPr id="33811" name="Group 59"/>
          <p:cNvGrpSpPr>
            <a:grpSpLocks/>
          </p:cNvGrpSpPr>
          <p:nvPr/>
        </p:nvGrpSpPr>
        <p:grpSpPr bwMode="auto">
          <a:xfrm>
            <a:off x="181026" y="3844758"/>
            <a:ext cx="2895600" cy="3048000"/>
            <a:chOff x="4267200" y="1219200"/>
            <a:chExt cx="4572000" cy="5105400"/>
          </a:xfrm>
        </p:grpSpPr>
        <p:graphicFrame>
          <p:nvGraphicFramePr>
            <p:cNvPr id="62" name="Chart 61"/>
            <p:cNvGraphicFramePr/>
            <p:nvPr/>
          </p:nvGraphicFramePr>
          <p:xfrm>
            <a:off x="4267200" y="1752600"/>
            <a:ext cx="457200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3815" name="Group 16"/>
            <p:cNvGrpSpPr>
              <a:grpSpLocks/>
            </p:cNvGrpSpPr>
            <p:nvPr/>
          </p:nvGrpSpPr>
          <p:grpSpPr bwMode="auto">
            <a:xfrm>
              <a:off x="5431648" y="1219200"/>
              <a:ext cx="3004871" cy="1600202"/>
              <a:chOff x="5431605" y="1219200"/>
              <a:chExt cx="3005892" cy="1600201"/>
            </a:xfrm>
          </p:grpSpPr>
          <p:cxnSp>
            <p:nvCxnSpPr>
              <p:cNvPr id="33816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5562607" y="1729740"/>
                <a:ext cx="990930" cy="108966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17" name="TextBox 14"/>
              <p:cNvSpPr txBox="1">
                <a:spLocks noChangeArrowheads="1"/>
              </p:cNvSpPr>
              <p:nvPr/>
            </p:nvSpPr>
            <p:spPr bwMode="auto">
              <a:xfrm>
                <a:off x="5431605" y="1219200"/>
                <a:ext cx="3005892" cy="773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400"/>
                  <a:t>y = 11 – 1 * x</a:t>
                </a:r>
              </a:p>
            </p:txBody>
          </p:sp>
        </p:grpSp>
      </p:grpSp>
      <p:sp>
        <p:nvSpPr>
          <p:cNvPr id="65" name="Freeform 64"/>
          <p:cNvSpPr>
            <a:spLocks/>
          </p:cNvSpPr>
          <p:nvPr/>
        </p:nvSpPr>
        <p:spPr bwMode="auto">
          <a:xfrm flipH="1">
            <a:off x="2057400" y="4191000"/>
            <a:ext cx="4267200" cy="627063"/>
          </a:xfrm>
          <a:custGeom>
            <a:avLst/>
            <a:gdLst>
              <a:gd name="T0" fmla="*/ 0 w 1957169"/>
              <a:gd name="T1" fmla="*/ 1 h 1236236"/>
              <a:gd name="T2" fmla="*/ 36760 w 1957169"/>
              <a:gd name="T3" fmla="*/ 1 h 1236236"/>
              <a:gd name="T4" fmla="*/ 99384 w 1957169"/>
              <a:gd name="T5" fmla="*/ 1 h 1236236"/>
              <a:gd name="T6" fmla="*/ 128696 w 1957169"/>
              <a:gd name="T7" fmla="*/ 1 h 1236236"/>
              <a:gd name="T8" fmla="*/ 0 60000 65536"/>
              <a:gd name="T9" fmla="*/ 0 60000 65536"/>
              <a:gd name="T10" fmla="*/ 0 60000 65536"/>
              <a:gd name="T11" fmla="*/ 0 60000 65536"/>
              <a:gd name="T12" fmla="*/ 0 w 1957169"/>
              <a:gd name="T13" fmla="*/ 0 h 1236236"/>
              <a:gd name="T14" fmla="*/ 1957169 w 1957169"/>
              <a:gd name="T15" fmla="*/ 1236236 h 1236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7169" h="1236236">
                <a:moveTo>
                  <a:pt x="0" y="5684"/>
                </a:moveTo>
                <a:cubicBezTo>
                  <a:pt x="1195" y="1"/>
                  <a:pt x="307243" y="877472"/>
                  <a:pt x="559192" y="1056854"/>
                </a:cubicBezTo>
                <a:cubicBezTo>
                  <a:pt x="811141" y="1236236"/>
                  <a:pt x="1278696" y="1232142"/>
                  <a:pt x="1511692" y="1081975"/>
                </a:cubicBezTo>
                <a:cubicBezTo>
                  <a:pt x="1744688" y="931808"/>
                  <a:pt x="1889761" y="556390"/>
                  <a:pt x="1957169" y="15585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 rot="16705052" flipH="1">
            <a:off x="714375" y="3122613"/>
            <a:ext cx="876300" cy="660400"/>
          </a:xfrm>
          <a:custGeom>
            <a:avLst/>
            <a:gdLst>
              <a:gd name="T0" fmla="*/ 0 w 931985"/>
              <a:gd name="T1" fmla="*/ 1 h 1201334"/>
              <a:gd name="T2" fmla="*/ 1694 w 931985"/>
              <a:gd name="T3" fmla="*/ 1 h 1201334"/>
              <a:gd name="T4" fmla="*/ 2119 w 931985"/>
              <a:gd name="T5" fmla="*/ 1 h 1201334"/>
              <a:gd name="T6" fmla="*/ 0 60000 65536"/>
              <a:gd name="T7" fmla="*/ 0 60000 65536"/>
              <a:gd name="T8" fmla="*/ 0 60000 65536"/>
              <a:gd name="T9" fmla="*/ 0 w 931985"/>
              <a:gd name="T10" fmla="*/ 0 h 1201334"/>
              <a:gd name="T11" fmla="*/ 931985 w 931985"/>
              <a:gd name="T12" fmla="*/ 1201334 h 1201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1985" h="1201334">
                <a:moveTo>
                  <a:pt x="0" y="5682"/>
                </a:moveTo>
                <a:cubicBezTo>
                  <a:pt x="1195" y="-1"/>
                  <a:pt x="590257" y="251224"/>
                  <a:pt x="745588" y="450499"/>
                </a:cubicBezTo>
                <a:cubicBezTo>
                  <a:pt x="900919" y="649774"/>
                  <a:pt x="893152" y="1044909"/>
                  <a:pt x="931985" y="120133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Practice: Mapping loop# to numbers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for 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count = 1; count &lt;= 5; count++)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 </a:t>
            </a:r>
            <a:r>
              <a:rPr lang="en-US" altLang="x-none" sz="2000" b="1" dirty="0">
                <a:ea typeface="ＭＳ Ｐゴシック" charset="-128"/>
              </a:rPr>
              <a:t>...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);</a:t>
            </a:r>
            <a:endParaRPr lang="en-US" altLang="x-none" sz="2000" b="1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What statement in the body would cause the loop to print:</a:t>
            </a:r>
            <a:endParaRPr lang="en-US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ZapfDingbats" charset="0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17 13 9 5 1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1987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08EA65-DC48-4F48-B7CC-CBB6208E3318}" type="slidenum">
              <a:rPr lang="en-US" altLang="x-none" sz="1200">
                <a:latin typeface="Tahoma" charset="0"/>
              </a:rPr>
              <a:pPr/>
              <a:t>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Precedence: Examples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8937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What is the order of evaluation in the following expressions?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371600" y="2743200"/>
            <a:ext cx="277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a + b + c + d + e</a:t>
            </a:r>
          </a:p>
        </p:txBody>
      </p:sp>
      <p:sp>
        <p:nvSpPr>
          <p:cNvPr id="234502" name="AutoShape 6"/>
          <p:cNvSpPr>
            <a:spLocks noChangeArrowheads="1"/>
          </p:cNvSpPr>
          <p:nvPr/>
        </p:nvSpPr>
        <p:spPr bwMode="auto">
          <a:xfrm>
            <a:off x="35052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4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03" name="AutoShape 7"/>
          <p:cNvSpPr>
            <a:spLocks noChangeArrowheads="1"/>
          </p:cNvSpPr>
          <p:nvPr/>
        </p:nvSpPr>
        <p:spPr bwMode="auto">
          <a:xfrm>
            <a:off x="28956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3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04" name="AutoShape 8"/>
          <p:cNvSpPr>
            <a:spLocks noChangeArrowheads="1"/>
          </p:cNvSpPr>
          <p:nvPr/>
        </p:nvSpPr>
        <p:spPr bwMode="auto">
          <a:xfrm>
            <a:off x="22860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2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5181600" y="2743200"/>
            <a:ext cx="277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a + b * c - d / e</a:t>
            </a:r>
          </a:p>
        </p:txBody>
      </p:sp>
      <p:sp>
        <p:nvSpPr>
          <p:cNvPr id="234506" name="AutoShape 10"/>
          <p:cNvSpPr>
            <a:spLocks noChangeArrowheads="1"/>
          </p:cNvSpPr>
          <p:nvPr/>
        </p:nvSpPr>
        <p:spPr bwMode="auto">
          <a:xfrm>
            <a:off x="54864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3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07" name="AutoShape 11"/>
          <p:cNvSpPr>
            <a:spLocks noChangeArrowheads="1"/>
          </p:cNvSpPr>
          <p:nvPr/>
        </p:nvSpPr>
        <p:spPr bwMode="auto">
          <a:xfrm>
            <a:off x="73152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2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08" name="AutoShape 12"/>
          <p:cNvSpPr>
            <a:spLocks noChangeArrowheads="1"/>
          </p:cNvSpPr>
          <p:nvPr/>
        </p:nvSpPr>
        <p:spPr bwMode="auto">
          <a:xfrm>
            <a:off x="67056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4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09" name="AutoShape 13"/>
          <p:cNvSpPr>
            <a:spLocks noChangeArrowheads="1"/>
          </p:cNvSpPr>
          <p:nvPr/>
        </p:nvSpPr>
        <p:spPr bwMode="auto">
          <a:xfrm>
            <a:off x="60960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1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2971800" y="3962400"/>
            <a:ext cx="307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a / (b + c) - d % e</a:t>
            </a:r>
          </a:p>
        </p:txBody>
      </p:sp>
      <p:sp>
        <p:nvSpPr>
          <p:cNvPr id="234511" name="AutoShape 15"/>
          <p:cNvSpPr>
            <a:spLocks noChangeArrowheads="1"/>
          </p:cNvSpPr>
          <p:nvPr/>
        </p:nvSpPr>
        <p:spPr bwMode="auto">
          <a:xfrm>
            <a:off x="3276600" y="4343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2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2" name="AutoShape 16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3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3" name="AutoShape 17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4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4" name="AutoShape 18"/>
          <p:cNvSpPr>
            <a:spLocks noChangeArrowheads="1"/>
          </p:cNvSpPr>
          <p:nvPr/>
        </p:nvSpPr>
        <p:spPr bwMode="auto">
          <a:xfrm>
            <a:off x="4038600" y="43434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1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2844800" y="5181600"/>
            <a:ext cx="368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latin typeface="Courier New" charset="0"/>
              </a:rPr>
              <a:t>a / (b * (c + (d - e)))</a:t>
            </a:r>
          </a:p>
        </p:txBody>
      </p:sp>
      <p:sp>
        <p:nvSpPr>
          <p:cNvPr id="234516" name="AutoShape 20"/>
          <p:cNvSpPr>
            <a:spLocks noChangeArrowheads="1"/>
          </p:cNvSpPr>
          <p:nvPr/>
        </p:nvSpPr>
        <p:spPr bwMode="auto">
          <a:xfrm>
            <a:off x="3149600" y="55626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4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7" name="AutoShape 21"/>
          <p:cNvSpPr>
            <a:spLocks noChangeArrowheads="1"/>
          </p:cNvSpPr>
          <p:nvPr/>
        </p:nvSpPr>
        <p:spPr bwMode="auto">
          <a:xfrm>
            <a:off x="5435600" y="55626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1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8" name="AutoShape 22"/>
          <p:cNvSpPr>
            <a:spLocks noChangeArrowheads="1"/>
          </p:cNvSpPr>
          <p:nvPr/>
        </p:nvSpPr>
        <p:spPr bwMode="auto">
          <a:xfrm>
            <a:off x="4699000" y="55626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2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19" name="AutoShape 23"/>
          <p:cNvSpPr>
            <a:spLocks noChangeArrowheads="1"/>
          </p:cNvSpPr>
          <p:nvPr/>
        </p:nvSpPr>
        <p:spPr bwMode="auto">
          <a:xfrm>
            <a:off x="3937000" y="55626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3</a:t>
            </a:r>
            <a:endParaRPr lang="en-US" altLang="x-none" sz="2400">
              <a:solidFill>
                <a:srgbClr val="A50021"/>
              </a:solidFill>
            </a:endParaRPr>
          </a:p>
        </p:txBody>
      </p:sp>
      <p:sp>
        <p:nvSpPr>
          <p:cNvPr id="234520" name="AutoShape 24"/>
          <p:cNvSpPr>
            <a:spLocks noChangeArrowheads="1"/>
          </p:cNvSpPr>
          <p:nvPr/>
        </p:nvSpPr>
        <p:spPr bwMode="auto">
          <a:xfrm>
            <a:off x="1676400" y="3124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A50021"/>
                </a:solidFill>
              </a:rPr>
              <a:t>1</a:t>
            </a:r>
            <a:endParaRPr lang="en-US" altLang="x-none" sz="240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3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utoUpdateAnimBg="0"/>
      <p:bldP spid="234502" grpId="0" animBg="1" autoUpdateAnimBg="0"/>
      <p:bldP spid="234503" grpId="0" animBg="1" autoUpdateAnimBg="0"/>
      <p:bldP spid="234504" grpId="0" animBg="1" autoUpdateAnimBg="0"/>
      <p:bldP spid="234505" grpId="0" autoUpdateAnimBg="0"/>
      <p:bldP spid="234506" grpId="0" animBg="1" autoUpdateAnimBg="0"/>
      <p:bldP spid="234507" grpId="0" animBg="1" autoUpdateAnimBg="0"/>
      <p:bldP spid="234508" grpId="0" animBg="1" autoUpdateAnimBg="0"/>
      <p:bldP spid="234509" grpId="0" animBg="1" autoUpdateAnimBg="0"/>
      <p:bldP spid="234510" grpId="0" autoUpdateAnimBg="0"/>
      <p:bldP spid="234511" grpId="0" animBg="1" autoUpdateAnimBg="0"/>
      <p:bldP spid="234512" grpId="0" animBg="1" autoUpdateAnimBg="0"/>
      <p:bldP spid="234513" grpId="0" animBg="1" autoUpdateAnimBg="0"/>
      <p:bldP spid="234514" grpId="0" animBg="1" autoUpdateAnimBg="0"/>
      <p:bldP spid="234515" grpId="0" autoUpdateAnimBg="0"/>
      <p:bldP spid="234516" grpId="0" animBg="1" autoUpdateAnimBg="0"/>
      <p:bldP spid="234517" grpId="0" animBg="1" autoUpdateAnimBg="0"/>
      <p:bldP spid="234518" grpId="0" animBg="1" autoUpdateAnimBg="0"/>
      <p:bldP spid="234519" grpId="0" animBg="1" autoUpdateAnimBg="0"/>
      <p:bldP spid="23452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Mapping loop# to numbers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B3B9F0-49B8-654E-B59D-F810643E5E8B}" type="slidenum">
              <a:rPr lang="en-US" altLang="x-none" sz="1200">
                <a:latin typeface="Tahoma" charset="0"/>
              </a:rPr>
              <a:pPr/>
              <a:t>50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857500" y="2260600"/>
            <a:ext cx="438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17  13  9   5   1</a:t>
            </a:r>
            <a:endParaRPr lang="en-US" altLang="x-none" sz="20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67075" y="2819400"/>
            <a:ext cx="733425" cy="965200"/>
            <a:chOff x="1523956" y="2895600"/>
            <a:chExt cx="733566" cy="966122"/>
          </a:xfrm>
        </p:grpSpPr>
        <p:grpSp>
          <p:nvGrpSpPr>
            <p:cNvPr id="35868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5870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71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9" name="Rectangle 15"/>
            <p:cNvSpPr>
              <a:spLocks noChangeArrowheads="1"/>
            </p:cNvSpPr>
            <p:nvPr/>
          </p:nvSpPr>
          <p:spPr bwMode="auto">
            <a:xfrm>
              <a:off x="1523956" y="3276599"/>
              <a:ext cx="678481" cy="58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-4</a:t>
              </a:r>
              <a:endParaRPr lang="en-US" altLang="x-none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210050" y="2819400"/>
            <a:ext cx="733425" cy="965200"/>
            <a:chOff x="1523956" y="2895600"/>
            <a:chExt cx="733566" cy="966122"/>
          </a:xfrm>
        </p:grpSpPr>
        <p:grpSp>
          <p:nvGrpSpPr>
            <p:cNvPr id="35864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5866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67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5" name="Rectangle 19"/>
            <p:cNvSpPr>
              <a:spLocks noChangeArrowheads="1"/>
            </p:cNvSpPr>
            <p:nvPr/>
          </p:nvSpPr>
          <p:spPr bwMode="auto">
            <a:xfrm>
              <a:off x="1523956" y="3276599"/>
              <a:ext cx="678481" cy="58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-4</a:t>
              </a:r>
              <a:endParaRPr lang="en-US" altLang="x-none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124450" y="2819400"/>
            <a:ext cx="733425" cy="965200"/>
            <a:chOff x="1523956" y="2895600"/>
            <a:chExt cx="733566" cy="966122"/>
          </a:xfrm>
        </p:grpSpPr>
        <p:grpSp>
          <p:nvGrpSpPr>
            <p:cNvPr id="35860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5862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63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61" name="Rectangle 24"/>
            <p:cNvSpPr>
              <a:spLocks noChangeArrowheads="1"/>
            </p:cNvSpPr>
            <p:nvPr/>
          </p:nvSpPr>
          <p:spPr bwMode="auto">
            <a:xfrm>
              <a:off x="1523956" y="3276599"/>
              <a:ext cx="678481" cy="58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-4</a:t>
              </a:r>
              <a:endParaRPr lang="en-US" altLang="x-none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86475" y="2819400"/>
            <a:ext cx="733425" cy="965200"/>
            <a:chOff x="1523956" y="2895600"/>
            <a:chExt cx="733566" cy="966122"/>
          </a:xfrm>
        </p:grpSpPr>
        <p:grpSp>
          <p:nvGrpSpPr>
            <p:cNvPr id="35856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5858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59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57" name="Rectangle 29"/>
            <p:cNvSpPr>
              <a:spLocks noChangeArrowheads="1"/>
            </p:cNvSpPr>
            <p:nvPr/>
          </p:nvSpPr>
          <p:spPr bwMode="auto">
            <a:xfrm>
              <a:off x="1523956" y="3276599"/>
              <a:ext cx="678481" cy="58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-4</a:t>
              </a:r>
              <a:endParaRPr lang="en-US" altLang="x-none"/>
            </a:p>
          </p:txBody>
        </p:sp>
      </p:grpSp>
      <p:sp>
        <p:nvSpPr>
          <p:cNvPr id="5135" name="Rectangle 57"/>
          <p:cNvSpPr>
            <a:spLocks noChangeArrowheads="1"/>
          </p:cNvSpPr>
          <p:nvPr/>
        </p:nvSpPr>
        <p:spPr bwMode="auto">
          <a:xfrm>
            <a:off x="2047875" y="2260600"/>
            <a:ext cx="67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 u="sng">
                <a:solidFill>
                  <a:srgbClr val="FF0000"/>
                </a:solidFill>
                <a:latin typeface="Courier New" charset="0"/>
              </a:rPr>
              <a:t>21</a:t>
            </a:r>
            <a:endParaRPr lang="en-US" altLang="x-none" u="sng">
              <a:solidFill>
                <a:srgbClr val="FF0000"/>
              </a:solidFill>
            </a:endParaRPr>
          </a:p>
        </p:txBody>
      </p:sp>
      <p:sp>
        <p:nvSpPr>
          <p:cNvPr id="35849" name="Rectangle 4"/>
          <p:cNvSpPr>
            <a:spLocks noChangeArrowheads="1"/>
          </p:cNvSpPr>
          <p:nvPr/>
        </p:nvSpPr>
        <p:spPr bwMode="auto">
          <a:xfrm>
            <a:off x="2857500" y="1752600"/>
            <a:ext cx="438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1   2   3   4   5</a:t>
            </a:r>
            <a:endParaRPr lang="en-US" altLang="x-none" sz="2000"/>
          </a:p>
        </p:txBody>
      </p:sp>
      <p:sp>
        <p:nvSpPr>
          <p:cNvPr id="35850" name="Rectangle 52"/>
          <p:cNvSpPr>
            <a:spLocks noChangeArrowheads="1"/>
          </p:cNvSpPr>
          <p:nvPr/>
        </p:nvSpPr>
        <p:spPr bwMode="auto">
          <a:xfrm>
            <a:off x="755650" y="1879600"/>
            <a:ext cx="1252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Loop# i:</a:t>
            </a:r>
            <a:endParaRPr lang="en-US" altLang="x-none" sz="300"/>
          </a:p>
        </p:txBody>
      </p:sp>
      <p:sp>
        <p:nvSpPr>
          <p:cNvPr id="35851" name="Rectangle 53"/>
          <p:cNvSpPr>
            <a:spLocks noChangeArrowheads="1"/>
          </p:cNvSpPr>
          <p:nvPr/>
        </p:nvSpPr>
        <p:spPr bwMode="auto">
          <a:xfrm>
            <a:off x="755650" y="2317750"/>
            <a:ext cx="116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Target: </a:t>
            </a:r>
            <a:endParaRPr lang="en-US" altLang="x-none" sz="3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181100" y="3327400"/>
            <a:ext cx="166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solidFill>
                  <a:srgbClr val="000000"/>
                </a:solidFill>
                <a:latin typeface="Courier New" charset="0"/>
              </a:rPr>
              <a:t>21–4*i</a:t>
            </a:r>
            <a:endParaRPr lang="en-US" altLang="x-none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 flipH="1">
            <a:off x="2095500" y="3705225"/>
            <a:ext cx="1600200" cy="627063"/>
          </a:xfrm>
          <a:custGeom>
            <a:avLst/>
            <a:gdLst>
              <a:gd name="T0" fmla="*/ 0 w 1957169"/>
              <a:gd name="T1" fmla="*/ 1 h 1236236"/>
              <a:gd name="T2" fmla="*/ 727 w 1957169"/>
              <a:gd name="T3" fmla="*/ 1 h 1236236"/>
              <a:gd name="T4" fmla="*/ 1966 w 1957169"/>
              <a:gd name="T5" fmla="*/ 1 h 1236236"/>
              <a:gd name="T6" fmla="*/ 2545 w 1957169"/>
              <a:gd name="T7" fmla="*/ 1 h 1236236"/>
              <a:gd name="T8" fmla="*/ 0 60000 65536"/>
              <a:gd name="T9" fmla="*/ 0 60000 65536"/>
              <a:gd name="T10" fmla="*/ 0 60000 65536"/>
              <a:gd name="T11" fmla="*/ 0 60000 65536"/>
              <a:gd name="T12" fmla="*/ 0 w 1957169"/>
              <a:gd name="T13" fmla="*/ 0 h 1236236"/>
              <a:gd name="T14" fmla="*/ 1957169 w 1957169"/>
              <a:gd name="T15" fmla="*/ 1236236 h 1236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7169" h="1236236">
                <a:moveTo>
                  <a:pt x="0" y="5684"/>
                </a:moveTo>
                <a:cubicBezTo>
                  <a:pt x="1195" y="1"/>
                  <a:pt x="307243" y="877472"/>
                  <a:pt x="559192" y="1056854"/>
                </a:cubicBezTo>
                <a:cubicBezTo>
                  <a:pt x="811141" y="1236236"/>
                  <a:pt x="1278696" y="1232142"/>
                  <a:pt x="1511692" y="1081975"/>
                </a:cubicBezTo>
                <a:cubicBezTo>
                  <a:pt x="1744688" y="931808"/>
                  <a:pt x="1889761" y="556390"/>
                  <a:pt x="1957169" y="15585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 flipH="1">
            <a:off x="1409700" y="2794000"/>
            <a:ext cx="762000" cy="609600"/>
          </a:xfrm>
          <a:custGeom>
            <a:avLst/>
            <a:gdLst>
              <a:gd name="T0" fmla="*/ 0 w 931985"/>
              <a:gd name="T1" fmla="*/ 1 h 1201334"/>
              <a:gd name="T2" fmla="*/ 970 w 931985"/>
              <a:gd name="T3" fmla="*/ 1 h 1201334"/>
              <a:gd name="T4" fmla="*/ 1212 w 931985"/>
              <a:gd name="T5" fmla="*/ 1 h 1201334"/>
              <a:gd name="T6" fmla="*/ 0 60000 65536"/>
              <a:gd name="T7" fmla="*/ 0 60000 65536"/>
              <a:gd name="T8" fmla="*/ 0 60000 65536"/>
              <a:gd name="T9" fmla="*/ 0 w 931985"/>
              <a:gd name="T10" fmla="*/ 0 h 1201334"/>
              <a:gd name="T11" fmla="*/ 931985 w 931985"/>
              <a:gd name="T12" fmla="*/ 1201334 h 1201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1985" h="1201334">
                <a:moveTo>
                  <a:pt x="0" y="5682"/>
                </a:moveTo>
                <a:cubicBezTo>
                  <a:pt x="1195" y="-1"/>
                  <a:pt x="590257" y="251224"/>
                  <a:pt x="745588" y="450499"/>
                </a:cubicBezTo>
                <a:cubicBezTo>
                  <a:pt x="900919" y="649774"/>
                  <a:pt x="893152" y="1044909"/>
                  <a:pt x="931985" y="120133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8305800" cy="13477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l" eaLnBrk="1" hangingPunct="1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for (</a:t>
            </a:r>
            <a:r>
              <a:rPr lang="en-US" sz="2400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count = 1; count &lt;= 5; count++) {</a:t>
            </a:r>
          </a:p>
          <a:p>
            <a:pPr marL="285750" indent="-285750" algn="l" eaLnBrk="1" hangingPunct="1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400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System.out.print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b="1" kern="0" dirty="0">
                <a:solidFill>
                  <a:srgbClr val="00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-4 * count + 21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+ " ");</a:t>
            </a:r>
          </a:p>
          <a:p>
            <a:pPr marL="285750" indent="-285750" algn="l" eaLnBrk="1" hangingPunct="1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744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5" grpId="0"/>
      <p:bldP spid="58" grpId="0" animBg="1"/>
      <p:bldP spid="59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(Offline) Practice: Mapping loop# to numbers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for 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count = 1; count &lt;= 5; count++)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 </a:t>
            </a:r>
            <a:r>
              <a:rPr lang="en-US" altLang="x-none" sz="2000" b="1" dirty="0">
                <a:ea typeface="ＭＳ Ｐゴシック" charset="-128"/>
              </a:rPr>
              <a:t>...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);</a:t>
            </a:r>
            <a:endParaRPr lang="en-US" altLang="x-none" sz="2000" b="1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What statement in the body would cause the loop to print:</a:t>
            </a:r>
            <a:endParaRPr lang="en-US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4 7 10 13 16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for 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count = 1; count &lt;= 5; count++) {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3 * count + 1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+ " ");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039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(Offline) Practice: Mapping loop# to numbers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for 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count = 1; count &lt;= 5; count++)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 </a:t>
            </a:r>
            <a:r>
              <a:rPr lang="en-US" altLang="x-none" sz="2000" b="1" dirty="0">
                <a:ea typeface="ＭＳ Ｐゴシック" charset="-128"/>
              </a:rPr>
              <a:t>...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);</a:t>
            </a:r>
            <a:endParaRPr lang="en-US" altLang="x-none" sz="2000" b="1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What statement in the body would cause the loop to print:</a:t>
            </a:r>
            <a:endParaRPr lang="en-US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ZapfDingbats" charset="0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2 7 12 17 22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for 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count = 1; count &lt;= 5; count++) {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5 * count - 3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+ " ");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7998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Counting Down v2a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00200"/>
            <a:ext cx="8610600" cy="4648200"/>
          </a:xfrm>
        </p:spPr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en-US" altLang="x-none" sz="3600" dirty="0">
                <a:ea typeface="ＭＳ Ｐゴシック" charset="-128"/>
              </a:rPr>
              <a:t> </a:t>
            </a:r>
            <a:r>
              <a:rPr lang="en-US" altLang="x-none" sz="3600" dirty="0">
                <a:solidFill>
                  <a:srgbClr val="000000"/>
                </a:solidFill>
                <a:ea typeface="ＭＳ Ｐゴシック" charset="-128"/>
              </a:rPr>
              <a:t>Requirement: loop counter starts with 0 and counts up:</a:t>
            </a:r>
            <a:br>
              <a:rPr lang="en-US" altLang="x-none" sz="3600" dirty="0">
                <a:solidFill>
                  <a:srgbClr val="000000"/>
                </a:solidFill>
                <a:ea typeface="ＭＳ Ｐゴシック" charset="-128"/>
              </a:rPr>
            </a:br>
            <a:br>
              <a:rPr lang="en-US" altLang="x-none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 T-minus 10, 9, 8, 7, 6, 5, 4, 3, 2, 1, blastoff!</a:t>
            </a: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("T-minus ");</a:t>
            </a:r>
            <a:endParaRPr lang="en-US" altLang="x-none" sz="28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for (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= 0;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800" b="1" dirty="0">
                <a:latin typeface="Courier New" charset="0"/>
                <a:ea typeface="ＭＳ Ｐゴシック" charset="-128"/>
              </a:rPr>
              <a:t>__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10;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800" b="1" dirty="0">
                <a:latin typeface="Courier New" charset="0"/>
                <a:ea typeface="ＭＳ Ｐゴシック" charset="-128"/>
              </a:rPr>
              <a:t>++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(_____ + ”, ”);	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("blastoff!");</a:t>
            </a:r>
          </a:p>
        </p:txBody>
      </p:sp>
    </p:spTree>
    <p:extLst>
      <p:ext uri="{BB962C8B-B14F-4D97-AF65-F5344CB8AC3E}">
        <p14:creationId xmlns:p14="http://schemas.microsoft.com/office/powerpoint/2010/main" val="308592688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 </a:t>
            </a:r>
            <a:r>
              <a:rPr lang="en-US" altLang="en-US">
                <a:ea typeface="ＭＳ Ｐゴシック" charset="-128"/>
              </a:rPr>
              <a:t>“</a:t>
            </a:r>
            <a:r>
              <a:rPr lang="en-US" altLang="x-none">
                <a:ea typeface="ＭＳ Ｐゴシック" charset="-128"/>
              </a:rPr>
              <a:t>IQ Test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x-none">
                <a:ea typeface="ＭＳ Ｐゴシック" charset="-128"/>
              </a:rPr>
              <a:t> Format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057868-786D-C047-B6A0-3980150E3AFD}" type="slidenum">
              <a:rPr lang="en-US" altLang="x-none" sz="1200">
                <a:latin typeface="Tahoma" charset="0"/>
              </a:rPr>
              <a:pPr/>
              <a:t>54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400175" y="2362200"/>
            <a:ext cx="759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3200">
                <a:latin typeface="Courier New" charset="0"/>
              </a:rPr>
              <a:t>10  9  8  7  6   5  4  3  2  1</a:t>
            </a:r>
            <a:endParaRPr lang="en-US" altLang="x-none" sz="20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33575" y="2895600"/>
            <a:ext cx="733425" cy="965200"/>
            <a:chOff x="1524000" y="2895600"/>
            <a:chExt cx="733522" cy="965775"/>
          </a:xfrm>
        </p:grpSpPr>
        <p:grpSp>
          <p:nvGrpSpPr>
            <p:cNvPr id="3076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69" name="Straight Connector 8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70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68" name="Rectangle 15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24150" y="2895600"/>
            <a:ext cx="733425" cy="965200"/>
            <a:chOff x="1524000" y="2895600"/>
            <a:chExt cx="733522" cy="965775"/>
          </a:xfrm>
        </p:grpSpPr>
        <p:grpSp>
          <p:nvGrpSpPr>
            <p:cNvPr id="3076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65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66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64" name="Rectangle 1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486150" y="2895600"/>
            <a:ext cx="733425" cy="965200"/>
            <a:chOff x="1524000" y="2895600"/>
            <a:chExt cx="733522" cy="965775"/>
          </a:xfrm>
        </p:grpSpPr>
        <p:grpSp>
          <p:nvGrpSpPr>
            <p:cNvPr id="3075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61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62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60" name="Rectangle 2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219575" y="2895600"/>
            <a:ext cx="733425" cy="965200"/>
            <a:chOff x="1524000" y="2895600"/>
            <a:chExt cx="733522" cy="965775"/>
          </a:xfrm>
        </p:grpSpPr>
        <p:grpSp>
          <p:nvGrpSpPr>
            <p:cNvPr id="3075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57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58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56" name="Rectangle 2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81575" y="2895600"/>
            <a:ext cx="733425" cy="965200"/>
            <a:chOff x="1524000" y="2895600"/>
            <a:chExt cx="733522" cy="965775"/>
          </a:xfrm>
        </p:grpSpPr>
        <p:grpSp>
          <p:nvGrpSpPr>
            <p:cNvPr id="30751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53" name="Straight Connector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54" name="Straight Connector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52" name="Rectangle 3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772150" y="2895600"/>
            <a:ext cx="733425" cy="965200"/>
            <a:chOff x="1524000" y="2895600"/>
            <a:chExt cx="733522" cy="965775"/>
          </a:xfrm>
        </p:grpSpPr>
        <p:grpSp>
          <p:nvGrpSpPr>
            <p:cNvPr id="30747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49" name="Straight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50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8" name="Rectangle 3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534150" y="2895600"/>
            <a:ext cx="733425" cy="965200"/>
            <a:chOff x="1524000" y="2895600"/>
            <a:chExt cx="733522" cy="965775"/>
          </a:xfrm>
        </p:grpSpPr>
        <p:grpSp>
          <p:nvGrpSpPr>
            <p:cNvPr id="30743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45" name="Straight Connector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46" name="Straight Connector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4" name="Rectangle 4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7267575" y="2895600"/>
            <a:ext cx="733425" cy="965200"/>
            <a:chOff x="1524000" y="2895600"/>
            <a:chExt cx="733522" cy="965775"/>
          </a:xfrm>
        </p:grpSpPr>
        <p:grpSp>
          <p:nvGrpSpPr>
            <p:cNvPr id="30739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41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42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0" name="Rectangle 49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8029575" y="2895600"/>
            <a:ext cx="733425" cy="965200"/>
            <a:chOff x="1524000" y="2895600"/>
            <a:chExt cx="733522" cy="965775"/>
          </a:xfrm>
        </p:grpSpPr>
        <p:grpSp>
          <p:nvGrpSpPr>
            <p:cNvPr id="30735" name="Group 14"/>
            <p:cNvGrpSpPr>
              <a:grpSpLocks/>
            </p:cNvGrpSpPr>
            <p:nvPr/>
          </p:nvGrpSpPr>
          <p:grpSpPr bwMode="auto">
            <a:xfrm>
              <a:off x="1571722" y="2895600"/>
              <a:ext cx="685800" cy="381000"/>
              <a:chOff x="1295400" y="2895600"/>
              <a:chExt cx="685800" cy="381000"/>
            </a:xfrm>
          </p:grpSpPr>
          <p:cxnSp>
            <p:nvCxnSpPr>
              <p:cNvPr id="30737" name="Straight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57300" y="2933700"/>
                <a:ext cx="3810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38" name="Straight Connector 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00200" y="2895600"/>
                <a:ext cx="38100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36" name="Rectangle 54"/>
            <p:cNvSpPr>
              <a:spLocks noChangeArrowheads="1"/>
            </p:cNvSpPr>
            <p:nvPr/>
          </p:nvSpPr>
          <p:spPr bwMode="auto">
            <a:xfrm>
              <a:off x="1524000" y="3276600"/>
              <a:ext cx="678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200">
                  <a:solidFill>
                    <a:srgbClr val="000000"/>
                  </a:solidFill>
                  <a:latin typeface="Courier New" charset="0"/>
                </a:rPr>
                <a:t>-1</a:t>
              </a:r>
              <a:endParaRPr lang="en-US" altLang="x-none"/>
            </a:p>
          </p:txBody>
        </p:sp>
      </p:grpSp>
      <p:pic>
        <p:nvPicPr>
          <p:cNvPr id="307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28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704975" y="1676400"/>
            <a:ext cx="7343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0  1  2  3  4   5  6  7  8  9</a:t>
            </a:r>
            <a:endParaRPr lang="en-US" altLang="x-none" sz="2000" dirty="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1447800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Loop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# </a:t>
            </a:r>
            <a:r>
              <a:rPr lang="en-US" altLang="x-none" sz="2000" dirty="0" err="1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:</a:t>
            </a:r>
            <a:endParaRPr lang="en-US" altLang="x-none" sz="300" dirty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123825" y="3679825"/>
            <a:ext cx="1581150" cy="762000"/>
          </a:xfrm>
          <a:prstGeom prst="wedgeRectCallout">
            <a:avLst>
              <a:gd name="adj1" fmla="val 49342"/>
              <a:gd name="adj2" fmla="val -15483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Already 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knows value at 0</a:t>
            </a:r>
          </a:p>
        </p:txBody>
      </p:sp>
    </p:spTree>
    <p:extLst>
      <p:ext uri="{BB962C8B-B14F-4D97-AF65-F5344CB8AC3E}">
        <p14:creationId xmlns:p14="http://schemas.microsoft.com/office/powerpoint/2010/main" val="35354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620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Summary: Code Style</a:t>
            </a:r>
          </a:p>
        </p:txBody>
      </p:sp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855767-B7A6-CC48-8AB5-112D3811FDD2}" type="slidenum">
              <a:rPr lang="en-US" altLang="x-none" sz="1200">
                <a:latin typeface="Tahoma" charset="0"/>
              </a:rPr>
              <a:pPr/>
              <a:t>55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07" y="3107503"/>
            <a:ext cx="8305800" cy="15850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System.out.print("T-minus ");</a:t>
            </a: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for (int i = 1; i 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 10; i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   System.out.print(11-i + </a:t>
            </a:r>
            <a:r>
              <a:rPr lang="ja-JP" altLang="en-US" sz="20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00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0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00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System.out.println("blastoff!");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07" y="1397668"/>
            <a:ext cx="8305800" cy="15850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("T-minus ");</a:t>
            </a: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for (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= 10;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&gt;= 1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;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--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ja-JP" altLang="en-US" sz="20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0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("blastoff!");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648200" y="228600"/>
            <a:ext cx="4464050" cy="990600"/>
          </a:xfrm>
          <a:prstGeom prst="rect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/>
              <a:t>Counting down or up, starting w/ 0 or 1 is mostly a personal style.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07" y="4867053"/>
            <a:ext cx="8305800" cy="15850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("T-minus ");</a:t>
            </a: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for (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= 0;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10;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(10-i + </a:t>
            </a:r>
            <a:r>
              <a:rPr lang="ja-JP" altLang="en-US" sz="20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0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2000" dirty="0">
                <a:solidFill>
                  <a:srgbClr val="000000"/>
                </a:solidFill>
                <a:latin typeface="Courier New" charset="0"/>
              </a:rPr>
              <a:t>("blastoff!");</a:t>
            </a:r>
          </a:p>
        </p:txBody>
      </p:sp>
    </p:spTree>
    <p:extLst>
      <p:ext uri="{BB962C8B-B14F-4D97-AF65-F5344CB8AC3E}">
        <p14:creationId xmlns:p14="http://schemas.microsoft.com/office/powerpoint/2010/main" val="2824033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Counting Down: v3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ea typeface="ＭＳ Ｐゴシック" charset="-128"/>
              </a:rPr>
              <a:t> If I want to count down from 12, what should we change?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T-minus 12, 11, 10, 9, 8, 7, 6, 5, 4, 3, 2, 1, blastoff!</a:t>
            </a: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("T-minus ");</a:t>
            </a:r>
            <a:endParaRPr lang="en-US" altLang="x-none" sz="28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for (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= 1;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800" b="1" dirty="0">
                <a:latin typeface="Courier New" charset="0"/>
                <a:ea typeface="ＭＳ Ｐゴシック" charset="-128"/>
              </a:rPr>
              <a:t>&lt;=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 10;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800" b="1" dirty="0">
                <a:latin typeface="Courier New" charset="0"/>
                <a:ea typeface="ＭＳ Ｐゴシック" charset="-128"/>
              </a:rPr>
              <a:t>++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  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(11-i + </a:t>
            </a:r>
            <a:r>
              <a:rPr lang="ja-JP" altLang="en-US" sz="28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800" dirty="0">
                <a:latin typeface="Courier New" charset="0"/>
                <a:ea typeface="ＭＳ Ｐゴシック" charset="-128"/>
              </a:rPr>
              <a:t>, </a:t>
            </a:r>
            <a:r>
              <a:rPr lang="ja-JP" altLang="en-US" sz="28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800" dirty="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("blastoff!");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91200" y="3200400"/>
            <a:ext cx="2514600" cy="1371600"/>
            <a:chOff x="5791200" y="3200400"/>
            <a:chExt cx="2514600" cy="1371600"/>
          </a:xfrm>
        </p:grpSpPr>
        <p:sp>
          <p:nvSpPr>
            <p:cNvPr id="39940" name="Oval 3"/>
            <p:cNvSpPr>
              <a:spLocks noChangeArrowheads="1"/>
            </p:cNvSpPr>
            <p:nvPr/>
          </p:nvSpPr>
          <p:spPr bwMode="auto">
            <a:xfrm>
              <a:off x="5791200" y="4038600"/>
              <a:ext cx="533400" cy="533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cxnSp>
          <p:nvCxnSpPr>
            <p:cNvPr id="39941" name="Straight Arrow Connector 5"/>
            <p:cNvCxnSpPr>
              <a:cxnSpLocks noChangeShapeType="1"/>
            </p:cNvCxnSpPr>
            <p:nvPr/>
          </p:nvCxnSpPr>
          <p:spPr bwMode="auto">
            <a:xfrm rot="5400000">
              <a:off x="6210300" y="3543300"/>
              <a:ext cx="609600" cy="533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2" name="TextBox 6"/>
            <p:cNvSpPr txBox="1">
              <a:spLocks noChangeArrowheads="1"/>
            </p:cNvSpPr>
            <p:nvPr/>
          </p:nvSpPr>
          <p:spPr bwMode="auto">
            <a:xfrm>
              <a:off x="6787436" y="3200400"/>
              <a:ext cx="1518364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Change to 12?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5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Counting Down: v3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Problem: The code has two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magic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numbers 11 and 10, but they are not independent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B5F011-EA42-8147-90BE-1FCA9127BC40}" type="slidenum">
              <a:rPr lang="en-US" altLang="x-none" sz="1200">
                <a:latin typeface="Tahoma" charset="0"/>
              </a:rPr>
              <a:pPr/>
              <a:t>57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8382000" cy="21605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System.out.print("T-minus ");</a:t>
            </a: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	for (int i = 1; i 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10; i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	   System.out.print(11-i +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	}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	System.out.println("blastoff!");</a:t>
            </a:r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>
            <a:off x="5334000" y="3810000"/>
            <a:ext cx="56991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5562600" y="3352800"/>
            <a:ext cx="56991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cxnSp>
        <p:nvCxnSpPr>
          <p:cNvPr id="40967" name="Straight Arrow Connector 9"/>
          <p:cNvCxnSpPr>
            <a:cxnSpLocks noChangeShapeType="1"/>
            <a:stCxn id="40965" idx="4"/>
          </p:cNvCxnSpPr>
          <p:nvPr/>
        </p:nvCxnSpPr>
        <p:spPr bwMode="auto">
          <a:xfrm rot="16200000" flipH="1">
            <a:off x="5018882" y="4942681"/>
            <a:ext cx="1676400" cy="4778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12"/>
          <p:cNvCxnSpPr>
            <a:cxnSpLocks noChangeShapeType="1"/>
            <a:stCxn id="40966" idx="5"/>
          </p:cNvCxnSpPr>
          <p:nvPr/>
        </p:nvCxnSpPr>
        <p:spPr bwMode="auto">
          <a:xfrm rot="16200000" flipH="1">
            <a:off x="4966494" y="4890294"/>
            <a:ext cx="2211387" cy="47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9" name="TextBox 13"/>
          <p:cNvSpPr txBox="1">
            <a:spLocks noChangeArrowheads="1"/>
          </p:cNvSpPr>
          <p:nvPr/>
        </p:nvSpPr>
        <p:spPr bwMode="auto">
          <a:xfrm>
            <a:off x="5830888" y="6030913"/>
            <a:ext cx="1058862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relation?</a:t>
            </a:r>
          </a:p>
        </p:txBody>
      </p:sp>
    </p:spTree>
    <p:extLst>
      <p:ext uri="{BB962C8B-B14F-4D97-AF65-F5344CB8AC3E}">
        <p14:creationId xmlns:p14="http://schemas.microsoft.com/office/powerpoint/2010/main" val="3498795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Good Code Style</a:t>
            </a:r>
          </a:p>
        </p:txBody>
      </p:sp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3C404D-5643-C647-8445-C104F0DEA8C1}" type="slidenum">
              <a:rPr lang="en-US" altLang="x-none" sz="1200">
                <a:latin typeface="Tahoma" charset="0"/>
              </a:rPr>
              <a:pPr/>
              <a:t>58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971800"/>
            <a:ext cx="8305800" cy="2590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int N = 10; 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System.out.print("T-minus ");</a:t>
            </a: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for (int i = 1; i 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N; i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  System.out.print(N+1-i +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System.out.println("blastoff!");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1447800"/>
            <a:ext cx="3200400" cy="1371600"/>
          </a:xfrm>
          <a:prstGeom prst="rect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/>
              <a:t>Minimize # of magic numbers (make change easier).</a:t>
            </a:r>
          </a:p>
        </p:txBody>
      </p:sp>
      <p:cxnSp>
        <p:nvCxnSpPr>
          <p:cNvPr id="7" name="Straight Arrow Connector 10"/>
          <p:cNvCxnSpPr>
            <a:cxnSpLocks noChangeShapeType="1"/>
          </p:cNvCxnSpPr>
          <p:nvPr/>
        </p:nvCxnSpPr>
        <p:spPr bwMode="auto">
          <a:xfrm flipH="1">
            <a:off x="5486400" y="2819400"/>
            <a:ext cx="685800" cy="1295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2"/>
          <p:cNvCxnSpPr>
            <a:cxnSpLocks noChangeShapeType="1"/>
          </p:cNvCxnSpPr>
          <p:nvPr/>
        </p:nvCxnSpPr>
        <p:spPr bwMode="auto">
          <a:xfrm flipH="1">
            <a:off x="5638800" y="2819400"/>
            <a:ext cx="533400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2278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Counting Down: v4</a:t>
            </a:r>
          </a:p>
        </p:txBody>
      </p:sp>
      <p:sp>
        <p:nvSpPr>
          <p:cNvPr id="4301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>
                <a:ea typeface="ＭＳ Ｐゴシック" charset="-128"/>
              </a:rPr>
              <a:t>Does the following program give the correct countdown?:</a:t>
            </a: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6CBD6FE-CED6-F846-955F-C18E9D4EBA0F}" type="slidenum">
              <a:rPr lang="en-US" altLang="x-none" sz="1200">
                <a:latin typeface="Tahoma" charset="0"/>
              </a:rPr>
              <a:pPr/>
              <a:t>59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09600" y="2652713"/>
            <a:ext cx="7543800" cy="2605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int N = 10;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System.out.print("T-minus ");</a:t>
            </a: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for (int i = 1; i 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N; N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  System.out.print(N+1-i +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System.out.println("blastoff!");</a:t>
            </a:r>
          </a:p>
        </p:txBody>
      </p:sp>
    </p:spTree>
    <p:extLst>
      <p:ext uri="{BB962C8B-B14F-4D97-AF65-F5344CB8AC3E}">
        <p14:creationId xmlns:p14="http://schemas.microsoft.com/office/powerpoint/2010/main" val="37229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Precedence: Examples (Offline)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4343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1 * 2 + 3 * 5 % 4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\_/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   + 3 * 5 % 4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\_/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2   +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15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   % 4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\___/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2   +  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3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\________/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| 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 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5</a:t>
            </a:r>
          </a:p>
        </p:txBody>
      </p:sp>
      <p:sp>
        <p:nvSpPr>
          <p:cNvPr id="1419268" name="Rectangle 4"/>
          <p:cNvSpPr>
            <a:spLocks noChangeArrowheads="1"/>
          </p:cNvSpPr>
          <p:nvPr/>
        </p:nvSpPr>
        <p:spPr bwMode="auto">
          <a:xfrm>
            <a:off x="4572000" y="1752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latin typeface="Courier New" charset="0"/>
              </a:rPr>
              <a:t>1 + 8 / 3 * 2 – 9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latin typeface="Courier New" charset="0"/>
              </a:rPr>
              <a:t>     </a:t>
            </a: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\_/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   |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latin typeface="Courier New" charset="0"/>
              </a:rPr>
              <a:t>1 +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</a:rPr>
              <a:t>2</a:t>
            </a:r>
            <a:r>
              <a:rPr lang="en-US" altLang="x-none" sz="2400">
                <a:latin typeface="Courier New" charset="0"/>
              </a:rPr>
              <a:t>   * 2 - 9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      \___/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      |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latin typeface="Courier New" charset="0"/>
              </a:rPr>
              <a:t>1 + 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</a:rPr>
              <a:t> 4</a:t>
            </a:r>
            <a:r>
              <a:rPr lang="en-US" altLang="x-none" sz="2400">
                <a:latin typeface="Courier New" charset="0"/>
              </a:rPr>
              <a:t>    - 9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\______/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</a:t>
            </a:r>
            <a:r>
              <a:rPr lang="en-US" altLang="x-none" sz="2400">
                <a:latin typeface="Courier New" charset="0"/>
              </a:rPr>
              <a:t>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</a:rPr>
              <a:t>5</a:t>
            </a:r>
            <a:r>
              <a:rPr lang="en-US" altLang="x-none" sz="2400">
                <a:latin typeface="Courier New" charset="0"/>
              </a:rPr>
              <a:t>         - 9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   \_________/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</a:rPr>
              <a:t>        | 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</a:rPr>
            </a:br>
            <a:r>
              <a:rPr lang="en-US" altLang="x-none" sz="2400">
                <a:latin typeface="Courier New" charset="0"/>
              </a:rPr>
              <a:t>   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130440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1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1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1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9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9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67" grpId="0" build="p" autoUpdateAnimBg="0"/>
      <p:bldP spid="141926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Counting Down: v4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ea typeface="ＭＳ Ｐゴシック" charset="-128"/>
              </a:rPr>
              <a:t>Does the following program give the correct countdown?:</a:t>
            </a: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8190C0-09F8-FD4E-908B-F35DB816460E}" type="slidenum">
              <a:rPr lang="en-US" altLang="x-none" sz="1200">
                <a:latin typeface="Tahoma" charset="0"/>
              </a:rPr>
              <a:pPr/>
              <a:t>60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2652713"/>
            <a:ext cx="7543800" cy="2605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int N = 10;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System.out.print("T-minus ");</a:t>
            </a: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for (int i = 1; i 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N; N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  System.out.print(N+1-i +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System.out.println("blastoff!");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95925"/>
            <a:ext cx="7391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Answer: No. There is a typo (N for </a:t>
            </a:r>
            <a:r>
              <a:rPr lang="en-US" sz="28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334125"/>
            <a:ext cx="8197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Q: can the computer help me to find it (read my mind?) </a:t>
            </a:r>
            <a:endParaRPr lang="en-US" sz="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Constant</a:t>
            </a:r>
          </a:p>
        </p:txBody>
      </p:sp>
      <p:sp>
        <p:nvSpPr>
          <p:cNvPr id="45058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Use keywords to tell computer your intension</a:t>
            </a:r>
          </a:p>
          <a:p>
            <a:r>
              <a:rPr lang="en-US" altLang="x-none" dirty="0">
                <a:ea typeface="ＭＳ Ｐゴシック" charset="-128"/>
              </a:rPr>
              <a:t>If there is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final</a:t>
            </a:r>
            <a:r>
              <a:rPr lang="en-US" altLang="x-none" dirty="0">
                <a:ea typeface="ＭＳ Ｐゴシック" charset="-128"/>
              </a:rPr>
              <a:t> before a variable declaration, it is your promise to the computer that you will not modify it after declaration</a:t>
            </a:r>
          </a:p>
          <a:p>
            <a:r>
              <a:rPr lang="en-US" altLang="x-none" dirty="0">
                <a:ea typeface="ＭＳ Ｐゴシック" charset="-128"/>
              </a:rPr>
              <a:t>If you break your promise,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the compiler will catch you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3AFE74F-E334-AE43-A912-C7A7DDDF7CC3}" type="slidenum">
              <a:rPr lang="en-US" altLang="x-none" sz="1200">
                <a:latin typeface="Tahoma" charset="0"/>
              </a:rPr>
              <a:pPr/>
              <a:t>61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5410200" y="3505200"/>
            <a:ext cx="2590800" cy="3352800"/>
            <a:chOff x="2057400" y="457200"/>
            <a:chExt cx="5105400" cy="6181538"/>
          </a:xfrm>
        </p:grpSpPr>
        <p:pic>
          <p:nvPicPr>
            <p:cNvPr id="45061" name="Picture 2" descr="http://t3.gstatic.com/images?q=tbn:ANd9GcQo8klufKD0N7l4tr5oqOLv0VnHdkSjZ61-guDqLzFlQDqeYIfOr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57200"/>
              <a:ext cx="5105400" cy="618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TextBox 7"/>
            <p:cNvSpPr txBox="1">
              <a:spLocks noChangeArrowheads="1"/>
            </p:cNvSpPr>
            <p:nvPr/>
          </p:nvSpPr>
          <p:spPr bwMode="auto">
            <a:xfrm rot="321604">
              <a:off x="4991921" y="4276529"/>
              <a:ext cx="1510564" cy="48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 b="1"/>
                <a:t>CPSC112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405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Good Program Style</a:t>
            </a:r>
          </a:p>
        </p:txBody>
      </p:sp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738672-1E79-0041-8696-B29C55DC21BA}" type="slidenum">
              <a:rPr lang="en-US" altLang="x-none" sz="1200">
                <a:latin typeface="Tahoma" charset="0"/>
              </a:rPr>
              <a:pPr/>
              <a:t>62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200400"/>
            <a:ext cx="7391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 b="1">
                <a:solidFill>
                  <a:srgbClr val="FF0000"/>
                </a:solidFill>
                <a:latin typeface="Courier New" charset="0"/>
              </a:rPr>
              <a:t>final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int N = 10;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System.out.print("T-minus ");</a:t>
            </a: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for (int i = 1; i 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N; i</a:t>
            </a:r>
            <a:r>
              <a:rPr lang="en-US" altLang="x-none" sz="2800" b="1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   System.out.print(N+1-i +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80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80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800">
                <a:solidFill>
                  <a:srgbClr val="000000"/>
                </a:solidFill>
                <a:latin typeface="Courier New" charset="0"/>
              </a:rPr>
              <a:t>System.out.println("blastoff!");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95800" y="1524000"/>
            <a:ext cx="4114800" cy="990600"/>
          </a:xfrm>
          <a:prstGeom prst="rect">
            <a:avLst/>
          </a:prstGeom>
          <a:solidFill>
            <a:schemeClr val="bg1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/>
              <a:t>Convey your intention to the computer to help you.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1524000" y="1905000"/>
            <a:ext cx="2895600" cy="1447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2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for loops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CountDown</a:t>
            </a:r>
            <a:r>
              <a:rPr lang="en-US" altLang="x-none" dirty="0">
                <a:ea typeface="ＭＳ Ｐゴシック" charset="-128"/>
              </a:rPr>
              <a:t> as as loop and coding style example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variable scoping of loop variables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F056653-27F2-7040-9427-56938E49AEA5}" type="slidenum">
              <a:rPr lang="en-US" altLang="x-none" sz="1200">
                <a:latin typeface="Tahoma" charset="0"/>
              </a:rPr>
              <a:pPr/>
              <a:t>63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862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Counting Down: Code Puzzle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8" rIns="91411" bIns="45708"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3600" kern="0" dirty="0">
                <a:latin typeface="+mn-lt"/>
                <a:ea typeface="+mn-ea"/>
              </a:rPr>
              <a:t>What if we want to print out the values of N after the loop: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38200" y="2971800"/>
            <a:ext cx="7696200" cy="299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final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N = 10;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("T-minus ");</a:t>
            </a:r>
            <a:endParaRPr lang="en-US" altLang="x-none" sz="2400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for (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= 1;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400" b="1" dirty="0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N;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b="1" dirty="0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(N+1-i + </a:t>
            </a:r>
            <a:r>
              <a:rPr lang="ja-JP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("blastoff!");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endParaRPr lang="en-US" altLang="x-none" sz="2400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N = </a:t>
            </a:r>
            <a:r>
              <a:rPr lang="en-US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en-US" altLang="x-none" sz="2400" b="1" dirty="0">
                <a:solidFill>
                  <a:srgbClr val="FF0000"/>
                </a:solidFill>
                <a:latin typeface="Courier New" charset="0"/>
              </a:rPr>
              <a:t>N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); //?</a:t>
            </a:r>
          </a:p>
        </p:txBody>
      </p:sp>
    </p:spTree>
    <p:extLst>
      <p:ext uri="{BB962C8B-B14F-4D97-AF65-F5344CB8AC3E}">
        <p14:creationId xmlns:p14="http://schemas.microsoft.com/office/powerpoint/2010/main" val="47408024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Counting Down: Code Puzzle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8" rIns="91411" bIns="45708"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3600" kern="0" dirty="0">
                <a:latin typeface="+mn-lt"/>
                <a:ea typeface="+mn-ea"/>
              </a:rPr>
              <a:t>What if we want to print out the values of </a:t>
            </a:r>
            <a:r>
              <a:rPr lang="en-US" sz="3600" kern="0" dirty="0" err="1">
                <a:latin typeface="+mn-lt"/>
                <a:ea typeface="+mn-ea"/>
              </a:rPr>
              <a:t>i</a:t>
            </a:r>
            <a:r>
              <a:rPr lang="en-US" sz="3600" kern="0" dirty="0">
                <a:latin typeface="+mn-lt"/>
                <a:ea typeface="+mn-ea"/>
              </a:rPr>
              <a:t> after the loop: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38200" y="2971800"/>
            <a:ext cx="7696200" cy="2991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final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N = 10;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("T-minus ");</a:t>
            </a:r>
            <a:endParaRPr lang="en-US" altLang="x-none" sz="2400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for (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= 1;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400" b="1" dirty="0">
                <a:solidFill>
                  <a:srgbClr val="000000"/>
                </a:solidFill>
                <a:latin typeface="Courier New" charset="0"/>
              </a:rPr>
              <a:t>&lt;=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N;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b="1" dirty="0">
                <a:solidFill>
                  <a:srgbClr val="000000"/>
                </a:solidFill>
                <a:latin typeface="Courier New" charset="0"/>
              </a:rPr>
              <a:t>++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(N+1-i + </a:t>
            </a:r>
            <a:r>
              <a:rPr lang="ja-JP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Courier New" charset="0"/>
              </a:rPr>
              <a:t>, </a:t>
            </a:r>
            <a:r>
              <a:rPr lang="ja-JP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("blastoff!");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endParaRPr lang="en-US" altLang="x-none" sz="2400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Final </a:t>
            </a:r>
            <a:r>
              <a:rPr lang="en-US" altLang="x-none" sz="24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=</a:t>
            </a:r>
            <a:r>
              <a:rPr lang="en-US" altLang="en-US" sz="24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en-US" altLang="x-none" sz="2400" b="1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); //?</a:t>
            </a:r>
          </a:p>
        </p:txBody>
      </p:sp>
    </p:spTree>
    <p:extLst>
      <p:ext uri="{BB962C8B-B14F-4D97-AF65-F5344CB8AC3E}">
        <p14:creationId xmlns:p14="http://schemas.microsoft.com/office/powerpoint/2010/main" val="388029710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Counting Down: Code Puzzle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4191000"/>
            <a:ext cx="7467600" cy="239553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%</a:t>
            </a:r>
            <a:r>
              <a:rPr lang="en-US" sz="20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2000" b="1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javac</a:t>
            </a:r>
            <a:r>
              <a:rPr lang="en-US" sz="2000" b="1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</a:t>
            </a:r>
            <a:r>
              <a:rPr lang="en-US" sz="2000" b="1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CountDownValue.java</a:t>
            </a:r>
            <a:endParaRPr lang="en-US" sz="2000" b="1" kern="0" dirty="0">
              <a:solidFill>
                <a:srgbClr val="010000"/>
              </a:solidFill>
              <a:latin typeface="Courier New" charset="0"/>
              <a:cs typeface="ＭＳ Ｐゴシック" charset="-128"/>
            </a:endParaRP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CountDownValue.java:25: cannot find symbol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symbol  : variable </a:t>
            </a:r>
            <a:r>
              <a:rPr lang="en-US" sz="2000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i</a:t>
            </a:r>
            <a:endParaRPr lang="en-US" sz="2000" kern="0" dirty="0">
              <a:solidFill>
                <a:srgbClr val="010000"/>
              </a:solidFill>
              <a:latin typeface="Courier New" charset="0"/>
              <a:cs typeface="ＭＳ Ｐゴシック" charset="-128"/>
            </a:endParaRP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location: class </a:t>
            </a:r>
            <a:r>
              <a:rPr lang="en-US" sz="2000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CountDownValue</a:t>
            </a:r>
            <a:endParaRPr lang="en-US" sz="2000" kern="0" dirty="0">
              <a:solidFill>
                <a:srgbClr val="010000"/>
              </a:solidFill>
              <a:latin typeface="Courier New" charset="0"/>
              <a:cs typeface="ＭＳ Ｐゴシック" charset="-128"/>
            </a:endParaRP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	</a:t>
            </a:r>
            <a:r>
              <a:rPr lang="en-US" sz="2000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System.out.println</a:t>
            </a: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( "Final </a:t>
            </a:r>
            <a:r>
              <a:rPr lang="en-US" sz="2000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i</a:t>
            </a: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= " + </a:t>
            </a:r>
            <a:r>
              <a:rPr lang="en-US" sz="2000" kern="0" dirty="0" err="1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i</a:t>
            </a: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 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	                                   ^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10000"/>
                </a:solidFill>
                <a:latin typeface="Courier New" charset="0"/>
                <a:cs typeface="ＭＳ Ｐゴシック" charset="-128"/>
              </a:rPr>
              <a:t>1 error</a:t>
            </a:r>
          </a:p>
        </p:txBody>
      </p:sp>
    </p:spTree>
    <p:extLst>
      <p:ext uri="{BB962C8B-B14F-4D97-AF65-F5344CB8AC3E}">
        <p14:creationId xmlns:p14="http://schemas.microsoft.com/office/powerpoint/2010/main" val="249727587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Variable Scope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x-none" sz="3200" b="1" dirty="0">
                <a:ea typeface="ＭＳ Ｐゴシック" charset="-128"/>
              </a:rPr>
              <a:t>Scope</a:t>
            </a:r>
            <a:r>
              <a:rPr lang="en-US" altLang="x-none" sz="3200" dirty="0">
                <a:ea typeface="ＭＳ Ｐゴシック" charset="-128"/>
              </a:rPr>
              <a:t>: The part of a program where a variable exists.</a:t>
            </a:r>
          </a:p>
          <a:p>
            <a:pPr eaLnBrk="1" hangingPunct="1"/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Basic rule: from its declaration to the end of the enclosing </a:t>
            </a:r>
            <a:r>
              <a:rPr lang="en-US" altLang="x-none" sz="3200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{</a:t>
            </a:r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x-none" sz="3200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}</a:t>
            </a:r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 braces</a:t>
            </a:r>
          </a:p>
          <a:p>
            <a:pPr eaLnBrk="1" hangingPunct="1"/>
            <a:r>
              <a:rPr lang="en-US" altLang="x-none" sz="3200" dirty="0">
                <a:ea typeface="ＭＳ Ｐゴシック" charset="-128"/>
              </a:rPr>
              <a:t>Examples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 variable declared in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for</a:t>
            </a:r>
            <a:r>
              <a:rPr lang="en-US" altLang="x-none" dirty="0">
                <a:ea typeface="ＭＳ Ｐゴシック" charset="-128"/>
              </a:rPr>
              <a:t> loop exists only in that loop.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 variable declared in a specific method exists only in that method.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 variable declared not inside any method but in a class is said to have class scope.</a:t>
            </a:r>
            <a:endParaRPr lang="en-US" altLang="x-none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77297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Variable Scope</a:t>
            </a:r>
          </a:p>
        </p:txBody>
      </p:sp>
      <p:sp>
        <p:nvSpPr>
          <p:cNvPr id="1495045" name="AutoShape 5"/>
          <p:cNvSpPr>
            <a:spLocks/>
          </p:cNvSpPr>
          <p:nvPr/>
        </p:nvSpPr>
        <p:spPr bwMode="auto">
          <a:xfrm flipH="1">
            <a:off x="762000" y="4343400"/>
            <a:ext cx="533400" cy="756213"/>
          </a:xfrm>
          <a:prstGeom prst="rightBrace">
            <a:avLst>
              <a:gd name="adj1" fmla="val 25000"/>
              <a:gd name="adj2" fmla="val 511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 lIns="0" tIns="640080" rIns="2468880" bIns="0"/>
          <a:lstStyle/>
          <a:p>
            <a:pPr>
              <a:defRPr/>
            </a:pPr>
            <a:endParaRPr lang="en-US" sz="2400" dirty="0">
              <a:latin typeface="Tahoma" pitchFamily="34" charset="0"/>
              <a:ea typeface="+mn-ea"/>
            </a:endParaRPr>
          </a:p>
          <a:p>
            <a:pPr>
              <a:defRPr/>
            </a:pPr>
            <a:r>
              <a:rPr lang="en-US" sz="2400" dirty="0" err="1">
                <a:latin typeface="Tahoma" pitchFamily="34" charset="0"/>
                <a:ea typeface="+mn-ea"/>
              </a:rPr>
              <a:t>i's</a:t>
            </a:r>
            <a:r>
              <a:rPr lang="en-US" sz="2400" dirty="0">
                <a:latin typeface="Tahoma" pitchFamily="34" charset="0"/>
                <a:ea typeface="+mn-ea"/>
              </a:rPr>
              <a:t> scope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934200" y="3581400"/>
            <a:ext cx="1625600" cy="2362200"/>
            <a:chOff x="6934200" y="3581401"/>
            <a:chExt cx="1624895" cy="2362199"/>
          </a:xfrm>
        </p:grpSpPr>
        <p:sp>
          <p:nvSpPr>
            <p:cNvPr id="51208" name="AutoShape 4"/>
            <p:cNvSpPr>
              <a:spLocks/>
            </p:cNvSpPr>
            <p:nvPr/>
          </p:nvSpPr>
          <p:spPr bwMode="auto">
            <a:xfrm>
              <a:off x="6934200" y="4038600"/>
              <a:ext cx="838200" cy="1905000"/>
            </a:xfrm>
            <a:prstGeom prst="rightBrace">
              <a:avLst>
                <a:gd name="adj1" fmla="val 1439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 dirty="0">
                <a:latin typeface="Tahoma" charset="0"/>
              </a:endParaRPr>
            </a:p>
          </p:txBody>
        </p:sp>
        <p:sp>
          <p:nvSpPr>
            <p:cNvPr id="51209" name="Rectangle 1"/>
            <p:cNvSpPr>
              <a:spLocks noChangeArrowheads="1"/>
            </p:cNvSpPr>
            <p:nvPr/>
          </p:nvSpPr>
          <p:spPr bwMode="auto">
            <a:xfrm rot="5400000">
              <a:off x="7196931" y="3743237"/>
              <a:ext cx="1524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>
                <a:solidFill>
                  <a:srgbClr val="000000"/>
                </a:solidFill>
                <a:latin typeface="Tahoma" charset="0"/>
              </a:endParaRPr>
            </a:p>
            <a:p>
              <a:r>
                <a:rPr lang="en-US" altLang="x-none" sz="2400">
                  <a:solidFill>
                    <a:srgbClr val="000000"/>
                  </a:solidFill>
                  <a:latin typeface="Tahoma" charset="0"/>
                </a:rPr>
                <a:t>sum's scope</a:t>
              </a:r>
            </a:p>
          </p:txBody>
        </p:sp>
      </p:grp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public class CountSum {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</a:t>
            </a:r>
            <a:r>
              <a:rPr lang="en-US" altLang="x-none" sz="2000" b="1">
                <a:solidFill>
                  <a:srgbClr val="C00000"/>
                </a:solidFill>
                <a:latin typeface="Courier New" charset="0"/>
              </a:rPr>
              <a:t>static int N = 10</a:t>
            </a:r>
            <a:r>
              <a:rPr lang="en-US" altLang="x-none" sz="2000">
                <a:latin typeface="Courier New" charset="0"/>
              </a:rPr>
              <a:t>;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public static void main(String[] args) {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  countSum();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}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endParaRPr lang="en-US" altLang="x-none" sz="2000">
              <a:latin typeface="Courier New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public static void countSum() {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  System.out.print("T-minus ");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  int sum = 0;</a:t>
            </a:r>
            <a:endParaRPr lang="en-US" altLang="x-none" sz="2000">
              <a:latin typeface="Comic Sans MS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	  for (int i = 1; i </a:t>
            </a:r>
            <a:r>
              <a:rPr lang="en-US" altLang="x-none" sz="2000" b="1">
                <a:latin typeface="Courier New" charset="0"/>
              </a:rPr>
              <a:t>&lt;=</a:t>
            </a:r>
            <a:r>
              <a:rPr lang="en-US" altLang="x-none" sz="2000">
                <a:latin typeface="Courier New" charset="0"/>
              </a:rPr>
              <a:t> N; i</a:t>
            </a:r>
            <a:r>
              <a:rPr lang="en-US" altLang="x-none" sz="2000" b="1">
                <a:latin typeface="Courier New" charset="0"/>
              </a:rPr>
              <a:t>++</a:t>
            </a:r>
            <a:r>
              <a:rPr lang="en-US" altLang="x-none" sz="2000">
                <a:latin typeface="Courier New" charset="0"/>
              </a:rPr>
              <a:t>) {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	      System.out.println( i );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      sum += i;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	  }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  System.out.println(</a:t>
            </a:r>
            <a:r>
              <a:rPr lang="en-US" altLang="en-US" sz="2000">
                <a:latin typeface="Courier New" charset="0"/>
              </a:rPr>
              <a:t>“</a:t>
            </a:r>
            <a:r>
              <a:rPr lang="en-US" altLang="x-none" sz="2000">
                <a:latin typeface="Courier New" charset="0"/>
              </a:rPr>
              <a:t>N: </a:t>
            </a:r>
            <a:r>
              <a:rPr lang="en-US" altLang="en-US" sz="2000">
                <a:latin typeface="Courier New" charset="0"/>
              </a:rPr>
              <a:t>“</a:t>
            </a:r>
            <a:r>
              <a:rPr lang="en-US" altLang="x-none" sz="2000">
                <a:latin typeface="Courier New" charset="0"/>
              </a:rPr>
              <a:t> + N</a:t>
            </a:r>
            <a:r>
              <a:rPr lang="en-US" altLang="ja-JP" sz="2000">
                <a:latin typeface="Courier New" charset="0"/>
              </a:rPr>
              <a:t>);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    System.out.println(</a:t>
            </a:r>
            <a:r>
              <a:rPr lang="en-US" altLang="en-US" sz="2000">
                <a:latin typeface="Courier New" charset="0"/>
              </a:rPr>
              <a:t>“</a:t>
            </a:r>
            <a:r>
              <a:rPr lang="en-US" altLang="x-none" sz="2000">
                <a:latin typeface="Courier New" charset="0"/>
              </a:rPr>
              <a:t>Sum: </a:t>
            </a:r>
            <a:r>
              <a:rPr lang="en-US" altLang="en-US" sz="2000">
                <a:latin typeface="Courier New" charset="0"/>
              </a:rPr>
              <a:t>“</a:t>
            </a:r>
            <a:r>
              <a:rPr lang="en-US" altLang="x-none" sz="2000">
                <a:latin typeface="Courier New" charset="0"/>
              </a:rPr>
              <a:t> + sum</a:t>
            </a:r>
            <a:r>
              <a:rPr lang="en-US" altLang="ja-JP" sz="2000">
                <a:latin typeface="Courier New" charset="0"/>
              </a:rPr>
              <a:t>); </a:t>
            </a:r>
            <a:br>
              <a:rPr lang="en-US" altLang="ja-JP" sz="2000">
                <a:latin typeface="Courier New" charset="0"/>
              </a:rPr>
            </a:br>
            <a:r>
              <a:rPr lang="en-US" altLang="ja-JP" sz="2000">
                <a:latin typeface="Courier New" charset="0"/>
              </a:rPr>
              <a:t>} // end of countSum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2000">
                <a:latin typeface="Courier New" charset="0"/>
              </a:rPr>
              <a:t>} // end of class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05738" y="1295400"/>
            <a:ext cx="1624012" cy="4953000"/>
            <a:chOff x="7805033" y="1295399"/>
            <a:chExt cx="1624893" cy="4953000"/>
          </a:xfrm>
        </p:grpSpPr>
        <p:sp>
          <p:nvSpPr>
            <p:cNvPr id="51206" name="AutoShape 4"/>
            <p:cNvSpPr>
              <a:spLocks/>
            </p:cNvSpPr>
            <p:nvPr/>
          </p:nvSpPr>
          <p:spPr bwMode="auto">
            <a:xfrm>
              <a:off x="7805033" y="1752598"/>
              <a:ext cx="838200" cy="4495801"/>
            </a:xfrm>
            <a:prstGeom prst="rightBrace">
              <a:avLst>
                <a:gd name="adj1" fmla="val 14402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 dirty="0">
                <a:latin typeface="Tahoma" charset="0"/>
              </a:endParaRPr>
            </a:p>
            <a:p>
              <a:r>
                <a:rPr lang="en-US" altLang="x-none" sz="2400" dirty="0">
                  <a:latin typeface="Tahoma" charset="0"/>
                </a:rPr>
                <a:t>                               	</a:t>
              </a:r>
            </a:p>
          </p:txBody>
        </p:sp>
        <p:sp>
          <p:nvSpPr>
            <p:cNvPr id="51207" name="Rectangle 1"/>
            <p:cNvSpPr>
              <a:spLocks noChangeArrowheads="1"/>
            </p:cNvSpPr>
            <p:nvPr/>
          </p:nvSpPr>
          <p:spPr bwMode="auto">
            <a:xfrm rot="5400000">
              <a:off x="8143961" y="1381036"/>
              <a:ext cx="1371601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>
                <a:solidFill>
                  <a:srgbClr val="000000"/>
                </a:solidFill>
                <a:latin typeface="Tahoma" charset="0"/>
              </a:endParaRPr>
            </a:p>
            <a:p>
              <a:r>
                <a:rPr lang="en-US" altLang="x-none" sz="2400">
                  <a:solidFill>
                    <a:srgbClr val="000000"/>
                  </a:solidFill>
                  <a:latin typeface="Tahoma" charset="0"/>
                </a:rPr>
                <a:t>N</a:t>
              </a:r>
              <a:r>
                <a:rPr lang="en-US" altLang="en-US" sz="2400">
                  <a:solidFill>
                    <a:srgbClr val="000000"/>
                  </a:solidFill>
                  <a:latin typeface="Tahoma" charset="0"/>
                </a:rPr>
                <a:t>’</a:t>
              </a:r>
              <a:r>
                <a:rPr lang="en-US" altLang="x-none" sz="2400">
                  <a:solidFill>
                    <a:srgbClr val="000000"/>
                  </a:solidFill>
                  <a:latin typeface="Tahoma" charset="0"/>
                </a:rPr>
                <a:t>s scope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973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Why Scope?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Encapsulation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e.g., different methods can use the same variable name without the need for coordination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many analogies: folders allow same file name so long in different folders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191000"/>
            <a:ext cx="4191000" cy="2390775"/>
            <a:chOff x="228600" y="4191000"/>
            <a:chExt cx="4191000" cy="2390776"/>
          </a:xfrm>
        </p:grpSpPr>
        <p:sp>
          <p:nvSpPr>
            <p:cNvPr id="52231" name="Rectangle 3"/>
            <p:cNvSpPr txBox="1">
              <a:spLocks noChangeArrowheads="1"/>
            </p:cNvSpPr>
            <p:nvPr/>
          </p:nvSpPr>
          <p:spPr bwMode="auto">
            <a:xfrm>
              <a:off x="228600" y="4191000"/>
              <a:ext cx="4191000" cy="175260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1" tIns="45708" rIns="91411" bIns="45708"/>
            <a:lstStyle>
              <a:lvl1pPr marL="2857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lvl="1" algn="l" eaLnBrk="1" hangingPunct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endParaRPr lang="en-US" altLang="x-none" sz="1800">
                <a:latin typeface="Comic Sans MS" charset="0"/>
              </a:endParaRP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public static void aMethod() 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{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    int x = 1;</a:t>
              </a:r>
              <a:br>
                <a:rPr lang="en-US" altLang="x-none" sz="1800">
                  <a:latin typeface="Courier New" charset="0"/>
                </a:rPr>
              </a:br>
              <a:r>
                <a:rPr lang="en-US" altLang="x-none" sz="1800">
                  <a:latin typeface="Courier New" charset="0"/>
                </a:rPr>
                <a:t>   …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}</a:t>
              </a:r>
            </a:p>
          </p:txBody>
        </p:sp>
        <p:pic>
          <p:nvPicPr>
            <p:cNvPr id="52232" name="Picture 2" descr="http://t2.gstatic.com/images?q=tbn:ANd9GcRNca-_jxX0dykZHeGgp_k05azGAwe47BP-tvzdO-Yh9Krbgvn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501" y="4953000"/>
              <a:ext cx="1592899" cy="162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48200" y="4191000"/>
            <a:ext cx="4419600" cy="2057400"/>
            <a:chOff x="4648200" y="4191000"/>
            <a:chExt cx="4419600" cy="2057400"/>
          </a:xfrm>
        </p:grpSpPr>
        <p:sp>
          <p:nvSpPr>
            <p:cNvPr id="52229" name="Rectangle 3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4419600" cy="17526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1" tIns="45708" rIns="91411" bIns="45708"/>
            <a:lstStyle>
              <a:lvl1pPr marL="2857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lvl="1" algn="l" eaLnBrk="1" hangingPunct="1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endParaRPr lang="en-US" altLang="x-none" sz="1800">
                <a:latin typeface="Comic Sans MS" charset="0"/>
              </a:endParaRP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public static void bMethod() 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{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    int x = 2;</a:t>
              </a:r>
              <a:br>
                <a:rPr lang="en-US" altLang="x-none" sz="1800">
                  <a:latin typeface="Courier New" charset="0"/>
                </a:rPr>
              </a:br>
              <a:r>
                <a:rPr lang="en-US" altLang="x-none" sz="1800">
                  <a:latin typeface="Courier New" charset="0"/>
                </a:rPr>
                <a:t>   …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x-none" sz="1800">
                  <a:latin typeface="Courier New" charset="0"/>
                </a:rPr>
                <a:t>}</a:t>
              </a:r>
            </a:p>
          </p:txBody>
        </p:sp>
        <p:pic>
          <p:nvPicPr>
            <p:cNvPr id="52230" name="Picture 4" descr="http://t2.gstatic.com/images?q=tbn:ANd9GcQ4dF4cTIp3KATg6Xjgez0d8mV4ydWxFjebN0FwFV-Bb6CSveon0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876800"/>
              <a:ext cx="1055489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550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Precedence Questions (Offline)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What values result from the following expressions?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9 / 5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695 % 20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7 + 6 * 5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7 * 6 + 5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248 % 100 / 5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6 * 3 - 9 / 4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(5 - 7) * 4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6 + (18 % (17 - 12))</a:t>
            </a:r>
          </a:p>
        </p:txBody>
      </p:sp>
    </p:spTree>
    <p:extLst>
      <p:ext uri="{BB962C8B-B14F-4D97-AF65-F5344CB8AC3E}">
        <p14:creationId xmlns:p14="http://schemas.microsoft.com/office/powerpoint/2010/main" val="351334745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Loop Example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Does the following code work?</a:t>
            </a:r>
          </a:p>
          <a:p>
            <a:pPr lvl="1" eaLnBrk="1" hangingPunct="1">
              <a:spcBef>
                <a:spcPct val="0"/>
              </a:spcBef>
              <a:buClr>
                <a:srgbClr val="3333CC"/>
              </a:buClr>
              <a:buFont typeface="ZapfDingbats" charset="0"/>
              <a:buNone/>
            </a:pP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public static void main() {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x-none" sz="10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2800" dirty="0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final </a:t>
            </a:r>
            <a:r>
              <a:rPr lang="en-US" altLang="x-none" sz="2800" dirty="0" err="1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int</a:t>
            </a:r>
            <a:r>
              <a:rPr lang="en-US" altLang="x-none" sz="2800" dirty="0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N = 10;</a:t>
            </a:r>
            <a:endParaRPr lang="en-US" altLang="x-none" sz="1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for (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= 1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&lt;= N;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++) {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N+1-i +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);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}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</a:t>
            </a:r>
            <a:r>
              <a:rPr lang="en-US" altLang="ja-JP" dirty="0">
                <a:latin typeface="Courier New" charset="0"/>
                <a:ea typeface="ＭＳ Ｐゴシック" charset="-128"/>
              </a:rPr>
              <a:t>);</a:t>
            </a:r>
            <a:br>
              <a:rPr lang="en-US" altLang="ja-JP" dirty="0">
                <a:latin typeface="Courier New" charset="0"/>
                <a:ea typeface="ＭＳ Ｐゴシック" charset="-128"/>
              </a:rPr>
            </a:br>
            <a:endParaRPr lang="en-US" altLang="ja-JP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for (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= 1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&lt;= N;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++) {</a:t>
            </a:r>
            <a:endParaRPr lang="en-US" altLang="x-none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N+1–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+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}</a:t>
            </a:r>
            <a:endParaRPr lang="en-US" altLang="x-none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b="1" dirty="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9800" y="55626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Font typeface="Wingdings" charset="2"/>
              <a:buNone/>
            </a:pPr>
            <a:r>
              <a:rPr lang="en-US" altLang="x-none" sz="2400">
                <a:latin typeface="Comic Sans MS" charset="0"/>
              </a:rPr>
              <a:t>Output:</a:t>
            </a:r>
            <a:endParaRPr lang="en-US" altLang="x-none">
              <a:latin typeface="Comic Sans MS" charset="0"/>
            </a:endParaRPr>
          </a:p>
          <a:p>
            <a:pPr lvl="1" algn="l" eaLnBrk="1" hangingPunct="1">
              <a:lnSpc>
                <a:spcPct val="70000"/>
              </a:lnSpc>
              <a:buFont typeface="Wingdings" charset="2"/>
              <a:buNone/>
            </a:pPr>
            <a:endParaRPr lang="en-US" altLang="x-none" sz="800">
              <a:latin typeface="Courier New" charset="0"/>
            </a:endParaRPr>
          </a:p>
          <a:p>
            <a:pPr algn="l"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</a:rPr>
              <a:t>10 9 8 7 6 5 4 3 2 1 </a:t>
            </a:r>
          </a:p>
          <a:p>
            <a:pPr algn="l" eaLnBrk="1" hangingPunct="1">
              <a:lnSpc>
                <a:spcPct val="70000"/>
              </a:lnSpc>
              <a:buFont typeface="Wingdings" charset="2"/>
              <a:buNone/>
            </a:pPr>
            <a:endParaRPr lang="en-US" altLang="x-none" sz="1800">
              <a:latin typeface="Courier New" charset="0"/>
            </a:endParaRPr>
          </a:p>
          <a:p>
            <a:pPr algn="l" eaLnBrk="1" hangingPunct="1">
              <a:lnSpc>
                <a:spcPct val="70000"/>
              </a:lnSpc>
            </a:pPr>
            <a:r>
              <a:rPr lang="en-US" altLang="x-none" sz="1800">
                <a:latin typeface="Courier New" charset="0"/>
              </a:rPr>
              <a:t>10 9 8 7 6 5 4 3 2 1   </a:t>
            </a:r>
          </a:p>
        </p:txBody>
      </p:sp>
    </p:spTree>
    <p:extLst>
      <p:ext uri="{BB962C8B-B14F-4D97-AF65-F5344CB8AC3E}">
        <p14:creationId xmlns:p14="http://schemas.microsoft.com/office/powerpoint/2010/main" val="160746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Loop Example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Does the following code work?</a:t>
            </a:r>
          </a:p>
          <a:p>
            <a:pPr lvl="1" eaLnBrk="1" hangingPunct="1">
              <a:spcBef>
                <a:spcPct val="0"/>
              </a:spcBef>
              <a:buClr>
                <a:srgbClr val="3333CC"/>
              </a:buClr>
              <a:buFont typeface="ZapfDingbats" charset="0"/>
              <a:buNone/>
            </a:pP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public static void main() {</a:t>
            </a:r>
          </a:p>
          <a:p>
            <a:pPr lvl="1" eaLnBrk="1" hangingPunct="1">
              <a:spcBef>
                <a:spcPct val="0"/>
              </a:spcBef>
              <a:buClr>
                <a:srgbClr val="3333CC"/>
              </a:buClr>
              <a:buNone/>
            </a:pP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  final </a:t>
            </a:r>
            <a:r>
              <a:rPr lang="en-US" altLang="x-none" dirty="0" err="1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int</a:t>
            </a: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N = 10;</a:t>
            </a:r>
            <a:endParaRPr lang="en-US" altLang="x-none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solidFill>
                  <a:srgbClr val="16165D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  </a:t>
            </a:r>
            <a:r>
              <a:rPr lang="en-US" altLang="x-none" sz="2800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int</a:t>
            </a:r>
            <a:r>
              <a:rPr lang="en-US" altLang="x-none" sz="2800" b="1" dirty="0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</a:t>
            </a:r>
            <a:r>
              <a:rPr lang="en-US" altLang="x-none" sz="2800" b="1" dirty="0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;</a:t>
            </a:r>
            <a:endParaRPr lang="en-US" altLang="x-none" sz="1000" dirty="0">
              <a:solidFill>
                <a:srgbClr val="FF000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for (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= 1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&lt;= N;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++) {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N+1-i +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);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}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</a:t>
            </a:r>
            <a:r>
              <a:rPr lang="en-US" altLang="ja-JP" dirty="0">
                <a:latin typeface="Courier New" charset="0"/>
                <a:ea typeface="ＭＳ Ｐゴシック" charset="-128"/>
              </a:rPr>
              <a:t>);</a:t>
            </a:r>
            <a:br>
              <a:rPr lang="en-US" altLang="ja-JP" dirty="0">
                <a:latin typeface="Courier New" charset="0"/>
                <a:ea typeface="ＭＳ Ｐゴシック" charset="-128"/>
              </a:rPr>
            </a:br>
            <a:endParaRPr lang="en-US" altLang="ja-JP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for (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= 1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&lt;= N;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++) {</a:t>
            </a:r>
            <a:endParaRPr lang="en-US" altLang="x-none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N+1–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+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}</a:t>
            </a:r>
            <a:endParaRPr lang="en-US" altLang="x-none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b="1" dirty="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1177148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Loop Example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Does the following code work?</a:t>
            </a:r>
          </a:p>
          <a:p>
            <a:pPr lvl="1" eaLnBrk="1" hangingPunct="1">
              <a:spcBef>
                <a:spcPct val="0"/>
              </a:spcBef>
              <a:buClr>
                <a:srgbClr val="3333CC"/>
              </a:buClr>
              <a:buFont typeface="ZapfDingbats" charset="0"/>
              <a:buNone/>
            </a:pP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public static void main() {</a:t>
            </a:r>
          </a:p>
          <a:p>
            <a:pPr lvl="1" eaLnBrk="1" hangingPunct="1">
              <a:spcBef>
                <a:spcPct val="0"/>
              </a:spcBef>
              <a:buClr>
                <a:srgbClr val="3333CC"/>
              </a:buClr>
              <a:buNone/>
            </a:pP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  final </a:t>
            </a:r>
            <a:r>
              <a:rPr lang="en-US" altLang="x-none" dirty="0" err="1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int</a:t>
            </a:r>
            <a:r>
              <a:rPr lang="en-US" altLang="x-none" dirty="0">
                <a:solidFill>
                  <a:srgbClr val="00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N = 10;</a:t>
            </a:r>
            <a:endParaRPr lang="en-US" altLang="x-none" dirty="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solidFill>
                  <a:srgbClr val="16165D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  </a:t>
            </a:r>
            <a:r>
              <a:rPr lang="en-US" altLang="x-none" sz="2800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int</a:t>
            </a:r>
            <a:r>
              <a:rPr lang="en-US" altLang="x-none" sz="2800" b="1" dirty="0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i</a:t>
            </a:r>
            <a:r>
              <a:rPr lang="en-US" altLang="x-none" sz="2800" b="1" dirty="0">
                <a:solidFill>
                  <a:srgbClr val="16165D"/>
                </a:solidFill>
                <a:latin typeface="Courier New" charset="0"/>
                <a:ea typeface="ＭＳ Ｐゴシック" charset="-128"/>
                <a:cs typeface="ＭＳ Ｐゴシック" charset="0"/>
              </a:rPr>
              <a:t>;</a:t>
            </a:r>
            <a:endParaRPr lang="en-US" altLang="x-none" sz="1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for (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= 1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&lt;= N;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++) {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N+1-i +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);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}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</a:t>
            </a:r>
            <a:r>
              <a:rPr lang="en-US" altLang="ja-JP" dirty="0">
                <a:latin typeface="Courier New" charset="0"/>
                <a:ea typeface="ＭＳ Ｐゴシック" charset="-128"/>
              </a:rPr>
              <a:t>);</a:t>
            </a:r>
            <a:br>
              <a:rPr lang="en-US" altLang="ja-JP" dirty="0">
                <a:latin typeface="Courier New" charset="0"/>
                <a:ea typeface="ＭＳ Ｐゴシック" charset="-128"/>
              </a:rPr>
            </a:br>
            <a:endParaRPr lang="en-US" altLang="ja-JP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for (</a:t>
            </a:r>
            <a:r>
              <a:rPr lang="en-US" altLang="x-none" b="1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</a:t>
            </a:r>
            <a:r>
              <a:rPr lang="en-US" altLang="x-none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= 1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&lt;= N;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++) {</a:t>
            </a:r>
            <a:endParaRPr lang="en-US" altLang="x-none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N+1–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+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   }</a:t>
            </a:r>
            <a:endParaRPr lang="en-US" altLang="x-none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b="1" dirty="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399992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/>
          <p:cNvSpPr>
            <a:spLocks noGrp="1"/>
          </p:cNvSpPr>
          <p:nvPr>
            <p:ph type="title"/>
          </p:nvPr>
        </p:nvSpPr>
        <p:spPr>
          <a:xfrm>
            <a:off x="450766" y="228600"/>
            <a:ext cx="7620000" cy="11430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Code Style</a:t>
            </a:r>
          </a:p>
        </p:txBody>
      </p:sp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855767-B7A6-CC48-8AB5-112D3811FDD2}" type="slidenum">
              <a:rPr lang="en-US" altLang="x-none" sz="1200">
                <a:latin typeface="Tahoma" charset="0"/>
              </a:rPr>
              <a:pPr/>
              <a:t>73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235341"/>
            <a:ext cx="5257800" cy="25545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public static void main() {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  final 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int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 N = 10;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  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for (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</a:rPr>
              <a:t> = 1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&lt;= N;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++) {</a:t>
            </a:r>
          </a:p>
          <a:p>
            <a:pPr lvl="1"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( N+1-i +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);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ja-JP" sz="1600" kern="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for (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</a:rPr>
              <a:t> = 1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&lt;= N;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++) {</a:t>
            </a:r>
            <a:endParaRPr lang="en-US" altLang="x-none" sz="1600" b="1" kern="0" dirty="0">
              <a:solidFill>
                <a:srgbClr val="003399"/>
              </a:solidFill>
              <a:latin typeface="Courier New" charset="0"/>
            </a:endParaRPr>
          </a:p>
          <a:p>
            <a:pPr lvl="1"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( N+1–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1600" b="1" kern="0" dirty="0">
              <a:solidFill>
                <a:srgbClr val="003399"/>
              </a:solidFill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5410200" cy="28007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public static void main() {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  final 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int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 N = 10;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b="1" kern="0" dirty="0">
                <a:solidFill>
                  <a:srgbClr val="000000"/>
                </a:solidFill>
                <a:latin typeface="Courier New" charset="0"/>
                <a:cs typeface="ＭＳ Ｐゴシック" charset="0"/>
              </a:rPr>
              <a:t>  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  <a:cs typeface="ＭＳ Ｐゴシック" charset="0"/>
              </a:rPr>
              <a:t>int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  <a:cs typeface="ＭＳ Ｐゴシック" charset="0"/>
              </a:rPr>
              <a:t> 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  <a:cs typeface="ＭＳ Ｐゴシック" charset="0"/>
              </a:rPr>
              <a:t>i</a:t>
            </a:r>
            <a:r>
              <a:rPr lang="en-US" altLang="x-none" sz="1600" b="1" kern="0" dirty="0">
                <a:solidFill>
                  <a:srgbClr val="16165D"/>
                </a:solidFill>
                <a:latin typeface="Courier New" charset="0"/>
                <a:cs typeface="ＭＳ Ｐゴシック" charset="0"/>
              </a:rPr>
              <a:t>;</a:t>
            </a:r>
            <a:endParaRPr lang="en-US" altLang="x-none" sz="1600" kern="0" dirty="0">
              <a:solidFill>
                <a:srgbClr val="000000"/>
              </a:solidFill>
              <a:latin typeface="Courier New" charset="0"/>
            </a:endParaRP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for (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</a:rPr>
              <a:t> = 1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&lt;= N;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++) {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  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( N+1-i +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);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ja-JP" sz="1600" kern="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for (</a:t>
            </a:r>
            <a:r>
              <a:rPr lang="en-US" altLang="x-none" sz="1600" b="1" kern="0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altLang="x-none" sz="1600" b="1" kern="0" dirty="0">
                <a:solidFill>
                  <a:srgbClr val="FF0000"/>
                </a:solidFill>
                <a:latin typeface="Courier New" charset="0"/>
              </a:rPr>
              <a:t> = 1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&lt;= N;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++) {</a:t>
            </a:r>
            <a:endParaRPr lang="en-US" altLang="x-none" sz="1600" b="1" kern="0" dirty="0">
              <a:solidFill>
                <a:srgbClr val="003399"/>
              </a:solidFill>
              <a:latin typeface="Courier New" charset="0"/>
            </a:endParaRP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   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System.out.print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( N+1–</a:t>
            </a:r>
            <a:r>
              <a:rPr lang="en-US" altLang="x-none" sz="1600" kern="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+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kern="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  }</a:t>
            </a:r>
          </a:p>
          <a:p>
            <a:pPr algn="l" eaLnBrk="1" hangingPunct="1">
              <a:buClr>
                <a:srgbClr val="3333CC"/>
              </a:buClr>
              <a:buSzPct val="75000"/>
            </a:pPr>
            <a:r>
              <a:rPr lang="en-US" altLang="x-none" sz="1600" kern="0" dirty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1600" b="1" kern="0" dirty="0">
              <a:solidFill>
                <a:srgbClr val="003399"/>
              </a:solidFill>
              <a:latin typeface="Courier New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22950" y="1709847"/>
            <a:ext cx="2940050" cy="2525494"/>
            <a:chOff x="5822950" y="1709847"/>
            <a:chExt cx="2940050" cy="252549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5822950" y="1709847"/>
              <a:ext cx="2940050" cy="1828800"/>
            </a:xfrm>
            <a:prstGeom prst="rect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400" dirty="0"/>
                <a:t>Personally, I prefer this one as </a:t>
              </a:r>
              <a:r>
                <a:rPr lang="en-US" altLang="x-none" sz="2400"/>
                <a:t>it declares variables with minimal scope.</a:t>
              </a:r>
              <a:endParaRPr lang="en-US" altLang="x-none" sz="2400" dirty="0"/>
            </a:p>
          </p:txBody>
        </p:sp>
        <p:cxnSp>
          <p:nvCxnSpPr>
            <p:cNvPr id="3" name="Straight Arrow Connector 2"/>
            <p:cNvCxnSpPr>
              <a:stCxn id="38917" idx="2"/>
              <a:endCxn id="7" idx="0"/>
            </p:cNvCxnSpPr>
            <p:nvPr/>
          </p:nvCxnSpPr>
          <p:spPr bwMode="auto">
            <a:xfrm flipH="1">
              <a:off x="6134100" y="3538647"/>
              <a:ext cx="1158875" cy="6966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098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Loop Example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382000" cy="4648200"/>
          </a:xfrm>
        </p:spPr>
        <p:txBody>
          <a:bodyPr/>
          <a:lstStyle/>
          <a:p>
            <a:pPr eaLnBrk="1" hangingPunct="1">
              <a:buFont typeface="Wingdings" charset="0"/>
              <a:buChar char="q"/>
              <a:defRPr/>
            </a:pPr>
            <a:r>
              <a:rPr lang="en-US" dirty="0"/>
              <a:t>Does the following code work?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dirty="0">
                <a:latin typeface="Courier New" charset="0"/>
              </a:rPr>
              <a:t>	</a:t>
            </a:r>
            <a:r>
              <a:rPr lang="en-US" sz="2400" dirty="0">
                <a:latin typeface="Courier New" charset="0"/>
              </a:rPr>
              <a:t>for (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set = 1; set &lt;= 5; set++)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for (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 = 1;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 &lt;= </a:t>
            </a:r>
            <a:r>
              <a:rPr lang="en-US" sz="2400" b="1" dirty="0">
                <a:latin typeface="Courier New" charset="0"/>
              </a:rPr>
              <a:t>set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++)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    </a:t>
            </a:r>
            <a:r>
              <a:rPr lang="en-US" sz="2400" dirty="0" err="1">
                <a:latin typeface="Courier New" charset="0"/>
              </a:rPr>
              <a:t>System.out.print</a:t>
            </a:r>
            <a:r>
              <a:rPr lang="en-US" sz="2400" dirty="0">
                <a:latin typeface="Courier New" charset="0"/>
              </a:rPr>
              <a:t>("*");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</a:t>
            </a:r>
            <a:r>
              <a:rPr lang="en-US" sz="2400" dirty="0" err="1">
                <a:latin typeface="Courier New" charset="0"/>
              </a:rPr>
              <a:t>System.out.println</a:t>
            </a:r>
            <a:r>
              <a:rPr lang="en-US" sz="24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/>
              <a:t>      </a:t>
            </a:r>
            <a:r>
              <a:rPr lang="en-US" sz="2400" dirty="0"/>
              <a:t>Output:</a:t>
            </a:r>
            <a:endParaRPr lang="en-US" dirty="0"/>
          </a:p>
          <a:p>
            <a:pPr lvl="1" eaLnBrk="1" hangingPunct="1">
              <a:lnSpc>
                <a:spcPct val="70000"/>
              </a:lnSpc>
              <a:buFont typeface="Wingdings" charset="0"/>
              <a:buNone/>
              <a:defRPr/>
            </a:pPr>
            <a:endParaRPr lang="en-US" sz="800" dirty="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en-US" sz="1800" dirty="0">
                <a:latin typeface="Courier New" charset="0"/>
              </a:rPr>
              <a:t>	*</a:t>
            </a:r>
          </a:p>
          <a:p>
            <a:pPr lvl="1" eaLnBrk="1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en-US" sz="1800" dirty="0">
                <a:latin typeface="Courier New" charset="0"/>
              </a:rPr>
              <a:t>	**</a:t>
            </a:r>
          </a:p>
          <a:p>
            <a:pPr lvl="1" eaLnBrk="1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en-US" sz="1800" dirty="0">
                <a:latin typeface="Courier New" charset="0"/>
              </a:rPr>
              <a:t>	***</a:t>
            </a:r>
          </a:p>
          <a:p>
            <a:pPr lvl="1" eaLnBrk="1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en-US" sz="1800" dirty="0">
                <a:latin typeface="Courier New" charset="0"/>
              </a:rPr>
              <a:t>	****</a:t>
            </a:r>
          </a:p>
          <a:p>
            <a:pPr lvl="1" eaLnBrk="1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en-US" sz="1800" dirty="0">
                <a:latin typeface="Courier New" charset="0"/>
              </a:rPr>
              <a:t>	*****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0804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2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2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2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for loops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CountDown</a:t>
            </a:r>
            <a:r>
              <a:rPr lang="en-US" altLang="x-none" dirty="0">
                <a:ea typeface="ＭＳ Ｐゴシック" charset="-128"/>
              </a:rPr>
              <a:t> as as loop and coding style example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variable scoping of loop variables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nested loops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F056653-27F2-7040-9427-56938E49AEA5}" type="slidenum">
              <a:rPr lang="en-US" altLang="x-none" sz="1200">
                <a:latin typeface="Tahoma" charset="0"/>
              </a:rPr>
              <a:pPr/>
              <a:t>75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499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5400" y="1905000"/>
            <a:ext cx="7239000" cy="1143000"/>
          </a:xfrm>
          <a:prstGeom prst="rect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447800"/>
            <a:ext cx="8001000" cy="2438400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Nested Loop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371600"/>
            <a:ext cx="8382000" cy="2819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dirty="0">
                <a:latin typeface="Courier New" charset="0"/>
              </a:rPr>
              <a:t>	</a:t>
            </a:r>
            <a:r>
              <a:rPr lang="en-US" sz="2400" dirty="0">
                <a:latin typeface="Courier New" charset="0"/>
              </a:rPr>
              <a:t>for (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</a:rPr>
              <a:t>set</a:t>
            </a:r>
            <a:r>
              <a:rPr lang="en-US" sz="2400" dirty="0">
                <a:latin typeface="Courier New" charset="0"/>
              </a:rPr>
              <a:t> = 1; set &lt;= 5; set++)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for (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 = 1;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 &lt;=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</a:rPr>
              <a:t>set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++)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    </a:t>
            </a:r>
            <a:r>
              <a:rPr lang="en-US" sz="2400" dirty="0" err="1">
                <a:latin typeface="Courier New" charset="0"/>
              </a:rPr>
              <a:t>System.out.print</a:t>
            </a:r>
            <a:r>
              <a:rPr lang="en-US" sz="2400" dirty="0">
                <a:latin typeface="Courier New" charset="0"/>
              </a:rPr>
              <a:t>("*");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</a:t>
            </a:r>
            <a:r>
              <a:rPr lang="en-US" sz="2400" dirty="0" err="1">
                <a:latin typeface="Courier New" charset="0"/>
              </a:rPr>
              <a:t>System.out.println</a:t>
            </a:r>
            <a:r>
              <a:rPr lang="en-US" sz="24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/>
              <a:t>      </a:t>
            </a:r>
            <a:endParaRPr lang="en-US" sz="1800" dirty="0"/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495300" y="3962400"/>
            <a:ext cx="838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800" dirty="0">
                <a:latin typeface="Comic Sans MS" charset="0"/>
              </a:rPr>
              <a:t>There can be another loop inside one loop to form a nested loop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800" dirty="0">
                <a:latin typeface="Comic Sans MS" charset="0"/>
              </a:rPr>
              <a:t>The #loop times of the inner loop can depend on the outer loop variable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800" dirty="0">
                <a:latin typeface="Comic Sans MS" charset="0"/>
              </a:rPr>
              <a:t>Nested loops are common, </a:t>
            </a:r>
            <a:r>
              <a:rPr lang="en-US" altLang="x-none" sz="2800" dirty="0">
                <a:solidFill>
                  <a:srgbClr val="FF0000"/>
                </a:solidFill>
                <a:latin typeface="Comic Sans MS" charset="0"/>
              </a:rPr>
              <a:t>important</a:t>
            </a:r>
            <a:r>
              <a:rPr lang="en-US" altLang="x-none" sz="2800" dirty="0">
                <a:latin typeface="Comic Sans MS" charset="0"/>
              </a:rPr>
              <a:t> programming patterns.</a:t>
            </a:r>
          </a:p>
        </p:txBody>
      </p:sp>
    </p:spTree>
    <p:extLst>
      <p:ext uri="{BB962C8B-B14F-4D97-AF65-F5344CB8AC3E}">
        <p14:creationId xmlns:p14="http://schemas.microsoft.com/office/powerpoint/2010/main" val="2748221379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Practice: Nested </a:t>
            </a:r>
            <a:r>
              <a:rPr lang="en-US" altLang="x-none" sz="3600">
                <a:latin typeface="Courier New" charset="0"/>
                <a:ea typeface="ＭＳ Ｐゴシック" charset="-128"/>
              </a:rPr>
              <a:t>for</a:t>
            </a:r>
            <a:r>
              <a:rPr lang="en-US" altLang="x-none" sz="3600">
                <a:ea typeface="ＭＳ Ｐゴシック" charset="-128"/>
              </a:rPr>
              <a:t> loop example</a:t>
            </a:r>
          </a:p>
        </p:txBody>
      </p:sp>
      <p:sp>
        <p:nvSpPr>
          <p:cNvPr id="14735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What is the output of the following nested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loops?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9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for (int i = 1; i &lt;= 5; i++)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  for (int j = 1; j &lt;= </a:t>
            </a:r>
            <a:r>
              <a:rPr lang="en-US" altLang="x-none" b="1">
                <a:latin typeface="Courier New" charset="0"/>
                <a:ea typeface="ＭＳ Ｐゴシック" charset="-128"/>
              </a:rPr>
              <a:t>i</a:t>
            </a:r>
            <a:r>
              <a:rPr lang="en-US" altLang="x-none">
                <a:latin typeface="Courier New" charset="0"/>
                <a:ea typeface="ＭＳ Ｐゴシック" charset="-128"/>
              </a:rPr>
              <a:t>; j++)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      System.out.print(i);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  System.out.println();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}</a:t>
            </a:r>
            <a:endParaRPr lang="en-US" altLang="x-none" sz="1800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Output:</a:t>
            </a:r>
          </a:p>
          <a:p>
            <a:pPr lvl="1" eaLnBrk="1" hangingPunct="1">
              <a:lnSpc>
                <a:spcPct val="70000"/>
              </a:lnSpc>
              <a:buFont typeface="Wingdings" charset="2"/>
              <a:buNone/>
            </a:pP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1</a:t>
            </a:r>
          </a:p>
          <a:p>
            <a:pPr lvl="1"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22</a:t>
            </a:r>
          </a:p>
          <a:p>
            <a:pPr lvl="1"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333</a:t>
            </a:r>
          </a:p>
          <a:p>
            <a:pPr lvl="1"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4444</a:t>
            </a:r>
          </a:p>
          <a:p>
            <a:pPr lvl="1"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55555</a:t>
            </a:r>
          </a:p>
        </p:txBody>
      </p:sp>
    </p:spTree>
    <p:extLst>
      <p:ext uri="{BB962C8B-B14F-4D97-AF65-F5344CB8AC3E}">
        <p14:creationId xmlns:p14="http://schemas.microsoft.com/office/powerpoint/2010/main" val="88239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3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3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3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Practice: Nested </a:t>
            </a:r>
            <a:r>
              <a:rPr lang="en-US" altLang="x-none" sz="3600">
                <a:latin typeface="Courier New" charset="0"/>
                <a:ea typeface="ＭＳ Ｐゴシック" charset="-128"/>
              </a:rPr>
              <a:t>for</a:t>
            </a:r>
            <a:r>
              <a:rPr lang="en-US" altLang="x-none" sz="3600">
                <a:ea typeface="ＭＳ Ｐゴシック" charset="-128"/>
              </a:rPr>
              <a:t> loop example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What is the output of the following nested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loops?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7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for (int i = 1; i &lt;= 9; i++)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for (int j = 1; j &lt;= </a:t>
            </a:r>
            <a:r>
              <a:rPr lang="en-US" altLang="x-none" sz="1800" b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 j++)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    System.out.print(i*j + </a:t>
            </a:r>
            <a:r>
              <a:rPr lang="ja-JP" altLang="en-US" sz="18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800">
                <a:latin typeface="Courier New" charset="0"/>
                <a:ea typeface="ＭＳ Ｐゴシック" charset="-128"/>
              </a:rPr>
              <a:t>\t</a:t>
            </a:r>
            <a:r>
              <a:rPr lang="ja-JP" altLang="en-US" sz="18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180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System.out.println();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5268716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Nested Loop Design Example: Drawing A Complex Pattern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Use nested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for</a:t>
            </a:r>
            <a:r>
              <a:rPr lang="en-US" altLang="x-none" dirty="0">
                <a:ea typeface="ＭＳ Ｐゴシック" charset="-128"/>
              </a:rPr>
              <a:t> loops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to draw ASCII X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A size SIZE ASCII X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has 2 * SIZE rows 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Why draw ASCII art?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Real graphics will require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some finesse (shortly)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ASCII art has complex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patterns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Can focus on the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algorithms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5257800" y="2362200"/>
            <a:ext cx="3048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1143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algn="l"/>
            <a:r>
              <a:rPr lang="en-US" altLang="x-none" sz="2400">
                <a:latin typeface="Courier New" charset="0"/>
              </a:rPr>
              <a:t> \    /</a:t>
            </a:r>
          </a:p>
          <a:p>
            <a:pPr algn="l"/>
            <a:r>
              <a:rPr lang="en-US" altLang="x-none" sz="2400">
                <a:latin typeface="Courier New" charset="0"/>
              </a:rPr>
              <a:t>  \  /</a:t>
            </a:r>
          </a:p>
          <a:p>
            <a:pPr algn="l"/>
            <a:r>
              <a:rPr lang="en-US" altLang="x-none" sz="2400">
                <a:latin typeface="Courier New" charset="0"/>
              </a:rPr>
              <a:t>   \/</a:t>
            </a:r>
          </a:p>
          <a:p>
            <a:pPr algn="l"/>
            <a:r>
              <a:rPr lang="en-US" altLang="x-none" sz="2400">
                <a:latin typeface="Courier New" charset="0"/>
              </a:rPr>
              <a:t>   /\</a:t>
            </a:r>
          </a:p>
          <a:p>
            <a:pPr algn="l"/>
            <a:r>
              <a:rPr lang="en-US" altLang="x-none" sz="2400">
                <a:latin typeface="Courier New" charset="0"/>
              </a:rPr>
              <a:t>  /  \</a:t>
            </a:r>
          </a:p>
          <a:p>
            <a:pPr algn="l"/>
            <a:r>
              <a:rPr lang="en-US" altLang="x-none" sz="2400">
                <a:latin typeface="Courier New" charset="0"/>
              </a:rPr>
              <a:t> /    \</a:t>
            </a:r>
          </a:p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en-US" altLang="x-none" sz="6600">
              <a:latin typeface="Courier New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7086600" y="1981200"/>
            <a:ext cx="1828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>
                <a:latin typeface="Courier New" charset="0"/>
              </a:rPr>
              <a:t> \  /</a:t>
            </a:r>
          </a:p>
          <a:p>
            <a:pPr algn="l"/>
            <a:r>
              <a:rPr lang="en-US" altLang="x-none" sz="1800">
                <a:latin typeface="Courier New" charset="0"/>
              </a:rPr>
              <a:t>  \/</a:t>
            </a:r>
          </a:p>
          <a:p>
            <a:pPr algn="l"/>
            <a:r>
              <a:rPr lang="en-US" altLang="x-none" sz="1800">
                <a:latin typeface="Courier New" charset="0"/>
              </a:rPr>
              <a:t>  /\</a:t>
            </a:r>
          </a:p>
          <a:p>
            <a:pPr algn="l"/>
            <a:r>
              <a:rPr lang="en-US" altLang="x-none" sz="1800">
                <a:latin typeface="Courier New" charset="0"/>
              </a:rPr>
              <a:t> /  \</a:t>
            </a:r>
          </a:p>
          <a:p>
            <a:pPr algn="l"/>
            <a:r>
              <a:rPr lang="en-US" altLang="x-none" sz="180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>
                <a:latin typeface="Courier New" charset="0"/>
              </a:rPr>
              <a:t>==      ==</a:t>
            </a:r>
          </a:p>
          <a:p>
            <a:pPr algn="l"/>
            <a:r>
              <a:rPr lang="en-US" altLang="x-none" sz="1800">
                <a:latin typeface="Courier New" charset="0"/>
              </a:rPr>
              <a:t> \      /</a:t>
            </a:r>
          </a:p>
          <a:p>
            <a:pPr algn="l"/>
            <a:r>
              <a:rPr lang="en-US" altLang="x-none" sz="1800">
                <a:latin typeface="Courier New" charset="0"/>
              </a:rPr>
              <a:t>  \    /</a:t>
            </a:r>
          </a:p>
          <a:p>
            <a:pPr algn="l"/>
            <a:r>
              <a:rPr lang="en-US" altLang="x-none" sz="1800">
                <a:latin typeface="Courier New" charset="0"/>
              </a:rPr>
              <a:t>   \  /</a:t>
            </a:r>
          </a:p>
          <a:p>
            <a:pPr algn="l"/>
            <a:r>
              <a:rPr lang="en-US" altLang="x-none" sz="1800">
                <a:latin typeface="Courier New" charset="0"/>
              </a:rPr>
              <a:t>    \/</a:t>
            </a:r>
          </a:p>
          <a:p>
            <a:pPr algn="l"/>
            <a:r>
              <a:rPr lang="en-US" altLang="x-none" sz="1800">
                <a:latin typeface="Courier New" charset="0"/>
              </a:rPr>
              <a:t>    /\</a:t>
            </a:r>
          </a:p>
          <a:p>
            <a:pPr algn="l"/>
            <a:r>
              <a:rPr lang="en-US" altLang="x-none" sz="1800">
                <a:latin typeface="Courier New" charset="0"/>
              </a:rPr>
              <a:t>   /  \</a:t>
            </a:r>
          </a:p>
          <a:p>
            <a:pPr algn="l"/>
            <a:r>
              <a:rPr lang="en-US" altLang="x-none" sz="1800">
                <a:latin typeface="Courier New" charset="0"/>
              </a:rPr>
              <a:t>  /    \</a:t>
            </a:r>
          </a:p>
          <a:p>
            <a:pPr algn="l"/>
            <a:r>
              <a:rPr lang="en-US" altLang="x-none" sz="1800">
                <a:latin typeface="Courier New" charset="0"/>
              </a:rPr>
              <a:t> /      \</a:t>
            </a:r>
          </a:p>
          <a:p>
            <a:pPr algn="l"/>
            <a:r>
              <a:rPr lang="en-US" altLang="x-none" sz="1800">
                <a:latin typeface="Courier New" charset="0"/>
              </a:rPr>
              <a:t>==      ==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5410200"/>
            <a:ext cx="98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4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1687513"/>
            <a:ext cx="98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3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1250" y="6345238"/>
            <a:ext cx="984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5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250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Real Number Example (Offline)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>
                <a:latin typeface="Courier New" charset="0"/>
                <a:ea typeface="ＭＳ Ｐゴシック" charset="-128"/>
              </a:rPr>
              <a:t>2.0 * 2.4 + 2.25 * 4.0 / 2.0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\___/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4.8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    + 2.25 * 4.0 / 2.0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 \___/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 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 4.8    +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9.0</a:t>
            </a:r>
            <a:r>
              <a:rPr lang="en-US" altLang="x-none" sz="2400">
                <a:latin typeface="Courier New" charset="0"/>
                <a:ea typeface="ＭＳ Ｐゴシック" charset="-128"/>
              </a:rPr>
              <a:t>   / 2.0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    \_____/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       |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 4.8    +    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4.5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\____________/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             | </a:t>
            </a:r>
            <a:br>
              <a:rPr lang="en-US" altLang="x-none" sz="2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2400">
                <a:latin typeface="Courier New" charset="0"/>
                <a:ea typeface="ＭＳ Ｐゴシック" charset="-128"/>
              </a:rPr>
              <a:t>            </a:t>
            </a:r>
            <a:r>
              <a:rPr lang="en-US" altLang="x-none" sz="2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9.3</a:t>
            </a:r>
          </a:p>
        </p:txBody>
      </p:sp>
    </p:spTree>
    <p:extLst>
      <p:ext uri="{BB962C8B-B14F-4D97-AF65-F5344CB8AC3E}">
        <p14:creationId xmlns:p14="http://schemas.microsoft.com/office/powerpoint/2010/main" val="2751319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387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Drawing ASCII X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marL="5715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ea typeface="ＭＳ Ｐゴシック" charset="-128"/>
              </a:rPr>
              <a:t>A size SIZE (S) ASCII X has 2 * SIZE rows, 2*SIZE columns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356393" y="2971800"/>
            <a:ext cx="3048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1143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 dirty="0">
                <a:latin typeface="Courier New" charset="0"/>
              </a:rPr>
              <a:t>==    ==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 \    /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  \  /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   \/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   /\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  /  \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 /    \</a:t>
            </a:r>
          </a:p>
          <a:p>
            <a:pPr algn="l"/>
            <a:r>
              <a:rPr lang="en-US" altLang="x-none" sz="2400" dirty="0">
                <a:latin typeface="Courier New" charset="0"/>
              </a:rPr>
              <a:t>==    ==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en-US" altLang="x-none" sz="6600" dirty="0">
              <a:latin typeface="Courier New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385803" y="2100262"/>
            <a:ext cx="1828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dirty="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\  /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\/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/\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/  \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==      ==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\      /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\    /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 \  /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  \/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  /\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 /  \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 /    \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 /      \</a:t>
            </a:r>
          </a:p>
          <a:p>
            <a:pPr algn="l"/>
            <a:r>
              <a:rPr lang="en-US" altLang="x-none" sz="1800" dirty="0">
                <a:latin typeface="Courier New" charset="0"/>
              </a:rPr>
              <a:t>==      ==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992561"/>
            <a:ext cx="98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4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3558" y="2662237"/>
            <a:ext cx="98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3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4119" y="5677861"/>
            <a:ext cx="984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5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3948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4419600"/>
            <a:ext cx="1066800" cy="1905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4419600"/>
            <a:ext cx="1066800" cy="1905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7400" y="2438400"/>
            <a:ext cx="1066800" cy="1905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438400"/>
            <a:ext cx="1066800" cy="1905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Top-Down Decomposition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\  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\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\/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/\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/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/  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42168"/>
            <a:ext cx="92608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4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A size SIZE (S) ASCII X has 2 * SIZE rows, 2*SIZE columns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0" y="2438400"/>
            <a:ext cx="5105400" cy="3483904"/>
            <a:chOff x="3581400" y="2535896"/>
            <a:chExt cx="5105400" cy="3483904"/>
          </a:xfrm>
        </p:grpSpPr>
        <p:sp>
          <p:nvSpPr>
            <p:cNvPr id="11" name="Rectangle 10"/>
            <p:cNvSpPr/>
            <p:nvPr/>
          </p:nvSpPr>
          <p:spPr>
            <a:xfrm>
              <a:off x="3581400" y="2535896"/>
              <a:ext cx="51054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" lvl="0" algn="l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</a:pPr>
              <a:r>
                <a:rPr lang="en-US" altLang="x-none" sz="2400" kern="0" dirty="0">
                  <a:solidFill>
                    <a:srgbClr val="000000"/>
                  </a:solidFill>
                  <a:latin typeface="Comic Sans MS"/>
                  <a:cs typeface="ＭＳ Ｐゴシック" charset="0"/>
                </a:rPr>
                <a:t>This decomposition is </a:t>
              </a:r>
              <a:r>
                <a:rPr lang="en-US" altLang="x-none" sz="2400" kern="0" dirty="0">
                  <a:solidFill>
                    <a:srgbClr val="FF0000"/>
                  </a:solidFill>
                  <a:latin typeface="Comic Sans MS"/>
                  <a:cs typeface="ＭＳ Ｐゴシック" charset="0"/>
                </a:rPr>
                <a:t>hard</a:t>
              </a:r>
              <a:r>
                <a:rPr lang="en-US" altLang="x-none" sz="2400" kern="0" dirty="0">
                  <a:solidFill>
                    <a:srgbClr val="000000"/>
                  </a:solidFill>
                  <a:latin typeface="Comic Sans MS"/>
                  <a:cs typeface="ＭＳ Ｐゴシック" charset="0"/>
                </a:rPr>
                <a:t> to implement because ASCII drawing cursor movement constraint: left -&gt; right, </a:t>
              </a:r>
              <a:br>
                <a:rPr lang="en-US" altLang="x-none" sz="2400" kern="0" dirty="0">
                  <a:solidFill>
                    <a:srgbClr val="000000"/>
                  </a:solidFill>
                  <a:latin typeface="Comic Sans MS"/>
                  <a:cs typeface="ＭＳ Ｐゴシック" charset="0"/>
                </a:rPr>
              </a:br>
              <a:r>
                <a:rPr lang="en-US" altLang="x-none" sz="2400" kern="0" dirty="0">
                  <a:solidFill>
                    <a:srgbClr val="000000"/>
                  </a:solidFill>
                  <a:latin typeface="Comic Sans MS"/>
                  <a:cs typeface="ＭＳ Ｐゴシック" charset="0"/>
                </a:rPr>
                <a:t>top -&gt; bottom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4630434" y="4419600"/>
              <a:ext cx="2379966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630434" y="4419600"/>
              <a:ext cx="0" cy="16002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17" name="Rectangle 16"/>
          <p:cNvSpPr/>
          <p:nvPr/>
        </p:nvSpPr>
        <p:spPr>
          <a:xfrm>
            <a:off x="3810000" y="6100870"/>
            <a:ext cx="4876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4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Better decompose </a:t>
            </a:r>
            <a:r>
              <a:rPr lang="en-US" altLang="x-none" sz="2400" kern="0">
                <a:solidFill>
                  <a:srgbClr val="000000"/>
                </a:solidFill>
                <a:latin typeface="Comic Sans MS"/>
                <a:cs typeface="ＭＳ Ｐゴシック" charset="0"/>
              </a:rPr>
              <a:t>along movement line</a:t>
            </a:r>
            <a:endParaRPr lang="en-US" altLang="x-none" sz="2400" kern="0" dirty="0">
              <a:solidFill>
                <a:srgbClr val="000000"/>
              </a:solidFill>
              <a:latin typeface="Comic Sans MS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51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181600" y="5181600"/>
            <a:ext cx="1755775" cy="23645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181600" y="4038600"/>
            <a:ext cx="1755775" cy="10588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181600" y="2895600"/>
            <a:ext cx="1755775" cy="10588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78425" y="2582945"/>
            <a:ext cx="1755775" cy="21740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Drawing ASCII X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1.  Bound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2. Top half (</a:t>
            </a:r>
            <a:r>
              <a:rPr lang="en-US" altLang="x-none" sz="2000" dirty="0" err="1">
                <a:ea typeface="ＭＳ Ｐゴシック" charset="-128"/>
              </a:rPr>
              <a:t>drawV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>
              <a:solidFill>
                <a:srgbClr val="003399"/>
              </a:solidFill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>
              <a:solidFill>
                <a:srgbClr val="003399"/>
              </a:solidFill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3. Bottom half (top half 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upside-down, </a:t>
            </a:r>
            <a:r>
              <a:rPr lang="en-US" altLang="x-none" sz="2000" dirty="0" err="1">
                <a:ea typeface="ＭＳ Ｐゴシック" charset="-128"/>
              </a:rPr>
              <a:t>drawUV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4. Bound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257800" y="2506662"/>
            <a:ext cx="3048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1143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algn="l"/>
            <a:r>
              <a:rPr lang="en-US" altLang="x-none" sz="2400">
                <a:latin typeface="Courier New" charset="0"/>
              </a:rPr>
              <a:t> \    /</a:t>
            </a:r>
          </a:p>
          <a:p>
            <a:pPr algn="l"/>
            <a:r>
              <a:rPr lang="en-US" altLang="x-none" sz="2400">
                <a:latin typeface="Courier New" charset="0"/>
              </a:rPr>
              <a:t>  \  /</a:t>
            </a:r>
          </a:p>
          <a:p>
            <a:pPr algn="l"/>
            <a:r>
              <a:rPr lang="en-US" altLang="x-none" sz="2400">
                <a:latin typeface="Courier New" charset="0"/>
              </a:rPr>
              <a:t>   \/</a:t>
            </a:r>
          </a:p>
          <a:p>
            <a:pPr algn="l"/>
            <a:r>
              <a:rPr lang="en-US" altLang="x-none" sz="2400">
                <a:latin typeface="Courier New" charset="0"/>
              </a:rPr>
              <a:t>   /\</a:t>
            </a:r>
          </a:p>
          <a:p>
            <a:pPr algn="l"/>
            <a:r>
              <a:rPr lang="en-US" altLang="x-none" sz="2400">
                <a:latin typeface="Courier New" charset="0"/>
              </a:rPr>
              <a:t>  /  \</a:t>
            </a:r>
          </a:p>
          <a:p>
            <a:pPr algn="l"/>
            <a:r>
              <a:rPr lang="en-US" altLang="x-none" sz="2400">
                <a:latin typeface="Courier New" charset="0"/>
              </a:rPr>
              <a:t> /    \</a:t>
            </a:r>
          </a:p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en-US" altLang="x-none" sz="6600"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554662"/>
            <a:ext cx="98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4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42168"/>
            <a:ext cx="92608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4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A size SIZE (S) ASCII X has 2 * SIZE rows, 2*SIZE columns </a:t>
            </a:r>
          </a:p>
        </p:txBody>
      </p:sp>
    </p:spTree>
    <p:extLst>
      <p:ext uri="{BB962C8B-B14F-4D97-AF65-F5344CB8AC3E}">
        <p14:creationId xmlns:p14="http://schemas.microsoft.com/office/powerpoint/2010/main" val="216978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44303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bound</a:t>
            </a:r>
          </a:p>
        </p:txBody>
      </p:sp>
      <p:grpSp>
        <p:nvGrpSpPr>
          <p:cNvPr id="97288" name="Group 9"/>
          <p:cNvGrpSpPr>
            <a:grpSpLocks/>
          </p:cNvGrpSpPr>
          <p:nvPr/>
        </p:nvGrpSpPr>
        <p:grpSpPr bwMode="auto">
          <a:xfrm>
            <a:off x="4077703" y="2743200"/>
            <a:ext cx="1942097" cy="990600"/>
            <a:chOff x="2553704" y="3123404"/>
            <a:chExt cx="1942097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303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flipV="1">
              <a:off x="2553704" y="3123404"/>
              <a:ext cx="1942097" cy="5337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89" name="Group 14"/>
          <p:cNvGrpSpPr>
            <a:grpSpLocks/>
          </p:cNvGrpSpPr>
          <p:nvPr/>
        </p:nvGrpSpPr>
        <p:grpSpPr bwMode="auto">
          <a:xfrm>
            <a:off x="6019800" y="2743200"/>
            <a:ext cx="1600200" cy="990600"/>
            <a:chOff x="3581402" y="4342654"/>
            <a:chExt cx="1600199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2" y="4876402"/>
              <a:ext cx="1295399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drawIV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301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2" y="4342654"/>
              <a:ext cx="9524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0" name="Group 15"/>
          <p:cNvGrpSpPr>
            <a:grpSpLocks/>
          </p:cNvGrpSpPr>
          <p:nvPr/>
        </p:nvGrpSpPr>
        <p:grpSpPr bwMode="auto">
          <a:xfrm>
            <a:off x="60198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bound</a:t>
              </a:r>
            </a:p>
          </p:txBody>
        </p:sp>
        <p:cxnSp>
          <p:nvCxnSpPr>
            <p:cNvPr id="97299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flipH="1" flipV="1">
              <a:off x="2228851" y="5561863"/>
              <a:ext cx="2466974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3340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97292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4483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8153" y="2482599"/>
            <a:ext cx="3048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1143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algn="l"/>
            <a:r>
              <a:rPr lang="en-US" altLang="x-none" sz="2400">
                <a:latin typeface="Courier New" charset="0"/>
              </a:rPr>
              <a:t> \    /</a:t>
            </a:r>
          </a:p>
          <a:p>
            <a:pPr algn="l"/>
            <a:r>
              <a:rPr lang="en-US" altLang="x-none" sz="2400">
                <a:latin typeface="Courier New" charset="0"/>
              </a:rPr>
              <a:t>  \  /</a:t>
            </a:r>
          </a:p>
          <a:p>
            <a:pPr algn="l"/>
            <a:r>
              <a:rPr lang="en-US" altLang="x-none" sz="2400">
                <a:latin typeface="Courier New" charset="0"/>
              </a:rPr>
              <a:t>   \/</a:t>
            </a:r>
          </a:p>
          <a:p>
            <a:pPr algn="l"/>
            <a:r>
              <a:rPr lang="en-US" altLang="x-none" sz="2400">
                <a:latin typeface="Courier New" charset="0"/>
              </a:rPr>
              <a:t>   /\</a:t>
            </a:r>
          </a:p>
          <a:p>
            <a:pPr algn="l"/>
            <a:r>
              <a:rPr lang="en-US" altLang="x-none" sz="2400">
                <a:latin typeface="Courier New" charset="0"/>
              </a:rPr>
              <a:t>  /  \</a:t>
            </a:r>
          </a:p>
          <a:p>
            <a:pPr algn="l"/>
            <a:r>
              <a:rPr lang="en-US" altLang="x-none" sz="2400">
                <a:latin typeface="Courier New" charset="0"/>
              </a:rPr>
              <a:t> /    \</a:t>
            </a:r>
          </a:p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en-US" altLang="x-none" sz="6600">
              <a:latin typeface="Courier New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886953" y="2101599"/>
            <a:ext cx="1828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>
                <a:latin typeface="Courier New" charset="0"/>
              </a:rPr>
              <a:t> \  /</a:t>
            </a:r>
          </a:p>
          <a:p>
            <a:pPr algn="l"/>
            <a:r>
              <a:rPr lang="en-US" altLang="x-none" sz="1800">
                <a:latin typeface="Courier New" charset="0"/>
              </a:rPr>
              <a:t>  \/</a:t>
            </a:r>
          </a:p>
          <a:p>
            <a:pPr algn="l"/>
            <a:r>
              <a:rPr lang="en-US" altLang="x-none" sz="1800">
                <a:latin typeface="Courier New" charset="0"/>
              </a:rPr>
              <a:t>  /\</a:t>
            </a:r>
          </a:p>
          <a:p>
            <a:pPr algn="l"/>
            <a:r>
              <a:rPr lang="en-US" altLang="x-none" sz="1800">
                <a:latin typeface="Courier New" charset="0"/>
              </a:rPr>
              <a:t> /  \</a:t>
            </a:r>
          </a:p>
          <a:p>
            <a:pPr algn="l"/>
            <a:r>
              <a:rPr lang="en-US" altLang="x-none" sz="180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>
                <a:latin typeface="Courier New" charset="0"/>
              </a:rPr>
              <a:t>==      ==</a:t>
            </a:r>
          </a:p>
          <a:p>
            <a:pPr algn="l"/>
            <a:r>
              <a:rPr lang="en-US" altLang="x-none" sz="1800">
                <a:latin typeface="Courier New" charset="0"/>
              </a:rPr>
              <a:t> \      /</a:t>
            </a:r>
          </a:p>
          <a:p>
            <a:pPr algn="l"/>
            <a:r>
              <a:rPr lang="en-US" altLang="x-none" sz="1800">
                <a:latin typeface="Courier New" charset="0"/>
              </a:rPr>
              <a:t>  \    /</a:t>
            </a:r>
          </a:p>
          <a:p>
            <a:pPr algn="l"/>
            <a:r>
              <a:rPr lang="en-US" altLang="x-none" sz="1800">
                <a:latin typeface="Courier New" charset="0"/>
              </a:rPr>
              <a:t>   \  /</a:t>
            </a:r>
          </a:p>
          <a:p>
            <a:pPr algn="l"/>
            <a:r>
              <a:rPr lang="en-US" altLang="x-none" sz="1800">
                <a:latin typeface="Courier New" charset="0"/>
              </a:rPr>
              <a:t>    \/</a:t>
            </a:r>
          </a:p>
          <a:p>
            <a:pPr algn="l"/>
            <a:r>
              <a:rPr lang="en-US" altLang="x-none" sz="1800">
                <a:latin typeface="Courier New" charset="0"/>
              </a:rPr>
              <a:t>    /\</a:t>
            </a:r>
          </a:p>
          <a:p>
            <a:pPr algn="l"/>
            <a:r>
              <a:rPr lang="en-US" altLang="x-none" sz="1800">
                <a:latin typeface="Courier New" charset="0"/>
              </a:rPr>
              <a:t>   /  \</a:t>
            </a:r>
          </a:p>
          <a:p>
            <a:pPr algn="l"/>
            <a:r>
              <a:rPr lang="en-US" altLang="x-none" sz="1800">
                <a:latin typeface="Courier New" charset="0"/>
              </a:rPr>
              <a:t>  /    \</a:t>
            </a:r>
          </a:p>
          <a:p>
            <a:pPr algn="l"/>
            <a:r>
              <a:rPr lang="en-US" altLang="x-none" sz="1800">
                <a:latin typeface="Courier New" charset="0"/>
              </a:rPr>
              <a:t> /      \</a:t>
            </a:r>
          </a:p>
          <a:p>
            <a:pPr algn="l"/>
            <a:r>
              <a:rPr lang="en-US" altLang="x-none" sz="1800">
                <a:latin typeface="Courier New" charset="0"/>
              </a:rPr>
              <a:t>==      ==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2953" y="5530599"/>
            <a:ext cx="98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4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86953" y="1807912"/>
            <a:ext cx="98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3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61603" y="6465637"/>
            <a:ext cx="984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5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442168"/>
            <a:ext cx="92608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4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A size SIZE (S) ASCII X has 2 * SIZE rows, 2*SIZE columns </a:t>
            </a:r>
          </a:p>
        </p:txBody>
      </p:sp>
    </p:spTree>
    <p:extLst>
      <p:ext uri="{BB962C8B-B14F-4D97-AF65-F5344CB8AC3E}">
        <p14:creationId xmlns:p14="http://schemas.microsoft.com/office/powerpoint/2010/main" val="1816186359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066800" y="2438400"/>
            <a:ext cx="20574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Bound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\  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\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\/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/\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/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/  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5147" y="2482152"/>
            <a:ext cx="4576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x-none" sz="2000" kern="0" dirty="0">
                <a:solidFill>
                  <a:srgbClr val="000000"/>
                </a:solidFill>
                <a:latin typeface="Comic Sans MS"/>
              </a:rPr>
              <a:t>== , 2 SIZE – 2 *2 spaces, ==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42168"/>
            <a:ext cx="926086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0" algn="l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4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A size SIZE (S) ASCII X has 2 * SIZE rows, 2*SIZE columns </a:t>
            </a:r>
          </a:p>
        </p:txBody>
      </p:sp>
    </p:spTree>
    <p:extLst>
      <p:ext uri="{BB962C8B-B14F-4D97-AF65-F5344CB8AC3E}">
        <p14:creationId xmlns:p14="http://schemas.microsoft.com/office/powerpoint/2010/main" val="387429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295400" y="2845803"/>
            <a:ext cx="17526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 Half (V)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219200" y="2236203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\  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\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\/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/\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/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/  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83175" y="1405825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kern="0" dirty="0">
                <a:ea typeface="ＭＳ Ｐゴシック" charset="-128"/>
              </a:rPr>
              <a:t>Two dimensional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sz="2800" kern="0" dirty="0">
                <a:ea typeface="ＭＳ Ｐゴシック" charset="-128"/>
              </a:rPr>
              <a:t>    =&gt; nested loop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x-none" kern="0" dirty="0">
                <a:ea typeface="ＭＳ Ｐゴシック" charset="-128"/>
              </a:rPr>
              <a:t>    </a:t>
            </a:r>
            <a:r>
              <a:rPr lang="en-US" altLang="x-none" sz="2800" kern="0" dirty="0">
                <a:ea typeface="ＭＳ Ｐゴシック" charset="-128"/>
              </a:rPr>
              <a:t>S - 1 lines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65054" y="2845803"/>
            <a:ext cx="1836654" cy="1457062"/>
            <a:chOff x="-465054" y="2845803"/>
            <a:chExt cx="1836654" cy="1457062"/>
          </a:xfrm>
        </p:grpSpPr>
        <p:sp>
          <p:nvSpPr>
            <p:cNvPr id="54276" name="AutoShape 5"/>
            <p:cNvSpPr>
              <a:spLocks/>
            </p:cNvSpPr>
            <p:nvPr/>
          </p:nvSpPr>
          <p:spPr bwMode="auto">
            <a:xfrm rot="10800000">
              <a:off x="669925" y="2845803"/>
              <a:ext cx="701675" cy="1398587"/>
            </a:xfrm>
            <a:prstGeom prst="rightBrace">
              <a:avLst>
                <a:gd name="adj1" fmla="val 2261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 i="1" dirty="0">
                <a:solidFill>
                  <a:srgbClr val="80808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465054" y="3656534"/>
              <a:ext cx="14823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eaLnBrk="1" hangingPunct="1">
                <a:lnSpc>
                  <a:spcPct val="90000"/>
                </a:lnSpc>
              </a:pPr>
              <a:r>
                <a:rPr lang="en-US" altLang="x-none" sz="2000" kern="0"/>
                <a:t>S </a:t>
              </a:r>
              <a:r>
                <a:rPr lang="mr-IN" altLang="x-none" sz="2000" kern="0" dirty="0"/>
                <a:t>–</a:t>
              </a:r>
              <a:r>
                <a:rPr lang="en-US" altLang="x-none" sz="2000" kern="0" dirty="0"/>
                <a:t> 1</a:t>
              </a:r>
              <a:br>
                <a:rPr lang="en-US" altLang="x-none" sz="2000" kern="0" dirty="0"/>
              </a:br>
              <a:r>
                <a:rPr lang="en-US" altLang="x-none" sz="2000" kern="0" dirty="0"/>
                <a:t> lines</a:t>
              </a: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54375" y="2760266"/>
            <a:ext cx="102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2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S-1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3175" y="4608609"/>
            <a:ext cx="312420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lnSpc>
                <a:spcPct val="90000"/>
              </a:lnSpc>
            </a:pPr>
            <a:r>
              <a:rPr lang="en-US" altLang="x-none" sz="2800" kern="0" dirty="0">
                <a:solidFill>
                  <a:srgbClr val="000000"/>
                </a:solidFill>
                <a:latin typeface="+mn-lt"/>
              </a:rPr>
              <a:t>Structure of each line:</a:t>
            </a: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some white space</a:t>
            </a:r>
            <a:endParaRPr lang="en-US" altLang="x-none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\</a:t>
            </a: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some white space</a:t>
            </a: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9298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l" eaLnBrk="1" hangingPunct="1">
              <a:lnSpc>
                <a:spcPct val="90000"/>
              </a:lnSpc>
            </a:pPr>
            <a:r>
              <a:rPr lang="en-US" altLang="x-none" sz="2000" kern="0" dirty="0">
                <a:solidFill>
                  <a:srgbClr val="000000"/>
                </a:solidFill>
                <a:latin typeface="Courier New" charset="0"/>
              </a:rPr>
              <a:t>for (</a:t>
            </a:r>
            <a:r>
              <a:rPr lang="en-US" altLang="x-none" sz="2000" kern="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2000" kern="0" dirty="0">
                <a:solidFill>
                  <a:srgbClr val="000000"/>
                </a:solidFill>
                <a:latin typeface="Courier New" charset="0"/>
              </a:rPr>
              <a:t> line = 1; </a:t>
            </a:r>
            <a:br>
              <a:rPr lang="en-US" altLang="x-none" sz="2000" kern="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 kern="0" dirty="0">
                <a:solidFill>
                  <a:srgbClr val="000000"/>
                </a:solidFill>
                <a:latin typeface="Courier New" charset="0"/>
              </a:rPr>
              <a:t>     line &lt;= S-1; line++) {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altLang="x-none" sz="2000" kern="0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x-none" sz="2000" b="1" kern="0" dirty="0">
                <a:solidFill>
                  <a:srgbClr val="000000"/>
                </a:solidFill>
              </a:rPr>
              <a:t>...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altLang="x-none" sz="2000" kern="0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9806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295400" y="2845803"/>
            <a:ext cx="17526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 Half (V)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219200" y="2236203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\  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\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\/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/\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/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/  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65054" y="2845803"/>
            <a:ext cx="1836654" cy="1457062"/>
            <a:chOff x="-465054" y="2845803"/>
            <a:chExt cx="1836654" cy="1457062"/>
          </a:xfrm>
        </p:grpSpPr>
        <p:sp>
          <p:nvSpPr>
            <p:cNvPr id="54276" name="AutoShape 5"/>
            <p:cNvSpPr>
              <a:spLocks/>
            </p:cNvSpPr>
            <p:nvPr/>
          </p:nvSpPr>
          <p:spPr bwMode="auto">
            <a:xfrm rot="10800000">
              <a:off x="669925" y="2845803"/>
              <a:ext cx="701675" cy="1398587"/>
            </a:xfrm>
            <a:prstGeom prst="rightBrace">
              <a:avLst>
                <a:gd name="adj1" fmla="val 2261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 i="1" dirty="0">
                <a:solidFill>
                  <a:srgbClr val="80808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465054" y="3656534"/>
              <a:ext cx="14823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eaLnBrk="1" hangingPunct="1">
                <a:lnSpc>
                  <a:spcPct val="90000"/>
                </a:lnSpc>
              </a:pPr>
              <a:r>
                <a:rPr lang="en-US" altLang="x-none" sz="2000" kern="0"/>
                <a:t>S </a:t>
              </a:r>
              <a:r>
                <a:rPr lang="mr-IN" altLang="x-none" sz="2000" kern="0" dirty="0"/>
                <a:t>–</a:t>
              </a:r>
              <a:r>
                <a:rPr lang="en-US" altLang="x-none" sz="2000" kern="0" dirty="0"/>
                <a:t> 1</a:t>
              </a:r>
              <a:br>
                <a:rPr lang="en-US" altLang="x-none" sz="2000" kern="0" dirty="0"/>
              </a:br>
              <a:r>
                <a:rPr lang="en-US" altLang="x-none" sz="2000" kern="0" dirty="0"/>
                <a:t> lines</a:t>
              </a: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54375" y="2760266"/>
            <a:ext cx="102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2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S-1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412842"/>
            <a:ext cx="434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lnSpc>
                <a:spcPct val="90000"/>
              </a:lnSpc>
            </a:pPr>
            <a:r>
              <a:rPr lang="en-US" altLang="x-none" sz="2800" kern="0" dirty="0">
                <a:solidFill>
                  <a:srgbClr val="000000"/>
                </a:solidFill>
                <a:latin typeface="+mn-lt"/>
              </a:rPr>
              <a:t>Structure at line:</a:t>
            </a:r>
          </a:p>
          <a:p>
            <a:pPr marL="34290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some white space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+mn-lt"/>
              </a:rPr>
              <a:t>line # white spaces</a:t>
            </a:r>
            <a:br>
              <a:rPr lang="en-US" altLang="x-none" sz="2400" kern="0" dirty="0">
                <a:solidFill>
                  <a:srgbClr val="FF0000"/>
                </a:solidFill>
                <a:latin typeface="+mn-lt"/>
              </a:rPr>
            </a:br>
            <a:endParaRPr lang="en-US" altLang="x-none" sz="2400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x-none" sz="24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\</a:t>
            </a:r>
            <a:br>
              <a:rPr lang="en-US" altLang="x-none" sz="2400" kern="0" dirty="0">
                <a:solidFill>
                  <a:srgbClr val="000000"/>
                </a:solidFill>
                <a:latin typeface="+mn-lt"/>
              </a:rPr>
            </a:br>
            <a:endParaRPr lang="en-US" altLang="x-none" sz="24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some white space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+mn-lt"/>
              </a:rPr>
              <a:t>slope : -2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+mn-lt"/>
              </a:rPr>
              <a:t>line=1: 2S-4 spaces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+mn-lt"/>
              </a:rPr>
              <a:t>V0 = 2S-4 + 2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+mn-lt"/>
              </a:rPr>
              <a:t>2S </a:t>
            </a:r>
            <a:r>
              <a:rPr lang="mr-IN" altLang="x-none" sz="2400" kern="0" dirty="0">
                <a:solidFill>
                  <a:srgbClr val="FF0000"/>
                </a:solidFill>
                <a:latin typeface="+mn-lt"/>
              </a:rPr>
              <a:t>–</a:t>
            </a:r>
            <a:r>
              <a:rPr lang="en-US" altLang="x-none" sz="2400" kern="0" dirty="0">
                <a:solidFill>
                  <a:srgbClr val="FF0000"/>
                </a:solidFill>
                <a:latin typeface="+mn-lt"/>
              </a:rPr>
              <a:t> 2 - 2 line spaces</a:t>
            </a:r>
            <a:br>
              <a:rPr lang="en-US" altLang="x-none" sz="2400" kern="0" dirty="0">
                <a:solidFill>
                  <a:srgbClr val="FF0000"/>
                </a:solidFill>
                <a:latin typeface="+mn-lt"/>
              </a:rPr>
            </a:br>
            <a:endParaRPr lang="en-US" altLang="x-none" sz="2400" kern="0" dirty="0">
              <a:solidFill>
                <a:srgbClr val="FF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06199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79802" y="4320570"/>
            <a:ext cx="17526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Bottom Half (IV)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219200" y="2236203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\  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\  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\/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 /\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 /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 /    \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==    ==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65054" y="4334138"/>
            <a:ext cx="1836654" cy="1457062"/>
            <a:chOff x="-465054" y="2845803"/>
            <a:chExt cx="1836654" cy="1457062"/>
          </a:xfrm>
        </p:grpSpPr>
        <p:sp>
          <p:nvSpPr>
            <p:cNvPr id="54276" name="AutoShape 5"/>
            <p:cNvSpPr>
              <a:spLocks/>
            </p:cNvSpPr>
            <p:nvPr/>
          </p:nvSpPr>
          <p:spPr bwMode="auto">
            <a:xfrm rot="10800000">
              <a:off x="669925" y="2845803"/>
              <a:ext cx="701675" cy="1398587"/>
            </a:xfrm>
            <a:prstGeom prst="rightBrace">
              <a:avLst>
                <a:gd name="adj1" fmla="val 2261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400" i="1" dirty="0">
                <a:solidFill>
                  <a:srgbClr val="80808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465054" y="3656534"/>
              <a:ext cx="14823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eaLnBrk="1" hangingPunct="1">
                <a:lnSpc>
                  <a:spcPct val="90000"/>
                </a:lnSpc>
              </a:pPr>
              <a:r>
                <a:rPr lang="en-US" altLang="x-none" sz="2000" kern="0"/>
                <a:t>S </a:t>
              </a:r>
              <a:r>
                <a:rPr lang="mr-IN" altLang="x-none" sz="2000" kern="0" dirty="0"/>
                <a:t>–</a:t>
              </a:r>
              <a:r>
                <a:rPr lang="en-US" altLang="x-none" sz="2000" kern="0" dirty="0"/>
                <a:t> 1</a:t>
              </a:r>
              <a:br>
                <a:rPr lang="en-US" altLang="x-none" sz="2000" kern="0" dirty="0"/>
              </a:br>
              <a:r>
                <a:rPr lang="en-US" altLang="x-none" sz="2000" kern="0" dirty="0"/>
                <a:t> lines</a:t>
              </a: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54375" y="4221540"/>
            <a:ext cx="102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dirty="0">
                <a:latin typeface="Courier New" charset="0"/>
              </a:rPr>
              <a:t>1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2</a:t>
            </a:r>
          </a:p>
          <a:p>
            <a:pPr algn="l"/>
            <a:r>
              <a:rPr lang="en-US" altLang="x-none" sz="3200" dirty="0">
                <a:latin typeface="Courier New" charset="0"/>
              </a:rPr>
              <a:t>S-1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412842"/>
            <a:ext cx="4343400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>
              <a:lnSpc>
                <a:spcPct val="90000"/>
              </a:lnSpc>
            </a:pPr>
            <a:r>
              <a:rPr lang="en-US" altLang="x-none" sz="2800" kern="0" dirty="0">
                <a:solidFill>
                  <a:srgbClr val="000000"/>
                </a:solidFill>
                <a:latin typeface="+mn-lt"/>
              </a:rPr>
              <a:t>Structure at line:</a:t>
            </a:r>
          </a:p>
          <a:p>
            <a:pPr marL="34290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some white space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slope : -1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line=1: S-1 spaces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V0 = S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S - line spaces</a:t>
            </a:r>
            <a:br>
              <a:rPr lang="en-US" altLang="x-none" sz="2400" kern="0" dirty="0">
                <a:solidFill>
                  <a:srgbClr val="FF0000"/>
                </a:solidFill>
                <a:latin typeface="Comic Sans MS"/>
              </a:rPr>
            </a:br>
            <a:endParaRPr lang="en-US" altLang="x-none" sz="24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/</a:t>
            </a:r>
            <a:br>
              <a:rPr lang="en-US" altLang="x-none" sz="2400" kern="0" dirty="0">
                <a:solidFill>
                  <a:srgbClr val="000000"/>
                </a:solidFill>
                <a:latin typeface="+mn-lt"/>
              </a:rPr>
            </a:br>
            <a:endParaRPr lang="en-US" altLang="x-none" sz="24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some white space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slope : 2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line=1: 0 spaces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V0 = -2</a:t>
            </a:r>
          </a:p>
          <a:p>
            <a:pPr marL="800100" lvl="1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FF0000"/>
                </a:solidFill>
                <a:latin typeface="Comic Sans MS"/>
              </a:rPr>
              <a:t>-2 + 2 line spaces </a:t>
            </a:r>
            <a:br>
              <a:rPr lang="en-US" altLang="x-none" sz="2400" kern="0" dirty="0">
                <a:solidFill>
                  <a:srgbClr val="FF0000"/>
                </a:solidFill>
                <a:latin typeface="+mn-lt"/>
              </a:rPr>
            </a:br>
            <a:endParaRPr lang="en-US" altLang="x-none" sz="2400" kern="0" dirty="0">
              <a:solidFill>
                <a:srgbClr val="FF0000"/>
              </a:solidFill>
              <a:latin typeface="+mn-lt"/>
            </a:endParaRPr>
          </a:p>
          <a:p>
            <a:pPr marL="342900" lvl="0" indent="-342900"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kern="0" dirty="0">
                <a:solidFill>
                  <a:srgbClr val="000000"/>
                </a:solidFill>
                <a:latin typeface="+mn-lt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92684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0400" y="4800600"/>
            <a:ext cx="17526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Complete Pseudo Code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1.  Bound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== , 2S – 4 spaces, ==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solidFill>
                  <a:srgbClr val="003399"/>
                </a:solidFill>
                <a:ea typeface="ＭＳ Ｐゴシック" charset="-128"/>
              </a:rPr>
              <a:t>2. for line = 1 to S -1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\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2 S – 2 – 2 * 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/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>
              <a:solidFill>
                <a:srgbClr val="003399"/>
              </a:solidFill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3. for line = 1 to S – 1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S – line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/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(line – 1) * 2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\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4. Bound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10400" y="3359150"/>
            <a:ext cx="17526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629400" y="2749550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>
                <a:latin typeface="Courier New" charset="0"/>
              </a:rPr>
              <a:t> ==    ==</a:t>
            </a:r>
          </a:p>
          <a:p>
            <a:pPr algn="l"/>
            <a:r>
              <a:rPr lang="en-US" altLang="x-none" sz="3200">
                <a:latin typeface="Courier New" charset="0"/>
              </a:rPr>
              <a:t>1 \    /</a:t>
            </a:r>
          </a:p>
          <a:p>
            <a:pPr algn="l"/>
            <a:r>
              <a:rPr lang="en-US" altLang="x-none" sz="3200">
                <a:latin typeface="Courier New" charset="0"/>
              </a:rPr>
              <a:t>2  \  /</a:t>
            </a:r>
          </a:p>
          <a:p>
            <a:pPr algn="l"/>
            <a:r>
              <a:rPr lang="en-US" altLang="x-none" sz="3200">
                <a:latin typeface="Courier New" charset="0"/>
              </a:rPr>
              <a:t>3   \/</a:t>
            </a:r>
          </a:p>
          <a:p>
            <a:pPr algn="l"/>
            <a:r>
              <a:rPr lang="en-US" altLang="x-none" sz="3200">
                <a:latin typeface="Courier New" charset="0"/>
              </a:rPr>
              <a:t>1   /\</a:t>
            </a:r>
          </a:p>
          <a:p>
            <a:pPr algn="l"/>
            <a:r>
              <a:rPr lang="en-US" altLang="x-none" sz="3200">
                <a:latin typeface="Courier New" charset="0"/>
              </a:rPr>
              <a:t>2  /  \</a:t>
            </a:r>
          </a:p>
          <a:p>
            <a:pPr algn="l"/>
            <a:r>
              <a:rPr lang="en-US" altLang="x-none" sz="3200">
                <a:latin typeface="Courier New" charset="0"/>
              </a:rPr>
              <a:t>3 /    \</a:t>
            </a:r>
          </a:p>
          <a:p>
            <a:pPr algn="l"/>
            <a:r>
              <a:rPr lang="en-US" altLang="x-none" sz="3200">
                <a:latin typeface="Courier New" charset="0"/>
              </a:rPr>
              <a:t> ==    ==</a:t>
            </a:r>
          </a:p>
        </p:txBody>
      </p:sp>
    </p:spTree>
    <p:extLst>
      <p:ext uri="{BB962C8B-B14F-4D97-AF65-F5344CB8AC3E}">
        <p14:creationId xmlns:p14="http://schemas.microsoft.com/office/powerpoint/2010/main" val="298743658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Identify Subtask (Method)?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447800"/>
            <a:ext cx="7772400" cy="4648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1.  Bound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== , 2S – 4 spaces, ==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solidFill>
                  <a:srgbClr val="003399"/>
                </a:solidFill>
                <a:ea typeface="ＭＳ Ｐゴシック" charset="-128"/>
              </a:rPr>
              <a:t>2. for line = 1 to S -1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\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2 S – 2 – 2 * 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/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>
              <a:solidFill>
                <a:srgbClr val="003399"/>
              </a:solidFill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3. for line = 1 to S – 1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S – line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/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(line – 1) * 2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\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4. Bound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24400" y="4756484"/>
            <a:ext cx="3544303" cy="838200"/>
          </a:xfrm>
          <a:prstGeom prst="rect">
            <a:avLst/>
          </a:prstGeom>
          <a:solidFill>
            <a:schemeClr val="bg1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 dirty="0"/>
              <a:t>Drawing spaces is a </a:t>
            </a:r>
            <a:r>
              <a:rPr lang="en-US" altLang="x-none" sz="2800"/>
              <a:t>reusable function.</a:t>
            </a:r>
            <a:endParaRPr lang="en-US" altLang="x-none" sz="2800" dirty="0"/>
          </a:p>
        </p:txBody>
      </p:sp>
      <p:sp>
        <p:nvSpPr>
          <p:cNvPr id="35844" name="Oval 8"/>
          <p:cNvSpPr>
            <a:spLocks noChangeArrowheads="1"/>
          </p:cNvSpPr>
          <p:nvPr/>
        </p:nvSpPr>
        <p:spPr bwMode="auto">
          <a:xfrm>
            <a:off x="1752600" y="1676400"/>
            <a:ext cx="179170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5" name="Oval 9"/>
          <p:cNvSpPr>
            <a:spLocks noChangeArrowheads="1"/>
          </p:cNvSpPr>
          <p:nvPr/>
        </p:nvSpPr>
        <p:spPr bwMode="auto">
          <a:xfrm>
            <a:off x="762000" y="2743200"/>
            <a:ext cx="25908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914400" y="3352800"/>
            <a:ext cx="36576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685800" y="4724400"/>
            <a:ext cx="36576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533400" y="5410200"/>
            <a:ext cx="36576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/>
          <p:nvPr/>
        </p:nvSpPr>
        <p:spPr bwMode="auto">
          <a:xfrm>
            <a:off x="3696703" y="27432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bound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230103" y="2209800"/>
            <a:ext cx="1942097" cy="990600"/>
            <a:chOff x="2553704" y="3123404"/>
            <a:chExt cx="1942097" cy="99128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553704" y="3123404"/>
              <a:ext cx="1942097" cy="5337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172200" y="2209800"/>
            <a:ext cx="1600200" cy="990600"/>
            <a:chOff x="3581402" y="4342654"/>
            <a:chExt cx="1600199" cy="99124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86202" y="4876402"/>
              <a:ext cx="1295399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drawUV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3581402" y="4342654"/>
              <a:ext cx="9524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172200" y="2209800"/>
            <a:ext cx="2971800" cy="990600"/>
            <a:chOff x="2228851" y="5561863"/>
            <a:chExt cx="2971799" cy="9912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bound</a:t>
              </a:r>
            </a:p>
          </p:txBody>
        </p:sp>
        <p:cxnSp>
          <p:nvCxnSpPr>
            <p:cNvPr id="19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2228851" y="5561863"/>
              <a:ext cx="2466974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19"/>
          <p:cNvSpPr/>
          <p:nvPr/>
        </p:nvSpPr>
        <p:spPr bwMode="auto">
          <a:xfrm>
            <a:off x="5486400" y="16764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21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5600700" y="21717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4277728" y="3226468"/>
            <a:ext cx="4409072" cy="1371600"/>
            <a:chOff x="4077703" y="3733800"/>
            <a:chExt cx="4409072" cy="13716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468353" y="4648200"/>
              <a:ext cx="1295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spaces</a:t>
              </a:r>
            </a:p>
          </p:txBody>
        </p:sp>
        <p:cxnSp>
          <p:nvCxnSpPr>
            <p:cNvPr id="24" name="Straight Arrow Connector 8"/>
            <p:cNvCxnSpPr>
              <a:cxnSpLocks noChangeShapeType="1"/>
            </p:cNvCxnSpPr>
            <p:nvPr/>
          </p:nvCxnSpPr>
          <p:spPr bwMode="auto">
            <a:xfrm>
              <a:off x="4077703" y="3733800"/>
              <a:ext cx="2038350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8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705853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116053" y="3733800"/>
              <a:ext cx="856247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116053" y="3733800"/>
              <a:ext cx="2370722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44841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F7F8C9-AFBA-2A44-8918-099AACFA9901}" type="slidenum">
              <a:rPr lang="en-US" altLang="x-none" sz="1200">
                <a:latin typeface="Tahoma" charset="0"/>
              </a:rPr>
              <a:pPr/>
              <a:t>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52400"/>
            <a:ext cx="6357769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Recap: Type System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Issue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2209800"/>
          </a:xfrm>
          <a:ln>
            <a:solidFill>
              <a:srgbClr val="D90B00"/>
            </a:solidFill>
          </a:ln>
        </p:spPr>
        <p:txBody>
          <a:bodyPr/>
          <a:lstStyle/>
          <a:p>
            <a:pPr lvl="1" eaLnBrk="1" hangingPunct="1">
              <a:lnSpc>
                <a:spcPct val="90000"/>
              </a:lnSpc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= 4; </a:t>
            </a:r>
          </a:p>
          <a:p>
            <a:pPr lvl="1" eaLnBrk="1" hangingPunct="1">
              <a:lnSpc>
                <a:spcPct val="90000"/>
              </a:lnSpc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= 1;</a:t>
            </a:r>
          </a:p>
          <a:p>
            <a:pPr lvl="1" eaLnBrk="1" hangingPunct="1">
              <a:lnSpc>
                <a:spcPct val="90000"/>
              </a:lnSpc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total =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* 4 +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* 3;</a:t>
            </a:r>
          </a:p>
          <a:p>
            <a:pPr lvl="1" eaLnBrk="1" hangingPunct="1">
              <a:lnSpc>
                <a:spcPct val="90000"/>
              </a:lnSpc>
              <a:buNone/>
              <a:tabLst>
                <a:tab pos="3657600" algn="l"/>
              </a:tabLst>
            </a:pPr>
            <a:r>
              <a:rPr lang="en-US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 total / (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+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 );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6553200" y="1473441"/>
            <a:ext cx="1978025" cy="838200"/>
          </a:xfrm>
          <a:prstGeom prst="wedgeRectCallout">
            <a:avLst>
              <a:gd name="adj1" fmla="val -79798"/>
              <a:gd name="adj2" fmla="val 101629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Integer result, not what we want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3008" y="4533106"/>
            <a:ext cx="8229600" cy="2020094"/>
          </a:xfrm>
          <a:prstGeom prst="rect">
            <a:avLst/>
          </a:prstGeom>
          <a:noFill/>
          <a:ln>
            <a:solidFill>
              <a:srgbClr val="D90B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kern="0" dirty="0">
                <a:latin typeface="Courier New" charset="0"/>
                <a:ea typeface="ＭＳ Ｐゴシック" charset="-128"/>
              </a:rPr>
              <a:t>float </a:t>
            </a:r>
            <a:r>
              <a:rPr lang="en-US" altLang="x-none" kern="0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 = 4; 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kern="0" dirty="0">
                <a:latin typeface="Courier New" charset="0"/>
                <a:ea typeface="ＭＳ Ｐゴシック" charset="-128"/>
              </a:rPr>
              <a:t>float </a:t>
            </a:r>
            <a:r>
              <a:rPr lang="en-US" altLang="x-none" kern="0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 = 1;</a:t>
            </a:r>
          </a:p>
          <a:p>
            <a:pPr lvl="1" eaLnBrk="1" hangingPunct="1">
              <a:lnSpc>
                <a:spcPct val="90000"/>
              </a:lnSpc>
              <a:buFont typeface="ZapfDingbats" charset="0"/>
              <a:buNone/>
              <a:tabLst>
                <a:tab pos="3657600" algn="l"/>
              </a:tabLst>
            </a:pPr>
            <a:r>
              <a:rPr lang="en-US" altLang="x-none" kern="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( (</a:t>
            </a:r>
            <a:r>
              <a:rPr lang="en-US" altLang="x-none" kern="0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 * 4 + </a:t>
            </a:r>
            <a:r>
              <a:rPr lang="en-US" altLang="x-none" kern="0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 * 3)</a:t>
            </a:r>
            <a:br>
              <a:rPr lang="en-US" altLang="x-none" kern="0" dirty="0">
                <a:latin typeface="Courier New" charset="0"/>
                <a:ea typeface="ＭＳ Ｐゴシック" charset="-128"/>
              </a:rPr>
            </a:br>
            <a:r>
              <a:rPr lang="en-US" altLang="x-none" kern="0" dirty="0">
                <a:latin typeface="Courier New" charset="0"/>
                <a:ea typeface="ＭＳ Ｐゴシック" charset="-128"/>
              </a:rPr>
              <a:t>                   / </a:t>
            </a:r>
            <a:br>
              <a:rPr lang="en-US" altLang="x-none" kern="0" dirty="0">
                <a:latin typeface="Courier New" charset="0"/>
                <a:ea typeface="ＭＳ Ｐゴシック" charset="-128"/>
              </a:rPr>
            </a:br>
            <a:r>
              <a:rPr lang="en-US" altLang="x-none" kern="0" dirty="0">
                <a:latin typeface="Courier New" charset="0"/>
                <a:ea typeface="ＭＳ Ｐゴシック" charset="-128"/>
              </a:rPr>
              <a:t>                  (</a:t>
            </a:r>
            <a:r>
              <a:rPr lang="en-US" altLang="x-none" kern="0" dirty="0" err="1">
                <a:latin typeface="Courier New" charset="0"/>
                <a:ea typeface="ＭＳ Ｐゴシック" charset="-128"/>
              </a:rPr>
              <a:t>nA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 + </a:t>
            </a:r>
            <a:r>
              <a:rPr lang="en-US" altLang="x-none" kern="0" dirty="0" err="1">
                <a:latin typeface="Courier New" charset="0"/>
                <a:ea typeface="ＭＳ Ｐゴシック" charset="-128"/>
              </a:rPr>
              <a:t>nB</a:t>
            </a:r>
            <a:r>
              <a:rPr lang="en-US" altLang="x-none" kern="0" dirty="0">
                <a:latin typeface="Courier New" charset="0"/>
                <a:ea typeface="ＭＳ Ｐゴシック" charset="-128"/>
              </a:rPr>
              <a:t>) );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6319754" y="4037806"/>
            <a:ext cx="1978025" cy="838200"/>
          </a:xfrm>
          <a:prstGeom prst="wedgeRectCallout">
            <a:avLst>
              <a:gd name="adj1" fmla="val -77365"/>
              <a:gd name="adj2" fmla="val 120768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Which * operation?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874921" y="3803241"/>
            <a:ext cx="1978025" cy="687388"/>
          </a:xfrm>
          <a:prstGeom prst="wedgeRectCallout">
            <a:avLst>
              <a:gd name="adj1" fmla="val -75743"/>
              <a:gd name="adj2" fmla="val 9179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Not intuitive type; 4 is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37" y="-36045"/>
            <a:ext cx="2006600" cy="143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44303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bound</a:t>
            </a:r>
          </a:p>
        </p:txBody>
      </p:sp>
      <p:grpSp>
        <p:nvGrpSpPr>
          <p:cNvPr id="97288" name="Group 9"/>
          <p:cNvGrpSpPr>
            <a:grpSpLocks/>
          </p:cNvGrpSpPr>
          <p:nvPr/>
        </p:nvGrpSpPr>
        <p:grpSpPr bwMode="auto">
          <a:xfrm>
            <a:off x="4077703" y="2743200"/>
            <a:ext cx="1942097" cy="990600"/>
            <a:chOff x="2553704" y="3123404"/>
            <a:chExt cx="1942097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303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flipV="1">
              <a:off x="2553704" y="3123404"/>
              <a:ext cx="1942097" cy="5337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89" name="Group 14"/>
          <p:cNvGrpSpPr>
            <a:grpSpLocks/>
          </p:cNvGrpSpPr>
          <p:nvPr/>
        </p:nvGrpSpPr>
        <p:grpSpPr bwMode="auto">
          <a:xfrm>
            <a:off x="6019800" y="2743200"/>
            <a:ext cx="1600200" cy="990600"/>
            <a:chOff x="3581402" y="4342654"/>
            <a:chExt cx="1600199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2" y="4876402"/>
              <a:ext cx="1295399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drawUV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301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2" y="4342654"/>
              <a:ext cx="9524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0" name="Group 15"/>
          <p:cNvGrpSpPr>
            <a:grpSpLocks/>
          </p:cNvGrpSpPr>
          <p:nvPr/>
        </p:nvGrpSpPr>
        <p:grpSpPr bwMode="auto">
          <a:xfrm>
            <a:off x="60198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bound</a:t>
              </a:r>
            </a:p>
          </p:txBody>
        </p:sp>
        <p:cxnSp>
          <p:nvCxnSpPr>
            <p:cNvPr id="97299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flipH="1" flipV="1">
              <a:off x="2228851" y="5561863"/>
              <a:ext cx="2466974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3340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97292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4483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8153" y="2482599"/>
            <a:ext cx="3048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1143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algn="l"/>
            <a:r>
              <a:rPr lang="en-US" altLang="x-none" sz="2400">
                <a:latin typeface="Courier New" charset="0"/>
              </a:rPr>
              <a:t> \    /</a:t>
            </a:r>
          </a:p>
          <a:p>
            <a:pPr algn="l"/>
            <a:r>
              <a:rPr lang="en-US" altLang="x-none" sz="2400">
                <a:latin typeface="Courier New" charset="0"/>
              </a:rPr>
              <a:t>  \  /</a:t>
            </a:r>
          </a:p>
          <a:p>
            <a:pPr algn="l"/>
            <a:r>
              <a:rPr lang="en-US" altLang="x-none" sz="2400">
                <a:latin typeface="Courier New" charset="0"/>
              </a:rPr>
              <a:t>   \/</a:t>
            </a:r>
          </a:p>
          <a:p>
            <a:pPr algn="l"/>
            <a:r>
              <a:rPr lang="en-US" altLang="x-none" sz="2400">
                <a:latin typeface="Courier New" charset="0"/>
              </a:rPr>
              <a:t>   /\</a:t>
            </a:r>
          </a:p>
          <a:p>
            <a:pPr algn="l"/>
            <a:r>
              <a:rPr lang="en-US" altLang="x-none" sz="2400">
                <a:latin typeface="Courier New" charset="0"/>
              </a:rPr>
              <a:t>  /  \</a:t>
            </a:r>
          </a:p>
          <a:p>
            <a:pPr algn="l"/>
            <a:r>
              <a:rPr lang="en-US" altLang="x-none" sz="2400">
                <a:latin typeface="Courier New" charset="0"/>
              </a:rPr>
              <a:t> /    \</a:t>
            </a:r>
          </a:p>
          <a:p>
            <a:pPr algn="l"/>
            <a:r>
              <a:rPr lang="en-US" altLang="x-none" sz="2400">
                <a:latin typeface="Courier New" charset="0"/>
              </a:rPr>
              <a:t>==    ==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None/>
            </a:pPr>
            <a:endParaRPr lang="en-US" altLang="x-none" sz="6600">
              <a:latin typeface="Courier New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886953" y="2101599"/>
            <a:ext cx="1828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>
                <a:latin typeface="Courier New" charset="0"/>
              </a:rPr>
              <a:t> \  /</a:t>
            </a:r>
          </a:p>
          <a:p>
            <a:pPr algn="l"/>
            <a:r>
              <a:rPr lang="en-US" altLang="x-none" sz="1800">
                <a:latin typeface="Courier New" charset="0"/>
              </a:rPr>
              <a:t>  \/</a:t>
            </a:r>
          </a:p>
          <a:p>
            <a:pPr algn="l"/>
            <a:r>
              <a:rPr lang="en-US" altLang="x-none" sz="1800">
                <a:latin typeface="Courier New" charset="0"/>
              </a:rPr>
              <a:t>  /\</a:t>
            </a:r>
          </a:p>
          <a:p>
            <a:pPr algn="l"/>
            <a:r>
              <a:rPr lang="en-US" altLang="x-none" sz="1800">
                <a:latin typeface="Courier New" charset="0"/>
              </a:rPr>
              <a:t> /  \</a:t>
            </a:r>
          </a:p>
          <a:p>
            <a:pPr algn="l"/>
            <a:r>
              <a:rPr lang="en-US" altLang="x-none" sz="1800">
                <a:latin typeface="Courier New" charset="0"/>
              </a:rPr>
              <a:t>==  ==</a:t>
            </a:r>
          </a:p>
          <a:p>
            <a:pPr algn="l"/>
            <a:r>
              <a:rPr lang="en-US" altLang="x-none" sz="1800">
                <a:latin typeface="Courier New" charset="0"/>
              </a:rPr>
              <a:t>==      ==</a:t>
            </a:r>
          </a:p>
          <a:p>
            <a:pPr algn="l"/>
            <a:r>
              <a:rPr lang="en-US" altLang="x-none" sz="1800">
                <a:latin typeface="Courier New" charset="0"/>
              </a:rPr>
              <a:t> \      /</a:t>
            </a:r>
          </a:p>
          <a:p>
            <a:pPr algn="l"/>
            <a:r>
              <a:rPr lang="en-US" altLang="x-none" sz="1800">
                <a:latin typeface="Courier New" charset="0"/>
              </a:rPr>
              <a:t>  \    /</a:t>
            </a:r>
          </a:p>
          <a:p>
            <a:pPr algn="l"/>
            <a:r>
              <a:rPr lang="en-US" altLang="x-none" sz="1800">
                <a:latin typeface="Courier New" charset="0"/>
              </a:rPr>
              <a:t>   \  /</a:t>
            </a:r>
          </a:p>
          <a:p>
            <a:pPr algn="l"/>
            <a:r>
              <a:rPr lang="en-US" altLang="x-none" sz="1800">
                <a:latin typeface="Courier New" charset="0"/>
              </a:rPr>
              <a:t>    \/</a:t>
            </a:r>
          </a:p>
          <a:p>
            <a:pPr algn="l"/>
            <a:r>
              <a:rPr lang="en-US" altLang="x-none" sz="1800">
                <a:latin typeface="Courier New" charset="0"/>
              </a:rPr>
              <a:t>    /\</a:t>
            </a:r>
          </a:p>
          <a:p>
            <a:pPr algn="l"/>
            <a:r>
              <a:rPr lang="en-US" altLang="x-none" sz="1800">
                <a:latin typeface="Courier New" charset="0"/>
              </a:rPr>
              <a:t>   /  \</a:t>
            </a:r>
          </a:p>
          <a:p>
            <a:pPr algn="l"/>
            <a:r>
              <a:rPr lang="en-US" altLang="x-none" sz="1800">
                <a:latin typeface="Courier New" charset="0"/>
              </a:rPr>
              <a:t>  /    \</a:t>
            </a:r>
          </a:p>
          <a:p>
            <a:pPr algn="l"/>
            <a:r>
              <a:rPr lang="en-US" altLang="x-none" sz="1800">
                <a:latin typeface="Courier New" charset="0"/>
              </a:rPr>
              <a:t> /      \</a:t>
            </a:r>
          </a:p>
          <a:p>
            <a:pPr algn="l"/>
            <a:r>
              <a:rPr lang="en-US" altLang="x-none" sz="1800">
                <a:latin typeface="Courier New" charset="0"/>
              </a:rPr>
              <a:t>==      ==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2953" y="5530599"/>
            <a:ext cx="98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4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86953" y="1807912"/>
            <a:ext cx="98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3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61603" y="6465637"/>
            <a:ext cx="984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SIZE 5 </a:t>
            </a:r>
            <a:endParaRPr lang="en-US" sz="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68353" y="4648200"/>
            <a:ext cx="1295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spaces</a:t>
            </a:r>
          </a:p>
        </p:txBody>
      </p:sp>
      <p:cxnSp>
        <p:nvCxnSpPr>
          <p:cNvPr id="25" name="Straight Arrow Connector 8"/>
          <p:cNvCxnSpPr>
            <a:cxnSpLocks noChangeShapeType="1"/>
            <a:stCxn id="22" idx="2"/>
            <a:endCxn id="21" idx="0"/>
          </p:cNvCxnSpPr>
          <p:nvPr/>
        </p:nvCxnSpPr>
        <p:spPr bwMode="auto">
          <a:xfrm>
            <a:off x="4077703" y="3733800"/>
            <a:ext cx="203835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8"/>
          <p:cNvCxnSpPr>
            <a:cxnSpLocks noChangeShapeType="1"/>
            <a:stCxn id="24" idx="2"/>
            <a:endCxn id="21" idx="0"/>
          </p:cNvCxnSpPr>
          <p:nvPr/>
        </p:nvCxnSpPr>
        <p:spPr bwMode="auto">
          <a:xfrm>
            <a:off x="5410200" y="3733800"/>
            <a:ext cx="705853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8"/>
          <p:cNvCxnSpPr>
            <a:cxnSpLocks noChangeShapeType="1"/>
            <a:stCxn id="46" idx="2"/>
            <a:endCxn id="21" idx="0"/>
          </p:cNvCxnSpPr>
          <p:nvPr/>
        </p:nvCxnSpPr>
        <p:spPr bwMode="auto">
          <a:xfrm flipH="1">
            <a:off x="6116053" y="3733800"/>
            <a:ext cx="856247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8"/>
          <p:cNvCxnSpPr>
            <a:cxnSpLocks noChangeShapeType="1"/>
            <a:stCxn id="49" idx="2"/>
            <a:endCxn id="21" idx="0"/>
          </p:cNvCxnSpPr>
          <p:nvPr/>
        </p:nvCxnSpPr>
        <p:spPr bwMode="auto">
          <a:xfrm flipH="1">
            <a:off x="6116053" y="3733800"/>
            <a:ext cx="2370722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611103" y="5257800"/>
            <a:ext cx="4114800" cy="1368174"/>
          </a:xfrm>
          <a:prstGeom prst="rect">
            <a:avLst/>
          </a:prstGeom>
          <a:solidFill>
            <a:schemeClr val="bg1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/>
              <a:t>Issue: Drawing spaces need </a:t>
            </a:r>
            <a:r>
              <a:rPr lang="en-US" altLang="x-none" sz="2800" dirty="0"/>
              <a:t>to draw different numbers of spaces.</a:t>
            </a:r>
          </a:p>
        </p:txBody>
      </p:sp>
    </p:spTree>
    <p:extLst>
      <p:ext uri="{BB962C8B-B14F-4D97-AF65-F5344CB8AC3E}">
        <p14:creationId xmlns:p14="http://schemas.microsoft.com/office/powerpoint/2010/main" val="213366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Method Parameterization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Specify a parameter to control the behavior of a method</a:t>
            </a:r>
          </a:p>
          <a:p>
            <a:pPr marL="742950" lvl="2" indent="-342900">
              <a:buSzPct val="85000"/>
              <a:buFont typeface="Wingdings" charset="2"/>
              <a:buChar char="q"/>
            </a:pPr>
            <a:r>
              <a:rPr lang="en-US" altLang="x-none" dirty="0">
                <a:ea typeface="ＭＳ Ｐゴシック" charset="-128"/>
              </a:rPr>
              <a:t>Methods with parameters solve an entire class of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similar</a:t>
            </a:r>
            <a:r>
              <a:rPr lang="en-US" altLang="x-none" dirty="0">
                <a:ea typeface="ＭＳ Ｐゴシック" charset="-128"/>
              </a:rPr>
              <a:t> problems</a:t>
            </a:r>
          </a:p>
          <a:p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Redundancy removal/abstraction through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generalization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The more general a building block, the easier to reuse 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We will learn more techniques on generalization/abstraction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E9DC404-4DB1-2E4E-AC01-3590070F058F}" type="slidenum">
              <a:rPr lang="en-US" altLang="x-none" sz="1200">
                <a:latin typeface="Tahoma" charset="0"/>
              </a:rPr>
              <a:pPr/>
              <a:t>91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27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Parameterization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 b="1" dirty="0">
                <a:ea typeface="ＭＳ Ｐゴシック" charset="-128"/>
              </a:rPr>
              <a:t>parameter</a:t>
            </a:r>
            <a:r>
              <a:rPr lang="en-US" altLang="x-none" dirty="0">
                <a:ea typeface="ＭＳ Ｐゴシック" charset="-128"/>
              </a:rPr>
              <a:t>: A value passed to a method by its caller, e.g.,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When </a:t>
            </a:r>
            <a:r>
              <a:rPr lang="en-US" altLang="x-none" i="1" dirty="0">
                <a:ea typeface="ＭＳ Ｐゴシック" charset="-128"/>
              </a:rPr>
              <a:t>declaring </a:t>
            </a:r>
            <a:r>
              <a:rPr lang="en-US" altLang="x-none" dirty="0">
                <a:ea typeface="ＭＳ Ｐゴシック" charset="-128"/>
              </a:rPr>
              <a:t>a method, we will state that it requires a parameter for the number of spaces.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When </a:t>
            </a:r>
            <a:r>
              <a:rPr lang="en-US" altLang="x-none" i="1" dirty="0">
                <a:ea typeface="ＭＳ Ｐゴシック" charset="-128"/>
              </a:rPr>
              <a:t>calling</a:t>
            </a:r>
            <a:r>
              <a:rPr lang="en-US" altLang="x-none" dirty="0">
                <a:ea typeface="ＭＳ Ｐゴシック" charset="-128"/>
              </a:rPr>
              <a:t> the method, we will specify the number.</a:t>
            </a:r>
          </a:p>
        </p:txBody>
      </p:sp>
    </p:spTree>
    <p:extLst>
      <p:ext uri="{BB962C8B-B14F-4D97-AF65-F5344CB8AC3E}">
        <p14:creationId xmlns:p14="http://schemas.microsoft.com/office/powerpoint/2010/main" val="316489222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4495800" y="4824413"/>
            <a:ext cx="619125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548188" y="4513263"/>
            <a:ext cx="1243012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4819" name="Rectangle 4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Syntax: Declaring a Method with a Parameter</a:t>
            </a:r>
          </a:p>
        </p:txBody>
      </p:sp>
      <p:sp>
        <p:nvSpPr>
          <p:cNvPr id="34820" name="Rectangle 5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458200" cy="4648200"/>
          </a:xfrm>
        </p:spPr>
        <p:txBody>
          <a:bodyPr/>
          <a:lstStyle/>
          <a:p>
            <a:pPr lvl="1" eaLnBrk="1" hangingPunct="1"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public static void </a:t>
            </a:r>
            <a:r>
              <a:rPr lang="en-US" altLang="x-none" sz="1800" b="1" i="1" dirty="0">
                <a:ea typeface="ＭＳ Ｐゴシック" charset="-128"/>
              </a:rPr>
              <a:t>&lt;</a:t>
            </a:r>
            <a:r>
              <a:rPr lang="en-US" altLang="x-none" sz="1800" b="1" i="1" dirty="0" err="1">
                <a:ea typeface="ＭＳ Ｐゴシック" charset="-128"/>
              </a:rPr>
              <a:t>method_name</a:t>
            </a:r>
            <a:r>
              <a:rPr lang="en-US" altLang="x-none" sz="1800" b="1" i="1" dirty="0">
                <a:ea typeface="ＭＳ Ｐゴシック" charset="-128"/>
              </a:rPr>
              <a:t>&gt;</a:t>
            </a:r>
            <a:r>
              <a:rPr lang="en-US" altLang="x-none" sz="1800" dirty="0">
                <a:ea typeface="ＭＳ Ｐゴシック" charset="-128"/>
              </a:rPr>
              <a:t> 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b="1" i="1" dirty="0">
                <a:solidFill>
                  <a:srgbClr val="003399"/>
                </a:solidFill>
                <a:ea typeface="ＭＳ Ｐゴシック" charset="-128"/>
              </a:rPr>
              <a:t>&lt;type&gt;</a:t>
            </a:r>
            <a:r>
              <a:rPr lang="en-US" altLang="x-none" sz="1800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b="1" i="1" dirty="0">
                <a:solidFill>
                  <a:srgbClr val="003399"/>
                </a:solidFill>
                <a:ea typeface="ＭＳ Ｐゴシック" charset="-128"/>
              </a:rPr>
              <a:t>&lt;</a:t>
            </a:r>
            <a:r>
              <a:rPr lang="en-US" altLang="x-none" sz="1800" b="1" i="1" dirty="0" err="1">
                <a:solidFill>
                  <a:srgbClr val="003399"/>
                </a:solidFill>
                <a:ea typeface="ＭＳ Ｐゴシック" charset="-128"/>
              </a:rPr>
              <a:t>param_name</a:t>
            </a:r>
            <a:r>
              <a:rPr lang="en-US" altLang="x-none" sz="1800" b="1" i="1" dirty="0">
                <a:solidFill>
                  <a:srgbClr val="003399"/>
                </a:solidFill>
                <a:ea typeface="ＭＳ Ｐゴシック" charset="-128"/>
              </a:rPr>
              <a:t>&gt;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800" b="1" i="1" dirty="0">
                <a:ea typeface="ＭＳ Ｐゴシック" charset="-128"/>
              </a:rPr>
              <a:t>&lt;statement&gt;</a:t>
            </a:r>
            <a:r>
              <a:rPr lang="en-US" altLang="x-none" sz="1800" b="1" dirty="0">
                <a:ea typeface="ＭＳ Ｐゴシック" charset="-128"/>
              </a:rPr>
              <a:t>(s)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}</a:t>
            </a:r>
            <a:endParaRPr lang="en-US" altLang="x-none" dirty="0">
              <a:ea typeface="ＭＳ Ｐゴシック" charset="-128"/>
            </a:endParaRPr>
          </a:p>
          <a:p>
            <a:pPr eaLnBrk="1" hangingPunct="1"/>
            <a:endParaRPr lang="en-US" altLang="x-none" sz="24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The parameter is called the 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formal argument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1800" b="1" i="1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eaLnBrk="1" hangingPunct="1"/>
            <a:r>
              <a:rPr lang="en-US" altLang="x-none" sz="2000" dirty="0">
                <a:ea typeface="ＭＳ Ｐゴシック" charset="-128"/>
              </a:rPr>
              <a:t>Example: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public static void chant(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times)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for 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1;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&lt;= times;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++)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("Just a salad...");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723949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How Parameters are Passed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When a method with a formal argument is called: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 value is passed to the formal argument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The passed value is called the </a:t>
            </a:r>
            <a:r>
              <a:rPr lang="en-US" altLang="x-none" sz="2000" b="1" dirty="0">
                <a:solidFill>
                  <a:srgbClr val="FF0000"/>
                </a:solidFill>
                <a:ea typeface="ＭＳ Ｐゴシック" charset="-128"/>
              </a:rPr>
              <a:t>actual argument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The method's code executes using that value.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public static void main(String[]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chant(3);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chant(3+4);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public static void chant(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times)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for 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= 1;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&lt;= times;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++)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("Just a salad...");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2275" y="3962400"/>
            <a:ext cx="3200400" cy="1066800"/>
            <a:chOff x="2064" y="2112"/>
            <a:chExt cx="2106" cy="624"/>
          </a:xfrm>
        </p:grpSpPr>
        <p:sp>
          <p:nvSpPr>
            <p:cNvPr id="36871" name="Line 5"/>
            <p:cNvSpPr>
              <a:spLocks noChangeShapeType="1"/>
            </p:cNvSpPr>
            <p:nvPr/>
          </p:nvSpPr>
          <p:spPr bwMode="auto">
            <a:xfrm>
              <a:off x="2064" y="2112"/>
              <a:ext cx="16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3786" y="235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400">
                  <a:latin typeface="Tahoma" charset="0"/>
                </a:rPr>
                <a:t>3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62275" y="4291013"/>
            <a:ext cx="3209925" cy="738187"/>
            <a:chOff x="2064" y="2304"/>
            <a:chExt cx="2112" cy="432"/>
          </a:xfrm>
        </p:grpSpPr>
        <p:sp>
          <p:nvSpPr>
            <p:cNvPr id="36869" name="Rectangle 8"/>
            <p:cNvSpPr>
              <a:spLocks noChangeArrowheads="1"/>
            </p:cNvSpPr>
            <p:nvPr/>
          </p:nvSpPr>
          <p:spPr bwMode="auto">
            <a:xfrm>
              <a:off x="3792" y="235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400">
                  <a:latin typeface="Tahoma" charset="0"/>
                </a:rPr>
                <a:t>7</a:t>
              </a:r>
            </a:p>
          </p:txBody>
        </p:sp>
        <p:sp>
          <p:nvSpPr>
            <p:cNvPr id="36870" name="Line 9"/>
            <p:cNvSpPr>
              <a:spLocks noChangeShapeType="1"/>
            </p:cNvSpPr>
            <p:nvPr/>
          </p:nvSpPr>
          <p:spPr bwMode="auto">
            <a:xfrm>
              <a:off x="2064" y="2304"/>
              <a:ext cx="16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421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Common Errors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000">
                <a:ea typeface="ＭＳ Ｐゴシック" charset="-128"/>
              </a:rPr>
              <a:t>If a method accepts a parameter, it is illegal to call it without passing any value for that parameter.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	chant();      </a:t>
            </a:r>
            <a:r>
              <a:rPr lang="en-US" altLang="x-none" sz="1800" b="1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// ERROR: parameter value required</a:t>
            </a:r>
          </a:p>
          <a:p>
            <a:pPr lvl="1" eaLnBrk="1" hangingPunct="1"/>
            <a:endParaRPr lang="en-US" altLang="x-none" sz="1800" b="1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  <a:p>
            <a:pPr eaLnBrk="1" hangingPunct="1"/>
            <a:r>
              <a:rPr lang="en-US" altLang="x-none" sz="2000">
                <a:ea typeface="ＭＳ Ｐゴシック" charset="-128"/>
              </a:rPr>
              <a:t>The value passed to a method must be of the correct type.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	chant(3.7);   </a:t>
            </a:r>
            <a:r>
              <a:rPr lang="en-US" altLang="x-none" sz="1800" b="1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// ERROR: must be of type int</a:t>
            </a:r>
          </a:p>
        </p:txBody>
      </p:sp>
    </p:spTree>
    <p:extLst>
      <p:ext uri="{BB962C8B-B14F-4D97-AF65-F5344CB8AC3E}">
        <p14:creationId xmlns:p14="http://schemas.microsoft.com/office/powerpoint/2010/main" val="137620481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5400" y="2133600"/>
            <a:ext cx="7239000" cy="1143000"/>
          </a:xfrm>
          <a:prstGeom prst="rect">
            <a:avLst/>
          </a:prstGeom>
          <a:solidFill>
            <a:schemeClr val="accent2">
              <a:lumMod val="40000"/>
              <a:lumOff val="60000"/>
              <a:alpha val="52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676400"/>
            <a:ext cx="8001000" cy="2438400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Method Exercise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00200"/>
            <a:ext cx="8382000" cy="2819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dirty="0">
                <a:latin typeface="Courier New" charset="0"/>
              </a:rPr>
              <a:t>	</a:t>
            </a:r>
            <a:r>
              <a:rPr lang="en-US" sz="2400" dirty="0">
                <a:latin typeface="Courier New" charset="0"/>
              </a:rPr>
              <a:t>for (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</a:rPr>
              <a:t>set</a:t>
            </a:r>
            <a:r>
              <a:rPr lang="en-US" sz="2400" dirty="0">
                <a:latin typeface="Courier New" charset="0"/>
              </a:rPr>
              <a:t> = 1; set &lt;= 5; set++)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for (</a:t>
            </a:r>
            <a:r>
              <a:rPr lang="en-US" sz="2400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 = 1;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 &lt;=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</a:rPr>
              <a:t>set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dirty="0" err="1">
                <a:latin typeface="Courier New" charset="0"/>
              </a:rPr>
              <a:t>rps</a:t>
            </a:r>
            <a:r>
              <a:rPr lang="en-US" sz="2400" dirty="0">
                <a:latin typeface="Courier New" charset="0"/>
              </a:rPr>
              <a:t>++)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    </a:t>
            </a:r>
            <a:r>
              <a:rPr lang="en-US" sz="2400" dirty="0" err="1">
                <a:latin typeface="Courier New" charset="0"/>
              </a:rPr>
              <a:t>System.out.print</a:t>
            </a:r>
            <a:r>
              <a:rPr lang="en-US" sz="2400" dirty="0">
                <a:latin typeface="Courier New" charset="0"/>
              </a:rPr>
              <a:t>("*");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    </a:t>
            </a:r>
            <a:r>
              <a:rPr lang="en-US" sz="2400" dirty="0" err="1">
                <a:latin typeface="Courier New" charset="0"/>
              </a:rPr>
              <a:t>System.out.println</a:t>
            </a:r>
            <a:r>
              <a:rPr lang="en-US" sz="24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latin typeface="Courier New" charset="0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/>
              <a:t>      </a:t>
            </a:r>
            <a:endParaRPr lang="en-US" sz="1800" dirty="0"/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33400" y="4267200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800" dirty="0">
                <a:latin typeface="Comic Sans MS" charset="0"/>
              </a:rPr>
              <a:t>Exercise: Turn the inner loop into a method to </a:t>
            </a:r>
            <a:r>
              <a:rPr lang="en-US" altLang="x-none" sz="2800">
                <a:latin typeface="Comic Sans MS" charset="0"/>
              </a:rPr>
              <a:t>be invoked by the outer loop.</a:t>
            </a:r>
            <a:endParaRPr lang="en-US" altLang="x-none" sz="2800" dirty="0"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x-none" sz="700" dirty="0"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x-none" sz="18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41462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Method Exercise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Exercise: Design and implement the </a:t>
            </a:r>
            <a:r>
              <a:rPr lang="en-US" altLang="x-none">
                <a:latin typeface="Courier New" charset="0"/>
                <a:ea typeface="ＭＳ Ｐゴシック" charset="-128"/>
              </a:rPr>
              <a:t>DrawX </a:t>
            </a:r>
            <a:r>
              <a:rPr lang="en-US" altLang="x-none">
                <a:ea typeface="ＭＳ Ｐゴシック" charset="-128"/>
              </a:rPr>
              <a:t>program.</a:t>
            </a:r>
            <a:endParaRPr lang="en-US" altLang="x-none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87801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>
                <a:ea typeface="ＭＳ Ｐゴシック" charset="-128"/>
              </a:rPr>
              <a:t>Out-Class Read: Another Way to Motivate Methods With Parameters</a:t>
            </a: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ED86AB3-92C6-F04C-BEA6-16DBE4FC27F9}" type="slidenum">
              <a:rPr lang="en-US" altLang="x-none" sz="1200">
                <a:latin typeface="Tahoma" charset="0"/>
              </a:rPr>
              <a:pPr/>
              <a:t>98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28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Example: Draw Matrix</a:t>
            </a: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685800" y="2514600"/>
            <a:ext cx="18288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>
                <a:latin typeface="Courier New" charset="0"/>
              </a:rPr>
              <a:t>..1</a:t>
            </a:r>
          </a:p>
          <a:p>
            <a:pPr algn="l"/>
            <a:r>
              <a:rPr lang="en-US" altLang="x-none" sz="3200">
                <a:latin typeface="Courier New" charset="0"/>
              </a:rPr>
              <a:t>.2.</a:t>
            </a:r>
          </a:p>
          <a:p>
            <a:pPr algn="l"/>
            <a:r>
              <a:rPr lang="en-US" altLang="x-none" sz="3200">
                <a:latin typeface="Courier New" charset="0"/>
              </a:rPr>
              <a:t>3..</a:t>
            </a:r>
          </a:p>
          <a:p>
            <a:pPr algn="l"/>
            <a:r>
              <a:rPr lang="en-US" altLang="x-none" sz="3200">
                <a:latin typeface="Courier New" charset="0"/>
              </a:rPr>
              <a:t>....1</a:t>
            </a:r>
          </a:p>
          <a:p>
            <a:pPr algn="l"/>
            <a:r>
              <a:rPr lang="en-US" altLang="x-none" sz="3200">
                <a:latin typeface="Courier New" charset="0"/>
              </a:rPr>
              <a:t>...2.</a:t>
            </a:r>
          </a:p>
          <a:p>
            <a:pPr algn="l"/>
            <a:r>
              <a:rPr lang="en-US" altLang="x-none" sz="3200">
                <a:latin typeface="Courier New" charset="0"/>
              </a:rPr>
              <a:t>..3..</a:t>
            </a:r>
          </a:p>
          <a:p>
            <a:pPr algn="l"/>
            <a:r>
              <a:rPr lang="en-US" altLang="x-none" sz="3200">
                <a:latin typeface="Courier New" charset="0"/>
              </a:rPr>
              <a:t>.4...</a:t>
            </a:r>
          </a:p>
          <a:p>
            <a:pPr algn="l"/>
            <a:r>
              <a:rPr lang="en-US" altLang="x-none" sz="3200">
                <a:latin typeface="Courier New" charset="0"/>
              </a:rPr>
              <a:t>5....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048000"/>
            <a:ext cx="6172200" cy="30622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int N = 5;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for (int line = 1; line &lt;= N; line++) {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</a:t>
            </a:r>
            <a:r>
              <a:rPr lang="en-US" sz="1600" b="1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initial dots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for (int j = 1; j &lt;= (-1 * line + N); j++) {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    System.out.print(".");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}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endParaRPr lang="en-US" sz="1600">
              <a:latin typeface="Courier New" charset="0"/>
              <a:ea typeface="ＭＳ Ｐゴシック" charset="0"/>
              <a:cs typeface="Arial" charset="0"/>
            </a:endParaRP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</a:t>
            </a:r>
            <a:r>
              <a:rPr lang="en-US" sz="1600" b="1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number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System.out.</a:t>
            </a:r>
            <a:r>
              <a:rPr lang="en-US" sz="1600" b="1">
                <a:latin typeface="Courier New" charset="0"/>
                <a:ea typeface="ＭＳ Ｐゴシック" charset="0"/>
                <a:cs typeface="Arial" charset="0"/>
              </a:rPr>
              <a:t>print</a:t>
            </a: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(line);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endParaRPr lang="en-US" sz="1600">
              <a:latin typeface="Courier New" charset="0"/>
              <a:ea typeface="ＭＳ Ｐゴシック" charset="0"/>
              <a:cs typeface="Arial" charset="0"/>
            </a:endParaRP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    </a:t>
            </a:r>
            <a:r>
              <a:rPr lang="en-US" sz="1600" b="1">
                <a:solidFill>
                  <a:srgbClr val="C00000"/>
                </a:solidFill>
                <a:latin typeface="Courier New" charset="0"/>
                <a:ea typeface="ＭＳ Ｐゴシック" charset="0"/>
                <a:cs typeface="Arial" charset="0"/>
              </a:rPr>
              <a:t>// the second set of dots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 b="1">
                <a:latin typeface="Courier New" charset="0"/>
                <a:ea typeface="ＭＳ Ｐゴシック" charset="0"/>
                <a:cs typeface="Arial" charset="0"/>
              </a:rPr>
              <a:t>    for (int j = 1; j &lt;= (line - 1); j++) {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 b="1">
                <a:latin typeface="Courier New" charset="0"/>
                <a:ea typeface="ＭＳ Ｐゴシック" charset="0"/>
                <a:cs typeface="Arial" charset="0"/>
              </a:rPr>
              <a:t>        System.out.print(".");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 b="1">
                <a:latin typeface="Courier New" charset="0"/>
                <a:ea typeface="ＭＳ Ｐゴシック" charset="0"/>
                <a:cs typeface="Arial" charset="0"/>
              </a:rPr>
              <a:t>    }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 b="1">
                <a:latin typeface="Courier New" charset="0"/>
                <a:ea typeface="ＭＳ Ｐゴシック" charset="0"/>
                <a:cs typeface="Arial" charset="0"/>
              </a:rPr>
              <a:t>    System.out.println();</a:t>
            </a:r>
          </a:p>
          <a:p>
            <a:pPr algn="l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1600">
                <a:latin typeface="Courier New" charset="0"/>
                <a:ea typeface="ＭＳ Ｐゴシック" charset="0"/>
                <a:cs typeface="Arial" charset="0"/>
              </a:rPr>
              <a:t>}</a:t>
            </a:r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609600" y="1600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400">
                <a:latin typeface="Comic Sans MS" charset="0"/>
              </a:rPr>
              <a:t>Print two copies of inverse diagonal matrix</a:t>
            </a:r>
          </a:p>
        </p:txBody>
      </p:sp>
    </p:spTree>
    <p:extLst>
      <p:ext uri="{BB962C8B-B14F-4D97-AF65-F5344CB8AC3E}">
        <p14:creationId xmlns:p14="http://schemas.microsoft.com/office/powerpoint/2010/main" val="2240332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Kuros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Kuros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Kuros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Kuros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Kuros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Kuros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8263</TotalTime>
  <Words>8535</Words>
  <Application>Microsoft Macintosh PowerPoint</Application>
  <PresentationFormat>On-screen Show (4:3)</PresentationFormat>
  <Paragraphs>1598</Paragraphs>
  <Slides>111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25" baseType="lpstr">
      <vt:lpstr>AvantGarde</vt:lpstr>
      <vt:lpstr>ＭＳ Ｐゴシック</vt:lpstr>
      <vt:lpstr>ZapfDingbats</vt:lpstr>
      <vt:lpstr>Arial</vt:lpstr>
      <vt:lpstr>Comic Sans MS</vt:lpstr>
      <vt:lpstr>Courier New</vt:lpstr>
      <vt:lpstr>Symbol</vt:lpstr>
      <vt:lpstr>Tahoma</vt:lpstr>
      <vt:lpstr>Times New Roman</vt:lpstr>
      <vt:lpstr>Verdana</vt:lpstr>
      <vt:lpstr>Wingdings</vt:lpstr>
      <vt:lpstr>Wingdings 2</vt:lpstr>
      <vt:lpstr>1_Kurose</vt:lpstr>
      <vt:lpstr>2_Kurose</vt:lpstr>
      <vt:lpstr>Introduction to  Computational Thinking</vt:lpstr>
      <vt:lpstr>Recap: Data Types</vt:lpstr>
      <vt:lpstr>Variable Assignments</vt:lpstr>
      <vt:lpstr>Operator Precedence Rules</vt:lpstr>
      <vt:lpstr>Precedence: Examples</vt:lpstr>
      <vt:lpstr>Precedence: Examples (Offline)</vt:lpstr>
      <vt:lpstr>Precedence Questions (Offline)</vt:lpstr>
      <vt:lpstr>Real Number Example (Offline)</vt:lpstr>
      <vt:lpstr>Recap: Type System  Issue</vt:lpstr>
      <vt:lpstr>Outline</vt:lpstr>
      <vt:lpstr>Issue</vt:lpstr>
      <vt:lpstr>Data Conversion</vt:lpstr>
      <vt:lpstr>(Implicit) Predefined Data Conversion</vt:lpstr>
      <vt:lpstr>Predefined Data Conversion Rule: Arithmetic (numeric) Promotion</vt:lpstr>
      <vt:lpstr>Example: Mixed Arithmetic Expression</vt:lpstr>
      <vt:lpstr>Practice: Mixed Arithmetic Expression (Offline)</vt:lpstr>
      <vt:lpstr>Example: Mixed Assignment</vt:lpstr>
      <vt:lpstr>Predefined Data Conversion Rule: Numeric to Java String</vt:lpstr>
      <vt:lpstr>Java String Concatenation Conversion: Examples</vt:lpstr>
      <vt:lpstr>Examples</vt:lpstr>
      <vt:lpstr>User Forced (Explicit) Conversion:  Type Casting</vt:lpstr>
      <vt:lpstr>Type Casting Examples</vt:lpstr>
      <vt:lpstr>Outline</vt:lpstr>
      <vt:lpstr>Update vs. Algebra</vt:lpstr>
      <vt:lpstr>Example: Ruler</vt:lpstr>
      <vt:lpstr>Update Shorthand</vt:lpstr>
      <vt:lpstr>Modify-and-assign</vt:lpstr>
      <vt:lpstr>General: Assignment/Modify-and-Assign as Operators</vt:lpstr>
      <vt:lpstr>(Offline) Practice</vt:lpstr>
      <vt:lpstr>Example: SavingsSuccess</vt:lpstr>
      <vt:lpstr>Outline</vt:lpstr>
      <vt:lpstr>The for Statement: Syntax</vt:lpstr>
      <vt:lpstr>Flowchart of a for loop</vt:lpstr>
      <vt:lpstr>The for Statement: Example</vt:lpstr>
      <vt:lpstr>Flexibility of for Loop with Counter</vt:lpstr>
      <vt:lpstr>Using for Loops?</vt:lpstr>
      <vt:lpstr>Using for Loops</vt:lpstr>
      <vt:lpstr>Using for Loops</vt:lpstr>
      <vt:lpstr>Using for Loop: Print Result from 2017-2030</vt:lpstr>
      <vt:lpstr>Using for Loop: Counting Down</vt:lpstr>
      <vt:lpstr>Counting Down v1</vt:lpstr>
      <vt:lpstr>Counting Down v2</vt:lpstr>
      <vt:lpstr>Mapping Loop# to Target Pattern </vt:lpstr>
      <vt:lpstr>Counting Down</vt:lpstr>
      <vt:lpstr>An “IQ Test” Format</vt:lpstr>
      <vt:lpstr>An “IQ Test” Format</vt:lpstr>
      <vt:lpstr>An “IQ Test” Format</vt:lpstr>
      <vt:lpstr>An “IQ Test” Format</vt:lpstr>
      <vt:lpstr>Practice: Mapping loop# to numbers</vt:lpstr>
      <vt:lpstr>Mapping loop# to numbers</vt:lpstr>
      <vt:lpstr>(Offline) Practice: Mapping loop# to numbers</vt:lpstr>
      <vt:lpstr>(Offline) Practice: Mapping loop# to numbers</vt:lpstr>
      <vt:lpstr>Counting Down v2a</vt:lpstr>
      <vt:lpstr>An “IQ Test” Format</vt:lpstr>
      <vt:lpstr>Summary: Code Style</vt:lpstr>
      <vt:lpstr>Counting Down: v3</vt:lpstr>
      <vt:lpstr>Counting Down: v3</vt:lpstr>
      <vt:lpstr>Good Code Style</vt:lpstr>
      <vt:lpstr>Counting Down: v4</vt:lpstr>
      <vt:lpstr>Counting Down: v4</vt:lpstr>
      <vt:lpstr>Constant</vt:lpstr>
      <vt:lpstr>Good Program Style</vt:lpstr>
      <vt:lpstr>Outline</vt:lpstr>
      <vt:lpstr>Counting Down: Code Puzzle</vt:lpstr>
      <vt:lpstr>Counting Down: Code Puzzle</vt:lpstr>
      <vt:lpstr>Counting Down: Code Puzzle</vt:lpstr>
      <vt:lpstr>Variable Scope</vt:lpstr>
      <vt:lpstr>Variable Scope</vt:lpstr>
      <vt:lpstr>Why Scope?</vt:lpstr>
      <vt:lpstr>Loop Example</vt:lpstr>
      <vt:lpstr>Loop Example</vt:lpstr>
      <vt:lpstr>Loop Example</vt:lpstr>
      <vt:lpstr>Code Style</vt:lpstr>
      <vt:lpstr>Loop Example</vt:lpstr>
      <vt:lpstr>Outline</vt:lpstr>
      <vt:lpstr>Nested Loop</vt:lpstr>
      <vt:lpstr>Practice: Nested for loop example</vt:lpstr>
      <vt:lpstr>Practice: Nested for loop example</vt:lpstr>
      <vt:lpstr>Nested Loop Design Example: Drawing A Complex Pattern</vt:lpstr>
      <vt:lpstr>Drawing ASCII X</vt:lpstr>
      <vt:lpstr>Top-Down Decomposition</vt:lpstr>
      <vt:lpstr>Drawing ASCII X</vt:lpstr>
      <vt:lpstr>Top-Down Decomposition</vt:lpstr>
      <vt:lpstr>Bound</vt:lpstr>
      <vt:lpstr>Top Half (V)</vt:lpstr>
      <vt:lpstr>Top Half (V)</vt:lpstr>
      <vt:lpstr>Bottom Half (IV)</vt:lpstr>
      <vt:lpstr>Complete Pseudo Code</vt:lpstr>
      <vt:lpstr>Identify Subtask (Method)?</vt:lpstr>
      <vt:lpstr>Top-Down Decomposition</vt:lpstr>
      <vt:lpstr>Method Parameterization</vt:lpstr>
      <vt:lpstr>Parameterization</vt:lpstr>
      <vt:lpstr>Syntax: Declaring a Method with a Parameter</vt:lpstr>
      <vt:lpstr>How Parameters are Passed</vt:lpstr>
      <vt:lpstr>Common Errors</vt:lpstr>
      <vt:lpstr>Method Exercise</vt:lpstr>
      <vt:lpstr>Method Exercise</vt:lpstr>
      <vt:lpstr>Out-Class Read: Another Way to Motivate Methods With Parameters</vt:lpstr>
      <vt:lpstr>Example: Draw Matrix</vt:lpstr>
      <vt:lpstr>Solution 1</vt:lpstr>
      <vt:lpstr>Remove Redundancy</vt:lpstr>
      <vt:lpstr>Solution 2</vt:lpstr>
      <vt:lpstr>Problem of Class Variable Indirection</vt:lpstr>
      <vt:lpstr>Solution 3: Parameterization</vt:lpstr>
      <vt:lpstr>End of Out-Class Read</vt:lpstr>
      <vt:lpstr>Backup Slides</vt:lpstr>
      <vt:lpstr>Type Conversions in Java</vt:lpstr>
      <vt:lpstr>Widening Primitive Conversions </vt:lpstr>
      <vt:lpstr>Narrowing Primitive Conversions </vt:lpstr>
      <vt:lpstr>Assignment during Declaration</vt:lpstr>
      <vt:lpstr>Example: Receipt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Qiao Xiang</cp:lastModifiedBy>
  <cp:revision>559</cp:revision>
  <cp:lastPrinted>2017-01-30T15:58:46Z</cp:lastPrinted>
  <dcterms:created xsi:type="dcterms:W3CDTF">1999-08-16T14:47:17Z</dcterms:created>
  <dcterms:modified xsi:type="dcterms:W3CDTF">2025-10-22T08:06:38Z</dcterms:modified>
</cp:coreProperties>
</file>