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</p:sldMasterIdLst>
  <p:notesMasterIdLst>
    <p:notesMasterId r:id="rId47"/>
  </p:notesMasterIdLst>
  <p:handoutMasterIdLst>
    <p:handoutMasterId r:id="rId48"/>
  </p:handoutMasterIdLst>
  <p:sldIdLst>
    <p:sldId id="1040" r:id="rId2"/>
    <p:sldId id="1384" r:id="rId3"/>
    <p:sldId id="1186" r:id="rId4"/>
    <p:sldId id="1378" r:id="rId5"/>
    <p:sldId id="1379" r:id="rId6"/>
    <p:sldId id="1380" r:id="rId7"/>
    <p:sldId id="1381" r:id="rId8"/>
    <p:sldId id="1382" r:id="rId9"/>
    <p:sldId id="1383" r:id="rId10"/>
    <p:sldId id="1287" r:id="rId11"/>
    <p:sldId id="1363" r:id="rId12"/>
    <p:sldId id="1238" r:id="rId13"/>
    <p:sldId id="1256" r:id="rId14"/>
    <p:sldId id="1375" r:id="rId15"/>
    <p:sldId id="1373" r:id="rId16"/>
    <p:sldId id="1241" r:id="rId17"/>
    <p:sldId id="1365" r:id="rId18"/>
    <p:sldId id="1366" r:id="rId19"/>
    <p:sldId id="1376" r:id="rId20"/>
    <p:sldId id="1364" r:id="rId21"/>
    <p:sldId id="1385" r:id="rId22"/>
    <p:sldId id="1386" r:id="rId23"/>
    <p:sldId id="1387" r:id="rId24"/>
    <p:sldId id="1367" r:id="rId25"/>
    <p:sldId id="1368" r:id="rId26"/>
    <p:sldId id="1369" r:id="rId27"/>
    <p:sldId id="1370" r:id="rId28"/>
    <p:sldId id="1371" r:id="rId29"/>
    <p:sldId id="1372" r:id="rId30"/>
    <p:sldId id="1374" r:id="rId31"/>
    <p:sldId id="1248" r:id="rId32"/>
    <p:sldId id="1252" r:id="rId33"/>
    <p:sldId id="1402" r:id="rId34"/>
    <p:sldId id="1403" r:id="rId35"/>
    <p:sldId id="1404" r:id="rId36"/>
    <p:sldId id="1405" r:id="rId37"/>
    <p:sldId id="1417" r:id="rId38"/>
    <p:sldId id="1418" r:id="rId39"/>
    <p:sldId id="1398" r:id="rId40"/>
    <p:sldId id="1420" r:id="rId41"/>
    <p:sldId id="1409" r:id="rId42"/>
    <p:sldId id="1410" r:id="rId43"/>
    <p:sldId id="1411" r:id="rId44"/>
    <p:sldId id="1315" r:id="rId45"/>
    <p:sldId id="1396" r:id="rId46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6600"/>
    <a:srgbClr val="006666"/>
    <a:srgbClr val="CC0000"/>
    <a:srgbClr val="A50021"/>
    <a:srgbClr val="6666FF"/>
    <a:srgbClr val="FF9900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7"/>
    <p:restoredTop sz="94575"/>
  </p:normalViewPr>
  <p:slideViewPr>
    <p:cSldViewPr>
      <p:cViewPr varScale="1">
        <p:scale>
          <a:sx n="134" d="100"/>
          <a:sy n="134" d="100"/>
        </p:scale>
        <p:origin x="11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25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fld id="{6901589C-E229-7047-993E-CF7B9C64238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24" tIns="47862" rIns="95724" bIns="47862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fld id="{A247665B-BDB7-684A-A4A6-199317BF3809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08705DF-A2F1-1B47-9E53-4B702768EA02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5534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7B3FBFA-0FFE-BF4C-91AF-325FD4600798}" type="slidenum">
              <a:rPr lang="en-US" altLang="x-none" sz="1300"/>
              <a:pPr/>
              <a:t>24</a:t>
            </a:fld>
            <a:endParaRPr lang="en-US" altLang="x-none" sz="13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697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653B040-312E-0648-A227-10323F7C5633}" type="slidenum">
              <a:rPr lang="en-US" altLang="x-none" sz="1300"/>
              <a:pPr/>
              <a:t>25</a:t>
            </a:fld>
            <a:endParaRPr lang="en-US" altLang="x-none" sz="13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6867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DEDFE0-B734-884D-986D-CAD1BC548BDD}" type="slidenum">
              <a:rPr lang="en-US" altLang="x-none" sz="1300"/>
              <a:pPr/>
              <a:t>26</a:t>
            </a:fld>
            <a:endParaRPr lang="en-US" altLang="x-none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745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693EAB6-D35F-6A4C-9569-77BD1B0EF115}" type="slidenum">
              <a:rPr lang="en-US" altLang="x-none" sz="1300"/>
              <a:pPr/>
              <a:t>27</a:t>
            </a:fld>
            <a:endParaRPr lang="en-US" altLang="x-none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4392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572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7665B-BDB7-684A-A4A6-199317BF3809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32401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451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D7F2478-517D-4245-8606-A58F4BCF5316}" type="slidenum">
              <a:rPr lang="en-US" altLang="x-none" sz="1300"/>
              <a:pPr/>
              <a:t>8</a:t>
            </a:fld>
            <a:endParaRPr lang="en-US" altLang="x-none" sz="13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21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FCF4AB8-C1F9-CC45-87A4-52FB773196C4}" type="slidenum">
              <a:rPr lang="en-US" altLang="x-none" sz="1300"/>
              <a:pPr/>
              <a:t>13</a:t>
            </a:fld>
            <a:endParaRPr lang="en-US" altLang="x-none" sz="13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3C7409B-0580-3D48-B5E3-45F53B9D7E78}" type="slidenum">
              <a:rPr lang="en-US" altLang="x-none" sz="1300"/>
              <a:pPr/>
              <a:t>14</a:t>
            </a:fld>
            <a:endParaRPr lang="en-US" altLang="x-none" sz="13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384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99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F1298-93E1-304A-BBC2-15545330FEF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06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75614-5FFD-494A-9B3D-8BF423B27B0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667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5086D-5071-6842-9482-A4D707C5A65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5029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7B5C6-6A99-6D4E-990F-6A58010F2ED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586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9B54C-4227-3946-A9D1-CA087D202E7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8000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989AF-09A6-ED4C-85E5-E07A7C01719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2732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BA984-7275-684A-86A6-48B3901905D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9658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244D0-854E-C141-B520-FD628417BC4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7979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01590-C1AB-D440-A2B8-C5B75B998EE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4298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AEC87-1822-6F42-8828-42DDF4F7E86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5223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A62FF-B366-9949-80D9-1CD07B82424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023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1" tIns="45708" rIns="91411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285" tIns="45642" rIns="91285" bIns="45642">
            <a:spAutoFit/>
          </a:bodyPr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fld id="{5192B9BB-5DB8-1045-8D5B-45D8B9BD42B9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charset="2"/>
        <a:buChar char="q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ntrocs.cs.princeton.edu/java/stdlib/javadoc/StdDraw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algn="ctr"/>
            <a:r>
              <a:rPr lang="en-US" altLang="x-none" dirty="0">
                <a:ea typeface="ＭＳ Ｐゴシック" charset="-128"/>
              </a:rPr>
              <a:t>Introduction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to</a:t>
            </a:r>
            <a:r>
              <a:rPr lang="zh-CN" altLang="en-US" dirty="0">
                <a:ea typeface="ＭＳ Ｐゴシック" charset="-128"/>
              </a:rPr>
              <a:t> </a:t>
            </a:r>
            <a:br>
              <a:rPr lang="en-US" altLang="zh-CN" dirty="0">
                <a:ea typeface="ＭＳ Ｐゴシック" charset="-128"/>
              </a:rPr>
            </a:br>
            <a:r>
              <a:rPr lang="en-US" altLang="zh-CN" dirty="0">
                <a:ea typeface="ＭＳ Ｐゴシック" charset="-128"/>
              </a:rPr>
              <a:t>Computational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Thinking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6ED7733-7D40-5DAB-172B-8A2D1BCED06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19400"/>
            <a:ext cx="6400800" cy="3352800"/>
          </a:xfrm>
        </p:spPr>
        <p:txBody>
          <a:bodyPr/>
          <a:lstStyle/>
          <a:p>
            <a:r>
              <a:rPr lang="en-US" altLang="x-none" i="1" dirty="0">
                <a:ea typeface="ＭＳ Ｐゴシック" charset="-128"/>
              </a:rPr>
              <a:t>Lecture #</a:t>
            </a:r>
            <a:r>
              <a:rPr lang="en-US" altLang="zh-CN" i="1" dirty="0">
                <a:ea typeface="ＭＳ Ｐゴシック" charset="-128"/>
              </a:rPr>
              <a:t>5</a:t>
            </a:r>
            <a:r>
              <a:rPr lang="en-US" altLang="x-none" i="1" dirty="0">
                <a:ea typeface="ＭＳ Ｐゴシック" charset="-128"/>
              </a:rPr>
              <a:t>: </a:t>
            </a:r>
          </a:p>
          <a:p>
            <a:r>
              <a:rPr lang="en-US" altLang="x-none" i="1" dirty="0">
                <a:ea typeface="ＭＳ Ｐゴシック" charset="-128"/>
              </a:rPr>
              <a:t>Java Graphics</a:t>
            </a:r>
          </a:p>
          <a:p>
            <a:endParaRPr lang="en-US" altLang="x-none" sz="2000" dirty="0">
              <a:ea typeface="ＭＳ Ｐゴシック" charset="-128"/>
            </a:endParaRPr>
          </a:p>
          <a:p>
            <a:r>
              <a:rPr lang="en-US" altLang="zh-CN" sz="2000" b="1" dirty="0">
                <a:ea typeface="ＭＳ Ｐゴシック" charset="-128"/>
              </a:rPr>
              <a:t>Qiao</a:t>
            </a:r>
            <a:r>
              <a:rPr lang="zh-CN" altLang="en-US" sz="2000" b="1" dirty="0">
                <a:ea typeface="ＭＳ Ｐゴシック" charset="-128"/>
              </a:rPr>
              <a:t> </a:t>
            </a:r>
            <a:r>
              <a:rPr lang="en-US" altLang="zh-CN" sz="2000" b="1" dirty="0">
                <a:ea typeface="ＭＳ Ｐゴシック" charset="-128"/>
              </a:rPr>
              <a:t>Xiang</a:t>
            </a:r>
            <a:r>
              <a:rPr lang="en-US" altLang="zh-CN" sz="2000" dirty="0">
                <a:ea typeface="ＭＳ Ｐゴシック" charset="-128"/>
              </a:rPr>
              <a:t>,</a:t>
            </a:r>
            <a:r>
              <a:rPr lang="zh-CN" altLang="en-US" sz="2000" dirty="0">
                <a:ea typeface="ＭＳ Ｐゴシック" charset="-128"/>
              </a:rPr>
              <a:t> </a:t>
            </a:r>
            <a:r>
              <a:rPr lang="en-US" altLang="zh-CN" sz="2000" dirty="0">
                <a:ea typeface="ＭＳ Ｐゴシック" charset="-128"/>
              </a:rPr>
              <a:t>Qingyu</a:t>
            </a:r>
            <a:r>
              <a:rPr lang="zh-CN" altLang="en-US" sz="2000" dirty="0">
                <a:ea typeface="ＭＳ Ｐゴシック" charset="-128"/>
              </a:rPr>
              <a:t> </a:t>
            </a:r>
            <a:r>
              <a:rPr lang="en-US" altLang="zh-CN" sz="2000" dirty="0">
                <a:ea typeface="ＭＳ Ｐゴシック" charset="-128"/>
              </a:rPr>
              <a:t>Song</a:t>
            </a:r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000" dirty="0">
                <a:ea typeface="ＭＳ Ｐゴシック" charset="-128"/>
              </a:rPr>
              <a:t>https://</a:t>
            </a:r>
            <a:r>
              <a:rPr lang="en-US" altLang="x-none" sz="2000" dirty="0" err="1">
                <a:ea typeface="ＭＳ Ｐゴシック" charset="-128"/>
              </a:rPr>
              <a:t>sngroup.org.cn</a:t>
            </a:r>
            <a:r>
              <a:rPr lang="en-US" altLang="x-none" sz="2000" dirty="0">
                <a:ea typeface="ＭＳ Ｐゴシック" charset="-128"/>
              </a:rPr>
              <a:t>/courses/</a:t>
            </a:r>
            <a:r>
              <a:rPr lang="en-US" altLang="zh-CN" sz="2000" dirty="0">
                <a:ea typeface="ＭＳ Ｐゴシック" charset="-128"/>
              </a:rPr>
              <a:t>ct</a:t>
            </a:r>
            <a:r>
              <a:rPr lang="en-US" altLang="x-none" sz="2000" dirty="0">
                <a:ea typeface="ＭＳ Ｐゴシック" charset="-128"/>
              </a:rPr>
              <a:t>-xmuf25/</a:t>
            </a:r>
            <a:r>
              <a:rPr lang="en-US" altLang="x-none" sz="2000" dirty="0" err="1">
                <a:ea typeface="ＭＳ Ｐゴシック" charset="-128"/>
              </a:rPr>
              <a:t>index.shtml</a:t>
            </a:r>
            <a:endParaRPr lang="en-US" altLang="zh-CN" sz="2000" dirty="0">
              <a:ea typeface="ＭＳ Ｐゴシック" charset="-128"/>
            </a:endParaRPr>
          </a:p>
          <a:p>
            <a:r>
              <a:rPr lang="en-US" altLang="zh-CN" sz="2000" dirty="0">
                <a:ea typeface="ＭＳ Ｐゴシック" charset="-128"/>
              </a:rPr>
              <a:t>10/29/2025</a:t>
            </a:r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56A44-F192-9384-A6E4-0887DBB99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6169967"/>
            <a:ext cx="8115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1" lang="en-US" altLang="zh-CN" sz="1200" dirty="0">
                <a:latin typeface="Arial" charset="0"/>
              </a:rPr>
              <a:t>This deck of slides are heavily based on cs112 at Yale University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and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cs101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at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UCAS, respectively,</a:t>
            </a:r>
            <a:r>
              <a:rPr kumimoji="1" lang="zh-CN" altLang="en-US" sz="1200" dirty="0">
                <a:latin typeface="Arial" charset="0"/>
              </a:rPr>
              <a:t> </a:t>
            </a:r>
            <a:endParaRPr kumimoji="1" lang="en-US" altLang="zh-CN" sz="1200" dirty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1" lang="en-US" altLang="zh-CN" sz="1200" dirty="0">
                <a:latin typeface="Arial" charset="0"/>
              </a:rPr>
              <a:t>by courtesy of Dr. Y. Richard Yang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and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Dr. Zhiwei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Xu.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kumimoji="1" lang="zh-CN" alt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24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Foundational Programming Concepts</a:t>
            </a: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E31BBC6-ED54-504B-BAB8-E8FDF167CDF6}" type="slidenum">
              <a:rPr lang="en-US" altLang="x-none" sz="1200">
                <a:latin typeface="Tahoma" charset="0"/>
              </a:rPr>
              <a:pPr/>
              <a:t>10</a:t>
            </a:fld>
            <a:endParaRPr lang="en-US" altLang="x-none" sz="1200" dirty="0">
              <a:latin typeface="Tahoma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832225" y="25908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objects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124200" y="3124200"/>
            <a:ext cx="2536825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methods</a:t>
            </a:r>
            <a:r>
              <a:rPr lang="en-US" sz="2400" kern="0" dirty="0">
                <a:solidFill>
                  <a:srgbClr val="A5002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and classes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460625" y="3657600"/>
            <a:ext cx="3962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graphics, sound</a:t>
            </a: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, and image I/O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832225" y="41910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arrays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917825" y="4724400"/>
            <a:ext cx="2895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conditionals and 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loops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222625" y="5257800"/>
            <a:ext cx="1139825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math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362450" y="52578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text I/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O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365625" y="5791200"/>
            <a:ext cx="2895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664D"/>
                </a:solidFill>
                <a:ea typeface="ＭＳ Ｐゴシック" charset="0"/>
                <a:cs typeface="ＭＳ Ｐゴシック" charset="0"/>
              </a:rPr>
              <a:t>assignment statements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477963" y="5791200"/>
            <a:ext cx="2884487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primitive data types</a:t>
            </a: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152400" y="1752600"/>
            <a:ext cx="8839200" cy="838200"/>
          </a:xfrm>
          <a:prstGeom prst="ellipse">
            <a:avLst/>
          </a:prstGeom>
          <a:solidFill>
            <a:schemeClr val="accent2">
              <a:lumMod val="20000"/>
              <a:lumOff val="80000"/>
              <a:alpha val="50195"/>
            </a:schemeClr>
          </a:solidFill>
          <a:ln w="9525">
            <a:noFill/>
            <a:round/>
            <a:headEnd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any program you might want to write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 flipV="1">
            <a:off x="2438400" y="3733800"/>
            <a:ext cx="1219200" cy="4572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Java Graphics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648200"/>
          </a:xfrm>
        </p:spPr>
        <p:txBody>
          <a:bodyPr/>
          <a:lstStyle/>
          <a:p>
            <a:r>
              <a:rPr lang="en-US" altLang="x-none" sz="2400" dirty="0">
                <a:ea typeface="ＭＳ Ｐゴシック" charset="-128"/>
              </a:rPr>
              <a:t>Java provides a large number of methods for graphics</a:t>
            </a:r>
          </a:p>
          <a:p>
            <a:endParaRPr lang="en-US" altLang="x-none" sz="2400" dirty="0">
              <a:ea typeface="ＭＳ Ｐゴシック" charset="-128"/>
            </a:endParaRPr>
          </a:p>
          <a:p>
            <a:r>
              <a:rPr lang="en-US" altLang="x-none" sz="2400" dirty="0">
                <a:ea typeface="ＭＳ Ｐゴシック" charset="-128"/>
              </a:rPr>
              <a:t>A graphical method may need to use a large number of parameters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E.g., draw a line: line color,  stroke width, stoke pattern, </a:t>
            </a:r>
            <a:r>
              <a:rPr lang="en-US" altLang="x-none" sz="2000" dirty="0" err="1">
                <a:ea typeface="ＭＳ Ｐゴシック" charset="-128"/>
              </a:rPr>
              <a:t>init</a:t>
            </a:r>
            <a:r>
              <a:rPr lang="en-US" altLang="x-none" sz="2000" dirty="0">
                <a:ea typeface="ＭＳ Ｐゴシック" charset="-128"/>
              </a:rPr>
              <a:t> </a:t>
            </a:r>
            <a:r>
              <a:rPr lang="en-US" altLang="x-none" sz="2000" dirty="0" err="1">
                <a:ea typeface="ＭＳ Ｐゴシック" charset="-128"/>
              </a:rPr>
              <a:t>pos</a:t>
            </a:r>
            <a:r>
              <a:rPr lang="en-US" altLang="x-none" sz="2000" dirty="0">
                <a:ea typeface="ＭＳ Ｐゴシック" charset="-128"/>
              </a:rPr>
              <a:t>, end </a:t>
            </a:r>
            <a:r>
              <a:rPr lang="en-US" altLang="x-none" sz="2000" dirty="0" err="1">
                <a:ea typeface="ＭＳ Ｐゴシック" charset="-128"/>
              </a:rPr>
              <a:t>pos</a:t>
            </a:r>
            <a:endParaRPr lang="en-US" altLang="x-none" sz="2000" dirty="0">
              <a:ea typeface="ＭＳ Ｐゴシック" charset="-128"/>
            </a:endParaRPr>
          </a:p>
          <a:p>
            <a:pPr lvl="1"/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400" dirty="0">
                <a:ea typeface="ＭＳ Ｐゴシック" charset="-128"/>
              </a:rPr>
              <a:t>To avoid specifying a large of parameters in each method call, Java native graphics uses an object-oriented design: state parameters are contained (encapsulated) in entities called objects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We will cover objects in more details later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CF0DC36-EA27-E34B-A66D-A1A49F7F79BF}" type="slidenum">
              <a:rPr lang="en-US" altLang="x-none" sz="1200">
                <a:latin typeface="Tahoma" charset="0"/>
              </a:rPr>
              <a:pPr/>
              <a:t>11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Java Graphics Wrapper Classes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5029200"/>
          </a:xfrm>
        </p:spPr>
        <p:txBody>
          <a:bodyPr/>
          <a:lstStyle/>
          <a:p>
            <a:r>
              <a:rPr lang="en-US" altLang="x-none" sz="2400" dirty="0">
                <a:ea typeface="ＭＳ Ｐゴシック" charset="-128"/>
              </a:rPr>
              <a:t>To simplify the usage of Java native graphics, wrapper graphics classes are provided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Back to Basics Textbook: defines class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DrawingPanel</a:t>
            </a:r>
            <a:r>
              <a:rPr lang="en-US" altLang="x-none" sz="2000" dirty="0">
                <a:ea typeface="ＭＳ Ｐゴシック" charset="-128"/>
              </a:rPr>
              <a:t>, which is still an object-oriented design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Sedgewick &amp; Wayne book: avoids objects, by defining a class called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StdDraw</a:t>
            </a:r>
            <a:r>
              <a:rPr lang="en-US" altLang="x-none" sz="2000" dirty="0">
                <a:ea typeface="ＭＳ Ｐゴシック" charset="-128"/>
              </a:rPr>
              <a:t>, which contains many static (non-object-oriented) graphics methods:</a:t>
            </a:r>
          </a:p>
          <a:p>
            <a:pPr lvl="2"/>
            <a:r>
              <a:rPr lang="en-US" altLang="x-none" sz="1600" dirty="0">
                <a:ea typeface="ＭＳ Ｐゴシック" charset="-128"/>
                <a:hlinkClick r:id="rId2"/>
              </a:rPr>
              <a:t>http://introcs.cs.princeton.edu/java/stdlib/javadoc/StdDraw.html</a:t>
            </a:r>
            <a:endParaRPr lang="en-US" altLang="x-none" sz="1600" dirty="0">
              <a:ea typeface="ＭＳ Ｐゴシック" charset="-128"/>
            </a:endParaRPr>
          </a:p>
          <a:p>
            <a:pPr lvl="2"/>
            <a:r>
              <a:rPr lang="en-US" altLang="x-none" sz="1800" dirty="0">
                <a:solidFill>
                  <a:srgbClr val="C00000"/>
                </a:solidFill>
                <a:ea typeface="ＭＳ Ｐゴシック" charset="-128"/>
              </a:rPr>
              <a:t>To access a static method defined in a class, use &lt;class-name&gt;.&lt;method-name&gt;(…), for example,</a:t>
            </a:r>
          </a:p>
          <a:p>
            <a:pPr lvl="2"/>
            <a:r>
              <a:rPr lang="en-US" altLang="x-none" sz="1800" dirty="0" err="1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StdDraw.line</a:t>
            </a:r>
            <a:r>
              <a:rPr lang="en-US" altLang="x-none" sz="1800" dirty="0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 (0, 0, 10, 10);</a:t>
            </a:r>
          </a:p>
          <a:p>
            <a:pPr lvl="2"/>
            <a:endParaRPr lang="en-US" altLang="x-none" sz="1800" dirty="0">
              <a:latin typeface="Courier New" charset="0"/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 err="1">
                <a:latin typeface="Courier New" charset="0"/>
                <a:ea typeface="ＭＳ Ｐゴシック" charset="-128"/>
              </a:rPr>
              <a:t>DrawingPanel</a:t>
            </a:r>
            <a:r>
              <a:rPr lang="en-US" altLang="x-none" sz="2000" dirty="0">
                <a:ea typeface="ＭＳ Ｐゴシック" charset="-128"/>
              </a:rPr>
              <a:t> and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StdDraw</a:t>
            </a:r>
            <a:r>
              <a:rPr lang="en-US" altLang="x-none" sz="2000" dirty="0">
                <a:ea typeface="ＭＳ Ｐゴシック" charset="-128"/>
              </a:rPr>
              <a:t> are good examples that method designers may differ substantially in their designs, although for very similar functions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30AD9ED-49DE-BF49-B166-F9DC04682DF1}" type="slidenum">
              <a:rPr lang="en-US" altLang="x-none" sz="1200">
                <a:latin typeface="Tahoma" charset="0"/>
              </a:rPr>
              <a:pPr/>
              <a:t>12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altLang="x-none" dirty="0" err="1">
                <a:ea typeface="ＭＳ Ｐゴシック" charset="-128"/>
              </a:rPr>
              <a:t>DrawingPanel</a:t>
            </a:r>
            <a:r>
              <a:rPr lang="en-US" altLang="x-none" dirty="0">
                <a:ea typeface="ＭＳ Ｐゴシック" charset="-128"/>
              </a:rPr>
              <a:t> Design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(Back to Basics Textbook)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534400" cy="4724400"/>
          </a:xfrm>
        </p:spPr>
        <p:txBody>
          <a:bodyPr/>
          <a:lstStyle/>
          <a:p>
            <a:pPr>
              <a:buFont typeface="Wingdings" charset="0"/>
              <a:buChar char="q"/>
              <a:tabLst>
                <a:tab pos="2627313" algn="l"/>
              </a:tabLst>
              <a:defRPr/>
            </a:pPr>
            <a:r>
              <a:rPr lang="en-US" dirty="0"/>
              <a:t>Coordinate system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2627313" algn="l"/>
              </a:tabLst>
              <a:defRPr/>
            </a:pPr>
            <a:r>
              <a:rPr lang="en-US" sz="2000" dirty="0"/>
              <a:t>Each (x, y) position is </a:t>
            </a:r>
            <a:r>
              <a:rPr lang="en-US" sz="2000" i="1" dirty="0">
                <a:solidFill>
                  <a:srgbClr val="800000"/>
                </a:solidFill>
              </a:rPr>
              <a:t>pixel</a:t>
            </a:r>
            <a:r>
              <a:rPr lang="en-US" sz="2000" dirty="0"/>
              <a:t>  </a:t>
            </a:r>
            <a:br>
              <a:rPr lang="en-US" sz="2000" dirty="0"/>
            </a:br>
            <a:r>
              <a:rPr lang="en-US" sz="2000" dirty="0"/>
              <a:t>("picture element") position</a:t>
            </a:r>
            <a:br>
              <a:rPr lang="en-US" sz="2000" dirty="0"/>
            </a:b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  <a:tabLst>
                <a:tab pos="2627313" algn="l"/>
              </a:tabLst>
              <a:defRPr/>
            </a:pPr>
            <a:r>
              <a:rPr lang="en-US" sz="2000" dirty="0"/>
              <a:t>Position (0, 0) is at the </a:t>
            </a:r>
            <a:br>
              <a:rPr lang="en-US" sz="2000" dirty="0"/>
            </a:br>
            <a:r>
              <a:rPr lang="en-US" sz="2000" dirty="0"/>
              <a:t>window's </a:t>
            </a:r>
            <a:r>
              <a:rPr lang="en-US" sz="2000" dirty="0">
                <a:solidFill>
                  <a:srgbClr val="800000"/>
                </a:solidFill>
              </a:rPr>
              <a:t>top-left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corner.</a:t>
            </a:r>
          </a:p>
          <a:p>
            <a:pPr lvl="2">
              <a:tabLst>
                <a:tab pos="2627313" algn="l"/>
              </a:tabLst>
              <a:defRPr/>
            </a:pPr>
            <a:r>
              <a:rPr lang="en-US" sz="1600" dirty="0"/>
              <a:t>x increases rightward and </a:t>
            </a:r>
            <a:br>
              <a:rPr lang="en-US" sz="1600" dirty="0"/>
            </a:br>
            <a:r>
              <a:rPr lang="en-US" sz="1600" dirty="0"/>
              <a:t>the y increases </a:t>
            </a:r>
            <a:r>
              <a:rPr lang="en-US" sz="1600" u="sng" dirty="0">
                <a:solidFill>
                  <a:srgbClr val="FF0000"/>
                </a:solidFill>
              </a:rPr>
              <a:t>downward</a:t>
            </a:r>
            <a:r>
              <a:rPr lang="en-US" sz="1600" dirty="0"/>
              <a:t>.</a:t>
            </a:r>
          </a:p>
          <a:p>
            <a:pPr marL="457200" lvl="1" indent="0">
              <a:buFont typeface="ZapfDingbats" charset="0"/>
              <a:buNone/>
              <a:tabLst>
                <a:tab pos="2627313" algn="l"/>
              </a:tabLst>
              <a:defRPr/>
            </a:pPr>
            <a:endParaRPr lang="en-US" dirty="0"/>
          </a:p>
          <a:p>
            <a:pPr>
              <a:buFont typeface="Wingdings" charset="0"/>
              <a:buChar char="q"/>
              <a:tabLst>
                <a:tab pos="2627313" algn="l"/>
              </a:tabLst>
              <a:defRPr/>
            </a:pPr>
            <a:r>
              <a:rPr lang="en-US" dirty="0"/>
              <a:t>Example method rectangle: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2627313" algn="l"/>
              </a:tabLst>
              <a:defRPr/>
            </a:pPr>
            <a:r>
              <a:rPr lang="en-US" kern="1200" dirty="0" err="1">
                <a:solidFill>
                  <a:srgbClr val="000000"/>
                </a:solidFill>
                <a:latin typeface="Times New Roman" charset="0"/>
              </a:rPr>
              <a:t>DrawingPanel</a:t>
            </a:r>
            <a:r>
              <a:rPr lang="en-US" kern="1200" dirty="0">
                <a:solidFill>
                  <a:srgbClr val="000000"/>
                </a:solidFill>
                <a:latin typeface="Times New Roman" charset="0"/>
              </a:rPr>
              <a:t>: </a:t>
            </a:r>
            <a:r>
              <a:rPr lang="en-US" kern="1200" dirty="0" err="1">
                <a:solidFill>
                  <a:srgbClr val="000000"/>
                </a:solidFill>
                <a:latin typeface="Times New Roman" charset="0"/>
              </a:rPr>
              <a:t>rect</a:t>
            </a:r>
            <a:r>
              <a:rPr lang="en-US" kern="1200" dirty="0">
                <a:solidFill>
                  <a:srgbClr val="000000"/>
                </a:solidFill>
                <a:latin typeface="Times New Roman" charset="0"/>
              </a:rPr>
              <a:t> (</a:t>
            </a:r>
            <a:r>
              <a:rPr lang="en-US" kern="1200" dirty="0" err="1">
                <a:solidFill>
                  <a:srgbClr val="000000"/>
                </a:solidFill>
                <a:latin typeface="Times New Roman" charset="0"/>
              </a:rPr>
              <a:t>int</a:t>
            </a:r>
            <a:r>
              <a:rPr lang="en-US" kern="1200" dirty="0">
                <a:solidFill>
                  <a:srgbClr val="000000"/>
                </a:solidFill>
                <a:latin typeface="Times New Roman" charset="0"/>
              </a:rPr>
              <a:t> x0, </a:t>
            </a:r>
            <a:r>
              <a:rPr lang="en-US" kern="1200" dirty="0" err="1">
                <a:solidFill>
                  <a:srgbClr val="000000"/>
                </a:solidFill>
                <a:latin typeface="Times New Roman" charset="0"/>
              </a:rPr>
              <a:t>int</a:t>
            </a:r>
            <a:r>
              <a:rPr lang="en-US" kern="1200" dirty="0">
                <a:solidFill>
                  <a:srgbClr val="000000"/>
                </a:solidFill>
                <a:latin typeface="Times New Roman" charset="0"/>
              </a:rPr>
              <a:t> y0, </a:t>
            </a:r>
            <a:r>
              <a:rPr lang="en-US" kern="1200" dirty="0" err="1">
                <a:solidFill>
                  <a:srgbClr val="000000"/>
                </a:solidFill>
                <a:latin typeface="Times New Roman" charset="0"/>
              </a:rPr>
              <a:t>int</a:t>
            </a:r>
            <a:r>
              <a:rPr lang="en-US" kern="1200" dirty="0">
                <a:solidFill>
                  <a:srgbClr val="000000"/>
                </a:solidFill>
                <a:latin typeface="Times New Roman" charset="0"/>
              </a:rPr>
              <a:t> width, </a:t>
            </a:r>
            <a:r>
              <a:rPr lang="en-US" kern="1200" dirty="0" err="1">
                <a:solidFill>
                  <a:srgbClr val="000000"/>
                </a:solidFill>
                <a:latin typeface="Times New Roman" charset="0"/>
              </a:rPr>
              <a:t>int</a:t>
            </a:r>
            <a:r>
              <a:rPr lang="en-US" kern="1200" dirty="0">
                <a:solidFill>
                  <a:srgbClr val="000000"/>
                </a:solidFill>
                <a:latin typeface="Times New Roman" charset="0"/>
              </a:rPr>
              <a:t> height), </a:t>
            </a:r>
          </a:p>
          <a:p>
            <a:pPr lvl="2">
              <a:tabLst>
                <a:tab pos="2627313" algn="l"/>
              </a:tabLst>
              <a:defRPr/>
            </a:pPr>
            <a:r>
              <a:rPr lang="en-US" kern="1200" dirty="0">
                <a:solidFill>
                  <a:srgbClr val="000000"/>
                </a:solidFill>
                <a:latin typeface="Times New Roman" charset="0"/>
              </a:rPr>
              <a:t>e.g., </a:t>
            </a:r>
            <a:r>
              <a:rPr lang="en-US" kern="1200" dirty="0" err="1">
                <a:solidFill>
                  <a:srgbClr val="000000"/>
                </a:solidFill>
                <a:latin typeface="Times New Roman" charset="0"/>
              </a:rPr>
              <a:t>rect</a:t>
            </a:r>
            <a:r>
              <a:rPr lang="en-US" kern="1200" dirty="0">
                <a:solidFill>
                  <a:srgbClr val="000000"/>
                </a:solidFill>
                <a:latin typeface="Times New Roman" charset="0"/>
              </a:rPr>
              <a:t>(0, 0, 200, 100)</a:t>
            </a:r>
          </a:p>
        </p:txBody>
      </p: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5873750" y="1905000"/>
            <a:ext cx="2362200" cy="2286000"/>
            <a:chOff x="864" y="2544"/>
            <a:chExt cx="864" cy="576"/>
          </a:xfrm>
        </p:grpSpPr>
        <p:sp>
          <p:nvSpPr>
            <p:cNvPr id="27657" name="Rectangle 5"/>
            <p:cNvSpPr>
              <a:spLocks noChangeArrowheads="1"/>
            </p:cNvSpPr>
            <p:nvPr/>
          </p:nvSpPr>
          <p:spPr bwMode="auto">
            <a:xfrm>
              <a:off x="912" y="2573"/>
              <a:ext cx="81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7658" name="Line 6"/>
            <p:cNvSpPr>
              <a:spLocks noChangeShapeType="1"/>
            </p:cNvSpPr>
            <p:nvPr/>
          </p:nvSpPr>
          <p:spPr bwMode="auto">
            <a:xfrm>
              <a:off x="912" y="25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9" name="Line 7"/>
            <p:cNvSpPr>
              <a:spLocks noChangeShapeType="1"/>
            </p:cNvSpPr>
            <p:nvPr/>
          </p:nvSpPr>
          <p:spPr bwMode="auto">
            <a:xfrm>
              <a:off x="864" y="259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705" name="Rectangle 5"/>
          <p:cNvSpPr>
            <a:spLocks noChangeArrowheads="1"/>
          </p:cNvSpPr>
          <p:nvPr/>
        </p:nvSpPr>
        <p:spPr bwMode="auto">
          <a:xfrm>
            <a:off x="6005513" y="2019300"/>
            <a:ext cx="1049337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9706" name="Rectangle 1"/>
          <p:cNvSpPr>
            <a:spLocks noChangeArrowheads="1"/>
          </p:cNvSpPr>
          <p:nvPr/>
        </p:nvSpPr>
        <p:spPr bwMode="auto">
          <a:xfrm>
            <a:off x="6370638" y="2705100"/>
            <a:ext cx="1651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buFont typeface="Wingdings 2" charset="2"/>
              <a:buNone/>
            </a:pPr>
            <a:r>
              <a:rPr lang="en-US" altLang="x-none" sz="1600">
                <a:latin typeface="Comic Sans MS" charset="0"/>
              </a:rPr>
              <a:t>(200, 100)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1600" y="1763713"/>
            <a:ext cx="7683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(0, 0)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2150" y="1676400"/>
            <a:ext cx="4318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x+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7825" y="3886200"/>
            <a:ext cx="4159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y+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5C6-6A99-6D4E-990F-6A58010F2ED7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x-none" dirty="0" err="1">
                <a:ea typeface="ＭＳ Ｐゴシック" charset="-128"/>
              </a:rPr>
              <a:t>StdDraw</a:t>
            </a:r>
            <a:r>
              <a:rPr lang="en-US" altLang="x-none" dirty="0">
                <a:ea typeface="ＭＳ Ｐゴシック" charset="-128"/>
              </a:rPr>
              <a:t> (The One we will use)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534400" cy="4724400"/>
          </a:xfrm>
        </p:spPr>
        <p:txBody>
          <a:bodyPr/>
          <a:lstStyle/>
          <a:p>
            <a:pPr>
              <a:buFont typeface="Wingdings" charset="0"/>
              <a:buChar char="q"/>
              <a:tabLst>
                <a:tab pos="2627313" algn="l"/>
              </a:tabLst>
              <a:defRPr/>
            </a:pPr>
            <a:r>
              <a:rPr lang="en-US" sz="2400" dirty="0"/>
              <a:t>Coordinate system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2627313" algn="l"/>
              </a:tabLst>
              <a:defRPr/>
            </a:pPr>
            <a:r>
              <a:rPr lang="en-US" sz="1800" dirty="0"/>
              <a:t>You still set canvas size using </a:t>
            </a:r>
            <a:br>
              <a:rPr lang="en-US" sz="1800" dirty="0"/>
            </a:br>
            <a:r>
              <a:rPr lang="en-US" sz="1800" dirty="0"/>
              <a:t>numbers of pixels:</a:t>
            </a:r>
            <a:br>
              <a:rPr lang="en-US" sz="1800" dirty="0"/>
            </a:br>
            <a:r>
              <a:rPr lang="en-US" sz="1800" dirty="0" err="1">
                <a:latin typeface="Courier New"/>
                <a:cs typeface="Courier New"/>
              </a:rPr>
              <a:t>setCanvasSize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w,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h)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2627313" algn="l"/>
              </a:tabLst>
              <a:defRPr/>
            </a:pPr>
            <a:r>
              <a:rPr lang="en-US" sz="1800" dirty="0"/>
              <a:t>But (x, y) position is the </a:t>
            </a:r>
            <a:br>
              <a:rPr lang="en-US" sz="1800" dirty="0"/>
            </a:br>
            <a:r>
              <a:rPr lang="en-US" sz="1800" dirty="0"/>
              <a:t>coordinate in a </a:t>
            </a:r>
            <a:r>
              <a:rPr lang="en-US" sz="1800" dirty="0">
                <a:solidFill>
                  <a:srgbClr val="FF0000"/>
                </a:solidFill>
              </a:rPr>
              <a:t>normalized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coordinate system</a:t>
            </a:r>
          </a:p>
          <a:p>
            <a:pPr lvl="2">
              <a:tabLst>
                <a:tab pos="2627313" algn="l"/>
              </a:tabLst>
              <a:defRPr/>
            </a:pPr>
            <a:r>
              <a:rPr lang="en-US" sz="1400" dirty="0"/>
              <a:t>[0, 1] as default </a:t>
            </a:r>
          </a:p>
          <a:p>
            <a:pPr lvl="2">
              <a:tabLst>
                <a:tab pos="2627313" algn="l"/>
              </a:tabLst>
              <a:defRPr/>
            </a:pPr>
            <a:r>
              <a:rPr lang="en-US" sz="1400" dirty="0" err="1"/>
              <a:t>setXScale</a:t>
            </a:r>
            <a:r>
              <a:rPr lang="en-US" sz="1400" dirty="0"/>
              <a:t>(double x0, double x1) </a:t>
            </a:r>
            <a:br>
              <a:rPr lang="en-US" sz="1400" dirty="0"/>
            </a:br>
            <a:r>
              <a:rPr lang="en-US" sz="1400" dirty="0"/>
              <a:t>to set x range</a:t>
            </a:r>
          </a:p>
          <a:p>
            <a:pPr lvl="2">
              <a:tabLst>
                <a:tab pos="2627313" algn="l"/>
              </a:tabLst>
              <a:defRPr/>
            </a:pPr>
            <a:r>
              <a:rPr lang="en-US" sz="1400" dirty="0" err="1"/>
              <a:t>setYScale</a:t>
            </a:r>
            <a:r>
              <a:rPr lang="en-US" sz="1400" dirty="0"/>
              <a:t>(double y0, double y1)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2627313" algn="l"/>
              </a:tabLst>
              <a:defRPr/>
            </a:pPr>
            <a:r>
              <a:rPr lang="en-US" sz="1800" dirty="0"/>
              <a:t>Position (0, 0) is at the </a:t>
            </a:r>
            <a:br>
              <a:rPr lang="en-US" sz="1800" dirty="0"/>
            </a:br>
            <a:r>
              <a:rPr lang="en-US" sz="1800" dirty="0"/>
              <a:t>window's </a:t>
            </a:r>
            <a:r>
              <a:rPr lang="en-US" sz="1800" dirty="0">
                <a:solidFill>
                  <a:srgbClr val="800000"/>
                </a:solidFill>
              </a:rPr>
              <a:t>lower-left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corner.</a:t>
            </a:r>
          </a:p>
          <a:p>
            <a:pPr lvl="2">
              <a:tabLst>
                <a:tab pos="2627313" algn="l"/>
              </a:tabLst>
              <a:defRPr/>
            </a:pPr>
            <a:r>
              <a:rPr lang="en-US" sz="1600" dirty="0"/>
              <a:t>x increases rightward and </a:t>
            </a:r>
            <a:br>
              <a:rPr lang="en-US" sz="1600" dirty="0"/>
            </a:br>
            <a:r>
              <a:rPr lang="en-US" sz="1600" dirty="0"/>
              <a:t>the y increases </a:t>
            </a:r>
            <a:r>
              <a:rPr lang="en-US" sz="1600" u="sng" dirty="0"/>
              <a:t>upward</a:t>
            </a:r>
            <a:r>
              <a:rPr lang="en-US" sz="1600" dirty="0"/>
              <a:t>.</a:t>
            </a:r>
            <a:endParaRPr lang="en-US" sz="1800" dirty="0"/>
          </a:p>
          <a:p>
            <a:pPr>
              <a:buFont typeface="Wingdings" charset="0"/>
              <a:buChar char="q"/>
              <a:tabLst>
                <a:tab pos="2627313" algn="l"/>
              </a:tabLst>
              <a:defRPr/>
            </a:pPr>
            <a:r>
              <a:rPr lang="en-US" sz="2400" dirty="0"/>
              <a:t>Example method rectangle:</a:t>
            </a:r>
          </a:p>
          <a:p>
            <a:pPr lvl="1">
              <a:buFont typeface="Courier New" panose="02070309020205020404" pitchFamily="49" charset="0"/>
              <a:buChar char="o"/>
              <a:tabLst>
                <a:tab pos="2627313" algn="l"/>
              </a:tabLst>
              <a:defRPr/>
            </a:pPr>
            <a:r>
              <a:rPr lang="en-US" sz="2000" kern="1200" dirty="0">
                <a:solidFill>
                  <a:srgbClr val="000000"/>
                </a:solidFill>
                <a:latin typeface="Times New Roman" charset="0"/>
              </a:rPr>
              <a:t>rectangle(double cx, double cy, double </a:t>
            </a:r>
            <a:r>
              <a:rPr lang="en-US" sz="2000" kern="1200" dirty="0" err="1">
                <a:solidFill>
                  <a:srgbClr val="000000"/>
                </a:solidFill>
                <a:latin typeface="Times New Roman" charset="0"/>
              </a:rPr>
              <a:t>halfWidth</a:t>
            </a:r>
            <a:r>
              <a:rPr lang="en-US" sz="2000" kern="1200" dirty="0">
                <a:solidFill>
                  <a:srgbClr val="000000"/>
                </a:solidFill>
                <a:latin typeface="Times New Roman" charset="0"/>
              </a:rPr>
              <a:t>, double </a:t>
            </a:r>
            <a:r>
              <a:rPr lang="en-US" sz="2000" kern="1200" dirty="0" err="1">
                <a:solidFill>
                  <a:srgbClr val="000000"/>
                </a:solidFill>
                <a:latin typeface="Times New Roman" charset="0"/>
              </a:rPr>
              <a:t>halfHeight</a:t>
            </a:r>
            <a:r>
              <a:rPr lang="en-US" sz="2000" kern="1200" dirty="0">
                <a:solidFill>
                  <a:srgbClr val="000000"/>
                </a:solidFill>
                <a:latin typeface="Times New Roman" charset="0"/>
              </a:rPr>
              <a:t>);</a:t>
            </a:r>
          </a:p>
        </p:txBody>
      </p:sp>
      <p:grpSp>
        <p:nvGrpSpPr>
          <p:cNvPr id="29699" name="Group 4"/>
          <p:cNvGrpSpPr>
            <a:grpSpLocks/>
          </p:cNvGrpSpPr>
          <p:nvPr/>
        </p:nvGrpSpPr>
        <p:grpSpPr bwMode="auto">
          <a:xfrm>
            <a:off x="6178550" y="1600200"/>
            <a:ext cx="2362200" cy="2211388"/>
            <a:chOff x="864" y="2563"/>
            <a:chExt cx="864" cy="557"/>
          </a:xfrm>
        </p:grpSpPr>
        <p:sp>
          <p:nvSpPr>
            <p:cNvPr id="29706" name="Rectangle 5"/>
            <p:cNvSpPr>
              <a:spLocks noChangeArrowheads="1"/>
            </p:cNvSpPr>
            <p:nvPr/>
          </p:nvSpPr>
          <p:spPr bwMode="auto">
            <a:xfrm>
              <a:off x="912" y="2573"/>
              <a:ext cx="81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29707" name="Line 6"/>
            <p:cNvSpPr>
              <a:spLocks noChangeShapeType="1"/>
            </p:cNvSpPr>
            <p:nvPr/>
          </p:nvSpPr>
          <p:spPr bwMode="auto">
            <a:xfrm>
              <a:off x="912" y="312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Line 7"/>
            <p:cNvSpPr>
              <a:spLocks noChangeShapeType="1"/>
            </p:cNvSpPr>
            <p:nvPr/>
          </p:nvSpPr>
          <p:spPr bwMode="auto">
            <a:xfrm flipV="1">
              <a:off x="864" y="2563"/>
              <a:ext cx="0" cy="5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6310313" y="1639888"/>
            <a:ext cx="1049337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9701" name="Rectangle 13"/>
          <p:cNvSpPr>
            <a:spLocks noChangeArrowheads="1"/>
          </p:cNvSpPr>
          <p:nvPr/>
        </p:nvSpPr>
        <p:spPr bwMode="auto">
          <a:xfrm>
            <a:off x="6675438" y="2325688"/>
            <a:ext cx="1651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buFont typeface="Wingdings 2" charset="2"/>
              <a:buNone/>
            </a:pPr>
            <a:r>
              <a:rPr lang="en-US" altLang="x-none" sz="1600">
                <a:latin typeface="Comic Sans MS" charset="0"/>
              </a:rPr>
              <a:t>(200, 100)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0" y="3506788"/>
            <a:ext cx="7683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(0, 0)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16950" y="3659188"/>
            <a:ext cx="4318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x+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86425" y="1525588"/>
            <a:ext cx="4159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y+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02250" y="4114800"/>
            <a:ext cx="3765550" cy="1816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27313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>
                <a:solidFill>
                  <a:srgbClr val="000000"/>
                </a:solidFill>
              </a:rPr>
              <a:t>StdDraw.setCanvasSize(500, 500);</a:t>
            </a:r>
          </a:p>
          <a:p>
            <a:pPr algn="l"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>
                <a:solidFill>
                  <a:srgbClr val="000000"/>
                </a:solidFill>
              </a:rPr>
              <a:t>StdDraw.setXScale(0, 500);</a:t>
            </a:r>
          </a:p>
          <a:p>
            <a:pPr algn="l"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>
                <a:solidFill>
                  <a:srgbClr val="000000"/>
                </a:solidFill>
              </a:rPr>
              <a:t>StdDraw.setYScale(0, 500);</a:t>
            </a:r>
          </a:p>
          <a:p>
            <a:pPr algn="l"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2000">
                <a:solidFill>
                  <a:srgbClr val="000000"/>
                </a:solidFill>
              </a:rPr>
              <a:t>StdDraw.rectangle(100, 450, </a:t>
            </a:r>
            <a:br>
              <a:rPr lang="en-US" altLang="x-none" sz="2000">
                <a:solidFill>
                  <a:srgbClr val="000000"/>
                </a:solidFill>
              </a:rPr>
            </a:br>
            <a:r>
              <a:rPr lang="en-US" altLang="x-none" sz="2000">
                <a:solidFill>
                  <a:srgbClr val="000000"/>
                </a:solidFill>
              </a:rPr>
              <a:t>                               100,  50);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5C6-6A99-6D4E-990F-6A58010F2ED7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4572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Example StdDraw Methods</a:t>
            </a: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8488E5F-8E87-C046-962B-F8A5AAE15B9D}" type="slidenum">
              <a:rPr lang="en-US" altLang="x-none" sz="1200">
                <a:latin typeface="Tahoma" charset="0"/>
              </a:rPr>
              <a:pPr/>
              <a:t>15</a:t>
            </a:fld>
            <a:endParaRPr lang="en-US" altLang="x-none" sz="1200">
              <a:latin typeface="Tahoma" charset="0"/>
            </a:endParaRPr>
          </a:p>
        </p:txBody>
      </p:sp>
      <p:pic>
        <p:nvPicPr>
          <p:cNvPr id="317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8064500" cy="584835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0" y="6564313"/>
            <a:ext cx="38972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1800" dirty="0"/>
              <a:t>Complete list at: </a:t>
            </a:r>
            <a:r>
              <a:rPr lang="en-US" altLang="x-none" sz="1800" dirty="0" err="1"/>
              <a:t>helpdoc</a:t>
            </a:r>
            <a:r>
              <a:rPr lang="en-US" altLang="x-none" sz="1800" dirty="0"/>
              <a:t>/</a:t>
            </a:r>
            <a:r>
              <a:rPr lang="en-US" altLang="x-none" sz="1800" dirty="0" err="1"/>
              <a:t>doc_StdDraw</a:t>
            </a:r>
            <a:r>
              <a:rPr lang="en-US" altLang="x-none" sz="1800" dirty="0"/>
              <a:t>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Example: </a:t>
            </a:r>
            <a:r>
              <a:rPr lang="en-US" altLang="x-none" dirty="0" err="1">
                <a:ea typeface="ＭＳ Ｐゴシック" charset="-128"/>
              </a:rPr>
              <a:t>StdDraw</a:t>
            </a:r>
            <a:r>
              <a:rPr lang="en-US" altLang="x-none" dirty="0">
                <a:ea typeface="ＭＳ Ｐゴシック" charset="-128"/>
              </a:rPr>
              <a:t> X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Implement </a:t>
            </a:r>
            <a:r>
              <a:rPr lang="en-US" altLang="x-none" dirty="0" err="1">
                <a:ea typeface="ＭＳ Ｐゴシック" charset="-128"/>
              </a:rPr>
              <a:t>SimpleStdDrawX.java</a:t>
            </a:r>
            <a:r>
              <a:rPr lang="en-US" altLang="x-none" dirty="0">
                <a:ea typeface="ＭＳ Ｐゴシック" charset="-128"/>
              </a:rPr>
              <a:t> to draw an X using </a:t>
            </a:r>
            <a:r>
              <a:rPr lang="en-US" altLang="x-none" dirty="0" err="1">
                <a:ea typeface="ＭＳ Ｐゴシック" charset="-128"/>
              </a:rPr>
              <a:t>StdDraw</a:t>
            </a:r>
            <a:endParaRPr lang="en-US" altLang="x-none" dirty="0"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Try two approaches: </a:t>
            </a:r>
          </a:p>
          <a:p>
            <a:pPr marL="1371600" lvl="2" indent="-457200" eaLnBrk="1" hangingPunct="1">
              <a:buFont typeface="+mj-lt"/>
              <a:buAutoNum type="arabicPeriod"/>
            </a:pPr>
            <a:r>
              <a:rPr lang="en-US" altLang="x-none" dirty="0">
                <a:ea typeface="ＭＳ Ｐゴシック" charset="-128"/>
              </a:rPr>
              <a:t>Use the normalized coordinate system (0,0) -&gt; (1,1)</a:t>
            </a:r>
          </a:p>
          <a:p>
            <a:pPr marL="1371600" lvl="2" indent="-457200" eaLnBrk="1" hangingPunct="1">
              <a:buFont typeface="+mj-lt"/>
              <a:buAutoNum type="arabicPeriod"/>
            </a:pPr>
            <a:r>
              <a:rPr lang="en-US" altLang="x-none" dirty="0">
                <a:ea typeface="ＭＳ Ｐゴシック" charset="-128"/>
              </a:rPr>
              <a:t>Set the </a:t>
            </a:r>
            <a:r>
              <a:rPr lang="en-US" altLang="x-none" dirty="0" err="1">
                <a:ea typeface="ＭＳ Ｐゴシック" charset="-128"/>
              </a:rPr>
              <a:t>Xscale</a:t>
            </a:r>
            <a:r>
              <a:rPr lang="en-US" altLang="x-none" dirty="0">
                <a:ea typeface="ＭＳ Ｐゴシック" charset="-128"/>
              </a:rPr>
              <a:t> and and </a:t>
            </a:r>
            <a:r>
              <a:rPr lang="en-US" altLang="x-none" dirty="0" err="1">
                <a:ea typeface="ＭＳ Ｐゴシック" charset="-128"/>
              </a:rPr>
              <a:t>Yscale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5C6-6A99-6D4E-990F-6A58010F2ED7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Example: </a:t>
            </a:r>
            <a:r>
              <a:rPr lang="en-US" altLang="x-none" dirty="0" err="1">
                <a:ea typeface="ＭＳ Ｐゴシック" charset="-128"/>
              </a:rPr>
              <a:t>StdDraw</a:t>
            </a:r>
            <a:r>
              <a:rPr lang="en-US" altLang="x-none" dirty="0">
                <a:ea typeface="ＭＳ Ｐゴシック" charset="-128"/>
              </a:rPr>
              <a:t> Loops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 dirty="0">
                <a:ea typeface="ＭＳ Ｐゴシック" charset="-128"/>
              </a:rPr>
              <a:t>You may use loop (nested loop) to produce</a:t>
            </a:r>
            <a:br>
              <a:rPr lang="en-US" altLang="x-none" sz="2400" dirty="0">
                <a:ea typeface="ＭＳ Ｐゴシック" charset="-128"/>
              </a:rPr>
            </a:br>
            <a:r>
              <a:rPr lang="en-US" altLang="x-none" sz="2400" dirty="0">
                <a:ea typeface="ＭＳ Ｐゴシック" charset="-128"/>
              </a:rPr>
              <a:t>more </a:t>
            </a:r>
            <a:r>
              <a:rPr lang="en-US" altLang="en-US" sz="2400" dirty="0">
                <a:ea typeface="ＭＳ Ｐゴシック" charset="-128"/>
              </a:rPr>
              <a:t>“</a:t>
            </a:r>
            <a:r>
              <a:rPr lang="en-US" altLang="x-none" sz="2400" dirty="0">
                <a:ea typeface="ＭＳ Ｐゴシック" charset="-128"/>
              </a:rPr>
              <a:t>complex</a:t>
            </a:r>
            <a:r>
              <a:rPr lang="en-US" altLang="en-US" sz="2400" dirty="0">
                <a:ea typeface="ＭＳ Ｐゴシック" charset="-128"/>
              </a:rPr>
              <a:t>”</a:t>
            </a:r>
            <a:r>
              <a:rPr lang="en-US" altLang="x-none" sz="2400" dirty="0">
                <a:ea typeface="ＭＳ Ｐゴシック" charset="-128"/>
              </a:rPr>
              <a:t> patterns.</a:t>
            </a:r>
          </a:p>
          <a:p>
            <a:pPr>
              <a:lnSpc>
                <a:spcPct val="90000"/>
              </a:lnSpc>
            </a:pPr>
            <a:endParaRPr lang="en-US" altLang="x-none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x-none" sz="2400" dirty="0">
                <a:ea typeface="ＭＳ Ｐゴシック" charset="-128"/>
              </a:rPr>
              <a:t>See </a:t>
            </a:r>
            <a:r>
              <a:rPr lang="en-US" altLang="x-none" sz="2400" dirty="0" err="1">
                <a:ea typeface="ＭＳ Ｐゴシック" charset="-128"/>
              </a:rPr>
              <a:t>SimpleStdDrawLoop.java</a:t>
            </a:r>
            <a:r>
              <a:rPr lang="en-US" altLang="x-none" sz="2400" dirty="0">
                <a:ea typeface="ＭＳ Ｐゴシック" charset="-128"/>
              </a:rPr>
              <a:t> and predict its display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5C6-6A99-6D4E-990F-6A58010F2ED7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Example: Draw using Loops</a:t>
            </a:r>
          </a:p>
        </p:txBody>
      </p:sp>
      <p:pic>
        <p:nvPicPr>
          <p:cNvPr id="358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568950" cy="59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5C6-6A99-6D4E-990F-6A58010F2ED7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altLang="x-none" sz="3200" dirty="0">
                <a:ea typeface="ＭＳ Ｐゴシック" charset="-128"/>
              </a:rPr>
              <a:t>Example: Modify </a:t>
            </a:r>
            <a:r>
              <a:rPr lang="en-US" altLang="x-none" sz="3200" dirty="0" err="1">
                <a:ea typeface="ＭＳ Ｐゴシック" charset="-128"/>
              </a:rPr>
              <a:t>SimpleStdDrawLoop</a:t>
            </a:r>
            <a:r>
              <a:rPr lang="en-US" altLang="x-none" sz="3200" dirty="0">
                <a:ea typeface="ＭＳ Ｐゴシック" charset="-128"/>
              </a:rPr>
              <a:t> to Label a Number for each Cell</a:t>
            </a:r>
          </a:p>
        </p:txBody>
      </p:sp>
      <p:pic>
        <p:nvPicPr>
          <p:cNvPr id="368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68788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5C6-6A99-6D4E-990F-6A58010F2ED7}" type="slidenum">
              <a:rPr lang="en-US" altLang="x-none" smtClean="0"/>
              <a:pPr/>
              <a:t>19</a:t>
            </a:fld>
            <a:endParaRPr lang="en-US" altLang="x-none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9144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pic>
        <p:nvPicPr>
          <p:cNvPr id="24578" name="Picture 4" descr="01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89AF-09A6-ED4C-85E5-E07A7C017196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8038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6482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Java graphics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Coordinate system and basic shape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Drawing w/ color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7074434-0628-6B43-8DAF-D34BB1DFF956}" type="slidenum">
              <a:rPr lang="en-US" altLang="x-none" sz="1200">
                <a:latin typeface="Tahoma" charset="0"/>
              </a:rPr>
              <a:pPr/>
              <a:t>20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65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Example: Draw with Color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What if we want to draw the X in red?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 err="1">
                <a:ea typeface="ＭＳ Ｐゴシック" charset="-128"/>
              </a:rPr>
              <a:t>StdDraw</a:t>
            </a:r>
            <a:r>
              <a:rPr lang="en-US" altLang="x-none" dirty="0">
                <a:ea typeface="ＭＳ Ｐゴシック" charset="-128"/>
              </a:rPr>
              <a:t> has two methods to set pen color</a:t>
            </a:r>
          </a:p>
          <a:p>
            <a:pPr lvl="2" eaLnBrk="1" hangingPunct="1"/>
            <a:r>
              <a:rPr lang="en-US" altLang="x-none" dirty="0" err="1">
                <a:ea typeface="ＭＳ Ｐゴシック" charset="-128"/>
              </a:rPr>
              <a:t>StdDraw.setPenColor</a:t>
            </a:r>
            <a:r>
              <a:rPr lang="en-US" altLang="x-none" dirty="0">
                <a:ea typeface="ＭＳ Ｐゴシック" charset="-128"/>
              </a:rPr>
              <a:t>(R, G, B);</a:t>
            </a:r>
          </a:p>
          <a:p>
            <a:pPr lvl="2" eaLnBrk="1" hangingPunct="1"/>
            <a:r>
              <a:rPr lang="en-US" altLang="x-none" dirty="0" err="1">
                <a:ea typeface="ＭＳ Ｐゴシック" charset="-128"/>
              </a:rPr>
              <a:t>StdDraw.setPenColor</a:t>
            </a:r>
            <a:r>
              <a:rPr lang="en-US" altLang="x-none" dirty="0">
                <a:ea typeface="ＭＳ Ｐゴシック" charset="-128"/>
              </a:rPr>
              <a:t>(Color);</a:t>
            </a:r>
          </a:p>
          <a:p>
            <a:pPr lvl="3" eaLnBrk="1" hangingPunct="1"/>
            <a:r>
              <a:rPr lang="en-US" altLang="x-none" dirty="0">
                <a:ea typeface="ＭＳ Ｐゴシック" charset="-128"/>
              </a:rPr>
              <a:t>predefined 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class constants </a:t>
            </a:r>
            <a:r>
              <a:rPr lang="en-US" altLang="x-none" dirty="0">
                <a:ea typeface="ＭＳ Ｐゴシック" charset="-128"/>
              </a:rPr>
              <a:t>defined in the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Color</a:t>
            </a:r>
            <a:r>
              <a:rPr lang="en-US" altLang="x-none" dirty="0">
                <a:ea typeface="ＭＳ Ｐゴシック" charset="-128"/>
              </a:rPr>
              <a:t> class</a:t>
            </a: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5C6-6A99-6D4E-990F-6A58010F2ED7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832394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Exercise: </a:t>
            </a:r>
            <a:r>
              <a:rPr lang="en-US" altLang="x-none" dirty="0" err="1">
                <a:ea typeface="ＭＳ Ｐゴシック" charset="-128"/>
              </a:rPr>
              <a:t>SimpleStdDrawXColor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latin typeface="+mj-lt"/>
                <a:ea typeface="ＭＳ Ｐゴシック" charset="-128"/>
              </a:rPr>
              <a:t>Modify </a:t>
            </a:r>
            <a:r>
              <a:rPr lang="en-US" altLang="x-none" dirty="0" err="1">
                <a:latin typeface="+mj-lt"/>
                <a:ea typeface="ＭＳ Ｐゴシック" charset="-128"/>
              </a:rPr>
              <a:t>SimpleStdDrawX</a:t>
            </a:r>
            <a:r>
              <a:rPr lang="en-US" altLang="x-none" dirty="0">
                <a:latin typeface="+mj-lt"/>
                <a:ea typeface="ＭＳ Ｐゴシック" charset="-128"/>
              </a:rPr>
              <a:t> to use </a:t>
            </a:r>
            <a:r>
              <a:rPr lang="en-US" altLang="x-none" dirty="0" err="1">
                <a:latin typeface="+mj-lt"/>
                <a:ea typeface="ＭＳ Ｐゴシック" charset="-128"/>
              </a:rPr>
              <a:t>setPenColor</a:t>
            </a:r>
            <a:r>
              <a:rPr lang="en-US" altLang="x-none" dirty="0">
                <a:latin typeface="+mj-lt"/>
                <a:ea typeface="ＭＳ Ｐゴシック" charset="-128"/>
              </a:rPr>
              <a:t>(R, G, B) to draw the lines red</a:t>
            </a:r>
            <a:endParaRPr lang="x-none" altLang="x-none" dirty="0">
              <a:latin typeface="+mj-lt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5C6-6A99-6D4E-990F-6A58010F2ED7}" type="slidenum">
              <a:rPr lang="en-US" altLang="x-none" smtClean="0"/>
              <a:pPr/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8402838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Class Constants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839200" cy="4648200"/>
          </a:xfrm>
        </p:spPr>
        <p:txBody>
          <a:bodyPr/>
          <a:lstStyle/>
          <a:p>
            <a:pPr eaLnBrk="1" hangingPunct="1"/>
            <a:r>
              <a:rPr lang="en-US" altLang="x-none" b="1" dirty="0">
                <a:ea typeface="ＭＳ Ｐゴシック" charset="-128"/>
              </a:rPr>
              <a:t>class constant</a:t>
            </a:r>
            <a:r>
              <a:rPr lang="en-US" altLang="x-none" dirty="0">
                <a:ea typeface="ＭＳ Ｐゴシック" charset="-128"/>
              </a:rPr>
              <a:t>: </a:t>
            </a:r>
            <a:r>
              <a:rPr lang="en-US" altLang="x-none" sz="2000" dirty="0">
                <a:ea typeface="ＭＳ Ｐゴシック" charset="-128"/>
              </a:rPr>
              <a:t>A static class variable with a fixed value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value can be set only at declaration;  cannot be reassigned</a:t>
            </a:r>
          </a:p>
          <a:p>
            <a:pPr lvl="1" eaLnBrk="1" hangingPunct="1"/>
            <a:endParaRPr lang="en-US" altLang="x-none" sz="2000" dirty="0">
              <a:ea typeface="ＭＳ Ｐゴシック" charset="-128"/>
            </a:endParaRPr>
          </a:p>
          <a:p>
            <a:pPr eaLnBrk="1" hangingPunct="1"/>
            <a:r>
              <a:rPr lang="en-US" altLang="x-none" sz="2400" dirty="0">
                <a:ea typeface="ＭＳ Ｐゴシック" charset="-128"/>
              </a:rPr>
              <a:t>Syntax:</a:t>
            </a:r>
          </a:p>
          <a:p>
            <a:pPr eaLnBrk="1" hangingPunct="1">
              <a:buFont typeface="Wingdings 2" charset="2"/>
              <a:buNone/>
            </a:pPr>
            <a:r>
              <a:rPr lang="en-US" altLang="x-none" sz="700" dirty="0">
                <a:ea typeface="ＭＳ Ｐゴシック" charset="-128"/>
              </a:rPr>
              <a:t>	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public static final </a:t>
            </a:r>
            <a:r>
              <a:rPr lang="en-US" altLang="x-none" sz="2000" b="1" dirty="0">
                <a:ea typeface="ＭＳ Ｐゴシック" charset="-128"/>
              </a:rPr>
              <a:t>type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2000" b="1" dirty="0">
                <a:ea typeface="ＭＳ Ｐゴシック" charset="-128"/>
              </a:rPr>
              <a:t>name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= </a:t>
            </a:r>
            <a:r>
              <a:rPr lang="en-US" altLang="x-none" sz="2000" b="1" dirty="0">
                <a:ea typeface="ＭＳ Ｐゴシック" charset="-128"/>
              </a:rPr>
              <a:t>value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; // in class scope</a:t>
            </a:r>
            <a:endParaRPr lang="en-US" altLang="x-none" sz="2400" dirty="0">
              <a:latin typeface="Courier New" charset="0"/>
              <a:ea typeface="ＭＳ Ｐゴシック" charset="-128"/>
            </a:endParaRPr>
          </a:p>
          <a:p>
            <a:pPr lvl="1" eaLnBrk="1" hangingPunct="1"/>
            <a:endParaRPr lang="en-US" altLang="x-none" sz="700" dirty="0"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name is usually in ALL_UPPER_CASE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en-US" altLang="x-none" sz="2000" dirty="0">
              <a:ea typeface="ＭＳ Ｐゴシック" charset="-128"/>
            </a:endParaRP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Examples:</a:t>
            </a:r>
          </a:p>
          <a:p>
            <a:pPr lvl="1" eaLnBrk="1" hangingPunct="1">
              <a:spcBef>
                <a:spcPts val="200"/>
              </a:spcBef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	public static final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DAYS_IN_WEEK = 7;</a:t>
            </a:r>
          </a:p>
          <a:p>
            <a:pPr lvl="1" eaLnBrk="1" hangingPunct="1">
              <a:spcBef>
                <a:spcPts val="200"/>
              </a:spcBef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	public static final double INTEREST_RATE = 3.5;</a:t>
            </a:r>
          </a:p>
          <a:p>
            <a:pPr lvl="1" eaLnBrk="1" hangingPunct="1">
              <a:spcBef>
                <a:spcPts val="200"/>
              </a:spcBef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	public static final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SSN = 658234569;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5C6-6A99-6D4E-990F-6A58010F2ED7}" type="slidenum">
              <a:rPr lang="en-US" altLang="x-none" smtClean="0"/>
              <a:pPr/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51716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latin typeface="Courier New" charset="0"/>
                <a:ea typeface="ＭＳ Ｐゴシック" charset="-128"/>
              </a:rPr>
              <a:t>Color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2230438" algn="l"/>
                <a:tab pos="4117975" algn="l"/>
                <a:tab pos="5545138" algn="l"/>
                <a:tab pos="7432675" algn="l"/>
              </a:tabLst>
            </a:pPr>
            <a:r>
              <a:rPr lang="en-US" altLang="x-none" sz="2000">
                <a:ea typeface="ＭＳ Ｐゴシック" charset="-128"/>
              </a:rPr>
              <a:t>Java predefines many </a:t>
            </a:r>
            <a:r>
              <a:rPr lang="en-US" altLang="x-none" sz="2000">
                <a:solidFill>
                  <a:srgbClr val="FF0000"/>
                </a:solidFill>
                <a:ea typeface="ＭＳ Ｐゴシック" charset="-128"/>
              </a:rPr>
              <a:t>class constants </a:t>
            </a:r>
            <a:r>
              <a:rPr lang="en-US" altLang="x-none" sz="2000">
                <a:ea typeface="ＭＳ Ｐゴシック" charset="-128"/>
              </a:rPr>
              <a:t>in the </a:t>
            </a:r>
            <a:r>
              <a:rPr lang="en-US" altLang="x-none" sz="2000">
                <a:latin typeface="Courier New" charset="0"/>
                <a:ea typeface="ＭＳ Ｐゴシック" charset="-128"/>
              </a:rPr>
              <a:t>Color</a:t>
            </a:r>
            <a:r>
              <a:rPr lang="en-US" altLang="x-none" sz="2000">
                <a:ea typeface="ＭＳ Ｐゴシック" charset="-128"/>
              </a:rPr>
              <a:t> class:</a:t>
            </a:r>
          </a:p>
          <a:p>
            <a:pPr lvl="1">
              <a:lnSpc>
                <a:spcPct val="90000"/>
              </a:lnSpc>
              <a:buFont typeface="Wingdings 2" charset="2"/>
              <a:buNone/>
              <a:tabLst>
                <a:tab pos="2230438" algn="l"/>
                <a:tab pos="4117975" algn="l"/>
                <a:tab pos="5545138" algn="l"/>
                <a:tab pos="7432675" algn="l"/>
              </a:tabLst>
            </a:pPr>
            <a:endParaRPr lang="en-US" altLang="x-none" sz="600">
              <a:latin typeface="Courier New" charset="0"/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Wingdings 2" charset="2"/>
              <a:buNone/>
              <a:tabLst>
                <a:tab pos="2230438" algn="l"/>
                <a:tab pos="4117975" algn="l"/>
                <a:tab pos="5545138" algn="l"/>
                <a:tab pos="7432675" algn="l"/>
              </a:tabLst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Color.</a:t>
            </a:r>
            <a:r>
              <a:rPr lang="en-US" altLang="x-none" sz="1800" b="1">
                <a:ea typeface="ＭＳ Ｐゴシック" charset="-128"/>
              </a:rPr>
              <a:t>CONSTANT_NAME</a:t>
            </a:r>
            <a:br>
              <a:rPr lang="en-US" altLang="x-none" sz="1800">
                <a:latin typeface="Courier New" charset="0"/>
                <a:ea typeface="ＭＳ Ｐゴシック" charset="-128"/>
              </a:rPr>
            </a:br>
            <a:endParaRPr lang="en-US" altLang="x-none" sz="1800">
              <a:latin typeface="Courier New" charset="0"/>
              <a:ea typeface="ＭＳ Ｐゴシック" charset="-128"/>
            </a:endParaRPr>
          </a:p>
          <a:p>
            <a:pPr lvl="1">
              <a:lnSpc>
                <a:spcPct val="90000"/>
              </a:lnSpc>
              <a:buFont typeface="Wingdings 2" charset="2"/>
              <a:buNone/>
              <a:tabLst>
                <a:tab pos="2230438" algn="l"/>
                <a:tab pos="4117975" algn="l"/>
                <a:tab pos="5545138" algn="l"/>
                <a:tab pos="7432675" algn="l"/>
              </a:tabLst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1800">
                <a:ea typeface="ＭＳ Ｐゴシック" charset="-128"/>
              </a:rPr>
              <a:t>where </a:t>
            </a:r>
            <a:r>
              <a:rPr lang="en-US" altLang="x-none" sz="1800" b="1">
                <a:ea typeface="ＭＳ Ｐゴシック" charset="-128"/>
              </a:rPr>
              <a:t>CONSTANT_NAME</a:t>
            </a:r>
            <a:r>
              <a:rPr lang="en-US" altLang="x-none" sz="1800">
                <a:ea typeface="ＭＳ Ｐゴシック" charset="-128"/>
              </a:rPr>
              <a:t> is one of:</a:t>
            </a:r>
          </a:p>
          <a:p>
            <a:pPr lvl="2">
              <a:lnSpc>
                <a:spcPct val="110000"/>
              </a:lnSpc>
              <a:buFont typeface="Wingdings 2" charset="2"/>
              <a:buNone/>
              <a:tabLst>
                <a:tab pos="2230438" algn="l"/>
                <a:tab pos="4117975" algn="l"/>
                <a:tab pos="5545138" algn="l"/>
                <a:tab pos="7432675" algn="l"/>
              </a:tabLst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BLACK</a:t>
            </a:r>
            <a:r>
              <a:rPr lang="en-US" altLang="x-none" sz="1600">
                <a:ea typeface="ＭＳ Ｐゴシック" charset="-128"/>
              </a:rPr>
              <a:t>,	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BLUE</a:t>
            </a:r>
            <a:r>
              <a:rPr lang="en-US" altLang="x-none" sz="1600">
                <a:ea typeface="ＭＳ Ｐゴシック" charset="-128"/>
              </a:rPr>
              <a:t>,  	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CYAN</a:t>
            </a:r>
            <a:r>
              <a:rPr lang="en-US" altLang="x-none" sz="1600">
                <a:ea typeface="ＭＳ Ｐゴシック" charset="-128"/>
              </a:rPr>
              <a:t>,	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DARK_GRAY</a:t>
            </a:r>
            <a:r>
              <a:rPr lang="en-US" altLang="x-none" sz="1600">
                <a:ea typeface="ＭＳ Ｐゴシック" charset="-128"/>
              </a:rPr>
              <a:t>,	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GRAY</a:t>
            </a:r>
            <a:r>
              <a:rPr lang="en-US" altLang="x-none" sz="1600">
                <a:ea typeface="ＭＳ Ｐゴシック" charset="-128"/>
              </a:rPr>
              <a:t>,</a:t>
            </a:r>
            <a:br>
              <a:rPr lang="en-US" altLang="x-none" sz="1600">
                <a:ea typeface="ＭＳ Ｐゴシック" charset="-128"/>
              </a:rPr>
            </a:br>
            <a:r>
              <a:rPr lang="en-US" altLang="x-none" sz="1600">
                <a:latin typeface="Courier New" charset="0"/>
                <a:ea typeface="ＭＳ Ｐゴシック" charset="-128"/>
              </a:rPr>
              <a:t>GREEN</a:t>
            </a:r>
            <a:r>
              <a:rPr lang="en-US" altLang="x-none" sz="1600">
                <a:ea typeface="ＭＳ Ｐゴシック" charset="-128"/>
              </a:rPr>
              <a:t>,	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LIGHT_GRAY</a:t>
            </a:r>
            <a:r>
              <a:rPr lang="en-US" altLang="x-none" sz="1600">
                <a:ea typeface="ＭＳ Ｐゴシック" charset="-128"/>
              </a:rPr>
              <a:t>,	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MAGENTA</a:t>
            </a:r>
            <a:r>
              <a:rPr lang="en-US" altLang="x-none" sz="1600">
                <a:ea typeface="ＭＳ Ｐゴシック" charset="-128"/>
              </a:rPr>
              <a:t>,	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ORANGE</a:t>
            </a:r>
            <a:r>
              <a:rPr lang="en-US" altLang="x-none" sz="1600">
                <a:ea typeface="ＭＳ Ｐゴシック" charset="-128"/>
              </a:rPr>
              <a:t>,</a:t>
            </a:r>
            <a:br>
              <a:rPr lang="en-US" altLang="x-none" sz="1600">
                <a:ea typeface="ＭＳ Ｐゴシック" charset="-128"/>
              </a:rPr>
            </a:br>
            <a:r>
              <a:rPr lang="en-US" altLang="x-none" sz="1600">
                <a:latin typeface="Courier New" charset="0"/>
                <a:ea typeface="ＭＳ Ｐゴシック" charset="-128"/>
              </a:rPr>
              <a:t>PINK</a:t>
            </a:r>
            <a:r>
              <a:rPr lang="en-US" altLang="x-none" sz="1600">
                <a:ea typeface="ＭＳ Ｐゴシック" charset="-128"/>
              </a:rPr>
              <a:t>,	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RED</a:t>
            </a:r>
            <a:r>
              <a:rPr lang="en-US" altLang="x-none" sz="1600">
                <a:ea typeface="ＭＳ Ｐゴシック" charset="-128"/>
              </a:rPr>
              <a:t>,  	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WHITE</a:t>
            </a:r>
            <a:r>
              <a:rPr lang="en-US" altLang="x-none" sz="1600">
                <a:ea typeface="ＭＳ Ｐゴシック" charset="-128"/>
              </a:rPr>
              <a:t>,	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YELLOW</a:t>
            </a:r>
          </a:p>
        </p:txBody>
      </p:sp>
      <p:pic>
        <p:nvPicPr>
          <p:cNvPr id="4096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8397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33400" y="6019800"/>
            <a:ext cx="8297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400"/>
              <a:t>http://download.oracle.com/javase/8/docs/api/java/awt/Color.html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5C6-6A99-6D4E-990F-6A58010F2ED7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379958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7B477CC-E68A-DF47-8587-F2F590AB9A2C}" type="slidenum">
              <a:rPr lang="en-US" altLang="x-none" sz="1200">
                <a:latin typeface="Tahoma" charset="0"/>
              </a:rPr>
              <a:pPr/>
              <a:t>25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Complexity of Using the </a:t>
            </a:r>
            <a:r>
              <a:rPr lang="en-US" altLang="x-none" sz="3600">
                <a:latin typeface="Courier New" charset="0"/>
                <a:ea typeface="ＭＳ Ｐゴシック" charset="-128"/>
              </a:rPr>
              <a:t>Color</a:t>
            </a:r>
            <a:r>
              <a:rPr lang="en-US" altLang="x-none" sz="3600">
                <a:ea typeface="ＭＳ Ｐゴシック" charset="-128"/>
              </a:rPr>
              <a:t> Class: Class Library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dirty="0">
                <a:ea typeface="+mn-ea"/>
              </a:rPr>
              <a:t>The </a:t>
            </a:r>
            <a:r>
              <a:rPr lang="en-US" dirty="0">
                <a:latin typeface="Courier New"/>
                <a:ea typeface="+mn-ea"/>
                <a:cs typeface="Courier New"/>
              </a:rPr>
              <a:t>Color</a:t>
            </a:r>
            <a:r>
              <a:rPr lang="en-US" dirty="0">
                <a:ea typeface="+mn-ea"/>
              </a:rPr>
              <a:t> class is part of </a:t>
            </a:r>
            <a:r>
              <a:rPr lang="en-US" dirty="0">
                <a:solidFill>
                  <a:srgbClr val="CC0000"/>
                </a:solidFill>
                <a:ea typeface="+mn-ea"/>
              </a:rPr>
              <a:t>Java standard class library</a:t>
            </a:r>
            <a:r>
              <a:rPr lang="en-US" dirty="0">
                <a:ea typeface="+mn-ea"/>
              </a:rPr>
              <a:t> </a:t>
            </a:r>
          </a:p>
          <a:p>
            <a:pPr>
              <a:buFont typeface="ZapfDingbats" pitchFamily="82" charset="2"/>
              <a:buChar char="m"/>
              <a:defRPr/>
            </a:pPr>
            <a:r>
              <a:rPr lang="en-US" dirty="0"/>
              <a:t>A class library is a collection of classes that one can use when developing programs</a:t>
            </a:r>
          </a:p>
          <a:p>
            <a:pPr lvl="1">
              <a:buFont typeface="ZapfDingbats" pitchFamily="82" charset="2"/>
              <a:buChar char="m"/>
              <a:defRPr/>
            </a:pPr>
            <a:r>
              <a:rPr lang="en-US" sz="2000" dirty="0"/>
              <a:t>libraries are not part of the Java language per se, but using them is essential to achieve productive programming</a:t>
            </a:r>
          </a:p>
          <a:p>
            <a:pPr lvl="1">
              <a:buFont typeface="ZapfDingbats" pitchFamily="82" charset="2"/>
              <a:buChar char="m"/>
              <a:defRPr/>
            </a:pPr>
            <a:r>
              <a:rPr lang="en-US" sz="2000" dirty="0"/>
              <a:t>A big advantage of Java is that it provides a quite large standard class library</a:t>
            </a:r>
          </a:p>
        </p:txBody>
      </p:sp>
    </p:spTree>
    <p:extLst>
      <p:ext uri="{BB962C8B-B14F-4D97-AF65-F5344CB8AC3E}">
        <p14:creationId xmlns:p14="http://schemas.microsoft.com/office/powerpoint/2010/main" val="2897917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879F71A-959F-7D42-A4C8-28023101CA13}" type="slidenum">
              <a:rPr lang="en-US" altLang="x-none" sz="1200">
                <a:latin typeface="Tahoma" charset="0"/>
              </a:rPr>
              <a:pPr/>
              <a:t>26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Library and Packages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648200"/>
          </a:xfrm>
        </p:spPr>
        <p:txBody>
          <a:bodyPr/>
          <a:lstStyle/>
          <a:p>
            <a:r>
              <a:rPr lang="en-US" altLang="x-none" sz="2000" dirty="0">
                <a:ea typeface="ＭＳ Ｐゴシック" charset="-128"/>
              </a:rPr>
              <a:t>The classes in a library are organized into </a:t>
            </a:r>
            <a:r>
              <a:rPr lang="en-US" altLang="x-none" sz="2000" dirty="0">
                <a:solidFill>
                  <a:srgbClr val="C00000"/>
                </a:solidFill>
                <a:ea typeface="ＭＳ Ｐゴシック" charset="-128"/>
              </a:rPr>
              <a:t>packages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1800" dirty="0">
                <a:ea typeface="ＭＳ Ｐゴシック" charset="-128"/>
              </a:rPr>
              <a:t>think of packages as folders, which help you to get organized</a:t>
            </a:r>
          </a:p>
          <a:p>
            <a:r>
              <a:rPr lang="en-US" altLang="x-none" sz="2000" dirty="0">
                <a:ea typeface="ＭＳ Ｐゴシック" charset="-128"/>
              </a:rPr>
              <a:t>Some of the packages in the standard class library are:</a:t>
            </a: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000" dirty="0">
                <a:latin typeface="Courier New" charset="0"/>
                <a:ea typeface="ＭＳ Ｐゴシック" charset="-128"/>
              </a:rPr>
              <a:t>Color</a:t>
            </a:r>
            <a:r>
              <a:rPr lang="en-US" altLang="x-none" sz="2000" dirty="0">
                <a:ea typeface="ＭＳ Ｐゴシック" charset="-128"/>
              </a:rPr>
              <a:t> belongs to a package named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java.awt</a:t>
            </a:r>
            <a:endParaRPr lang="en-US" altLang="x-none" sz="2000" dirty="0">
              <a:latin typeface="Courier New" charset="0"/>
              <a:ea typeface="ＭＳ Ｐゴシック" charset="-128"/>
            </a:endParaRP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685800" y="2651125"/>
            <a:ext cx="18605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 b="1" u="sng"/>
              <a:t>Package</a:t>
            </a:r>
            <a:endParaRPr lang="en-US" altLang="x-none" sz="2000" b="1">
              <a:latin typeface="Courier New" charset="0"/>
            </a:endParaRPr>
          </a:p>
          <a:p>
            <a:pPr eaLnBrk="1" hangingPunct="1"/>
            <a:endParaRPr lang="en-US" altLang="x-none" sz="2000" b="1">
              <a:latin typeface="Courier New" charset="0"/>
            </a:endParaRPr>
          </a:p>
          <a:p>
            <a:pPr eaLnBrk="1" hangingPunct="1"/>
            <a:r>
              <a:rPr lang="en-US" altLang="x-none" sz="2000" b="1">
                <a:latin typeface="Courier New" charset="0"/>
              </a:rPr>
              <a:t>java.lang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java.applet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java.awt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javax.swing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java.net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java.util</a:t>
            </a:r>
          </a:p>
          <a:p>
            <a:pPr eaLnBrk="1" hangingPunct="1"/>
            <a:r>
              <a:rPr lang="en-US" altLang="x-none" sz="2000" b="1">
                <a:latin typeface="Courier New" charset="0"/>
              </a:rPr>
              <a:t>java.text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3038475" y="2636838"/>
            <a:ext cx="54546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 b="1" u="sng"/>
              <a:t>Purpose</a:t>
            </a:r>
            <a:endParaRPr lang="en-US" altLang="x-none" sz="2000" b="1"/>
          </a:p>
          <a:p>
            <a:pPr eaLnBrk="1" hangingPunct="1"/>
            <a:endParaRPr lang="en-US" altLang="x-none" sz="2000" b="1"/>
          </a:p>
          <a:p>
            <a:pPr eaLnBrk="1" hangingPunct="1"/>
            <a:r>
              <a:rPr lang="en-US" altLang="x-none" sz="2000" b="1"/>
              <a:t>General support, e.g., Math, String, System</a:t>
            </a:r>
          </a:p>
          <a:p>
            <a:pPr eaLnBrk="1" hangingPunct="1"/>
            <a:r>
              <a:rPr lang="en-US" altLang="x-none" sz="2000" b="1"/>
              <a:t>Creating applets for the web</a:t>
            </a:r>
          </a:p>
          <a:p>
            <a:pPr eaLnBrk="1" hangingPunct="1"/>
            <a:r>
              <a:rPr lang="en-US" altLang="x-none" sz="2000" b="1"/>
              <a:t>Graphics and graphical user interfaces</a:t>
            </a:r>
          </a:p>
          <a:p>
            <a:pPr eaLnBrk="1" hangingPunct="1"/>
            <a:r>
              <a:rPr lang="en-US" altLang="x-none" sz="2000" b="1"/>
              <a:t>Additional graphics capabilities and components</a:t>
            </a:r>
          </a:p>
          <a:p>
            <a:pPr eaLnBrk="1" hangingPunct="1"/>
            <a:r>
              <a:rPr lang="en-US" altLang="x-none" sz="2000" b="1"/>
              <a:t>Network communication</a:t>
            </a:r>
          </a:p>
          <a:p>
            <a:pPr eaLnBrk="1" hangingPunct="1"/>
            <a:r>
              <a:rPr lang="en-US" altLang="x-none" sz="2000" b="1"/>
              <a:t>Utilities</a:t>
            </a:r>
          </a:p>
          <a:p>
            <a:pPr eaLnBrk="1" hangingPunct="1"/>
            <a:r>
              <a:rPr lang="en-US" altLang="x-none" sz="2000" b="1"/>
              <a:t>Text processing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57200" y="6248400"/>
            <a:ext cx="5849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400">
                <a:solidFill>
                  <a:srgbClr val="002060"/>
                </a:solidFill>
              </a:rPr>
              <a:t>http://download.oracle.com/javase/7/docs/api/</a:t>
            </a:r>
          </a:p>
        </p:txBody>
      </p:sp>
    </p:spTree>
    <p:extLst>
      <p:ext uri="{BB962C8B-B14F-4D97-AF65-F5344CB8AC3E}">
        <p14:creationId xmlns:p14="http://schemas.microsoft.com/office/powerpoint/2010/main" val="2341453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D146C20-8523-A143-8A57-374FAB196E8C}" type="slidenum">
              <a:rPr lang="en-US" altLang="x-none" sz="1200">
                <a:latin typeface="Tahoma" charset="0"/>
              </a:rPr>
              <a:pPr/>
              <a:t>27</a:t>
            </a:fld>
            <a:endParaRPr lang="en-US" altLang="x-none" sz="1200" dirty="0">
              <a:latin typeface="Tahoma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The </a:t>
            </a:r>
            <a:r>
              <a:rPr lang="en-US" altLang="x-none">
                <a:latin typeface="Courier New" charset="0"/>
                <a:ea typeface="ＭＳ Ｐゴシック" charset="-128"/>
              </a:rPr>
              <a:t>import</a:t>
            </a:r>
            <a:r>
              <a:rPr lang="en-US" altLang="x-none">
                <a:ea typeface="ＭＳ Ｐゴシック" charset="-128"/>
              </a:rPr>
              <a:t> Declaration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 dirty="0">
                <a:ea typeface="ＭＳ Ｐゴシック" charset="-128"/>
              </a:rPr>
              <a:t>When you want to use a class from a package, you could use its </a:t>
            </a:r>
            <a:r>
              <a:rPr lang="en-US" altLang="x-none" sz="2400" i="1" dirty="0">
                <a:ea typeface="ＭＳ Ｐゴシック" charset="-128"/>
              </a:rPr>
              <a:t>fully qualified class name, e.g.,</a:t>
            </a:r>
            <a:br>
              <a:rPr lang="en-US" altLang="x-none" sz="2400" dirty="0">
                <a:ea typeface="ＭＳ Ｐゴシック" charset="-128"/>
              </a:rPr>
            </a:br>
            <a:r>
              <a:rPr lang="en-US" altLang="x-none" sz="2400" dirty="0">
                <a:ea typeface="ＭＳ Ｐゴシック" charset="-128"/>
              </a:rPr>
              <a:t>	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java.awt.Color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color;</a:t>
            </a:r>
            <a:endParaRPr lang="en-US" altLang="x-none" sz="2400" dirty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 2" charset="2"/>
              <a:buNone/>
            </a:pPr>
            <a:r>
              <a:rPr lang="en-US" altLang="x-none" dirty="0">
                <a:ea typeface="ＭＳ Ｐゴシック" charset="-128"/>
              </a:rPr>
              <a:t>Or you can </a:t>
            </a:r>
            <a:r>
              <a:rPr lang="en-US" altLang="x-none" i="1" dirty="0">
                <a:solidFill>
                  <a:srgbClr val="C00000"/>
                </a:solidFill>
                <a:ea typeface="ＭＳ Ｐゴシック" charset="-128"/>
              </a:rPr>
              <a:t>import</a:t>
            </a:r>
            <a:r>
              <a:rPr lang="en-US" altLang="x-none" dirty="0">
                <a:ea typeface="ＭＳ Ｐゴシック" charset="-128"/>
              </a:rPr>
              <a:t> the class, then just use the class name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  </a:t>
            </a:r>
            <a:r>
              <a:rPr lang="en-US" altLang="x-none" sz="18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put this at the very top of your program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	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import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java.awt.Color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;</a:t>
            </a:r>
            <a:br>
              <a:rPr lang="en-US" altLang="x-none" sz="2000" dirty="0">
                <a:latin typeface="Courier New" charset="0"/>
                <a:ea typeface="ＭＳ Ｐゴシック" charset="-128"/>
              </a:rPr>
            </a:br>
            <a:r>
              <a:rPr lang="en-US" altLang="x-none" sz="2000" dirty="0">
                <a:latin typeface="Courier New" charset="0"/>
                <a:ea typeface="ＭＳ Ｐゴシック" charset="-128"/>
              </a:rPr>
              <a:t> </a:t>
            </a:r>
          </a:p>
          <a:p>
            <a:pPr lvl="1">
              <a:lnSpc>
                <a:spcPct val="80000"/>
              </a:lnSpc>
              <a:buFont typeface="Wingdings 2" charset="2"/>
              <a:buNone/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 2" charset="2"/>
              <a:buNone/>
            </a:pPr>
            <a:endParaRPr lang="en-US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x-none" sz="2400" dirty="0">
                <a:ea typeface="ＭＳ Ｐゴシック" charset="-128"/>
              </a:rPr>
              <a:t>To import all classes in a particular package, you can use the * wildcard character</a:t>
            </a: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altLang="x-none" sz="20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put this at the very top of your program</a:t>
            </a: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   import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java.awt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.*;</a:t>
            </a:r>
            <a:endParaRPr lang="en-US" altLang="x-none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8426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Example: Using Colors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610600" cy="46482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Pass a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Color</a:t>
            </a:r>
            <a:r>
              <a:rPr lang="en-US" altLang="x-none" dirty="0">
                <a:ea typeface="ＭＳ Ｐゴシック" charset="-128"/>
              </a:rPr>
              <a:t> to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StdDraw</a:t>
            </a:r>
            <a:r>
              <a:rPr lang="en-US" altLang="x-none" dirty="0" err="1">
                <a:ea typeface="ＭＳ Ｐゴシック" charset="-128"/>
              </a:rPr>
              <a:t>'s</a:t>
            </a:r>
            <a:r>
              <a:rPr lang="en-US" altLang="x-none" dirty="0">
                <a:ea typeface="ＭＳ Ｐゴシック" charset="-128"/>
              </a:rPr>
              <a:t>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setPenColor</a:t>
            </a:r>
            <a:r>
              <a:rPr lang="en-US" altLang="x-none" dirty="0">
                <a:ea typeface="ＭＳ Ｐゴシック" charset="-128"/>
              </a:rPr>
              <a:t> method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Subsequent shapes will be drawn in the new color.</a:t>
            </a:r>
            <a:br>
              <a:rPr lang="en-US" altLang="x-none" sz="2800" dirty="0">
                <a:ea typeface="ＭＳ Ｐゴシック" charset="-128"/>
              </a:rPr>
            </a:br>
            <a:br>
              <a:rPr lang="en-US" altLang="x-none" sz="2800" dirty="0">
                <a:ea typeface="ＭＳ Ｐゴシック" charset="-128"/>
              </a:rPr>
            </a:br>
            <a:r>
              <a:rPr lang="en-US" altLang="x-none" dirty="0">
                <a:latin typeface="Courier New" charset="0"/>
                <a:ea typeface="ＭＳ Ｐゴシック" charset="-128"/>
              </a:rPr>
              <a:t>import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java.awt.Color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;</a:t>
            </a:r>
          </a:p>
          <a:p>
            <a:pPr lvl="1">
              <a:lnSpc>
                <a:spcPct val="80000"/>
              </a:lnSpc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	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StdDraw.setPenColor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(</a:t>
            </a:r>
            <a:r>
              <a:rPr lang="en-US" altLang="x-none" b="1" dirty="0" err="1">
                <a:latin typeface="Courier New" charset="0"/>
                <a:ea typeface="ＭＳ Ｐゴシック" charset="-128"/>
              </a:rPr>
              <a:t>Color.BLUE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);</a:t>
            </a:r>
          </a:p>
          <a:p>
            <a:pPr lvl="1">
              <a:lnSpc>
                <a:spcPct val="80000"/>
              </a:lnSpc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	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StdDraw.line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(20, 0, 10, 30);</a:t>
            </a:r>
          </a:p>
          <a:p>
            <a:pPr lvl="1">
              <a:lnSpc>
                <a:spcPct val="80000"/>
              </a:lnSpc>
              <a:buFont typeface="Wingdings 2" charset="2"/>
              <a:buNone/>
            </a:pPr>
            <a:endParaRPr lang="en-US" altLang="x-none" dirty="0">
              <a:latin typeface="Courier New" charset="0"/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	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StdDraw.setPenColor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(</a:t>
            </a:r>
            <a:r>
              <a:rPr lang="en-US" altLang="x-none" b="1" dirty="0" err="1">
                <a:latin typeface="Courier New" charset="0"/>
                <a:ea typeface="ＭＳ Ｐゴシック" charset="-128"/>
              </a:rPr>
              <a:t>Color.RED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);</a:t>
            </a:r>
          </a:p>
          <a:p>
            <a:pPr lvl="1">
              <a:lnSpc>
                <a:spcPct val="80000"/>
              </a:lnSpc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	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StdDraw.line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(20, 0, 10, 30);</a:t>
            </a:r>
          </a:p>
          <a:p>
            <a:pPr lvl="1">
              <a:lnSpc>
                <a:spcPct val="80000"/>
              </a:lnSpc>
              <a:buFont typeface="Wingdings 2" charset="2"/>
              <a:buNone/>
            </a:pP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5C6-6A99-6D4E-990F-6A58010F2ED7}" type="slidenum">
              <a:rPr lang="en-US" altLang="x-none" smtClean="0"/>
              <a:pPr/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42395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Exercise: </a:t>
            </a:r>
            <a:r>
              <a:rPr lang="en-US" altLang="x-none" dirty="0" err="1">
                <a:ea typeface="ＭＳ Ｐゴシック" charset="-128"/>
              </a:rPr>
              <a:t>SimpleStdDrawX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latin typeface="+mj-lt"/>
                <a:ea typeface="ＭＳ Ｐゴシック" charset="-128"/>
              </a:rPr>
              <a:t>Modify </a:t>
            </a:r>
            <a:r>
              <a:rPr lang="en-US" altLang="x-none" dirty="0" err="1">
                <a:latin typeface="+mj-lt"/>
                <a:ea typeface="ＭＳ Ｐゴシック" charset="-128"/>
              </a:rPr>
              <a:t>SimpleStdDrawX</a:t>
            </a:r>
            <a:r>
              <a:rPr lang="en-US" altLang="x-none" dirty="0">
                <a:latin typeface="+mj-lt"/>
                <a:ea typeface="ＭＳ Ｐゴシック" charset="-128"/>
              </a:rPr>
              <a:t> to draw the lines red using </a:t>
            </a:r>
            <a:r>
              <a:rPr lang="en-US" altLang="x-none" dirty="0" err="1">
                <a:latin typeface="+mj-lt"/>
                <a:ea typeface="ＭＳ Ｐゴシック" charset="-128"/>
              </a:rPr>
              <a:t>Color.RED</a:t>
            </a:r>
            <a:endParaRPr lang="x-none" altLang="x-none" dirty="0">
              <a:latin typeface="+mj-lt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5C6-6A99-6D4E-990F-6A58010F2ED7}" type="slidenum">
              <a:rPr lang="en-US" altLang="x-none" smtClean="0"/>
              <a:pPr/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838021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Admin and recap</a:t>
            </a:r>
          </a:p>
          <a:p>
            <a:r>
              <a:rPr lang="en-US" altLang="x-none">
                <a:ea typeface="ＭＳ Ｐゴシック" charset="-128"/>
              </a:rPr>
              <a:t>Java graphics (StdDraw)</a:t>
            </a:r>
          </a:p>
          <a:p>
            <a:r>
              <a:rPr lang="en-US" altLang="x-none">
                <a:ea typeface="ＭＳ Ｐゴシック" charset="-128"/>
              </a:rPr>
              <a:t>Parameterized graphics methods and loops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B5401D-1D90-8048-849D-6323448087E3}" type="slidenum">
              <a:rPr lang="en-US" altLang="x-none" sz="1200">
                <a:latin typeface="Tahoma" charset="0"/>
              </a:rPr>
              <a:pPr/>
              <a:t>3</a:t>
            </a:fld>
            <a:endParaRPr lang="en-US" altLang="x-none" sz="1200">
              <a:latin typeface="Tahoma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6482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Java graphics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Coordinate system and basic shape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Drawing w/ color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Parameterized drawing examples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7074434-0628-6B43-8DAF-D34BB1DFF956}" type="slidenum">
              <a:rPr lang="en-US" altLang="x-none" sz="1200">
                <a:latin typeface="Tahoma" charset="0"/>
              </a:rPr>
              <a:pPr/>
              <a:t>30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20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Exercise: Parameterized Drawing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7772400" cy="46482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Write method 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drawCar(x0, y0, size):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2286000" y="2743200"/>
            <a:ext cx="3657600" cy="1828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2532" name="Oval 2"/>
          <p:cNvSpPr>
            <a:spLocks noChangeArrowheads="1"/>
          </p:cNvSpPr>
          <p:nvPr/>
        </p:nvSpPr>
        <p:spPr bwMode="auto">
          <a:xfrm>
            <a:off x="2667000" y="4191000"/>
            <a:ext cx="731838" cy="73183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2533" name="Oval 7"/>
          <p:cNvSpPr>
            <a:spLocks noChangeArrowheads="1"/>
          </p:cNvSpPr>
          <p:nvPr/>
        </p:nvSpPr>
        <p:spPr bwMode="auto">
          <a:xfrm>
            <a:off x="4754563" y="4221163"/>
            <a:ext cx="731837" cy="73183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4953000" y="3352800"/>
            <a:ext cx="990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" name="Rectangle 4"/>
          <p:cNvSpPr/>
          <p:nvPr/>
        </p:nvSpPr>
        <p:spPr>
          <a:xfrm>
            <a:off x="3250572" y="2209800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size=100</a:t>
            </a:r>
            <a:endParaRPr lang="en-US" dirty="0"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3429000"/>
            <a:ext cx="6159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50</a:t>
            </a:r>
            <a:endParaRPr lang="en-US" dirty="0"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4572000"/>
            <a:ext cx="6159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15</a:t>
            </a:r>
            <a:endParaRPr lang="en-US" dirty="0"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4700" y="5029200"/>
            <a:ext cx="10477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r=10</a:t>
            </a:r>
            <a:endParaRPr lang="en-US" dirty="0"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600" y="2895600"/>
            <a:ext cx="6159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chemeClr val="bg1"/>
                </a:solidFill>
                <a:latin typeface="Courier New"/>
                <a:ea typeface="ＭＳ Ｐゴシック" charset="0"/>
                <a:cs typeface="Courier New"/>
              </a:rPr>
              <a:t>30</a:t>
            </a:r>
            <a:endParaRPr lang="en-US" dirty="0">
              <a:solidFill>
                <a:schemeClr val="bg1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3429000"/>
            <a:ext cx="6159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0" dirty="0">
                <a:latin typeface="Courier New"/>
                <a:ea typeface="ＭＳ Ｐゴシック" charset="0"/>
                <a:cs typeface="Courier New"/>
              </a:rPr>
              <a:t>20</a:t>
            </a:r>
            <a:endParaRPr lang="en-US" dirty="0"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188" y="4876800"/>
            <a:ext cx="19081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(x0, y0)</a:t>
            </a:r>
            <a:endParaRPr lang="en-US" dirty="0">
              <a:latin typeface="Courier New"/>
              <a:ea typeface="ＭＳ Ｐゴシック" charset="0"/>
              <a:cs typeface="Courier New"/>
            </a:endParaRPr>
          </a:p>
        </p:txBody>
      </p:sp>
      <p:cxnSp>
        <p:nvCxnSpPr>
          <p:cNvPr id="22542" name="Straight Arrow Connector 6"/>
          <p:cNvCxnSpPr>
            <a:cxnSpLocks noChangeShapeType="1"/>
          </p:cNvCxnSpPr>
          <p:nvPr/>
        </p:nvCxnSpPr>
        <p:spPr bwMode="auto">
          <a:xfrm flipV="1">
            <a:off x="1447800" y="4648200"/>
            <a:ext cx="7620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ular Callout 19"/>
          <p:cNvSpPr/>
          <p:nvPr/>
        </p:nvSpPr>
        <p:spPr bwMode="auto">
          <a:xfrm>
            <a:off x="5486400" y="1447800"/>
            <a:ext cx="2514600" cy="1447800"/>
          </a:xfrm>
          <a:prstGeom prst="wedgeRectCallout">
            <a:avLst>
              <a:gd name="adj1" fmla="val -94488"/>
              <a:gd name="adj2" fmla="val 85601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Center:</a:t>
            </a:r>
            <a:b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</a:b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(x0 + 0.5 size, </a:t>
            </a:r>
            <a:b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</a:b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y0 + 0.25 size)</a:t>
            </a:r>
            <a:b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Size: 0.5 size, .25 size</a:t>
            </a: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1828800" y="5257800"/>
            <a:ext cx="2819400" cy="1447800"/>
          </a:xfrm>
          <a:prstGeom prst="wedgeRectCallout">
            <a:avLst>
              <a:gd name="adj1" fmla="val -5535"/>
              <a:gd name="adj2" fmla="val -72926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Center:</a:t>
            </a:r>
            <a:b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</a:b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(x0 + (.15 + .10) size,  y0)</a:t>
            </a:r>
            <a:b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Radius: .10 size</a:t>
            </a: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5638800" y="5257800"/>
            <a:ext cx="2971800" cy="1447800"/>
          </a:xfrm>
          <a:prstGeom prst="wedgeRectCallout">
            <a:avLst>
              <a:gd name="adj1" fmla="val -63576"/>
              <a:gd name="adj2" fmla="val -75199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Center:</a:t>
            </a:r>
            <a:b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</a:b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(x0 + (1.00-.15-.10) size, y0)</a:t>
            </a:r>
            <a:b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Radius: .10 size</a:t>
            </a: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6324600" y="3429000"/>
            <a:ext cx="2667000" cy="1447800"/>
          </a:xfrm>
          <a:prstGeom prst="wedgeRectCallout">
            <a:avLst>
              <a:gd name="adj1" fmla="val -67211"/>
              <a:gd name="adj2" fmla="val -1998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Center:</a:t>
            </a:r>
            <a:b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</a:b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(x0 + (1.00-.30/2) size, </a:t>
            </a:r>
            <a:b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</a:b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y0+.50/2 size)</a:t>
            </a:r>
            <a:b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Size: .15 size, .10 size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03188" y="6133473"/>
            <a:ext cx="1172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x-none" sz="1600">
                <a:solidFill>
                  <a:srgbClr val="000000"/>
                </a:solidFill>
                <a:latin typeface="Courier New" charset="0"/>
              </a:rPr>
              <a:t>Car.java</a:t>
            </a:r>
            <a:endParaRPr lang="en-US" altLang="x-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18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Exercise: Book Cover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(Color and Loop)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x-none" dirty="0">
                <a:ea typeface="ＭＳ Ｐゴシック" charset="-128"/>
              </a:rPr>
              <a:t>White 500x600 drawing panel </a:t>
            </a:r>
          </a:p>
          <a:p>
            <a:pPr>
              <a:lnSpc>
                <a:spcPct val="120000"/>
              </a:lnSpc>
            </a:pPr>
            <a:r>
              <a:rPr lang="en-US" altLang="x-none" dirty="0">
                <a:ea typeface="ＭＳ Ｐゴシック" charset="-128"/>
              </a:rPr>
              <a:t>Three components at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(20, 415), (165, 330), (220, 85)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with sizes 150, 120, and 240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Each component</a:t>
            </a:r>
          </a:p>
          <a:p>
            <a:pPr lvl="2">
              <a:lnSpc>
                <a:spcPct val="120000"/>
              </a:lnSpc>
            </a:pPr>
            <a:r>
              <a:rPr lang="en-US" altLang="x-none" sz="1600" dirty="0">
                <a:ea typeface="ＭＳ Ｐゴシック" charset="-128"/>
              </a:rPr>
              <a:t>XMU blue background</a:t>
            </a:r>
          </a:p>
          <a:p>
            <a:pPr lvl="2">
              <a:lnSpc>
                <a:spcPct val="120000"/>
              </a:lnSpc>
            </a:pPr>
            <a:r>
              <a:rPr lang="en-US" altLang="x-none" sz="1600" dirty="0">
                <a:ea typeface="ＭＳ Ｐゴシック" charset="-128"/>
              </a:rPr>
              <a:t>white </a:t>
            </a:r>
            <a:r>
              <a:rPr lang="ja-JP" altLang="en-US" sz="1600">
                <a:ea typeface="ＭＳ Ｐゴシック" charset="-128"/>
              </a:rPr>
              <a:t>“</a:t>
            </a:r>
            <a:r>
              <a:rPr lang="en-US" altLang="zh-CN" sz="1600" dirty="0">
                <a:ea typeface="ＭＳ Ｐゴシック" charset="-128"/>
              </a:rPr>
              <a:t>CT-F25</a:t>
            </a:r>
            <a:r>
              <a:rPr lang="en-US" altLang="ja-JP" sz="1600" dirty="0">
                <a:ea typeface="ＭＳ Ｐゴシック" charset="-128"/>
              </a:rPr>
              <a:t>" text left @ 1/2 horizontal, 4/5 vertical</a:t>
            </a:r>
            <a:endParaRPr lang="en-US" altLang="ja-JP" sz="400" dirty="0">
              <a:ea typeface="ＭＳ Ｐゴシック" charset="-128"/>
            </a:endParaRPr>
          </a:p>
          <a:p>
            <a:pPr lvl="2">
              <a:lnSpc>
                <a:spcPct val="120000"/>
              </a:lnSpc>
            </a:pPr>
            <a:r>
              <a:rPr lang="en-US" altLang="x-none" sz="1600" dirty="0">
                <a:ea typeface="ＭＳ Ｐゴシック" charset="-128"/>
              </a:rPr>
              <a:t>10 brown (red=192, green=128, blue=64) </a:t>
            </a:r>
            <a:r>
              <a:rPr lang="ja-JP" altLang="en-US" sz="1600">
                <a:ea typeface="ＭＳ Ｐゴシック" charset="-128"/>
              </a:rPr>
              <a:t>“</a:t>
            </a:r>
            <a:r>
              <a:rPr lang="en-US" altLang="ja-JP" sz="1600" dirty="0">
                <a:ea typeface="ＭＳ Ｐゴシック" charset="-128"/>
              </a:rPr>
              <a:t>bricks</a:t>
            </a:r>
            <a:r>
              <a:rPr lang="ja-JP" altLang="en-US" sz="1600">
                <a:ea typeface="ＭＳ Ｐゴシック" charset="-128"/>
              </a:rPr>
              <a:t>”</a:t>
            </a:r>
            <a:endParaRPr lang="en-US" altLang="ja-JP" dirty="0">
              <a:ea typeface="ＭＳ Ｐゴシック" charset="-128"/>
            </a:endParaRPr>
          </a:p>
          <a:p>
            <a:pPr lvl="3">
              <a:lnSpc>
                <a:spcPct val="120000"/>
              </a:lnSpc>
            </a:pPr>
            <a:r>
              <a:rPr lang="en-US" altLang="x-none" sz="1800" dirty="0">
                <a:latin typeface="Times New Roman" charset="0"/>
                <a:ea typeface="ＭＳ Ｐゴシック" charset="-128"/>
              </a:rPr>
              <a:t>2 pixel between two adjacent bricks</a:t>
            </a:r>
            <a:endParaRPr lang="en-US" altLang="x-none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533400" y="6096000"/>
            <a:ext cx="1912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x-none" sz="1600">
                <a:solidFill>
                  <a:srgbClr val="000000"/>
                </a:solidFill>
                <a:latin typeface="Courier New" charset="0"/>
              </a:rPr>
              <a:t>BookCover.java</a:t>
            </a:r>
            <a:endParaRPr lang="en-US" altLang="x-none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600200"/>
            <a:ext cx="231968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85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Admin and recap</a:t>
            </a:r>
          </a:p>
          <a:p>
            <a:r>
              <a:rPr lang="en-US" altLang="x-none">
                <a:ea typeface="ＭＳ Ｐゴシック" charset="-128"/>
              </a:rPr>
              <a:t>Animations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35C20F4-C304-CE40-9360-4561E5AD5443}" type="slidenum">
              <a:rPr lang="en-US" altLang="x-none" sz="1200">
                <a:latin typeface="Tahoma" charset="0"/>
              </a:rPr>
              <a:pPr/>
              <a:t>33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23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Question: Car Launch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077200" cy="5257800"/>
          </a:xfrm>
        </p:spPr>
        <p:txBody>
          <a:bodyPr/>
          <a:lstStyle/>
          <a:p>
            <a:pPr eaLnBrk="1" hangingPunct="1"/>
            <a:r>
              <a:rPr lang="en-US" altLang="x-none" sz="2400" dirty="0">
                <a:ea typeface="ＭＳ Ｐゴシック" charset="-128"/>
              </a:rPr>
              <a:t>Two cars launching from  different heights, at diff speed, compute their positions in the initial 10 sec.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42"/>
            <a:ext cx="2109537" cy="158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8600" y="3048000"/>
            <a:ext cx="4419600" cy="1631216"/>
            <a:chOff x="0" y="3413492"/>
            <a:chExt cx="4419600" cy="16312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33099" r="33098"/>
            <a:stretch/>
          </p:blipFill>
          <p:spPr>
            <a:xfrm>
              <a:off x="0" y="3480476"/>
              <a:ext cx="914400" cy="140493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52500" y="3413492"/>
              <a:ext cx="346710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en-US" altLang="x-none" sz="2000" dirty="0"/>
                <a:t>Car 1: One World Trade Center</a:t>
              </a:r>
              <a:br>
                <a:rPr lang="en-US" altLang="x-none" sz="2000" dirty="0"/>
              </a:br>
              <a:r>
                <a:rPr lang="en-US" altLang="x-none" sz="2000" dirty="0"/>
                <a:t>* initial height: 541 m</a:t>
              </a:r>
              <a:br>
                <a:rPr lang="en-US" altLang="x-none" sz="2000" dirty="0"/>
              </a:br>
              <a:r>
                <a:rPr lang="en-US" altLang="x-none" sz="2000" dirty="0"/>
                <a:t>* speed (210 km/h), with</a:t>
              </a:r>
              <a:br>
                <a:rPr lang="en-US" altLang="x-none" sz="2000" dirty="0"/>
              </a:br>
              <a:r>
                <a:rPr lang="en-US" altLang="x-none" sz="2000" dirty="0"/>
                <a:t>   horizontal speed: 50 m/sec</a:t>
              </a:r>
              <a:br>
                <a:rPr lang="en-US" altLang="x-none" sz="2000" dirty="0"/>
              </a:br>
              <a:r>
                <a:rPr lang="en-US" altLang="x-none" sz="2000" dirty="0"/>
                <a:t>   vertical speed:     30 m/sec</a:t>
              </a: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114300" y="2895600"/>
            <a:ext cx="4381500" cy="178361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68879" y="3048000"/>
            <a:ext cx="3467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x-none" sz="2000" dirty="0"/>
              <a:t>Car 2: Empire State</a:t>
            </a:r>
            <a:br>
              <a:rPr lang="en-US" altLang="x-none" sz="2000" dirty="0"/>
            </a:br>
            <a:r>
              <a:rPr lang="en-US" altLang="x-none" sz="2000" dirty="0"/>
              <a:t>* initial height: 381 m</a:t>
            </a:r>
            <a:br>
              <a:rPr lang="en-US" altLang="x-none" sz="2000" dirty="0"/>
            </a:br>
            <a:r>
              <a:rPr lang="en-US" altLang="x-none" sz="2000" dirty="0"/>
              <a:t>* speed (114 km/h), with</a:t>
            </a:r>
            <a:br>
              <a:rPr lang="en-US" altLang="x-none" sz="2000" dirty="0"/>
            </a:br>
            <a:r>
              <a:rPr lang="en-US" altLang="x-none" sz="2000" dirty="0"/>
              <a:t>   horizontal speed: 30 m/sec</a:t>
            </a:r>
            <a:br>
              <a:rPr lang="en-US" altLang="x-none" sz="2000" dirty="0"/>
            </a:br>
            <a:r>
              <a:rPr lang="en-US" altLang="x-none" sz="2000" dirty="0"/>
              <a:t>   vertical speed:     10 m/sec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602079" y="2895600"/>
            <a:ext cx="4381500" cy="178361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221" y="2965259"/>
            <a:ext cx="1094205" cy="16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05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 sz="3600">
                <a:ea typeface="ＭＳ Ｐゴシック" charset="-128"/>
              </a:rPr>
              <a:t>Background: Physics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305800" cy="4648200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In physics, for each dimension (x or y), given initial velocity </a:t>
            </a:r>
            <a:r>
              <a:rPr lang="en-US" altLang="x-none" i="1" dirty="0">
                <a:ea typeface="ＭＳ Ｐゴシック" charset="-128"/>
              </a:rPr>
              <a:t>v</a:t>
            </a:r>
            <a:r>
              <a:rPr lang="en-US" altLang="x-none" baseline="-25000" dirty="0">
                <a:ea typeface="ＭＳ Ｐゴシック" charset="-128"/>
              </a:rPr>
              <a:t>0</a:t>
            </a:r>
            <a:r>
              <a:rPr lang="en-US" altLang="x-none" dirty="0">
                <a:ea typeface="ＭＳ Ｐゴシック" charset="-128"/>
              </a:rPr>
              <a:t> in m/s, acceleration </a:t>
            </a:r>
            <a:r>
              <a:rPr lang="en-US" altLang="x-none" i="1" dirty="0">
                <a:ea typeface="ＭＳ Ｐゴシック" charset="-128"/>
              </a:rPr>
              <a:t>a</a:t>
            </a:r>
            <a:r>
              <a:rPr lang="en-US" altLang="x-none" dirty="0">
                <a:ea typeface="ＭＳ Ｐゴシック" charset="-128"/>
              </a:rPr>
              <a:t> in m/s</a:t>
            </a:r>
            <a:r>
              <a:rPr lang="en-US" altLang="x-none" baseline="30000" dirty="0">
                <a:ea typeface="ＭＳ Ｐゴシック" charset="-128"/>
              </a:rPr>
              <a:t>2</a:t>
            </a:r>
            <a:r>
              <a:rPr lang="en-US" altLang="x-none" dirty="0">
                <a:ea typeface="ＭＳ Ｐゴシック" charset="-128"/>
              </a:rPr>
              <a:t>, and elapsed time </a:t>
            </a:r>
            <a:r>
              <a:rPr lang="en-US" altLang="x-none" i="1" dirty="0">
                <a:ea typeface="ＭＳ Ｐゴシック" charset="-128"/>
              </a:rPr>
              <a:t>t</a:t>
            </a:r>
            <a:r>
              <a:rPr lang="en-US" altLang="x-none" dirty="0">
                <a:ea typeface="ＭＳ Ｐゴシック" charset="-128"/>
              </a:rPr>
              <a:t> in 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the speed of the moving body at time t:</a:t>
            </a:r>
          </a:p>
          <a:p>
            <a:pPr lvl="2" eaLnBrk="1" hangingPunct="1"/>
            <a:r>
              <a:rPr lang="en-US" altLang="x-none" sz="1600" dirty="0">
                <a:ea typeface="ＭＳ Ｐゴシック" charset="-128"/>
              </a:rPr>
              <a:t>V = v0 + a t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The </a:t>
            </a:r>
            <a:r>
              <a:rPr lang="en-US" altLang="x-none" sz="2000" i="1" dirty="0">
                <a:ea typeface="ＭＳ Ｐゴシック" charset="-128"/>
              </a:rPr>
              <a:t>displacement </a:t>
            </a:r>
            <a:r>
              <a:rPr lang="en-US" altLang="x-none" sz="2000" dirty="0">
                <a:ea typeface="ＭＳ Ｐゴシック" charset="-128"/>
              </a:rPr>
              <a:t>of the moving body at time t:</a:t>
            </a:r>
            <a:endParaRPr lang="en-US" altLang="x-none" sz="800" dirty="0">
              <a:ea typeface="ＭＳ Ｐゴシック" charset="-128"/>
            </a:endParaRPr>
          </a:p>
          <a:p>
            <a:pPr lvl="2" eaLnBrk="1" hangingPunct="1"/>
            <a:r>
              <a:rPr lang="en-US" altLang="x-none" sz="1800" dirty="0">
                <a:ea typeface="ＭＳ Ｐゴシック" charset="-128"/>
              </a:rPr>
              <a:t>Displacement = </a:t>
            </a:r>
            <a:r>
              <a:rPr lang="en-US" altLang="x-none" sz="1800" i="1" dirty="0">
                <a:ea typeface="ＭＳ Ｐゴシック" charset="-128"/>
              </a:rPr>
              <a:t>v</a:t>
            </a:r>
            <a:r>
              <a:rPr lang="en-US" altLang="x-none" sz="1800" baseline="-25000" dirty="0">
                <a:ea typeface="ＭＳ Ｐゴシック" charset="-128"/>
              </a:rPr>
              <a:t>0 </a:t>
            </a:r>
            <a:r>
              <a:rPr lang="en-US" altLang="x-none" sz="1800" i="1" dirty="0">
                <a:ea typeface="ＭＳ Ｐゴシック" charset="-128"/>
              </a:rPr>
              <a:t>t</a:t>
            </a:r>
            <a:r>
              <a:rPr lang="en-US" altLang="x-none" sz="1800" dirty="0">
                <a:ea typeface="ＭＳ Ｐゴシック" charset="-128"/>
              </a:rPr>
              <a:t> + ½ </a:t>
            </a:r>
            <a:r>
              <a:rPr lang="en-US" altLang="x-none" sz="1800" i="1" dirty="0">
                <a:ea typeface="ＭＳ Ｐゴシック" charset="-128"/>
              </a:rPr>
              <a:t>a</a:t>
            </a:r>
            <a:r>
              <a:rPr lang="en-US" altLang="x-none" sz="1800" dirty="0">
                <a:ea typeface="ＭＳ Ｐゴシック" charset="-128"/>
              </a:rPr>
              <a:t> </a:t>
            </a:r>
            <a:r>
              <a:rPr lang="en-US" altLang="x-none" sz="1800" i="1" dirty="0">
                <a:ea typeface="ＭＳ Ｐゴシック" charset="-128"/>
              </a:rPr>
              <a:t>t</a:t>
            </a:r>
            <a:r>
              <a:rPr lang="en-US" altLang="x-none" sz="1800" baseline="30000" dirty="0">
                <a:ea typeface="ＭＳ Ｐゴシック" charset="-128"/>
              </a:rPr>
              <a:t> 2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The position of the moving body at 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ea typeface="ＭＳ Ｐゴシック" charset="-128"/>
              </a:rPr>
              <a:t>time t:</a:t>
            </a:r>
          </a:p>
          <a:p>
            <a:pPr lvl="2" eaLnBrk="1" hangingPunct="1"/>
            <a:r>
              <a:rPr lang="en-US" altLang="x-none" sz="1800" dirty="0" err="1">
                <a:ea typeface="ＭＳ Ｐゴシック" charset="-128"/>
              </a:rPr>
              <a:t>Pos</a:t>
            </a:r>
            <a:r>
              <a:rPr lang="en-US" altLang="x-none" sz="1800" dirty="0">
                <a:ea typeface="ＭＳ Ｐゴシック" charset="-128"/>
              </a:rPr>
              <a:t> = initial position + displacement</a:t>
            </a:r>
          </a:p>
        </p:txBody>
      </p:sp>
      <p:pic>
        <p:nvPicPr>
          <p:cNvPr id="24579" name="Picture 2" descr="http://t3.gstatic.com/images?q=tbn:ANd9GcR42P4Z7W-Ko_h5DgIhi3NZ14ewCEwo-GE17_2MRO1fEgXhvG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Position</a:t>
            </a:r>
          </a:p>
        </p:txBody>
      </p:sp>
      <p:sp>
        <p:nvSpPr>
          <p:cNvPr id="599043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458200" cy="5029200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p</a:t>
            </a:r>
            <a:r>
              <a:rPr lang="en-US" altLang="x-none" baseline="-25000" dirty="0">
                <a:ea typeface="ＭＳ Ｐゴシック" charset="-128"/>
              </a:rPr>
              <a:t>0</a:t>
            </a:r>
            <a:r>
              <a:rPr lang="en-US" altLang="x-none" dirty="0">
                <a:ea typeface="ＭＳ Ｐゴシック" charset="-128"/>
              </a:rPr>
              <a:t> + v</a:t>
            </a:r>
            <a:r>
              <a:rPr lang="en-US" altLang="x-none" baseline="-25000" dirty="0">
                <a:ea typeface="ＭＳ Ｐゴシック" charset="-128"/>
              </a:rPr>
              <a:t>0</a:t>
            </a:r>
            <a:r>
              <a:rPr lang="en-US" altLang="x-none" dirty="0">
                <a:ea typeface="ＭＳ Ｐゴシック" charset="-128"/>
              </a:rPr>
              <a:t> t + ½ a t</a:t>
            </a:r>
            <a:r>
              <a:rPr lang="en-US" altLang="x-none" baseline="30000" dirty="0">
                <a:ea typeface="ＭＳ Ｐゴシック" charset="-128"/>
              </a:rPr>
              <a:t>2</a:t>
            </a:r>
          </a:p>
          <a:p>
            <a:pPr eaLnBrk="1" hangingPunct="1"/>
            <a:endParaRPr lang="en-US" altLang="x-none" dirty="0">
              <a:ea typeface="ＭＳ Ｐゴシック" charset="-128"/>
            </a:endParaRPr>
          </a:p>
          <a:p>
            <a:pPr eaLnBrk="1" hangingPunct="1"/>
            <a:r>
              <a:rPr lang="en-US" altLang="x-none" dirty="0">
                <a:ea typeface="ＭＳ Ｐゴシック" charset="-128"/>
              </a:rPr>
              <a:t>Horizontal (x):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v</a:t>
            </a:r>
            <a:r>
              <a:rPr lang="en-US" altLang="x-none" baseline="-25000" dirty="0">
                <a:ea typeface="ＭＳ Ｐゴシック" charset="-128"/>
              </a:rPr>
              <a:t>x0</a:t>
            </a:r>
            <a:r>
              <a:rPr lang="en-US" altLang="x-none" dirty="0">
                <a:ea typeface="ＭＳ Ｐゴシック" charset="-128"/>
              </a:rPr>
              <a:t> * t</a:t>
            </a:r>
          </a:p>
          <a:p>
            <a:pPr lvl="1" eaLnBrk="1" hangingPunct="1"/>
            <a:endParaRPr lang="en-US" altLang="x-none" dirty="0">
              <a:ea typeface="ＭＳ Ｐゴシック" charset="-128"/>
            </a:endParaRPr>
          </a:p>
          <a:p>
            <a:pPr eaLnBrk="1" hangingPunct="1"/>
            <a:r>
              <a:rPr lang="en-US" altLang="x-none" dirty="0">
                <a:ea typeface="ＭＳ Ｐゴシック" charset="-128"/>
              </a:rPr>
              <a:t>Vertical (y):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g </a:t>
            </a:r>
            <a:r>
              <a:rPr lang="en-US" altLang="x-none" dirty="0">
                <a:latin typeface="Lucida Sans Unicode" charset="0"/>
                <a:ea typeface="ＭＳ Ｐゴシック" charset="-128"/>
              </a:rPr>
              <a:t>≅</a:t>
            </a:r>
            <a:r>
              <a:rPr lang="en-US" altLang="x-none" dirty="0">
                <a:ea typeface="ＭＳ Ｐゴシック" charset="-128"/>
              </a:rPr>
              <a:t> 9.81 m/s</a:t>
            </a:r>
            <a:r>
              <a:rPr lang="en-US" altLang="x-none" baseline="30000" dirty="0">
                <a:ea typeface="ＭＳ Ｐゴシック" charset="-128"/>
              </a:rPr>
              <a:t>2</a:t>
            </a:r>
            <a:r>
              <a:rPr lang="en-US" altLang="x-none" dirty="0">
                <a:ea typeface="ＭＳ Ｐゴシック" charset="-128"/>
              </a:rPr>
              <a:t>, downward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h</a:t>
            </a:r>
            <a:r>
              <a:rPr lang="en-US" altLang="x-none" baseline="-25000" dirty="0">
                <a:ea typeface="ＭＳ Ｐゴシック" charset="-128"/>
              </a:rPr>
              <a:t>0</a:t>
            </a:r>
            <a:r>
              <a:rPr lang="en-US" altLang="x-none" dirty="0">
                <a:ea typeface="ＭＳ Ｐゴシック" charset="-128"/>
              </a:rPr>
              <a:t> + </a:t>
            </a:r>
            <a:r>
              <a:rPr lang="en-US" altLang="x-none" i="1" dirty="0">
                <a:ea typeface="ＭＳ Ｐゴシック" charset="-128"/>
              </a:rPr>
              <a:t>v</a:t>
            </a:r>
            <a:r>
              <a:rPr lang="en-US" altLang="x-none" baseline="-25000" dirty="0">
                <a:ea typeface="ＭＳ Ｐゴシック" charset="-128"/>
              </a:rPr>
              <a:t>y0 </a:t>
            </a:r>
            <a:r>
              <a:rPr lang="en-US" altLang="x-none" i="1" dirty="0">
                <a:ea typeface="ＭＳ Ｐゴシック" charset="-128"/>
              </a:rPr>
              <a:t>t</a:t>
            </a:r>
            <a:r>
              <a:rPr lang="en-US" altLang="x-none" dirty="0">
                <a:ea typeface="ＭＳ Ｐゴシック" charset="-128"/>
              </a:rPr>
              <a:t> - ½ g </a:t>
            </a:r>
            <a:r>
              <a:rPr lang="en-US" altLang="x-none" i="1" dirty="0">
                <a:ea typeface="ＭＳ Ｐゴシック" charset="-128"/>
              </a:rPr>
              <a:t>t</a:t>
            </a:r>
            <a:r>
              <a:rPr lang="en-US" altLang="x-none" baseline="30000" dirty="0">
                <a:ea typeface="ＭＳ Ｐゴシック" charset="-128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09570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9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9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9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err="1">
                <a:ea typeface="ＭＳ Ｐゴシック" charset="-128"/>
              </a:rPr>
              <a:t>CarLaunch</a:t>
            </a:r>
            <a:r>
              <a:rPr lang="en-US" altLang="x-none" dirty="0">
                <a:ea typeface="ＭＳ Ｐゴシック" charset="-128"/>
              </a:rPr>
              <a:t>: Initial Version</a:t>
            </a: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971800" y="556260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fr-FR" altLang="x-none" sz="1200">
                <a:solidFill>
                  <a:srgbClr val="000000"/>
                </a:solidFill>
                <a:latin typeface="Monaco" charset="0"/>
              </a:rPr>
              <a:t>		</a:t>
            </a:r>
            <a:endParaRPr lang="en-US" altLang="x-none" sz="10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379621"/>
            <a:ext cx="79248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// You must have </a:t>
            </a:r>
            <a:r>
              <a:rPr lang="en-US" sz="1400" dirty="0" err="1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StdAudio.java</a:t>
            </a: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 and race-</a:t>
            </a:r>
            <a:r>
              <a:rPr lang="en-US" sz="1400" dirty="0" err="1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car.wav</a:t>
            </a: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 in the </a:t>
            </a:r>
          </a:p>
          <a:p>
            <a:pPr algn="l">
              <a:defRPr/>
            </a:pP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// same directory and first compile </a:t>
            </a:r>
            <a:r>
              <a:rPr lang="en-US" sz="1400" dirty="0" err="1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StdAudio.java</a:t>
            </a: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. </a:t>
            </a:r>
          </a:p>
          <a:p>
            <a:pPr algn="l">
              <a:defRPr/>
            </a:pPr>
            <a:r>
              <a:rPr lang="en-US" sz="1400" dirty="0" err="1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StdAudio.</a:t>
            </a:r>
            <a:r>
              <a:rPr lang="en-US" sz="1400" i="1" dirty="0" err="1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loop</a:t>
            </a:r>
            <a:r>
              <a:rPr lang="en-US" sz="1400" i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(</a:t>
            </a:r>
            <a:r>
              <a:rPr lang="en-US" sz="1400" i="1" dirty="0">
                <a:solidFill>
                  <a:srgbClr val="2A00FF"/>
                </a:solidFill>
                <a:latin typeface="Monaco"/>
                <a:ea typeface="ＭＳ Ｐゴシック" charset="0"/>
                <a:cs typeface="ＭＳ Ｐゴシック" charset="0"/>
              </a:rPr>
              <a:t>"race-</a:t>
            </a:r>
            <a:r>
              <a:rPr lang="en-US" sz="1400" i="1" dirty="0" err="1">
                <a:solidFill>
                  <a:srgbClr val="2A00FF"/>
                </a:solidFill>
                <a:latin typeface="Monaco"/>
                <a:ea typeface="ＭＳ Ｐゴシック" charset="0"/>
                <a:cs typeface="ＭＳ Ｐゴシック" charset="0"/>
              </a:rPr>
              <a:t>car.wav</a:t>
            </a:r>
            <a:r>
              <a:rPr lang="en-US" sz="1400" i="1" dirty="0">
                <a:solidFill>
                  <a:srgbClr val="2A00FF"/>
                </a:solidFill>
                <a:latin typeface="Monaco"/>
                <a:ea typeface="ＭＳ Ｐゴシック" charset="0"/>
                <a:cs typeface="ＭＳ Ｐゴシック" charset="0"/>
              </a:rPr>
              <a:t>"</a:t>
            </a:r>
            <a:r>
              <a:rPr lang="en-US" sz="1400" i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);</a:t>
            </a:r>
            <a:br>
              <a:rPr lang="en-US" sz="1400" i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</a:br>
            <a:endParaRPr lang="en-US" sz="1400" i="1" dirty="0">
              <a:solidFill>
                <a:srgbClr val="000000"/>
              </a:solidFill>
              <a:latin typeface="Monaco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// set up the initial state of the two cars</a:t>
            </a:r>
          </a:p>
          <a:p>
            <a:pPr algn="l">
              <a:defRPr/>
            </a:pPr>
            <a:r>
              <a:rPr lang="fr-FR" sz="1400" b="1" dirty="0" err="1">
                <a:solidFill>
                  <a:srgbClr val="7F0055"/>
                </a:solidFill>
                <a:latin typeface="Monaco"/>
                <a:ea typeface="ＭＳ Ｐゴシック" charset="0"/>
                <a:cs typeface="ＭＳ Ｐゴシック" charset="0"/>
              </a:rPr>
              <a:t>int</a:t>
            </a:r>
            <a:r>
              <a:rPr lang="fr-FR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h1 = 541, v1x = 50, v1y = 30;</a:t>
            </a:r>
          </a:p>
          <a:p>
            <a:pPr algn="l">
              <a:defRPr/>
            </a:pPr>
            <a:r>
              <a:rPr lang="fr-FR" sz="1400" b="1" dirty="0" err="1">
                <a:solidFill>
                  <a:srgbClr val="7F0055"/>
                </a:solidFill>
                <a:latin typeface="Monaco"/>
                <a:ea typeface="ＭＳ Ｐゴシック" charset="0"/>
                <a:cs typeface="ＭＳ Ｐゴシック" charset="0"/>
              </a:rPr>
              <a:t>int</a:t>
            </a:r>
            <a:r>
              <a:rPr lang="fr-FR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h2 = 381, v2x = 30, v2y = 10;</a:t>
            </a:r>
          </a:p>
          <a:p>
            <a:pPr algn="l">
              <a:defRPr/>
            </a:pPr>
            <a:endParaRPr lang="fr-FR" sz="1400" dirty="0">
              <a:latin typeface="Monaco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fr-FR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// </a:t>
            </a:r>
            <a:r>
              <a:rPr lang="fr-FR" sz="1400" dirty="0" err="1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Simulate</a:t>
            </a:r>
            <a:r>
              <a:rPr lang="fr-FR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 time </a:t>
            </a:r>
            <a:r>
              <a:rPr lang="fr-FR" sz="1400" dirty="0" err="1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from</a:t>
            </a:r>
            <a:r>
              <a:rPr lang="fr-FR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 0 to 10 </a:t>
            </a:r>
            <a:r>
              <a:rPr lang="fr-FR" sz="1400" u="sng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sec.</a:t>
            </a:r>
          </a:p>
          <a:p>
            <a:pPr algn="l">
              <a:defRPr/>
            </a:pPr>
            <a:r>
              <a:rPr lang="en-US" sz="1400" b="1" dirty="0">
                <a:solidFill>
                  <a:srgbClr val="7F0055"/>
                </a:solidFill>
                <a:latin typeface="Monaco"/>
                <a:ea typeface="ＭＳ Ｐゴシック" charset="0"/>
                <a:cs typeface="ＭＳ Ｐゴシック" charset="0"/>
              </a:rPr>
              <a:t>for</a:t>
            </a:r>
            <a:r>
              <a:rPr lang="en-US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(</a:t>
            </a:r>
            <a:r>
              <a:rPr lang="en-US" sz="1400" b="1" dirty="0">
                <a:solidFill>
                  <a:srgbClr val="7F0055"/>
                </a:solidFill>
                <a:latin typeface="Monaco"/>
                <a:ea typeface="ＭＳ Ｐゴシック" charset="0"/>
                <a:cs typeface="ＭＳ Ｐゴシック" charset="0"/>
              </a:rPr>
              <a:t>double</a:t>
            </a:r>
            <a:r>
              <a:rPr lang="en-US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t = 0; t &lt; 10; t += 0.1) {</a:t>
            </a:r>
            <a:endParaRPr lang="en-US" sz="1400" dirty="0">
              <a:latin typeface="Monaco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    // Compute car 1's position</a:t>
            </a:r>
          </a:p>
          <a:p>
            <a:pPr algn="l">
              <a:defRPr/>
            </a:pPr>
            <a:r>
              <a:rPr lang="fr-FR" sz="1400" b="1" dirty="0">
                <a:solidFill>
                  <a:srgbClr val="7F0055"/>
                </a:solidFill>
                <a:latin typeface="Monaco"/>
                <a:ea typeface="ＭＳ Ｐゴシック" charset="0"/>
                <a:cs typeface="ＭＳ Ｐゴシック" charset="0"/>
              </a:rPr>
              <a:t>    double</a:t>
            </a:r>
            <a:r>
              <a:rPr lang="fr-FR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x1 = v1x * </a:t>
            </a:r>
            <a:r>
              <a:rPr lang="fr-FR" sz="1400" b="1" dirty="0" err="1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t</a:t>
            </a:r>
            <a:r>
              <a:rPr lang="fr-FR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;</a:t>
            </a:r>
          </a:p>
          <a:p>
            <a:pPr algn="l">
              <a:defRPr/>
            </a:pPr>
            <a:r>
              <a:rPr lang="fr-FR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   </a:t>
            </a:r>
            <a:r>
              <a:rPr lang="es-ES_tradnl" sz="1400" b="1" dirty="0" err="1">
                <a:solidFill>
                  <a:srgbClr val="7F0055"/>
                </a:solidFill>
                <a:latin typeface="Monaco"/>
                <a:ea typeface="ＭＳ Ｐゴシック" charset="0"/>
                <a:cs typeface="ＭＳ Ｐゴシック" charset="0"/>
              </a:rPr>
              <a:t>double</a:t>
            </a:r>
            <a:r>
              <a:rPr lang="es-ES_tradnl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y1 = h1 + v1y * t - 0.5 * 9.81 * t * t;</a:t>
            </a:r>
            <a:br>
              <a:rPr lang="es-ES_tradnl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</a:br>
            <a:endParaRPr lang="es-ES_tradnl" sz="1400" dirty="0">
              <a:latin typeface="Monaco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s-ES_tradnl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    // Compute car 2's position</a:t>
            </a:r>
          </a:p>
          <a:p>
            <a:pPr algn="l">
              <a:defRPr/>
            </a:pPr>
            <a:r>
              <a:rPr lang="fr-FR" sz="1400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   </a:t>
            </a:r>
            <a:r>
              <a:rPr lang="fr-FR" sz="1400" b="1" dirty="0">
                <a:solidFill>
                  <a:srgbClr val="7F0055"/>
                </a:solidFill>
                <a:latin typeface="Monaco"/>
                <a:ea typeface="ＭＳ Ｐゴシック" charset="0"/>
                <a:cs typeface="ＭＳ Ｐゴシック" charset="0"/>
              </a:rPr>
              <a:t>double</a:t>
            </a:r>
            <a:r>
              <a:rPr lang="fr-FR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x2 = v2x * </a:t>
            </a:r>
            <a:r>
              <a:rPr lang="fr-FR" sz="1400" b="1" dirty="0" err="1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t</a:t>
            </a:r>
            <a:r>
              <a:rPr lang="fr-FR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;</a:t>
            </a:r>
          </a:p>
          <a:p>
            <a:pPr algn="l">
              <a:defRPr/>
            </a:pPr>
            <a:r>
              <a:rPr lang="es-ES_tradnl" sz="1400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   </a:t>
            </a:r>
            <a:r>
              <a:rPr lang="es-ES_tradnl" sz="1400" b="1" dirty="0" err="1">
                <a:solidFill>
                  <a:srgbClr val="7F0055"/>
                </a:solidFill>
                <a:latin typeface="Monaco"/>
                <a:ea typeface="ＭＳ Ｐゴシック" charset="0"/>
                <a:cs typeface="ＭＳ Ｐゴシック" charset="0"/>
              </a:rPr>
              <a:t>double</a:t>
            </a:r>
            <a:r>
              <a:rPr lang="es-ES_tradnl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y2 = h2 + v2y * t - 0.5 * 9.81 * t * t;</a:t>
            </a:r>
          </a:p>
          <a:p>
            <a:pPr algn="l">
              <a:defRPr/>
            </a:pPr>
            <a:endParaRPr lang="en-US" sz="1400" dirty="0">
              <a:latin typeface="Monaco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   </a:t>
            </a: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// Use the method defined in </a:t>
            </a:r>
            <a:r>
              <a:rPr lang="en-US" sz="1400" dirty="0" err="1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Car.java</a:t>
            </a:r>
            <a:endParaRPr lang="en-US" sz="1400" dirty="0">
              <a:solidFill>
                <a:srgbClr val="3F7F5F"/>
              </a:solidFill>
              <a:latin typeface="Monaco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pl-PL" sz="1400" b="1" dirty="0">
                <a:solidFill>
                  <a:srgbClr val="FF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 </a:t>
            </a:r>
            <a:r>
              <a:rPr lang="pl-PL" sz="1400" b="1" dirty="0" err="1">
                <a:solidFill>
                  <a:srgbClr val="FF0000"/>
                </a:solidFill>
                <a:latin typeface="Monaco" charset="0"/>
                <a:ea typeface="ＭＳ Ｐゴシック" charset="0"/>
                <a:cs typeface="ＭＳ Ｐゴシック" charset="0"/>
              </a:rPr>
              <a:t>StdDraw.picture</a:t>
            </a:r>
            <a:r>
              <a:rPr lang="pl-PL" sz="1400" b="1" dirty="0">
                <a:solidFill>
                  <a:srgbClr val="FF0000"/>
                </a:solidFill>
                <a:latin typeface="Monaco" charset="0"/>
                <a:ea typeface="ＭＳ Ｐゴシック" charset="0"/>
                <a:cs typeface="ＭＳ Ｐゴシック" charset="0"/>
              </a:rPr>
              <a:t>(x1, y1, </a:t>
            </a:r>
            <a:r>
              <a:rPr lang="en-US" sz="1400" b="1" dirty="0">
                <a:solidFill>
                  <a:srgbClr val="FF0000"/>
                </a:solidFill>
                <a:highlight>
                  <a:srgbClr val="E8F2FE"/>
                </a:highlight>
                <a:latin typeface="Monaco"/>
                <a:ea typeface="ＭＳ Ｐゴシック" charset="0"/>
                <a:cs typeface="ＭＳ Ｐゴシック" charset="0"/>
              </a:rPr>
              <a:t>"</a:t>
            </a:r>
            <a:r>
              <a:rPr lang="pl-PL" sz="1400" b="1" dirty="0" err="1">
                <a:solidFill>
                  <a:srgbClr val="FF0000"/>
                </a:solidFill>
                <a:latin typeface="Monaco" charset="0"/>
                <a:ea typeface="ＭＳ Ｐゴシック" charset="0"/>
                <a:cs typeface="ＭＳ Ｐゴシック" charset="0"/>
              </a:rPr>
              <a:t>angry-bird-b.png</a:t>
            </a:r>
            <a:r>
              <a:rPr lang="en-US" sz="1400" b="1" dirty="0">
                <a:solidFill>
                  <a:srgbClr val="FF0000"/>
                </a:solidFill>
                <a:highlight>
                  <a:srgbClr val="E8F2FE"/>
                </a:highlight>
                <a:latin typeface="Monaco"/>
                <a:ea typeface="ＭＳ Ｐゴシック" charset="0"/>
                <a:cs typeface="ＭＳ Ｐゴシック" charset="0"/>
              </a:rPr>
              <a:t>”)</a:t>
            </a:r>
            <a:r>
              <a:rPr lang="pl-PL" sz="1400" b="1" dirty="0">
                <a:solidFill>
                  <a:srgbClr val="FF0000"/>
                </a:solidFill>
                <a:latin typeface="Monaco" charset="0"/>
                <a:ea typeface="ＭＳ Ｐゴシック" charset="0"/>
                <a:cs typeface="ＭＳ Ｐゴシック" charset="0"/>
              </a:rPr>
              <a:t>;</a:t>
            </a:r>
          </a:p>
          <a:p>
            <a:pPr algn="l">
              <a:defRPr/>
            </a:pPr>
            <a:r>
              <a:rPr lang="pl-PL" sz="1400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   </a:t>
            </a:r>
            <a:r>
              <a:rPr lang="pl-PL" sz="1400" dirty="0" err="1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Car.</a:t>
            </a:r>
            <a:r>
              <a:rPr lang="pl-PL" sz="1400" i="1" dirty="0" err="1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drawCar</a:t>
            </a:r>
            <a:r>
              <a:rPr lang="pl-PL" sz="1400" i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(</a:t>
            </a:r>
            <a:r>
              <a:rPr lang="pl-PL" sz="1400" b="1" i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x2, y2, CAR2_SIZE);</a:t>
            </a:r>
            <a:endParaRPr lang="pl-PL" sz="1400" dirty="0">
              <a:latin typeface="Monaco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} </a:t>
            </a: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// end of for</a:t>
            </a:r>
            <a:endParaRPr lang="en-US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6822072" y="1755827"/>
            <a:ext cx="2245728" cy="685800"/>
          </a:xfrm>
          <a:prstGeom prst="wedgeRectCallout">
            <a:avLst>
              <a:gd name="adj1" fmla="val -175246"/>
              <a:gd name="adj2" fmla="val -14985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>
                <a:latin typeface="Times New Roman" pitchFamily="18" charset="0"/>
                <a:ea typeface="ＭＳ Ｐゴシック" charset="0"/>
                <a:cs typeface="ＭＳ Ｐゴシック" charset="0"/>
              </a:rPr>
              <a:t>You can use </a:t>
            </a:r>
            <a:r>
              <a:rPr lang="en-US" sz="1800" dirty="0" err="1">
                <a:latin typeface="Times New Roman" pitchFamily="18" charset="0"/>
                <a:ea typeface="ＭＳ Ｐゴシック" charset="0"/>
                <a:cs typeface="ＭＳ Ｐゴシック" charset="0"/>
              </a:rPr>
              <a:t>StdAudio</a:t>
            </a: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 to add sound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6842125" y="5735371"/>
            <a:ext cx="2057400" cy="903985"/>
          </a:xfrm>
          <a:prstGeom prst="wedgeRectCallout">
            <a:avLst>
              <a:gd name="adj1" fmla="val -86357"/>
              <a:gd name="adj2" fmla="val -54751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One can mix </a:t>
            </a:r>
            <a:r>
              <a:rPr lang="en-US" sz="1800" dirty="0" err="1">
                <a:latin typeface="Times New Roman" pitchFamily="18" charset="0"/>
                <a:ea typeface="ＭＳ Ｐゴシック" charset="0"/>
                <a:cs typeface="ＭＳ Ｐゴシック" charset="0"/>
              </a:rPr>
              <a:t>param</a:t>
            </a: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. drawing and fixed image file</a:t>
            </a:r>
          </a:p>
        </p:txBody>
      </p:sp>
    </p:spTree>
    <p:extLst>
      <p:ext uri="{BB962C8B-B14F-4D97-AF65-F5344CB8AC3E}">
        <p14:creationId xmlns:p14="http://schemas.microsoft.com/office/powerpoint/2010/main" val="6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err="1">
                <a:ea typeface="ＭＳ Ｐゴシック" charset="-128"/>
              </a:rPr>
              <a:t>CarLaunch</a:t>
            </a:r>
            <a:r>
              <a:rPr lang="en-US" altLang="x-none" dirty="0">
                <a:ea typeface="ＭＳ Ｐゴシック" charset="-128"/>
              </a:rPr>
              <a:t>: No Trace</a:t>
            </a: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971800" y="556260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fr-FR" altLang="x-none" sz="1200">
                <a:solidFill>
                  <a:srgbClr val="000000"/>
                </a:solidFill>
                <a:latin typeface="Monaco" charset="0"/>
              </a:rPr>
              <a:t>		</a:t>
            </a:r>
            <a:endParaRPr lang="en-US" altLang="x-none" sz="10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394964"/>
            <a:ext cx="79248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// You must have </a:t>
            </a:r>
            <a:r>
              <a:rPr lang="en-US" sz="1400" dirty="0" err="1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StdAudio.java</a:t>
            </a: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 and race-</a:t>
            </a:r>
            <a:r>
              <a:rPr lang="en-US" sz="1400" dirty="0" err="1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car.wav</a:t>
            </a: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 in the </a:t>
            </a:r>
          </a:p>
          <a:p>
            <a:pPr algn="l">
              <a:defRPr/>
            </a:pP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// same directory and first compile </a:t>
            </a:r>
            <a:r>
              <a:rPr lang="en-US" sz="1400" dirty="0" err="1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StdAudio.java</a:t>
            </a: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. </a:t>
            </a:r>
          </a:p>
          <a:p>
            <a:pPr algn="l">
              <a:defRPr/>
            </a:pPr>
            <a:r>
              <a:rPr lang="en-US" sz="1400" dirty="0" err="1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StdAudio.</a:t>
            </a:r>
            <a:r>
              <a:rPr lang="en-US" sz="1400" i="1" dirty="0" err="1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loop</a:t>
            </a:r>
            <a:r>
              <a:rPr lang="en-US" sz="1400" i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(</a:t>
            </a:r>
            <a:r>
              <a:rPr lang="en-US" sz="1400" i="1" dirty="0">
                <a:solidFill>
                  <a:srgbClr val="2A00FF"/>
                </a:solidFill>
                <a:latin typeface="Monaco"/>
                <a:ea typeface="ＭＳ Ｐゴシック" charset="0"/>
                <a:cs typeface="ＭＳ Ｐゴシック" charset="0"/>
              </a:rPr>
              <a:t>"race-</a:t>
            </a:r>
            <a:r>
              <a:rPr lang="en-US" sz="1400" i="1" dirty="0" err="1">
                <a:solidFill>
                  <a:srgbClr val="2A00FF"/>
                </a:solidFill>
                <a:latin typeface="Monaco"/>
                <a:ea typeface="ＭＳ Ｐゴシック" charset="0"/>
                <a:cs typeface="ＭＳ Ｐゴシック" charset="0"/>
              </a:rPr>
              <a:t>car.wav</a:t>
            </a:r>
            <a:r>
              <a:rPr lang="en-US" sz="1400" i="1" dirty="0">
                <a:solidFill>
                  <a:srgbClr val="2A00FF"/>
                </a:solidFill>
                <a:latin typeface="Monaco"/>
                <a:ea typeface="ＭＳ Ｐゴシック" charset="0"/>
                <a:cs typeface="ＭＳ Ｐゴシック" charset="0"/>
              </a:rPr>
              <a:t>"</a:t>
            </a:r>
            <a:r>
              <a:rPr lang="en-US" sz="1400" i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);</a:t>
            </a:r>
            <a:br>
              <a:rPr lang="en-US" sz="1400" i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</a:br>
            <a:endParaRPr lang="en-US" sz="1400" i="1" dirty="0">
              <a:solidFill>
                <a:srgbClr val="000000"/>
              </a:solidFill>
              <a:latin typeface="Monaco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// set up the initial state of the two cars</a:t>
            </a:r>
          </a:p>
          <a:p>
            <a:pPr algn="l">
              <a:defRPr/>
            </a:pPr>
            <a:r>
              <a:rPr lang="fr-FR" sz="1400" b="1" dirty="0" err="1">
                <a:solidFill>
                  <a:srgbClr val="7F0055"/>
                </a:solidFill>
                <a:latin typeface="Monaco"/>
                <a:ea typeface="ＭＳ Ｐゴシック" charset="0"/>
                <a:cs typeface="ＭＳ Ｐゴシック" charset="0"/>
              </a:rPr>
              <a:t>int</a:t>
            </a:r>
            <a:r>
              <a:rPr lang="fr-FR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h1 = 541, v1x = 50, v1y = 30;</a:t>
            </a:r>
          </a:p>
          <a:p>
            <a:pPr algn="l">
              <a:defRPr/>
            </a:pPr>
            <a:r>
              <a:rPr lang="fr-FR" sz="1400" b="1" dirty="0" err="1">
                <a:solidFill>
                  <a:srgbClr val="7F0055"/>
                </a:solidFill>
                <a:latin typeface="Monaco"/>
                <a:ea typeface="ＭＳ Ｐゴシック" charset="0"/>
                <a:cs typeface="ＭＳ Ｐゴシック" charset="0"/>
              </a:rPr>
              <a:t>int</a:t>
            </a:r>
            <a:r>
              <a:rPr lang="fr-FR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h2 = 381, v2x = 30, v2y = 10;</a:t>
            </a:r>
          </a:p>
          <a:p>
            <a:pPr algn="l">
              <a:defRPr/>
            </a:pPr>
            <a:endParaRPr lang="fr-FR" sz="1400" dirty="0">
              <a:latin typeface="Monaco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fr-FR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// </a:t>
            </a:r>
            <a:r>
              <a:rPr lang="fr-FR" sz="1400" dirty="0" err="1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Simulate</a:t>
            </a:r>
            <a:r>
              <a:rPr lang="fr-FR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 time </a:t>
            </a:r>
            <a:r>
              <a:rPr lang="fr-FR" sz="1400" dirty="0" err="1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from</a:t>
            </a:r>
            <a:r>
              <a:rPr lang="fr-FR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 0 to 10 </a:t>
            </a:r>
            <a:r>
              <a:rPr lang="fr-FR" sz="1400" u="sng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sec.</a:t>
            </a:r>
          </a:p>
          <a:p>
            <a:pPr algn="l">
              <a:defRPr/>
            </a:pPr>
            <a:r>
              <a:rPr lang="en-US" sz="1400" b="1" dirty="0">
                <a:solidFill>
                  <a:srgbClr val="7F0055"/>
                </a:solidFill>
                <a:latin typeface="Monaco"/>
                <a:ea typeface="ＭＳ Ｐゴシック" charset="0"/>
                <a:cs typeface="ＭＳ Ｐゴシック" charset="0"/>
              </a:rPr>
              <a:t>for</a:t>
            </a:r>
            <a:r>
              <a:rPr lang="en-US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(</a:t>
            </a:r>
            <a:r>
              <a:rPr lang="en-US" sz="1400" b="1" dirty="0">
                <a:solidFill>
                  <a:srgbClr val="7F0055"/>
                </a:solidFill>
                <a:latin typeface="Monaco"/>
                <a:ea typeface="ＭＳ Ｐゴシック" charset="0"/>
                <a:cs typeface="ＭＳ Ｐゴシック" charset="0"/>
              </a:rPr>
              <a:t>double</a:t>
            </a:r>
            <a:r>
              <a:rPr lang="en-US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t = 0; t &lt; 10; t += 0.1) {</a:t>
            </a:r>
            <a:endParaRPr lang="en-US" sz="1400" dirty="0">
              <a:latin typeface="Monaco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    // Compute car 1's position</a:t>
            </a:r>
          </a:p>
          <a:p>
            <a:pPr algn="l">
              <a:defRPr/>
            </a:pPr>
            <a:r>
              <a:rPr lang="fr-FR" sz="1400" b="1" dirty="0">
                <a:solidFill>
                  <a:srgbClr val="7F0055"/>
                </a:solidFill>
                <a:latin typeface="Monaco"/>
                <a:ea typeface="ＭＳ Ｐゴシック" charset="0"/>
                <a:cs typeface="ＭＳ Ｐゴシック" charset="0"/>
              </a:rPr>
              <a:t>    double </a:t>
            </a:r>
            <a:r>
              <a:rPr lang="fr-FR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x1 = v1x * </a:t>
            </a:r>
            <a:r>
              <a:rPr lang="fr-FR" sz="1400" b="1" dirty="0" err="1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t</a:t>
            </a:r>
            <a:r>
              <a:rPr lang="fr-FR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;</a:t>
            </a:r>
            <a:endParaRPr lang="fr-FR" sz="1400" b="1" dirty="0">
              <a:solidFill>
                <a:srgbClr val="000000"/>
              </a:solidFill>
              <a:highlight>
                <a:srgbClr val="F0D8A8"/>
              </a:highlight>
              <a:latin typeface="Monaco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s-ES_tradnl" sz="1400" b="1" dirty="0">
                <a:solidFill>
                  <a:srgbClr val="7F0055"/>
                </a:solidFill>
                <a:latin typeface="Monaco"/>
                <a:ea typeface="ＭＳ Ｐゴシック" charset="0"/>
                <a:cs typeface="ＭＳ Ｐゴシック" charset="0"/>
              </a:rPr>
              <a:t>    </a:t>
            </a:r>
            <a:r>
              <a:rPr lang="es-ES_tradnl" sz="1400" b="1" dirty="0" err="1">
                <a:solidFill>
                  <a:srgbClr val="7F0055"/>
                </a:solidFill>
                <a:latin typeface="Monaco"/>
                <a:ea typeface="ＭＳ Ｐゴシック" charset="0"/>
                <a:cs typeface="ＭＳ Ｐゴシック" charset="0"/>
              </a:rPr>
              <a:t>double</a:t>
            </a:r>
            <a:r>
              <a:rPr lang="es-ES_tradnl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y1 = h1 + v1y * t - 0.5 * 9.81 * t * t;</a:t>
            </a:r>
            <a:br>
              <a:rPr lang="es-ES_tradnl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</a:br>
            <a:endParaRPr lang="es-ES_tradnl" sz="1400" dirty="0">
              <a:latin typeface="Monaco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s-ES_tradnl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    // Compute car 2's position</a:t>
            </a:r>
          </a:p>
          <a:p>
            <a:pPr algn="l">
              <a:defRPr/>
            </a:pPr>
            <a:r>
              <a:rPr lang="fr-FR" sz="1400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   </a:t>
            </a:r>
            <a:r>
              <a:rPr lang="fr-FR" sz="1400" b="1" dirty="0">
                <a:solidFill>
                  <a:srgbClr val="7F0055"/>
                </a:solidFill>
                <a:latin typeface="Monaco"/>
                <a:ea typeface="ＭＳ Ｐゴシック" charset="0"/>
                <a:cs typeface="ＭＳ Ｐゴシック" charset="0"/>
              </a:rPr>
              <a:t>double</a:t>
            </a:r>
            <a:r>
              <a:rPr lang="fr-FR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x2 = v2x * </a:t>
            </a:r>
            <a:r>
              <a:rPr lang="fr-FR" sz="1400" b="1" dirty="0" err="1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t</a:t>
            </a:r>
            <a:r>
              <a:rPr lang="fr-FR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;</a:t>
            </a:r>
          </a:p>
          <a:p>
            <a:pPr algn="l">
              <a:defRPr/>
            </a:pPr>
            <a:r>
              <a:rPr lang="es-ES_tradnl" sz="1400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   </a:t>
            </a:r>
            <a:r>
              <a:rPr lang="es-ES_tradnl" sz="1400" b="1" dirty="0" err="1">
                <a:solidFill>
                  <a:srgbClr val="7F0055"/>
                </a:solidFill>
                <a:latin typeface="Monaco"/>
                <a:ea typeface="ＭＳ Ｐゴシック" charset="0"/>
                <a:cs typeface="ＭＳ Ｐゴシック" charset="0"/>
              </a:rPr>
              <a:t>double</a:t>
            </a:r>
            <a:r>
              <a:rPr lang="es-ES_tradnl" sz="1400" b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y2 = h2 + v2y * t - 0.5 * 9.81 * t * t;</a:t>
            </a:r>
          </a:p>
          <a:p>
            <a:pPr algn="l">
              <a:defRPr/>
            </a:pPr>
            <a:endParaRPr lang="en-US" sz="1400" dirty="0">
              <a:latin typeface="Monaco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   </a:t>
            </a: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// Use the method defined in </a:t>
            </a:r>
            <a:r>
              <a:rPr lang="en-US" sz="1400" dirty="0" err="1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Car.java</a:t>
            </a:r>
            <a:endParaRPr lang="en-US" sz="1400" dirty="0">
              <a:solidFill>
                <a:srgbClr val="3F7F5F"/>
              </a:solidFill>
              <a:latin typeface="Monaco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pl-PL" sz="1400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   </a:t>
            </a:r>
            <a:r>
              <a:rPr lang="pl-PL" sz="1400" dirty="0" err="1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Car.</a:t>
            </a:r>
            <a:r>
              <a:rPr lang="pl-PL" sz="1400" i="1" dirty="0" err="1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drawCar</a:t>
            </a:r>
            <a:r>
              <a:rPr lang="pl-PL" sz="1400" i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(</a:t>
            </a:r>
            <a:r>
              <a:rPr lang="pl-PL" sz="1400" b="1" i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x1, y2, CAR1_SIZE);</a:t>
            </a:r>
            <a:endParaRPr lang="pl-PL" sz="1400" dirty="0">
              <a:solidFill>
                <a:srgbClr val="000000"/>
              </a:solidFill>
              <a:latin typeface="Monaco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pl-PL" sz="1400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    </a:t>
            </a:r>
            <a:r>
              <a:rPr lang="pl-PL" sz="1400" dirty="0" err="1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Car.</a:t>
            </a:r>
            <a:r>
              <a:rPr lang="pl-PL" sz="1400" i="1" dirty="0" err="1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drawCar</a:t>
            </a:r>
            <a:r>
              <a:rPr lang="pl-PL" sz="1400" i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(</a:t>
            </a:r>
            <a:r>
              <a:rPr lang="pl-PL" sz="1400" b="1" i="1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x2, y2, CAR2_SIZE;</a:t>
            </a:r>
          </a:p>
          <a:p>
            <a:pPr algn="l">
              <a:defRPr/>
            </a:pPr>
            <a:endParaRPr lang="pl-PL" sz="1400" b="1" i="1" dirty="0">
              <a:solidFill>
                <a:srgbClr val="000000"/>
              </a:solidFill>
              <a:latin typeface="Monaco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pl-PL" sz="1400" b="1" dirty="0">
                <a:solidFill>
                  <a:srgbClr val="FF0000"/>
                </a:solidFill>
                <a:latin typeface="Monaco"/>
                <a:ea typeface="ＭＳ Ｐゴシック" charset="0"/>
                <a:cs typeface="ＭＳ Ｐゴシック" charset="0"/>
              </a:rPr>
              <a:t>    </a:t>
            </a:r>
            <a:r>
              <a:rPr lang="pl-PL" sz="1400" b="1" dirty="0" err="1">
                <a:solidFill>
                  <a:srgbClr val="FF0000"/>
                </a:solidFill>
                <a:latin typeface="Monaco"/>
                <a:ea typeface="ＭＳ Ｐゴシック" charset="0"/>
                <a:cs typeface="ＭＳ Ｐゴシック" charset="0"/>
              </a:rPr>
              <a:t>StdDraw.clear</a:t>
            </a:r>
            <a:r>
              <a:rPr lang="pl-PL" sz="1400" b="1" dirty="0">
                <a:solidFill>
                  <a:srgbClr val="FF0000"/>
                </a:solidFill>
                <a:latin typeface="Monaco"/>
                <a:ea typeface="ＭＳ Ｐゴシック" charset="0"/>
                <a:cs typeface="ＭＳ Ｐゴシック" charset="0"/>
              </a:rPr>
              <a:t>();</a:t>
            </a:r>
            <a:endParaRPr lang="pl-PL" sz="1400" dirty="0">
              <a:latin typeface="Monaco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n-US" sz="1400" dirty="0">
                <a:solidFill>
                  <a:srgbClr val="000000"/>
                </a:solidFill>
                <a:latin typeface="Monaco"/>
                <a:ea typeface="ＭＳ Ｐゴシック" charset="0"/>
                <a:cs typeface="ＭＳ Ｐゴシック" charset="0"/>
              </a:rPr>
              <a:t>} </a:t>
            </a:r>
            <a:r>
              <a:rPr lang="en-US" sz="1400" dirty="0">
                <a:solidFill>
                  <a:srgbClr val="3F7F5F"/>
                </a:solidFill>
                <a:latin typeface="Monaco"/>
                <a:ea typeface="ＭＳ Ｐゴシック" charset="0"/>
                <a:cs typeface="ＭＳ Ｐゴシック" charset="0"/>
              </a:rPr>
              <a:t>// end of for</a:t>
            </a:r>
            <a:endParaRPr lang="en-US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6842125" y="5735371"/>
            <a:ext cx="2057400" cy="903985"/>
          </a:xfrm>
          <a:prstGeom prst="wedgeRectCallout">
            <a:avLst>
              <a:gd name="adj1" fmla="val -230606"/>
              <a:gd name="adj2" fmla="val 5585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Removes all content from display</a:t>
            </a:r>
          </a:p>
        </p:txBody>
      </p:sp>
    </p:spTree>
    <p:extLst>
      <p:ext uri="{BB962C8B-B14F-4D97-AF65-F5344CB8AC3E}">
        <p14:creationId xmlns:p14="http://schemas.microsoft.com/office/powerpoint/2010/main" val="159086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dirty="0" err="1">
                <a:ea typeface="ＭＳ Ｐゴシック" charset="-128"/>
              </a:rPr>
              <a:t>CarLaunch</a:t>
            </a:r>
            <a:r>
              <a:rPr lang="en-US" altLang="x-none" dirty="0">
                <a:ea typeface="ＭＳ Ｐゴシック" charset="-128"/>
              </a:rPr>
              <a:t>: using </a:t>
            </a:r>
            <a:r>
              <a:rPr lang="en-US" altLang="x-none" dirty="0" err="1">
                <a:ea typeface="ＭＳ Ｐゴシック" charset="-128"/>
              </a:rPr>
              <a:t>StdDraw.show</a:t>
            </a:r>
            <a:r>
              <a:rPr lang="en-US" altLang="x-none" dirty="0">
                <a:ea typeface="ＭＳ Ｐゴシック" charset="-128"/>
              </a:rPr>
              <a:t>(t) for Timing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09600" y="1295400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fr-FR" sz="2000" b="1" dirty="0">
                <a:solidFill>
                  <a:srgbClr val="7F0055"/>
                </a:solidFill>
                <a:latin typeface="Monaco" charset="0"/>
                <a:ea typeface="ＭＳ Ｐゴシック" charset="0"/>
                <a:cs typeface="ＭＳ Ｐゴシック" charset="0"/>
              </a:rPr>
              <a:t>// FRAME_T = 60;</a:t>
            </a:r>
          </a:p>
          <a:p>
            <a:pPr algn="l" eaLnBrk="1" hangingPunct="1">
              <a:defRPr/>
            </a:pPr>
            <a:r>
              <a:rPr lang="fr-FR" sz="2000" b="1" dirty="0" err="1">
                <a:solidFill>
                  <a:srgbClr val="7F0055"/>
                </a:solidFill>
                <a:latin typeface="Monaco" charset="0"/>
                <a:ea typeface="ＭＳ Ｐゴシック" charset="0"/>
                <a:cs typeface="ＭＳ Ｐゴシック" charset="0"/>
              </a:rPr>
              <a:t>int</a:t>
            </a:r>
            <a:r>
              <a:rPr lang="fr-FR" sz="2000" b="1" dirty="0">
                <a:solidFill>
                  <a:srgbClr val="7F0055"/>
                </a:solidFill>
                <a:latin typeface="Monaco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h1 = 541, v1x = 50, v1y = 30;</a:t>
            </a:r>
          </a:p>
          <a:p>
            <a:pPr algn="l" eaLnBrk="1" hangingPunct="1">
              <a:defRPr/>
            </a:pPr>
            <a:r>
              <a:rPr lang="fr-FR" sz="2000" b="1" dirty="0" err="1">
                <a:solidFill>
                  <a:srgbClr val="7F0055"/>
                </a:solidFill>
                <a:latin typeface="Monaco" charset="0"/>
                <a:ea typeface="ＭＳ Ｐゴシック" charset="0"/>
                <a:cs typeface="ＭＳ Ｐゴシック" charset="0"/>
              </a:rPr>
              <a:t>int</a:t>
            </a:r>
            <a:r>
              <a:rPr lang="fr-FR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h2 = 381, v2x = 30, v2y = 10;</a:t>
            </a:r>
            <a:endParaRPr lang="en-US" sz="14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algn="l" eaLnBrk="1" hangingPunct="1">
              <a:defRPr/>
            </a:pPr>
            <a:endParaRPr lang="en-US" sz="2000" b="1" dirty="0">
              <a:solidFill>
                <a:srgbClr val="7F0055"/>
              </a:solidFill>
              <a:latin typeface="Monaco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defRPr/>
            </a:pPr>
            <a:r>
              <a:rPr lang="en-US" sz="2000" b="1" dirty="0">
                <a:solidFill>
                  <a:srgbClr val="7F0055"/>
                </a:solidFill>
                <a:latin typeface="Monaco" charset="0"/>
                <a:ea typeface="ＭＳ Ｐゴシック" charset="0"/>
                <a:cs typeface="ＭＳ Ｐゴシック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000" b="1" dirty="0">
                <a:solidFill>
                  <a:srgbClr val="7F0055"/>
                </a:solidFill>
                <a:latin typeface="Monaco" charset="0"/>
                <a:ea typeface="ＭＳ Ｐゴシック" charset="0"/>
                <a:cs typeface="ＭＳ Ｐゴシック" charset="0"/>
              </a:rPr>
              <a:t>double</a:t>
            </a:r>
            <a:r>
              <a:rPr lang="en-US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t = 0; t &lt; 10; t += </a:t>
            </a:r>
            <a:r>
              <a:rPr lang="en-US" sz="2000" b="1" dirty="0">
                <a:solidFill>
                  <a:srgbClr val="FF0000"/>
                </a:solidFill>
                <a:latin typeface="Monaco" charset="0"/>
                <a:ea typeface="ＭＳ Ｐゴシック" charset="0"/>
                <a:cs typeface="ＭＳ Ｐゴシック" charset="0"/>
              </a:rPr>
              <a:t>FRAME_T/1000.0 </a:t>
            </a:r>
            <a:r>
              <a:rPr lang="en-US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) {</a:t>
            </a:r>
          </a:p>
          <a:p>
            <a:pPr algn="l" eaLnBrk="1" hangingPunct="1">
              <a:defRPr/>
            </a:pPr>
            <a:r>
              <a:rPr lang="fr-FR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</a:t>
            </a:r>
            <a:r>
              <a:rPr lang="fr-FR" sz="2000" b="1" dirty="0">
                <a:solidFill>
                  <a:srgbClr val="7F0055"/>
                </a:solidFill>
                <a:latin typeface="Monaco" charset="0"/>
                <a:ea typeface="ＭＳ Ｐゴシック" charset="0"/>
                <a:cs typeface="ＭＳ Ｐゴシック" charset="0"/>
              </a:rPr>
              <a:t>double</a:t>
            </a:r>
            <a:r>
              <a:rPr lang="fr-FR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x1 = v1x * </a:t>
            </a:r>
            <a:r>
              <a:rPr lang="fr-FR" sz="2000" b="1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t</a:t>
            </a:r>
            <a:r>
              <a:rPr lang="fr-FR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;</a:t>
            </a:r>
          </a:p>
          <a:p>
            <a:pPr algn="l" eaLnBrk="1" hangingPunct="1">
              <a:defRPr/>
            </a:pPr>
            <a:r>
              <a:rPr lang="fr-FR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</a:t>
            </a:r>
            <a:r>
              <a:rPr lang="fr-FR" sz="2000" b="1" dirty="0">
                <a:solidFill>
                  <a:srgbClr val="7F0055"/>
                </a:solidFill>
                <a:latin typeface="Monaco" charset="0"/>
                <a:ea typeface="ＭＳ Ｐゴシック" charset="0"/>
                <a:cs typeface="ＭＳ Ｐゴシック" charset="0"/>
              </a:rPr>
              <a:t>double</a:t>
            </a:r>
            <a:r>
              <a:rPr lang="fr-FR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x2 = v2x * </a:t>
            </a:r>
            <a:r>
              <a:rPr lang="fr-FR" sz="2000" b="1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t</a:t>
            </a:r>
            <a:r>
              <a:rPr lang="fr-FR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;</a:t>
            </a:r>
          </a:p>
          <a:p>
            <a:pPr algn="l" eaLnBrk="1" hangingPunct="1">
              <a:defRPr/>
            </a:pPr>
            <a:endParaRPr lang="fr-FR" sz="2000" dirty="0">
              <a:solidFill>
                <a:srgbClr val="000000"/>
              </a:solidFill>
              <a:latin typeface="Monaco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defRPr/>
            </a:pPr>
            <a:r>
              <a:rPr lang="es-ES_tradn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</a:t>
            </a:r>
            <a:r>
              <a:rPr lang="es-ES_tradnl" sz="2000" b="1" dirty="0" err="1">
                <a:solidFill>
                  <a:srgbClr val="7F0055"/>
                </a:solidFill>
                <a:latin typeface="Monaco" charset="0"/>
                <a:ea typeface="ＭＳ Ｐゴシック" charset="0"/>
                <a:cs typeface="ＭＳ Ｐゴシック" charset="0"/>
              </a:rPr>
              <a:t>double</a:t>
            </a:r>
            <a:r>
              <a:rPr lang="es-ES_tradnl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y1 = h1 + v1y * t - 9.81 * t * t / 2;</a:t>
            </a:r>
          </a:p>
          <a:p>
            <a:pPr algn="l" eaLnBrk="1" hangingPunct="1">
              <a:defRPr/>
            </a:pPr>
            <a:r>
              <a:rPr lang="es-ES_tradn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</a:t>
            </a:r>
            <a:r>
              <a:rPr lang="es-ES_tradnl" sz="2000" b="1" dirty="0" err="1">
                <a:solidFill>
                  <a:srgbClr val="7F0055"/>
                </a:solidFill>
                <a:latin typeface="Monaco" charset="0"/>
                <a:ea typeface="ＭＳ Ｐゴシック" charset="0"/>
                <a:cs typeface="ＭＳ Ｐゴシック" charset="0"/>
              </a:rPr>
              <a:t>double</a:t>
            </a:r>
            <a:r>
              <a:rPr lang="es-ES_tradnl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y2 = h2 + v2y * t - 9.81 * t * t / 2;</a:t>
            </a:r>
          </a:p>
          <a:p>
            <a:pPr algn="l" eaLnBrk="1" hangingPunct="1">
              <a:defRPr/>
            </a:pPr>
            <a:r>
              <a:rPr lang="pl-P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			</a:t>
            </a:r>
          </a:p>
          <a:p>
            <a:pPr algn="l" eaLnBrk="1" hangingPunct="1">
              <a:defRPr/>
            </a:pPr>
            <a:r>
              <a:rPr lang="pl-P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</a:t>
            </a:r>
            <a:r>
              <a:rPr lang="pl-PL" sz="2000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Car.drawCar</a:t>
            </a:r>
            <a:r>
              <a:rPr lang="pl-P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(x1</a:t>
            </a:r>
            <a:r>
              <a:rPr lang="pl-PL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, y1, CAR1_SIZE);</a:t>
            </a:r>
          </a:p>
          <a:p>
            <a:pPr algn="l" eaLnBrk="1" hangingPunct="1">
              <a:defRPr/>
            </a:pPr>
            <a:r>
              <a:rPr lang="pl-P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</a:t>
            </a:r>
            <a:r>
              <a:rPr lang="pl-PL" sz="2000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Car.drawCar</a:t>
            </a:r>
            <a:r>
              <a:rPr lang="pl-P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(</a:t>
            </a:r>
            <a:r>
              <a:rPr lang="pl-PL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x2, y2, CAR2_SIZE);</a:t>
            </a:r>
          </a:p>
          <a:p>
            <a:pPr algn="l" eaLnBrk="1" hangingPunct="1">
              <a:defRPr/>
            </a:pPr>
            <a:endParaRPr lang="pl-PL" sz="2000" b="1" dirty="0">
              <a:solidFill>
                <a:srgbClr val="000000"/>
              </a:solidFill>
              <a:latin typeface="Monaco" charset="0"/>
              <a:ea typeface="ＭＳ Ｐゴシック" charset="0"/>
              <a:cs typeface="ＭＳ Ｐゴシック" charset="0"/>
            </a:endParaRPr>
          </a:p>
          <a:p>
            <a:pPr algn="l" eaLnBrk="1" hangingPunct="1">
              <a:defRPr/>
            </a:pPr>
            <a:r>
              <a:rPr lang="pl-PL" sz="2000" dirty="0">
                <a:solidFill>
                  <a:srgbClr val="FF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</a:t>
            </a:r>
            <a:r>
              <a:rPr lang="pl-PL" sz="2000" dirty="0" err="1">
                <a:solidFill>
                  <a:srgbClr val="FF0000"/>
                </a:solidFill>
                <a:latin typeface="Monaco" charset="0"/>
                <a:ea typeface="ＭＳ Ｐゴシック" charset="0"/>
                <a:cs typeface="ＭＳ Ｐゴシック" charset="0"/>
              </a:rPr>
              <a:t>StdDraw.show</a:t>
            </a:r>
            <a:r>
              <a:rPr lang="pl-PL" sz="2000" dirty="0">
                <a:solidFill>
                  <a:srgbClr val="FF0000"/>
                </a:solidFill>
                <a:latin typeface="Monaco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Monaco" charset="0"/>
                <a:ea typeface="ＭＳ Ｐゴシック" charset="0"/>
                <a:cs typeface="ＭＳ Ｐゴシック" charset="0"/>
              </a:rPr>
              <a:t>FRAME_T</a:t>
            </a:r>
            <a:r>
              <a:rPr lang="pl-PL" sz="2000" dirty="0">
                <a:solidFill>
                  <a:srgbClr val="FF0000"/>
                </a:solidFill>
                <a:latin typeface="Monaco" charset="0"/>
                <a:ea typeface="ＭＳ Ｐゴシック" charset="0"/>
                <a:cs typeface="ＭＳ Ｐゴシック" charset="0"/>
              </a:rPr>
              <a:t>); // </a:t>
            </a:r>
            <a:r>
              <a:rPr lang="pl-PL" sz="2000" dirty="0" err="1">
                <a:solidFill>
                  <a:srgbClr val="FF0000"/>
                </a:solidFill>
                <a:latin typeface="Monaco" charset="0"/>
                <a:ea typeface="ＭＳ Ｐゴシック" charset="0"/>
                <a:cs typeface="ＭＳ Ｐゴシック" charset="0"/>
              </a:rPr>
              <a:t>hold</a:t>
            </a:r>
            <a:r>
              <a:rPr lang="pl-PL" sz="2000" dirty="0">
                <a:solidFill>
                  <a:srgbClr val="FF0000"/>
                </a:solidFill>
                <a:latin typeface="Monaco" charset="0"/>
                <a:ea typeface="ＭＳ Ｐゴシック" charset="0"/>
                <a:cs typeface="ＭＳ Ｐゴシック" charset="0"/>
              </a:rPr>
              <a:t> image for 60 ms</a:t>
            </a:r>
          </a:p>
          <a:p>
            <a:pPr algn="l" eaLnBrk="1" hangingPunct="1">
              <a:defRPr/>
            </a:pPr>
            <a:r>
              <a:rPr lang="nl-N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</a:t>
            </a:r>
            <a:r>
              <a:rPr lang="nl-NL" sz="2000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StdDraw.clear</a:t>
            </a:r>
            <a:r>
              <a:rPr lang="nl-N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();  // </a:t>
            </a:r>
            <a:r>
              <a:rPr lang="nl-NL" sz="2000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now</a:t>
            </a:r>
            <a:r>
              <a:rPr lang="nl-N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clear</a:t>
            </a:r>
            <a:r>
              <a:rPr lang="nl-N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up			</a:t>
            </a:r>
          </a:p>
          <a:p>
            <a:pPr algn="l" eaLnBrk="1" hangingPunct="1">
              <a:defRPr/>
            </a:pPr>
            <a:r>
              <a:rPr lang="nl-N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971800" y="556260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fr-FR" altLang="x-none" sz="1200">
                <a:solidFill>
                  <a:srgbClr val="000000"/>
                </a:solidFill>
                <a:latin typeface="Monaco" charset="0"/>
              </a:rPr>
              <a:t>		</a:t>
            </a:r>
            <a:endParaRPr lang="en-US" altLang="x-none" sz="1000">
              <a:solidFill>
                <a:srgbClr val="000000"/>
              </a:solidFill>
            </a:endParaRPr>
          </a:p>
        </p:txBody>
      </p:sp>
      <p:cxnSp>
        <p:nvCxnSpPr>
          <p:cNvPr id="32772" name="Straight Arrow Connector 2"/>
          <p:cNvCxnSpPr>
            <a:cxnSpLocks noChangeShapeType="1"/>
          </p:cNvCxnSpPr>
          <p:nvPr/>
        </p:nvCxnSpPr>
        <p:spPr bwMode="auto">
          <a:xfrm flipV="1">
            <a:off x="3429000" y="2819400"/>
            <a:ext cx="2514600" cy="2819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7088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10400" y="4800600"/>
            <a:ext cx="17526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Recap: </a:t>
            </a:r>
            <a:r>
              <a:rPr lang="en-US" altLang="x-none" dirty="0" err="1">
                <a:ea typeface="ＭＳ Ｐゴシック" charset="-128"/>
              </a:rPr>
              <a:t>DrawX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 typeface="ZapfDingbats" charset="0"/>
              <a:buNone/>
            </a:pPr>
            <a:r>
              <a:rPr lang="en-US" altLang="x-none" sz="2000" dirty="0">
                <a:ea typeface="ＭＳ Ｐゴシック" charset="-128"/>
              </a:rPr>
              <a:t>1.  Bound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== , 2S – 4 spaces, ==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2000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solidFill>
                  <a:srgbClr val="003399"/>
                </a:solidFill>
                <a:ea typeface="ＭＳ Ｐゴシック" charset="-128"/>
              </a:rPr>
              <a:t>2. for line = 1 to S -1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olidFill>
                  <a:srgbClr val="003399"/>
                </a:solidFill>
                <a:ea typeface="ＭＳ Ｐゴシック" charset="-128"/>
              </a:rPr>
              <a:t>line spaces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olidFill>
                  <a:srgbClr val="003399"/>
                </a:solidFill>
                <a:ea typeface="ＭＳ Ｐゴシック" charset="-128"/>
              </a:rPr>
              <a:t>\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olidFill>
                  <a:srgbClr val="003399"/>
                </a:solidFill>
                <a:ea typeface="ＭＳ Ｐゴシック" charset="-128"/>
              </a:rPr>
              <a:t>2 S – 2 – 2 * line spaces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olidFill>
                  <a:srgbClr val="003399"/>
                </a:solidFill>
                <a:ea typeface="ＭＳ Ｐゴシック" charset="-128"/>
              </a:rPr>
              <a:t>/ 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dirty="0">
              <a:solidFill>
                <a:srgbClr val="003399"/>
              </a:solidFill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3. for line = 1 to S – 1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    S – line spaces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    /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    (line – 1) * 2 spaces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   \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2000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4. Bound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010400" y="3359150"/>
            <a:ext cx="1752600" cy="13716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6629400" y="2749550"/>
            <a:ext cx="2514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3200">
                <a:latin typeface="Courier New" charset="0"/>
              </a:rPr>
              <a:t> ==    ==</a:t>
            </a:r>
          </a:p>
          <a:p>
            <a:pPr algn="l"/>
            <a:r>
              <a:rPr lang="en-US" altLang="x-none" sz="3200">
                <a:latin typeface="Courier New" charset="0"/>
              </a:rPr>
              <a:t>1 \    /</a:t>
            </a:r>
          </a:p>
          <a:p>
            <a:pPr algn="l"/>
            <a:r>
              <a:rPr lang="en-US" altLang="x-none" sz="3200">
                <a:latin typeface="Courier New" charset="0"/>
              </a:rPr>
              <a:t>2  \  /</a:t>
            </a:r>
          </a:p>
          <a:p>
            <a:pPr algn="l"/>
            <a:r>
              <a:rPr lang="en-US" altLang="x-none" sz="3200">
                <a:latin typeface="Courier New" charset="0"/>
              </a:rPr>
              <a:t>3   \/</a:t>
            </a:r>
          </a:p>
          <a:p>
            <a:pPr algn="l"/>
            <a:r>
              <a:rPr lang="en-US" altLang="x-none" sz="3200">
                <a:latin typeface="Courier New" charset="0"/>
              </a:rPr>
              <a:t>1   /\</a:t>
            </a:r>
          </a:p>
          <a:p>
            <a:pPr algn="l"/>
            <a:r>
              <a:rPr lang="en-US" altLang="x-none" sz="3200">
                <a:latin typeface="Courier New" charset="0"/>
              </a:rPr>
              <a:t>2  /  \</a:t>
            </a:r>
          </a:p>
          <a:p>
            <a:pPr algn="l"/>
            <a:r>
              <a:rPr lang="en-US" altLang="x-none" sz="3200">
                <a:latin typeface="Courier New" charset="0"/>
              </a:rPr>
              <a:t>3 /    \</a:t>
            </a:r>
          </a:p>
          <a:p>
            <a:pPr algn="l"/>
            <a:r>
              <a:rPr lang="en-US" altLang="x-none" sz="3200">
                <a:latin typeface="Courier New" charset="0"/>
              </a:rPr>
              <a:t> ==    ==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1590-C1AB-D440-A2B8-C5B75B998EEB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092520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err="1">
                <a:ea typeface="ＭＳ Ｐゴシック" charset="-128"/>
              </a:rPr>
              <a:t>StdDraw.show</a:t>
            </a:r>
            <a:r>
              <a:rPr lang="en-US" altLang="x-none" dirty="0">
                <a:ea typeface="ＭＳ Ｐゴシック" charset="-128"/>
              </a:rPr>
              <a:t>(t) and Animation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err="1">
                <a:ea typeface="ＭＳ Ｐゴシック" charset="-128"/>
              </a:rPr>
              <a:t>StdDraw.show</a:t>
            </a:r>
            <a:r>
              <a:rPr lang="en-US" altLang="x-none" dirty="0">
                <a:ea typeface="ＭＳ Ｐゴシック" charset="-128"/>
              </a:rPr>
              <a:t> is overloaded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 err="1">
                <a:ea typeface="ＭＳ Ｐゴシック" charset="-128"/>
              </a:rPr>
              <a:t>StdDraw.show</a:t>
            </a:r>
            <a:r>
              <a:rPr lang="en-US" altLang="x-none" dirty="0">
                <a:ea typeface="ＭＳ Ｐゴシック" charset="-128"/>
              </a:rPr>
              <a:t>(</a:t>
            </a:r>
            <a:r>
              <a:rPr lang="en-US" altLang="x-none" dirty="0" err="1">
                <a:ea typeface="ＭＳ Ｐゴシック" charset="-128"/>
              </a:rPr>
              <a:t>int</a:t>
            </a:r>
            <a:r>
              <a:rPr lang="en-US" altLang="x-none" dirty="0">
                <a:ea typeface="ＭＳ Ｐゴシック" charset="-128"/>
              </a:rPr>
              <a:t> t)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Display on screen, pause for t milliseconds, and 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turn on animation mode</a:t>
            </a:r>
            <a:r>
              <a:rPr lang="en-US" altLang="x-none" dirty="0">
                <a:ea typeface="ＭＳ Ｐゴシック" charset="-128"/>
              </a:rPr>
              <a:t>: subsequent calls to drawing methods such as line(), circle(), and square() will not be displayed on screen until the next call to </a:t>
            </a:r>
            <a:r>
              <a:rPr lang="en-US" altLang="x-none" dirty="0" err="1">
                <a:ea typeface="ＭＳ Ｐゴシック" charset="-128"/>
              </a:rPr>
              <a:t>StdDraw.show</a:t>
            </a:r>
            <a:r>
              <a:rPr lang="en-US" altLang="x-none" dirty="0">
                <a:ea typeface="ＭＳ Ｐゴシック" charset="-128"/>
              </a:rPr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 err="1">
                <a:ea typeface="ＭＳ Ｐゴシック" charset="-128"/>
              </a:rPr>
              <a:t>StdDraw.show</a:t>
            </a:r>
            <a:r>
              <a:rPr lang="en-US" altLang="x-none" dirty="0">
                <a:ea typeface="ＭＳ Ｐゴシック" charset="-128"/>
              </a:rPr>
              <a:t>()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Display on-screen and 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turn off animation mode</a:t>
            </a:r>
            <a:r>
              <a:rPr lang="en-US" altLang="x-none" dirty="0">
                <a:ea typeface="ＭＳ Ｐゴシック" charset="-128"/>
              </a:rPr>
              <a:t>: subsequent calls to drawing methods such as line(), circle(), and square() will be displayed on screen when called.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E5C95B4-2D7A-F249-86FC-9D7AE53A6CA2}" type="slidenum">
              <a:rPr lang="en-US" altLang="x-none" sz="1200">
                <a:latin typeface="Tahoma" charset="0"/>
              </a:rPr>
              <a:pPr/>
              <a:t>40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64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On-Screen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3276600" cy="4648200"/>
          </a:xfrm>
        </p:spPr>
        <p:txBody>
          <a:bodyPr/>
          <a:lstStyle/>
          <a:p>
            <a:r>
              <a:rPr lang="en-US" dirty="0"/>
              <a:t>The display of your computer is just a mirror of the content of the Video Memory</a:t>
            </a:r>
          </a:p>
        </p:txBody>
      </p:sp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7" b="63290"/>
          <a:stretch>
            <a:fillRect/>
          </a:stretch>
        </p:blipFill>
        <p:spPr bwMode="auto">
          <a:xfrm>
            <a:off x="4343400" y="1600200"/>
            <a:ext cx="1828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9" t="52844" b="9061"/>
          <a:stretch>
            <a:fillRect/>
          </a:stretch>
        </p:blipFill>
        <p:spPr bwMode="auto">
          <a:xfrm>
            <a:off x="4383088" y="3962400"/>
            <a:ext cx="17891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604000"/>
            <a:ext cx="2557463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1" dirty="0">
                <a:ea typeface="ＭＳ Ｐゴシック" charset="0"/>
                <a:cs typeface="ＭＳ Ｐゴシック" charset="0"/>
              </a:rPr>
              <a:t>http://</a:t>
            </a:r>
            <a:r>
              <a:rPr lang="en-US" sz="1050" i="1" dirty="0" err="1">
                <a:ea typeface="ＭＳ Ｐゴシック" charset="0"/>
                <a:cs typeface="ＭＳ Ｐゴシック" charset="0"/>
              </a:rPr>
              <a:t>www.brackeen.com</a:t>
            </a:r>
            <a:r>
              <a:rPr lang="en-US" sz="1050" i="1" dirty="0">
                <a:ea typeface="ＭＳ Ｐゴシック" charset="0"/>
                <a:cs typeface="ＭＳ Ｐゴシック" charset="0"/>
              </a:rPr>
              <a:t>/</a:t>
            </a:r>
            <a:r>
              <a:rPr lang="en-US" sz="1050" i="1" dirty="0" err="1">
                <a:ea typeface="ＭＳ Ｐゴシック" charset="0"/>
                <a:cs typeface="ＭＳ Ｐゴシック" charset="0"/>
              </a:rPr>
              <a:t>vga</a:t>
            </a:r>
            <a:r>
              <a:rPr lang="en-US" sz="1050" i="1" dirty="0">
                <a:ea typeface="ＭＳ Ｐゴシック" charset="0"/>
                <a:cs typeface="ＭＳ Ｐゴシック" charset="0"/>
              </a:rPr>
              <a:t>/</a:t>
            </a:r>
            <a:r>
              <a:rPr lang="en-US" sz="1050" i="1" dirty="0" err="1">
                <a:ea typeface="ＭＳ Ｐゴシック" charset="0"/>
                <a:cs typeface="ＭＳ Ｐゴシック" charset="0"/>
              </a:rPr>
              <a:t>unchain.html</a:t>
            </a:r>
            <a:endParaRPr lang="en-US" sz="1050" i="1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79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3600" dirty="0">
                <a:ea typeface="ＭＳ Ｐゴシック" charset="-128"/>
              </a:rPr>
              <a:t>On-Screen (Video Memory) </a:t>
            </a:r>
            <a:br>
              <a:rPr lang="en-US" altLang="x-none" sz="3600" dirty="0">
                <a:ea typeface="ＭＳ Ｐゴシック" charset="-128"/>
              </a:rPr>
            </a:br>
            <a:r>
              <a:rPr lang="en-US" altLang="x-none" sz="3600" dirty="0">
                <a:ea typeface="ＭＳ Ｐゴシック" charset="-128"/>
              </a:rPr>
              <a:t>and (Double) Buffer</a:t>
            </a:r>
          </a:p>
        </p:txBody>
      </p:sp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90"/>
          <a:stretch>
            <a:fillRect/>
          </a:stretch>
        </p:blipFill>
        <p:spPr bwMode="auto">
          <a:xfrm>
            <a:off x="2286000" y="1600200"/>
            <a:ext cx="3886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8" t="52844"/>
          <a:stretch>
            <a:fillRect/>
          </a:stretch>
        </p:blipFill>
        <p:spPr bwMode="auto">
          <a:xfrm>
            <a:off x="2646363" y="3962400"/>
            <a:ext cx="3525837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ular Callout 43"/>
          <p:cNvSpPr/>
          <p:nvPr/>
        </p:nvSpPr>
        <p:spPr bwMode="auto">
          <a:xfrm>
            <a:off x="381000" y="1600200"/>
            <a:ext cx="1905000" cy="1143000"/>
          </a:xfrm>
          <a:prstGeom prst="wedgeRectCallout">
            <a:avLst>
              <a:gd name="adj1" fmla="val 72049"/>
              <a:gd name="adj2" fmla="val 74229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In animation mode, drawing is in the (double) buffer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604000"/>
            <a:ext cx="2557463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1" dirty="0">
                <a:ea typeface="ＭＳ Ｐゴシック" charset="0"/>
                <a:cs typeface="ＭＳ Ｐゴシック" charset="0"/>
              </a:rPr>
              <a:t>http://</a:t>
            </a:r>
            <a:r>
              <a:rPr lang="en-US" sz="1050" i="1" dirty="0" err="1">
                <a:ea typeface="ＭＳ Ｐゴシック" charset="0"/>
                <a:cs typeface="ＭＳ Ｐゴシック" charset="0"/>
              </a:rPr>
              <a:t>www.brackeen.com</a:t>
            </a:r>
            <a:r>
              <a:rPr lang="en-US" sz="1050" i="1" dirty="0">
                <a:ea typeface="ＭＳ Ｐゴシック" charset="0"/>
                <a:cs typeface="ＭＳ Ｐゴシック" charset="0"/>
              </a:rPr>
              <a:t>/</a:t>
            </a:r>
            <a:r>
              <a:rPr lang="en-US" sz="1050" i="1" dirty="0" err="1">
                <a:ea typeface="ＭＳ Ｐゴシック" charset="0"/>
                <a:cs typeface="ＭＳ Ｐゴシック" charset="0"/>
              </a:rPr>
              <a:t>vga</a:t>
            </a:r>
            <a:r>
              <a:rPr lang="en-US" sz="1050" i="1" dirty="0">
                <a:ea typeface="ＭＳ Ｐゴシック" charset="0"/>
                <a:cs typeface="ＭＳ Ｐゴシック" charset="0"/>
              </a:rPr>
              <a:t>/</a:t>
            </a:r>
            <a:r>
              <a:rPr lang="en-US" sz="1050" i="1" dirty="0" err="1">
                <a:ea typeface="ＭＳ Ｐゴシック" charset="0"/>
                <a:cs typeface="ＭＳ Ｐゴシック" charset="0"/>
              </a:rPr>
              <a:t>unchain.html</a:t>
            </a:r>
            <a:endParaRPr lang="en-US" sz="105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Rectangular Callout 44"/>
          <p:cNvSpPr/>
          <p:nvPr/>
        </p:nvSpPr>
        <p:spPr bwMode="auto">
          <a:xfrm>
            <a:off x="381000" y="3962400"/>
            <a:ext cx="1905000" cy="1143000"/>
          </a:xfrm>
          <a:prstGeom prst="wedgeRectCallout">
            <a:avLst>
              <a:gd name="adj1" fmla="val 72049"/>
              <a:gd name="adj2" fmla="val 74229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000" dirty="0">
                <a:latin typeface="Times New Roman" pitchFamily="18" charset="0"/>
                <a:ea typeface="ＭＳ Ｐゴシック" charset="0"/>
                <a:cs typeface="ＭＳ Ｐゴシック" charset="0"/>
              </a:rPr>
              <a:t>Next show(t) statement copies to screen</a:t>
            </a:r>
          </a:p>
        </p:txBody>
      </p:sp>
      <p:pic>
        <p:nvPicPr>
          <p:cNvPr id="225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336657"/>
            <a:ext cx="1790700" cy="113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0" y="4593431"/>
            <a:ext cx="1790700" cy="11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Example: AnimationShow.java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6482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Try running the example in Debug mode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Right click first line and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toggle breakpoint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x-none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altLang="x-none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altLang="x-none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Execute in Debug mode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x-none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altLang="x-none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Execute (step over)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each statement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86E7CCD-0FC6-3F49-88D0-F12B414EE2C8}" type="slidenum">
              <a:rPr lang="en-US" altLang="x-none" sz="1200">
                <a:latin typeface="Tahoma" charset="0"/>
              </a:rPr>
              <a:pPr/>
              <a:t>43</a:t>
            </a:fld>
            <a:endParaRPr lang="en-US" altLang="x-none" sz="1200">
              <a:latin typeface="Tahoma" charset="0"/>
            </a:endParaRP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29083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2843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Oval 3"/>
          <p:cNvSpPr>
            <a:spLocks noChangeArrowheads="1"/>
          </p:cNvSpPr>
          <p:nvPr/>
        </p:nvSpPr>
        <p:spPr bwMode="auto">
          <a:xfrm>
            <a:off x="7010400" y="3733800"/>
            <a:ext cx="5334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pic>
        <p:nvPicPr>
          <p:cNvPr id="2355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86313"/>
            <a:ext cx="33401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6629400" y="4800600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74913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Exercise: Add a Countdown Scene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Count down from 10 to 0 and then start the race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1EBFECB-3E9A-2141-AE55-0A665282A8EE}" type="slidenum">
              <a:rPr lang="en-US" altLang="x-none" sz="1200">
                <a:latin typeface="Tahoma" charset="0"/>
              </a:rPr>
              <a:pPr/>
              <a:t>44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54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Exercise: Add a Countdown Scene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Count down from 10 to 0 and then start the race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A4E1AEF-281D-AC44-90C9-B973FD6ADF58}" type="slidenum">
              <a:rPr lang="en-US" altLang="x-none" sz="1200">
                <a:latin typeface="Tahoma" charset="0"/>
              </a:rPr>
              <a:pPr/>
              <a:t>45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914400" y="2743200"/>
            <a:ext cx="7772400" cy="3786188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Monaco" charset="0"/>
                <a:ea typeface="ＭＳ Ｐゴシック" charset="0"/>
                <a:cs typeface="ＭＳ Ｐゴシック" charset="0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Monaco" charset="0"/>
                <a:ea typeface="ＭＳ Ｐゴシック" charset="0"/>
                <a:cs typeface="ＭＳ Ｐゴシック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Monaco" charset="0"/>
                <a:ea typeface="ＭＳ Ｐゴシック" charset="0"/>
                <a:cs typeface="ＭＳ Ｐゴシック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sceneStart</a:t>
            </a:r>
            <a:r>
              <a:rPr lang="en-US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000" b="1" dirty="0" err="1">
                <a:solidFill>
                  <a:srgbClr val="7F0055"/>
                </a:solidFill>
                <a:latin typeface="Monaco" charset="0"/>
                <a:ea typeface="ＭＳ Ｐゴシック" charset="0"/>
                <a:cs typeface="ＭＳ Ｐゴシック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h1, </a:t>
            </a:r>
            <a:r>
              <a:rPr lang="en-US" sz="2000" b="1" dirty="0" err="1">
                <a:solidFill>
                  <a:srgbClr val="7F0055"/>
                </a:solidFill>
                <a:latin typeface="Monaco" charset="0"/>
                <a:ea typeface="ＭＳ Ｐゴシック" charset="0"/>
                <a:cs typeface="ＭＳ Ｐゴシック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h2) {</a:t>
            </a:r>
          </a:p>
          <a:p>
            <a:pPr algn="l">
              <a:defRPr/>
            </a:pPr>
            <a:r>
              <a:rPr lang="da-DK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   </a:t>
            </a:r>
            <a:r>
              <a:rPr lang="da-DK" sz="2000" b="1" dirty="0">
                <a:solidFill>
                  <a:srgbClr val="7F0055"/>
                </a:solidFill>
                <a:latin typeface="Monaco" charset="0"/>
                <a:ea typeface="ＭＳ Ｐゴシック" charset="0"/>
                <a:cs typeface="ＭＳ Ｐゴシック" charset="0"/>
              </a:rPr>
              <a:t>for</a:t>
            </a:r>
            <a:r>
              <a:rPr lang="da-DK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(</a:t>
            </a:r>
            <a:r>
              <a:rPr lang="da-DK" sz="2000" b="1" dirty="0" err="1">
                <a:solidFill>
                  <a:srgbClr val="7F0055"/>
                </a:solidFill>
                <a:latin typeface="Monaco" charset="0"/>
                <a:ea typeface="ＭＳ Ｐゴシック" charset="0"/>
                <a:cs typeface="ＭＳ Ｐゴシック" charset="0"/>
              </a:rPr>
              <a:t>int</a:t>
            </a:r>
            <a:r>
              <a:rPr lang="da-DK" sz="2000" b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t = 10; t&gt;= 0; t--) {</a:t>
            </a:r>
          </a:p>
          <a:p>
            <a:pPr algn="l">
              <a:defRPr/>
            </a:pPr>
            <a:r>
              <a:rPr lang="pl-P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      </a:t>
            </a:r>
            <a:r>
              <a:rPr lang="pl-PL" sz="2000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Car.</a:t>
            </a:r>
            <a:r>
              <a:rPr lang="pl-PL" sz="2000" i="1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drawCar</a:t>
            </a:r>
            <a:r>
              <a:rPr lang="pl-PL" sz="2000" i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(0, h1, CAR1_SIZE);</a:t>
            </a:r>
          </a:p>
          <a:p>
            <a:pPr algn="l">
              <a:defRPr/>
            </a:pPr>
            <a:r>
              <a:rPr lang="pl-P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      </a:t>
            </a:r>
            <a:r>
              <a:rPr lang="pl-PL" sz="2000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Car.</a:t>
            </a:r>
            <a:r>
              <a:rPr lang="pl-PL" sz="2000" i="1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drawCar</a:t>
            </a:r>
            <a:r>
              <a:rPr lang="pl-PL" sz="2000" i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(0, h2, CAR2_SIZE);</a:t>
            </a:r>
          </a:p>
          <a:p>
            <a:pPr algn="l">
              <a:defRPr/>
            </a:pPr>
            <a:r>
              <a:rPr lang="pl-P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      </a:t>
            </a:r>
          </a:p>
          <a:p>
            <a:pPr algn="l">
              <a:defRPr/>
            </a:pPr>
            <a:r>
              <a:rPr lang="pl-P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      </a:t>
            </a:r>
            <a:r>
              <a:rPr lang="pl-PL" sz="2000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StdDraw.</a:t>
            </a:r>
            <a:r>
              <a:rPr lang="pl-PL" sz="2000" i="1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text</a:t>
            </a:r>
            <a:r>
              <a:rPr lang="pl-PL" sz="2000" i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( </a:t>
            </a:r>
            <a:r>
              <a:rPr lang="pl-PL" sz="2000" i="1" dirty="0">
                <a:solidFill>
                  <a:srgbClr val="0000C0"/>
                </a:solidFill>
                <a:latin typeface="Monaco" charset="0"/>
                <a:ea typeface="ＭＳ Ｐゴシック" charset="0"/>
                <a:cs typeface="ＭＳ Ｐゴシック" charset="0"/>
              </a:rPr>
              <a:t>WIDTH</a:t>
            </a:r>
            <a:r>
              <a:rPr lang="pl-PL" sz="2000" i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/2, </a:t>
            </a:r>
            <a:r>
              <a:rPr lang="pl-PL" sz="2000" i="1" dirty="0">
                <a:solidFill>
                  <a:srgbClr val="0000C0"/>
                </a:solidFill>
                <a:latin typeface="Monaco" charset="0"/>
                <a:ea typeface="ＭＳ Ｐゴシック" charset="0"/>
                <a:cs typeface="ＭＳ Ｐゴシック" charset="0"/>
              </a:rPr>
              <a:t>HEIGHT</a:t>
            </a:r>
            <a:r>
              <a:rPr lang="pl-PL" sz="2000" i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/2, </a:t>
            </a:r>
            <a:r>
              <a:rPr lang="pl-PL" sz="2000" i="1" dirty="0">
                <a:solidFill>
                  <a:srgbClr val="2A00FF"/>
                </a:solidFill>
                <a:latin typeface="Monaco" charset="0"/>
                <a:ea typeface="ＭＳ Ｐゴシック" charset="0"/>
                <a:cs typeface="ＭＳ Ｐゴシック" charset="0"/>
              </a:rPr>
              <a:t>""</a:t>
            </a:r>
            <a:r>
              <a:rPr lang="pl-PL" sz="2000" i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+t );</a:t>
            </a:r>
          </a:p>
          <a:p>
            <a:pPr algn="l">
              <a:defRPr/>
            </a:pPr>
            <a:r>
              <a:rPr lang="pl-P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      </a:t>
            </a:r>
          </a:p>
          <a:p>
            <a:pPr algn="l">
              <a:defRPr/>
            </a:pPr>
            <a:r>
              <a:rPr lang="pl-P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      </a:t>
            </a:r>
            <a:r>
              <a:rPr lang="pl-PL" sz="2000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StdDraw.</a:t>
            </a:r>
            <a:r>
              <a:rPr lang="pl-PL" sz="2000" i="1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show</a:t>
            </a:r>
            <a:r>
              <a:rPr lang="pl-PL" sz="2000" i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( 1000 );</a:t>
            </a:r>
          </a:p>
          <a:p>
            <a:pPr algn="l">
              <a:defRPr/>
            </a:pPr>
            <a:r>
              <a:rPr lang="pl-P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      </a:t>
            </a:r>
          </a:p>
          <a:p>
            <a:pPr algn="l">
              <a:defRPr/>
            </a:pPr>
            <a:r>
              <a:rPr lang="pl-P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      </a:t>
            </a:r>
            <a:r>
              <a:rPr lang="pl-PL" sz="2000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StdDraw.</a:t>
            </a:r>
            <a:r>
              <a:rPr lang="pl-PL" sz="2000" i="1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clear</a:t>
            </a:r>
            <a:r>
              <a:rPr lang="pl-PL" sz="2000" i="1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();</a:t>
            </a:r>
          </a:p>
          <a:p>
            <a:pPr algn="l">
              <a:defRPr/>
            </a:pPr>
            <a:r>
              <a:rPr lang="pl-P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   }</a:t>
            </a:r>
          </a:p>
          <a:p>
            <a:pPr algn="l">
              <a:defRPr/>
            </a:pPr>
            <a:r>
              <a:rPr lang="pl-PL" sz="2000" dirty="0">
                <a:solidFill>
                  <a:srgbClr val="000000"/>
                </a:solidFill>
                <a:latin typeface="Monaco" charset="0"/>
                <a:ea typeface="ＭＳ Ｐゴシック" charset="0"/>
                <a:cs typeface="ＭＳ Ｐゴシック" charset="0"/>
              </a:rPr>
              <a:t>   }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2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x-none" sz="3600">
                <a:ea typeface="ＭＳ Ｐゴシック" charset="-128"/>
              </a:rPr>
              <a:t>Recap: Identify Subtasks (Methods)</a:t>
            </a:r>
            <a:endParaRPr lang="en-US" altLang="x-none" sz="3600" dirty="0">
              <a:ea typeface="ＭＳ Ｐゴシック" charset="-128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447800"/>
            <a:ext cx="7772400" cy="46482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 typeface="ZapfDingbats" charset="0"/>
              <a:buNone/>
            </a:pPr>
            <a:r>
              <a:rPr lang="en-US" altLang="x-none" sz="2000" dirty="0">
                <a:ea typeface="ＭＳ Ｐゴシック" charset="-128"/>
              </a:rPr>
              <a:t>1.  Bound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== , 2S – 4 spaces, ==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2000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solidFill>
                  <a:srgbClr val="003399"/>
                </a:solidFill>
                <a:ea typeface="ＭＳ Ｐゴシック" charset="-128"/>
              </a:rPr>
              <a:t>2. for line = 1 to S -1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olidFill>
                  <a:srgbClr val="003399"/>
                </a:solidFill>
                <a:ea typeface="ＭＳ Ｐゴシック" charset="-128"/>
              </a:rPr>
              <a:t>line spaces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olidFill>
                  <a:srgbClr val="003399"/>
                </a:solidFill>
                <a:ea typeface="ＭＳ Ｐゴシック" charset="-128"/>
              </a:rPr>
              <a:t>\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olidFill>
                  <a:srgbClr val="003399"/>
                </a:solidFill>
                <a:ea typeface="ＭＳ Ｐゴシック" charset="-128"/>
              </a:rPr>
              <a:t>2 S – 2 – 2 * line spaces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dirty="0">
                <a:solidFill>
                  <a:srgbClr val="003399"/>
                </a:solidFill>
                <a:ea typeface="ＭＳ Ｐゴシック" charset="-128"/>
              </a:rPr>
              <a:t>/ 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dirty="0">
              <a:solidFill>
                <a:srgbClr val="003399"/>
              </a:solidFill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3. for line = 1 to S – 1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    S – line spaces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    /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    (line – 1) * 2 spaces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   \</a:t>
            </a: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endParaRPr lang="en-US" altLang="x-none" sz="2000" dirty="0">
              <a:ea typeface="ＭＳ Ｐゴシック" charset="-128"/>
            </a:endParaRPr>
          </a:p>
          <a:p>
            <a:pPr marL="457200" lvl="1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4. Bound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724400" y="4756484"/>
            <a:ext cx="3544303" cy="1822784"/>
          </a:xfrm>
          <a:prstGeom prst="rect">
            <a:avLst/>
          </a:prstGeom>
          <a:solidFill>
            <a:schemeClr val="bg1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800" dirty="0"/>
              <a:t>Drawing spaces is a reusable function, but need parameter to </a:t>
            </a:r>
            <a:r>
              <a:rPr lang="en-US" altLang="x-none" sz="2800"/>
              <a:t>be reusable.</a:t>
            </a:r>
            <a:endParaRPr lang="en-US" altLang="x-none" sz="2800" dirty="0"/>
          </a:p>
        </p:txBody>
      </p:sp>
      <p:sp>
        <p:nvSpPr>
          <p:cNvPr id="35844" name="Oval 8"/>
          <p:cNvSpPr>
            <a:spLocks noChangeArrowheads="1"/>
          </p:cNvSpPr>
          <p:nvPr/>
        </p:nvSpPr>
        <p:spPr bwMode="auto">
          <a:xfrm>
            <a:off x="1752600" y="1676400"/>
            <a:ext cx="1791703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5845" name="Oval 9"/>
          <p:cNvSpPr>
            <a:spLocks noChangeArrowheads="1"/>
          </p:cNvSpPr>
          <p:nvPr/>
        </p:nvSpPr>
        <p:spPr bwMode="auto">
          <a:xfrm>
            <a:off x="762000" y="2743200"/>
            <a:ext cx="2590800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5846" name="Oval 10"/>
          <p:cNvSpPr>
            <a:spLocks noChangeArrowheads="1"/>
          </p:cNvSpPr>
          <p:nvPr/>
        </p:nvSpPr>
        <p:spPr bwMode="auto">
          <a:xfrm>
            <a:off x="914400" y="3352800"/>
            <a:ext cx="3657600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5847" name="Oval 11"/>
          <p:cNvSpPr>
            <a:spLocks noChangeArrowheads="1"/>
          </p:cNvSpPr>
          <p:nvPr/>
        </p:nvSpPr>
        <p:spPr bwMode="auto">
          <a:xfrm>
            <a:off x="685800" y="4724400"/>
            <a:ext cx="3657600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35848" name="Oval 12"/>
          <p:cNvSpPr>
            <a:spLocks noChangeArrowheads="1"/>
          </p:cNvSpPr>
          <p:nvPr/>
        </p:nvSpPr>
        <p:spPr bwMode="auto">
          <a:xfrm>
            <a:off x="533400" y="5410200"/>
            <a:ext cx="3657600" cy="5334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10" name="Rectangle 9"/>
          <p:cNvSpPr/>
          <p:nvPr/>
        </p:nvSpPr>
        <p:spPr bwMode="auto">
          <a:xfrm>
            <a:off x="3696703" y="2743200"/>
            <a:ext cx="1066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bound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4230103" y="2209800"/>
            <a:ext cx="1942097" cy="990600"/>
            <a:chOff x="2553704" y="3123404"/>
            <a:chExt cx="1942097" cy="991289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352801" y="3657175"/>
              <a:ext cx="1066800" cy="4575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drawV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3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2553704" y="3123404"/>
              <a:ext cx="1942097" cy="53377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6172200" y="2209800"/>
            <a:ext cx="1600200" cy="990600"/>
            <a:chOff x="3581402" y="4342654"/>
            <a:chExt cx="1600199" cy="991246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886202" y="4876402"/>
              <a:ext cx="1295399" cy="4574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drawUV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6" name="Straight Arrow Connector 11"/>
            <p:cNvCxnSpPr>
              <a:cxnSpLocks noChangeShapeType="1"/>
            </p:cNvCxnSpPr>
            <p:nvPr/>
          </p:nvCxnSpPr>
          <p:spPr bwMode="auto">
            <a:xfrm flipH="1" flipV="1">
              <a:off x="3581402" y="4342654"/>
              <a:ext cx="952499" cy="5337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172200" y="2209800"/>
            <a:ext cx="2971800" cy="990600"/>
            <a:chOff x="2228851" y="5561863"/>
            <a:chExt cx="2971799" cy="99124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4191000" y="6095611"/>
              <a:ext cx="1009650" cy="4574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bound</a:t>
              </a:r>
            </a:p>
          </p:txBody>
        </p:sp>
        <p:cxnSp>
          <p:nvCxnSpPr>
            <p:cNvPr id="19" name="Straight Arrow Connector 13"/>
            <p:cNvCxnSpPr>
              <a:cxnSpLocks noChangeShapeType="1"/>
            </p:cNvCxnSpPr>
            <p:nvPr/>
          </p:nvCxnSpPr>
          <p:spPr bwMode="auto">
            <a:xfrm flipH="1" flipV="1">
              <a:off x="2228851" y="5561863"/>
              <a:ext cx="2466974" cy="5337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Rectangle 19"/>
          <p:cNvSpPr/>
          <p:nvPr/>
        </p:nvSpPr>
        <p:spPr bwMode="auto">
          <a:xfrm>
            <a:off x="5486400" y="1676400"/>
            <a:ext cx="13716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main</a:t>
            </a:r>
          </a:p>
        </p:txBody>
      </p:sp>
      <p:cxnSp>
        <p:nvCxnSpPr>
          <p:cNvPr id="21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5600700" y="2171700"/>
            <a:ext cx="53340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4277728" y="3226468"/>
            <a:ext cx="4409072" cy="1371600"/>
            <a:chOff x="4077703" y="3733800"/>
            <a:chExt cx="4409072" cy="13716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468353" y="4648200"/>
              <a:ext cx="12954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ＭＳ Ｐゴシック" charset="0"/>
                </a:rPr>
                <a:t>spaces</a:t>
              </a:r>
            </a:p>
          </p:txBody>
        </p:sp>
        <p:cxnSp>
          <p:nvCxnSpPr>
            <p:cNvPr id="24" name="Straight Arrow Connector 8"/>
            <p:cNvCxnSpPr>
              <a:cxnSpLocks noChangeShapeType="1"/>
            </p:cNvCxnSpPr>
            <p:nvPr/>
          </p:nvCxnSpPr>
          <p:spPr bwMode="auto">
            <a:xfrm>
              <a:off x="4077703" y="3733800"/>
              <a:ext cx="2038350" cy="9144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8"/>
            <p:cNvCxnSpPr>
              <a:cxnSpLocks noChangeShapeType="1"/>
            </p:cNvCxnSpPr>
            <p:nvPr/>
          </p:nvCxnSpPr>
          <p:spPr bwMode="auto">
            <a:xfrm>
              <a:off x="5410200" y="3733800"/>
              <a:ext cx="705853" cy="9144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6116053" y="3733800"/>
              <a:ext cx="856247" cy="9144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6116053" y="3733800"/>
              <a:ext cx="2370722" cy="9144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1590-C1AB-D440-A2B8-C5B75B998EEB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25764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844" grpId="0" animBg="1"/>
      <p:bldP spid="35845" grpId="0" animBg="1"/>
      <p:bldP spid="35846" grpId="0" animBg="1"/>
      <p:bldP spid="35847" grpId="0" animBg="1"/>
      <p:bldP spid="358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Method w/ Parameters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382000" cy="5181600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Why: Redundancy removal/abstraction through generalization</a:t>
            </a:r>
          </a:p>
          <a:p>
            <a:pPr eaLnBrk="1" hangingPunct="1"/>
            <a:r>
              <a:rPr lang="en-US" altLang="x-none" dirty="0">
                <a:ea typeface="ＭＳ Ｐゴシック" charset="-128"/>
              </a:rPr>
              <a:t>General: a method can accept multiple parameters. (separate by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,</a:t>
            </a:r>
            <a:r>
              <a:rPr lang="en-US" altLang="x-none" dirty="0">
                <a:ea typeface="ＭＳ Ｐゴシック" charset="-128"/>
              </a:rPr>
              <a:t> )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When calling it, you must pass values for each parameter.</a:t>
            </a:r>
          </a:p>
          <a:p>
            <a:pPr eaLnBrk="1" hangingPunct="1"/>
            <a:r>
              <a:rPr lang="en-US" altLang="x-none" dirty="0">
                <a:ea typeface="ＭＳ Ｐゴシック" charset="-128"/>
              </a:rPr>
              <a:t>Declaration:</a:t>
            </a:r>
            <a:endParaRPr lang="en-US" altLang="x-none" sz="9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public static void </a:t>
            </a:r>
            <a:r>
              <a:rPr lang="en-US" altLang="x-none" sz="1600" b="1" i="1" dirty="0">
                <a:ea typeface="ＭＳ Ｐゴシック" charset="-128"/>
              </a:rPr>
              <a:t>&lt;name&gt;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x-none" sz="1600" b="1" i="1" dirty="0">
                <a:solidFill>
                  <a:srgbClr val="003399"/>
                </a:solidFill>
                <a:ea typeface="ＭＳ Ｐゴシック" charset="-128"/>
              </a:rPr>
              <a:t>&lt;type&gt;</a:t>
            </a:r>
            <a:r>
              <a:rPr lang="en-US" altLang="x-none" sz="1600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600" b="1" i="1" dirty="0">
                <a:solidFill>
                  <a:srgbClr val="003399"/>
                </a:solidFill>
                <a:ea typeface="ＭＳ Ｐゴシック" charset="-128"/>
              </a:rPr>
              <a:t>&lt;name&gt;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, </a:t>
            </a:r>
            <a:r>
              <a:rPr lang="en-US" altLang="x-none" sz="1600" b="1" dirty="0">
                <a:ea typeface="ＭＳ Ｐゴシック" charset="-128"/>
              </a:rPr>
              <a:t>...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,</a:t>
            </a:r>
            <a:r>
              <a:rPr lang="en-US" altLang="x-none" sz="1600" dirty="0">
                <a:ea typeface="ＭＳ Ｐゴシック" charset="-128"/>
              </a:rPr>
              <a:t> </a:t>
            </a:r>
            <a:r>
              <a:rPr lang="en-US" altLang="x-none" sz="1600" b="1" i="1" dirty="0">
                <a:solidFill>
                  <a:srgbClr val="003399"/>
                </a:solidFill>
                <a:ea typeface="ＭＳ Ｐゴシック" charset="-128"/>
              </a:rPr>
              <a:t>&lt;type&gt;</a:t>
            </a:r>
            <a:r>
              <a:rPr lang="en-US" altLang="x-none" sz="1600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600" b="1" i="1" dirty="0">
                <a:solidFill>
                  <a:srgbClr val="003399"/>
                </a:solidFill>
                <a:ea typeface="ＭＳ Ｐゴシック" charset="-128"/>
              </a:rPr>
              <a:t>&lt;name&gt;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110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</a:t>
            </a:r>
            <a:r>
              <a:rPr lang="en-US" altLang="x-none" sz="1600" b="1" i="1" dirty="0">
                <a:ea typeface="ＭＳ Ｐゴシック" charset="-128"/>
              </a:rPr>
              <a:t>&lt;statement&gt;</a:t>
            </a:r>
            <a:r>
              <a:rPr lang="en-US" altLang="x-none" sz="1600" b="1" dirty="0">
                <a:ea typeface="ＭＳ Ｐゴシック" charset="-128"/>
              </a:rPr>
              <a:t>(s)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lnSpc>
                <a:spcPct val="110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}</a:t>
            </a:r>
            <a:endParaRPr lang="en-US" altLang="x-none" dirty="0">
              <a:latin typeface="Courier New" charset="0"/>
              <a:ea typeface="ＭＳ Ｐゴシック" charset="-128"/>
            </a:endParaRPr>
          </a:p>
          <a:p>
            <a:pPr eaLnBrk="1" hangingPunct="1"/>
            <a:r>
              <a:rPr lang="en-US" altLang="x-none" dirty="0">
                <a:ea typeface="ＭＳ Ｐゴシック" charset="-128"/>
              </a:rPr>
              <a:t>Call: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b="1" i="1" dirty="0">
                <a:ea typeface="ＭＳ Ｐゴシック" charset="-128"/>
              </a:rPr>
              <a:t>&lt;name&gt;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(</a:t>
            </a:r>
            <a:r>
              <a:rPr lang="en-US" altLang="x-none" b="1" i="1" dirty="0">
                <a:solidFill>
                  <a:srgbClr val="003399"/>
                </a:solidFill>
                <a:ea typeface="ＭＳ Ｐゴシック" charset="-128"/>
              </a:rPr>
              <a:t>&lt;</a:t>
            </a:r>
            <a:r>
              <a:rPr lang="en-US" altLang="x-none" b="1" i="1" dirty="0" err="1">
                <a:solidFill>
                  <a:srgbClr val="003399"/>
                </a:solidFill>
                <a:ea typeface="ＭＳ Ｐゴシック" charset="-128"/>
              </a:rPr>
              <a:t>exp</a:t>
            </a:r>
            <a:r>
              <a:rPr lang="en-US" altLang="x-none" b="1" i="1" dirty="0">
                <a:solidFill>
                  <a:srgbClr val="003399"/>
                </a:solidFill>
                <a:ea typeface="ＭＳ Ｐゴシック" charset="-128"/>
              </a:rPr>
              <a:t>&gt;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, </a:t>
            </a:r>
            <a:r>
              <a:rPr lang="en-US" altLang="x-none" b="1" i="1" dirty="0">
                <a:solidFill>
                  <a:srgbClr val="003399"/>
                </a:solidFill>
                <a:ea typeface="ＭＳ Ｐゴシック" charset="-128"/>
              </a:rPr>
              <a:t>&lt;</a:t>
            </a:r>
            <a:r>
              <a:rPr lang="en-US" altLang="x-none" b="1" i="1" dirty="0" err="1">
                <a:solidFill>
                  <a:srgbClr val="003399"/>
                </a:solidFill>
                <a:ea typeface="ＭＳ Ｐゴシック" charset="-128"/>
              </a:rPr>
              <a:t>exp</a:t>
            </a:r>
            <a:r>
              <a:rPr lang="en-US" altLang="x-none" b="1" i="1" dirty="0">
                <a:solidFill>
                  <a:srgbClr val="003399"/>
                </a:solidFill>
                <a:ea typeface="ＭＳ Ｐゴシック" charset="-128"/>
              </a:rPr>
              <a:t>&gt;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, </a:t>
            </a:r>
            <a:r>
              <a:rPr lang="en-US" altLang="x-none" b="1" dirty="0">
                <a:ea typeface="ＭＳ Ｐゴシック" charset="-128"/>
              </a:rPr>
              <a:t>...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, </a:t>
            </a:r>
            <a:r>
              <a:rPr lang="en-US" altLang="x-none" b="1" i="1" dirty="0">
                <a:solidFill>
                  <a:srgbClr val="003399"/>
                </a:solidFill>
                <a:ea typeface="ＭＳ Ｐゴシック" charset="-128"/>
              </a:rPr>
              <a:t>&lt;</a:t>
            </a:r>
            <a:r>
              <a:rPr lang="en-US" altLang="x-none" b="1" i="1" dirty="0" err="1">
                <a:solidFill>
                  <a:srgbClr val="003399"/>
                </a:solidFill>
                <a:ea typeface="ＭＳ Ｐゴシック" charset="-128"/>
              </a:rPr>
              <a:t>exp</a:t>
            </a:r>
            <a:r>
              <a:rPr lang="en-US" altLang="x-none" b="1" i="1" dirty="0">
                <a:solidFill>
                  <a:srgbClr val="003399"/>
                </a:solidFill>
                <a:ea typeface="ＭＳ Ｐゴシック" charset="-128"/>
              </a:rPr>
              <a:t>&gt;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5C6-6A99-6D4E-990F-6A58010F2ED7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9544000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ChangeArrowheads="1"/>
          </p:cNvSpPr>
          <p:nvPr/>
        </p:nvSpPr>
        <p:spPr bwMode="auto">
          <a:xfrm>
            <a:off x="4541838" y="2935288"/>
            <a:ext cx="2878137" cy="2809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45058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Multiple Parameters Example</a:t>
            </a:r>
          </a:p>
        </p:txBody>
      </p:sp>
      <p:sp>
        <p:nvSpPr>
          <p:cNvPr id="535556" name="Rectangle 4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public static void main(String[] args) {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b="1">
                <a:latin typeface="Courier New" charset="0"/>
                <a:ea typeface="ＭＳ Ｐゴシック" charset="-128"/>
              </a:rPr>
              <a:t>    printNumber(4, 9);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b="1">
                <a:latin typeface="Courier New" charset="0"/>
                <a:ea typeface="ＭＳ Ｐゴシック" charset="-128"/>
              </a:rPr>
              <a:t>    printNumber(17, 6);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b="1">
                <a:latin typeface="Courier New" charset="0"/>
                <a:ea typeface="ＭＳ Ｐゴシック" charset="-128"/>
              </a:rPr>
              <a:t>    printNumber(8, 0);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b="1">
                <a:latin typeface="Courier New" charset="0"/>
                <a:ea typeface="ＭＳ Ｐゴシック" charset="-128"/>
              </a:rPr>
              <a:t>    printNumber(0, 8);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endParaRPr lang="en-US" altLang="x-none" sz="6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public static void printNumber(</a:t>
            </a:r>
            <a:r>
              <a:rPr lang="en-US" altLang="x-none" sz="1600" b="1">
                <a:latin typeface="Courier New" charset="0"/>
                <a:ea typeface="ＭＳ Ｐゴシック" charset="-128"/>
              </a:rPr>
              <a:t>int number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, </a:t>
            </a:r>
            <a:r>
              <a:rPr lang="en-US" altLang="x-none" sz="1600" b="1">
                <a:latin typeface="Courier New" charset="0"/>
                <a:ea typeface="ＭＳ Ｐゴシック" charset="-128"/>
              </a:rPr>
              <a:t>int count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) {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for (int i = 1; i &lt;= </a:t>
            </a:r>
            <a:r>
              <a:rPr lang="en-US" altLang="x-none" sz="1600" b="1">
                <a:latin typeface="Courier New" charset="0"/>
                <a:ea typeface="ＭＳ Ｐゴシック" charset="-128"/>
              </a:rPr>
              <a:t>count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; i++) {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 System.out.print(</a:t>
            </a:r>
            <a:r>
              <a:rPr lang="en-US" altLang="x-none" sz="1600" b="1">
                <a:latin typeface="Courier New" charset="0"/>
                <a:ea typeface="ＭＳ Ｐゴシック" charset="-128"/>
              </a:rPr>
              <a:t>number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);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System.out.println();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endParaRPr lang="en-US" altLang="x-none" sz="6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>
                <a:ea typeface="ＭＳ Ｐゴシック" charset="-128"/>
              </a:rPr>
              <a:t>Output: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endParaRPr lang="en-US" altLang="x-none" sz="600"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444444444</a:t>
            </a:r>
          </a:p>
          <a:p>
            <a:pPr eaLnBrk="1" hangingPunct="1">
              <a:lnSpc>
                <a:spcPct val="60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171717171717</a:t>
            </a:r>
          </a:p>
          <a:p>
            <a:pPr eaLnBrk="1" hangingPunct="1">
              <a:lnSpc>
                <a:spcPct val="60000"/>
              </a:lnSpc>
              <a:buFont typeface="Wingdings 2" charset="2"/>
              <a:buNone/>
            </a:pPr>
            <a:endParaRPr lang="en-US" altLang="x-none" sz="16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60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00000000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endParaRPr lang="en-US" altLang="x-none" sz="600">
              <a:latin typeface="Courier New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5C6-6A99-6D4E-990F-6A58010F2ED7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3103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555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555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555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3CCDCF3-923B-F645-8C65-777EE836F450}" type="slidenum">
              <a:rPr lang="en-US" altLang="x-none" sz="1200">
                <a:latin typeface="Tahoma" charset="0"/>
              </a:rPr>
              <a:pPr/>
              <a:t>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Multiple Parameter Invocation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>
                <a:ea typeface="ＭＳ Ｐゴシック" charset="-128"/>
              </a:rPr>
              <a:t>Corresponding actual</a:t>
            </a:r>
            <a:r>
              <a:rPr lang="en-US" altLang="x-none" sz="240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x-none" sz="2400" i="1">
                <a:solidFill>
                  <a:srgbClr val="CC0000"/>
                </a:solidFill>
                <a:ea typeface="ＭＳ Ｐゴシック" charset="-128"/>
              </a:rPr>
              <a:t>argument</a:t>
            </a:r>
            <a:r>
              <a:rPr lang="en-US" altLang="x-none" sz="2400">
                <a:ea typeface="ＭＳ Ｐゴシック" charset="-128"/>
              </a:rPr>
              <a:t> in the invocation is copied into the corresponding </a:t>
            </a:r>
            <a:r>
              <a:rPr lang="en-US" altLang="x-none" sz="2400" i="1">
                <a:solidFill>
                  <a:srgbClr val="CC0000"/>
                </a:solidFill>
                <a:ea typeface="ＭＳ Ｐゴシック" charset="-128"/>
              </a:rPr>
              <a:t>formal argument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3671888"/>
            <a:ext cx="8340725" cy="2495550"/>
            <a:chOff x="658" y="2338"/>
            <a:chExt cx="5254" cy="1572"/>
          </a:xfrm>
        </p:grpSpPr>
        <p:sp>
          <p:nvSpPr>
            <p:cNvPr id="46093" name="Text Box 5"/>
            <p:cNvSpPr txBox="1">
              <a:spLocks noChangeArrowheads="1"/>
            </p:cNvSpPr>
            <p:nvPr/>
          </p:nvSpPr>
          <p:spPr bwMode="auto">
            <a:xfrm>
              <a:off x="658" y="2338"/>
              <a:ext cx="52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>
                  <a:latin typeface="Courier New" charset="0"/>
                </a:rPr>
                <a:t>public static void printNumber(</a:t>
              </a:r>
              <a:r>
                <a:rPr lang="en-US" altLang="x-none" sz="2000" b="1">
                  <a:latin typeface="Courier New" charset="0"/>
                </a:rPr>
                <a:t>int number</a:t>
              </a:r>
              <a:r>
                <a:rPr lang="en-US" altLang="x-none" sz="2000">
                  <a:latin typeface="Courier New" charset="0"/>
                </a:rPr>
                <a:t>, </a:t>
              </a:r>
              <a:r>
                <a:rPr lang="en-US" altLang="x-none" sz="2000" b="1">
                  <a:latin typeface="Courier New" charset="0"/>
                </a:rPr>
                <a:t>int count</a:t>
              </a:r>
              <a:r>
                <a:rPr lang="en-US" altLang="x-none" sz="2000">
                  <a:latin typeface="Courier New" charset="0"/>
                </a:rPr>
                <a:t>)</a:t>
              </a:r>
              <a:endParaRPr lang="en-US" altLang="x-none" sz="2000" b="1">
                <a:latin typeface="Courier New" charset="0"/>
              </a:endParaRPr>
            </a:p>
          </p:txBody>
        </p:sp>
        <p:sp>
          <p:nvSpPr>
            <p:cNvPr id="46094" name="Text Box 6"/>
            <p:cNvSpPr txBox="1">
              <a:spLocks noChangeArrowheads="1"/>
            </p:cNvSpPr>
            <p:nvPr/>
          </p:nvSpPr>
          <p:spPr bwMode="auto">
            <a:xfrm>
              <a:off x="672" y="2592"/>
              <a:ext cx="3703" cy="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x-none" sz="2000" b="1">
                  <a:latin typeface="Courier New" charset="0"/>
                </a:rPr>
                <a:t>{</a:t>
              </a:r>
            </a:p>
            <a:p>
              <a:pPr algn="l"/>
              <a:endParaRPr lang="en-US" altLang="x-none" sz="2000" b="1">
                <a:latin typeface="Courier New" charset="0"/>
              </a:endParaRPr>
            </a:p>
            <a:p>
              <a:pPr algn="l"/>
              <a:endParaRPr lang="en-US" altLang="x-none" sz="2000" b="1">
                <a:latin typeface="Courier New" charset="0"/>
              </a:endParaRPr>
            </a:p>
            <a:p>
              <a:pPr algn="l" eaLnBrk="1" hangingPunct="1">
                <a:lnSpc>
                  <a:spcPct val="70000"/>
                </a:lnSpc>
                <a:buFont typeface="Wingdings 2" charset="2"/>
                <a:buNone/>
              </a:pPr>
              <a:r>
                <a:rPr lang="en-US" altLang="x-none" sz="2000" b="1">
                  <a:latin typeface="Courier New" charset="0"/>
                </a:rPr>
                <a:t>   </a:t>
              </a:r>
              <a:r>
                <a:rPr lang="en-US" altLang="x-none" sz="2000">
                  <a:latin typeface="Courier New" charset="0"/>
                </a:rPr>
                <a:t>for (int i = 1; i &lt;= </a:t>
              </a:r>
              <a:r>
                <a:rPr lang="en-US" altLang="x-none" sz="2000" b="1">
                  <a:latin typeface="Courier New" charset="0"/>
                </a:rPr>
                <a:t>count</a:t>
              </a:r>
              <a:r>
                <a:rPr lang="en-US" altLang="x-none" sz="2000">
                  <a:latin typeface="Courier New" charset="0"/>
                </a:rPr>
                <a:t>; i++) {</a:t>
              </a:r>
            </a:p>
            <a:p>
              <a:pPr algn="l" eaLnBrk="1" hangingPunct="1">
                <a:lnSpc>
                  <a:spcPct val="70000"/>
                </a:lnSpc>
                <a:buFont typeface="Wingdings 2" charset="2"/>
                <a:buNone/>
              </a:pPr>
              <a:r>
                <a:rPr lang="en-US" altLang="x-none" sz="2000">
                  <a:latin typeface="Courier New" charset="0"/>
                </a:rPr>
                <a:t>        System.out.print(</a:t>
              </a:r>
              <a:r>
                <a:rPr lang="en-US" altLang="x-none" sz="2000" b="1">
                  <a:latin typeface="Courier New" charset="0"/>
                </a:rPr>
                <a:t>number</a:t>
              </a:r>
              <a:r>
                <a:rPr lang="en-US" altLang="x-none" sz="2000">
                  <a:latin typeface="Courier New" charset="0"/>
                </a:rPr>
                <a:t>);</a:t>
              </a:r>
            </a:p>
            <a:p>
              <a:pPr algn="l" eaLnBrk="1" hangingPunct="1">
                <a:lnSpc>
                  <a:spcPct val="70000"/>
                </a:lnSpc>
                <a:buFont typeface="Wingdings 2" charset="2"/>
                <a:buNone/>
              </a:pPr>
              <a:r>
                <a:rPr lang="en-US" altLang="x-none" sz="2000">
                  <a:latin typeface="Courier New" charset="0"/>
                </a:rPr>
                <a:t>    }</a:t>
              </a:r>
            </a:p>
            <a:p>
              <a:pPr algn="l" eaLnBrk="1" hangingPunct="1">
                <a:lnSpc>
                  <a:spcPct val="70000"/>
                </a:lnSpc>
                <a:buFont typeface="Wingdings 2" charset="2"/>
                <a:buNone/>
              </a:pPr>
              <a:r>
                <a:rPr lang="en-US" altLang="x-none" sz="2000">
                  <a:latin typeface="Courier New" charset="0"/>
                </a:rPr>
                <a:t>    System.out.println();</a:t>
              </a:r>
            </a:p>
            <a:p>
              <a:pPr algn="l" eaLnBrk="1" hangingPunct="1">
                <a:lnSpc>
                  <a:spcPct val="70000"/>
                </a:lnSpc>
                <a:buFont typeface="Wingdings 2" charset="2"/>
                <a:buNone/>
              </a:pPr>
              <a:r>
                <a:rPr lang="en-US" altLang="x-none" sz="2000">
                  <a:latin typeface="Courier New" charset="0"/>
                </a:rPr>
                <a:t>}</a:t>
              </a:r>
            </a:p>
          </p:txBody>
        </p:sp>
      </p:grpSp>
      <p:sp>
        <p:nvSpPr>
          <p:cNvPr id="330759" name="Text Box 7"/>
          <p:cNvSpPr txBox="1">
            <a:spLocks noChangeArrowheads="1"/>
          </p:cNvSpPr>
          <p:nvPr/>
        </p:nvSpPr>
        <p:spPr bwMode="auto">
          <a:xfrm>
            <a:off x="4585534" y="2667000"/>
            <a:ext cx="3570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 b="1" dirty="0" err="1">
                <a:latin typeface="Courier New" charset="0"/>
              </a:rPr>
              <a:t>printNumber</a:t>
            </a:r>
            <a:r>
              <a:rPr lang="en-US" altLang="x-none" sz="2000" b="1" dirty="0">
                <a:latin typeface="Courier New" charset="0"/>
              </a:rPr>
              <a:t>(1+3, 1+1);</a:t>
            </a:r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990600" y="3276600"/>
            <a:ext cx="8001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512" name="AutoShape 10"/>
          <p:cNvCxnSpPr>
            <a:cxnSpLocks noChangeShapeType="1"/>
          </p:cNvCxnSpPr>
          <p:nvPr/>
        </p:nvCxnSpPr>
        <p:spPr bwMode="auto">
          <a:xfrm rot="5400000">
            <a:off x="6248400" y="3200400"/>
            <a:ext cx="762000" cy="457200"/>
          </a:xfrm>
          <a:prstGeom prst="bentConnector3">
            <a:avLst>
              <a:gd name="adj1" fmla="val 20620"/>
            </a:avLst>
          </a:prstGeom>
          <a:noFill/>
          <a:ln w="31750">
            <a:solidFill>
              <a:srgbClr val="FF00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391400" y="3048000"/>
            <a:ext cx="762000" cy="762000"/>
            <a:chOff x="3936" y="1824"/>
            <a:chExt cx="720" cy="480"/>
          </a:xfrm>
        </p:grpSpPr>
        <p:sp>
          <p:nvSpPr>
            <p:cNvPr id="46090" name="Line 12"/>
            <p:cNvSpPr>
              <a:spLocks noChangeShapeType="1"/>
            </p:cNvSpPr>
            <p:nvPr/>
          </p:nvSpPr>
          <p:spPr bwMode="auto">
            <a:xfrm>
              <a:off x="3936" y="1824"/>
              <a:ext cx="0" cy="9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Line 13"/>
            <p:cNvSpPr>
              <a:spLocks noChangeShapeType="1"/>
            </p:cNvSpPr>
            <p:nvPr/>
          </p:nvSpPr>
          <p:spPr bwMode="auto">
            <a:xfrm flipH="1">
              <a:off x="3936" y="1920"/>
              <a:ext cx="72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Line 14"/>
            <p:cNvSpPr>
              <a:spLocks noChangeShapeType="1"/>
            </p:cNvSpPr>
            <p:nvPr/>
          </p:nvSpPr>
          <p:spPr bwMode="auto">
            <a:xfrm>
              <a:off x="4656" y="1920"/>
              <a:ext cx="0" cy="38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371600" y="4552950"/>
            <a:ext cx="6705600" cy="4000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x-none" sz="2000" b="1" dirty="0">
                <a:solidFill>
                  <a:srgbClr val="000000"/>
                </a:solidFill>
                <a:latin typeface="Courier New" charset="0"/>
              </a:rPr>
              <a:t>// </a:t>
            </a:r>
            <a:r>
              <a:rPr lang="en-US" altLang="x-none" sz="2000" b="1" dirty="0" err="1">
                <a:solidFill>
                  <a:srgbClr val="000000"/>
                </a:solidFill>
                <a:latin typeface="Courier New" charset="0"/>
              </a:rPr>
              <a:t>equiv</a:t>
            </a:r>
            <a:r>
              <a:rPr lang="en-US" altLang="x-none" sz="2000" b="1" dirty="0">
                <a:solidFill>
                  <a:srgbClr val="000000"/>
                </a:solidFill>
                <a:latin typeface="Courier New" charset="0"/>
              </a:rPr>
              <a:t>: </a:t>
            </a:r>
            <a:r>
              <a:rPr lang="en-US" altLang="x-none" sz="2000" b="1" dirty="0">
                <a:latin typeface="Courier New" charset="0"/>
              </a:rPr>
              <a:t>number = 4; count = 2;</a:t>
            </a:r>
          </a:p>
        </p:txBody>
      </p:sp>
    </p:spTree>
    <p:extLst>
      <p:ext uri="{BB962C8B-B14F-4D97-AF65-F5344CB8AC3E}">
        <p14:creationId xmlns:p14="http://schemas.microsoft.com/office/powerpoint/2010/main" val="11417307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9" grpId="0" autoUpdateAnimBg="0"/>
      <p:bldP spid="330760" grpId="0" animBg="1"/>
      <p:bldP spid="1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</a:t>
            </a:r>
            <a:r>
              <a:rPr lang="en-US" dirty="0" err="1"/>
              <a:t>displayChars</a:t>
            </a:r>
            <a:r>
              <a:rPr lang="en-US" dirty="0"/>
              <a:t> to display a char </a:t>
            </a:r>
            <a:r>
              <a:rPr lang="en-US" dirty="0" err="1"/>
              <a:t>ch</a:t>
            </a:r>
            <a:r>
              <a:rPr lang="en-US" dirty="0"/>
              <a:t> count times</a:t>
            </a:r>
          </a:p>
          <a:p>
            <a:r>
              <a:rPr lang="en-US" dirty="0"/>
              <a:t>Implement spaces by calling </a:t>
            </a:r>
            <a:r>
              <a:rPr lang="en-US" dirty="0" err="1"/>
              <a:t>displayChars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5C6-6A99-6D4E-990F-6A58010F2ED7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3598273"/>
      </p:ext>
    </p:extLst>
  </p:cSld>
  <p:clrMapOvr>
    <a:masterClrMapping/>
  </p:clrMapOvr>
</p:sld>
</file>

<file path=ppt/theme/theme1.xml><?xml version="1.0" encoding="utf-8"?>
<a:theme xmlns:a="http://schemas.openxmlformats.org/drawingml/2006/main" name="1_Kurose">
  <a:themeElements>
    <a:clrScheme name="1_Kuro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Kuro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Kur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uro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cs112</Template>
  <TotalTime>14399</TotalTime>
  <Words>3230</Words>
  <Application>Microsoft Macintosh PowerPoint</Application>
  <PresentationFormat>On-screen Show (4:3)</PresentationFormat>
  <Paragraphs>479</Paragraphs>
  <Slides>45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ＭＳ Ｐゴシック</vt:lpstr>
      <vt:lpstr>ZapfDingbats</vt:lpstr>
      <vt:lpstr>Arial</vt:lpstr>
      <vt:lpstr>Comic Sans MS</vt:lpstr>
      <vt:lpstr>Courier New</vt:lpstr>
      <vt:lpstr>Lucida Sans Unicode</vt:lpstr>
      <vt:lpstr>Monaco</vt:lpstr>
      <vt:lpstr>Tahoma</vt:lpstr>
      <vt:lpstr>Times New Roman</vt:lpstr>
      <vt:lpstr>Wingdings</vt:lpstr>
      <vt:lpstr>Wingdings 2</vt:lpstr>
      <vt:lpstr>1_Kurose</vt:lpstr>
      <vt:lpstr>Introduction to  Computational Thinking</vt:lpstr>
      <vt:lpstr>PowerPoint Presentation</vt:lpstr>
      <vt:lpstr>Outline</vt:lpstr>
      <vt:lpstr>Recap: DrawX</vt:lpstr>
      <vt:lpstr>Recap: Identify Subtasks (Methods)</vt:lpstr>
      <vt:lpstr>Method w/ Parameters</vt:lpstr>
      <vt:lpstr>Multiple Parameters Example</vt:lpstr>
      <vt:lpstr>Multiple Parameter Invocation</vt:lpstr>
      <vt:lpstr>Exercise</vt:lpstr>
      <vt:lpstr>Foundational Programming Concepts</vt:lpstr>
      <vt:lpstr>Java Graphics</vt:lpstr>
      <vt:lpstr>Java Graphics Wrapper Classes</vt:lpstr>
      <vt:lpstr>DrawingPanel Design  (Back to Basics Textbook)</vt:lpstr>
      <vt:lpstr>StdDraw (The One we will use)</vt:lpstr>
      <vt:lpstr>Example StdDraw Methods</vt:lpstr>
      <vt:lpstr>Example: StdDraw X</vt:lpstr>
      <vt:lpstr>Example: StdDraw Loops</vt:lpstr>
      <vt:lpstr>Example: Draw using Loops</vt:lpstr>
      <vt:lpstr>Example: Modify SimpleStdDrawLoop to Label a Number for each Cell</vt:lpstr>
      <vt:lpstr>Outline</vt:lpstr>
      <vt:lpstr>Example: Draw with Color</vt:lpstr>
      <vt:lpstr>Exercise: SimpleStdDrawXColor</vt:lpstr>
      <vt:lpstr>Class Constants</vt:lpstr>
      <vt:lpstr>Color</vt:lpstr>
      <vt:lpstr>Complexity of Using the Color Class: Class Library</vt:lpstr>
      <vt:lpstr>Library and Packages</vt:lpstr>
      <vt:lpstr>The import Declaration</vt:lpstr>
      <vt:lpstr>Example: Using Colors</vt:lpstr>
      <vt:lpstr>Exercise: SimpleStdDrawX</vt:lpstr>
      <vt:lpstr>Outline</vt:lpstr>
      <vt:lpstr>Exercise: Parameterized Drawing</vt:lpstr>
      <vt:lpstr>Exercise: Book Cover (Color and Loop)</vt:lpstr>
      <vt:lpstr>Outline</vt:lpstr>
      <vt:lpstr>Question: Car Launch</vt:lpstr>
      <vt:lpstr>Background: Physics</vt:lpstr>
      <vt:lpstr>Position</vt:lpstr>
      <vt:lpstr>CarLaunch: Initial Version</vt:lpstr>
      <vt:lpstr>CarLaunch: No Trace</vt:lpstr>
      <vt:lpstr>CarLaunch: using StdDraw.show(t) for Timing</vt:lpstr>
      <vt:lpstr>StdDraw.show(t) and Animation</vt:lpstr>
      <vt:lpstr>On-Screen</vt:lpstr>
      <vt:lpstr>On-Screen (Video Memory)  and (Double) Buffer</vt:lpstr>
      <vt:lpstr>Example: AnimationShow.java</vt:lpstr>
      <vt:lpstr>Exercise: Add a Countdown Scene</vt:lpstr>
      <vt:lpstr>Exercise: Add a Countdown Scene</vt:lpstr>
    </vt:vector>
  </TitlesOfParts>
  <Company>Yale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112 Introduction to Programming</dc:title>
  <dc:subject>Lecture 2: Programming Language Levels and Java Program Structure</dc:subject>
  <dc:creator>Richard Yang</dc:creator>
  <cp:lastModifiedBy>Qiao Xiang</cp:lastModifiedBy>
  <cp:revision>721</cp:revision>
  <cp:lastPrinted>2017-03-06T04:05:05Z</cp:lastPrinted>
  <dcterms:created xsi:type="dcterms:W3CDTF">1999-08-16T14:47:17Z</dcterms:created>
  <dcterms:modified xsi:type="dcterms:W3CDTF">2025-11-01T03:19:50Z</dcterms:modified>
</cp:coreProperties>
</file>