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57" r:id="rId1"/>
  </p:sldMasterIdLst>
  <p:notesMasterIdLst>
    <p:notesMasterId r:id="rId59"/>
  </p:notesMasterIdLst>
  <p:handoutMasterIdLst>
    <p:handoutMasterId r:id="rId60"/>
  </p:handoutMasterIdLst>
  <p:sldIdLst>
    <p:sldId id="256" r:id="rId2"/>
    <p:sldId id="1478" r:id="rId3"/>
    <p:sldId id="1454" r:id="rId4"/>
    <p:sldId id="1456" r:id="rId5"/>
    <p:sldId id="1472" r:id="rId6"/>
    <p:sldId id="1479" r:id="rId7"/>
    <p:sldId id="1480" r:id="rId8"/>
    <p:sldId id="1459" r:id="rId9"/>
    <p:sldId id="1481" r:id="rId10"/>
    <p:sldId id="1482" r:id="rId11"/>
    <p:sldId id="1483" r:id="rId12"/>
    <p:sldId id="1484" r:id="rId13"/>
    <p:sldId id="1494" r:id="rId14"/>
    <p:sldId id="1495" r:id="rId15"/>
    <p:sldId id="1496" r:id="rId16"/>
    <p:sldId id="1497" r:id="rId17"/>
    <p:sldId id="1498" r:id="rId18"/>
    <p:sldId id="1499" r:id="rId19"/>
    <p:sldId id="1506" r:id="rId20"/>
    <p:sldId id="1507" r:id="rId21"/>
    <p:sldId id="1508" r:id="rId22"/>
    <p:sldId id="1509" r:id="rId23"/>
    <p:sldId id="1510" r:id="rId24"/>
    <p:sldId id="1511" r:id="rId25"/>
    <p:sldId id="1512" r:id="rId26"/>
    <p:sldId id="1513" r:id="rId27"/>
    <p:sldId id="1514" r:id="rId28"/>
    <p:sldId id="1500" r:id="rId29"/>
    <p:sldId id="1515" r:id="rId30"/>
    <p:sldId id="1516" r:id="rId31"/>
    <p:sldId id="1517" r:id="rId32"/>
    <p:sldId id="1518" r:id="rId33"/>
    <p:sldId id="1519" r:id="rId34"/>
    <p:sldId id="1520" r:id="rId35"/>
    <p:sldId id="1544" r:id="rId36"/>
    <p:sldId id="1501" r:id="rId37"/>
    <p:sldId id="1502" r:id="rId38"/>
    <p:sldId id="1546" r:id="rId39"/>
    <p:sldId id="1503" r:id="rId40"/>
    <p:sldId id="1504" r:id="rId41"/>
    <p:sldId id="1505" r:id="rId42"/>
    <p:sldId id="1547" r:id="rId43"/>
    <p:sldId id="1548" r:id="rId44"/>
    <p:sldId id="1549" r:id="rId45"/>
    <p:sldId id="1465" r:id="rId46"/>
    <p:sldId id="1550" r:id="rId47"/>
    <p:sldId id="1466" r:id="rId48"/>
    <p:sldId id="1467" r:id="rId49"/>
    <p:sldId id="1551" r:id="rId50"/>
    <p:sldId id="1552" r:id="rId51"/>
    <p:sldId id="1553" r:id="rId52"/>
    <p:sldId id="1554" r:id="rId53"/>
    <p:sldId id="1555" r:id="rId54"/>
    <p:sldId id="1556" r:id="rId55"/>
    <p:sldId id="1557" r:id="rId56"/>
    <p:sldId id="1558" r:id="rId57"/>
    <p:sldId id="1559" r:id="rId58"/>
  </p:sldIdLst>
  <p:sldSz cx="9144000" cy="6858000" type="screen4x3"/>
  <p:notesSz cx="7315200" cy="96012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5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5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5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5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5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5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5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5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5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clrMru>
    <a:srgbClr val="A90200"/>
    <a:srgbClr val="CC0000"/>
    <a:srgbClr val="006600"/>
    <a:srgbClr val="006666"/>
    <a:srgbClr val="A50021"/>
    <a:srgbClr val="6666FF"/>
    <a:srgbClr val="FF9900"/>
    <a:srgbClr val="FFFF99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4"/>
    <p:restoredTop sz="84809"/>
  </p:normalViewPr>
  <p:slideViewPr>
    <p:cSldViewPr>
      <p:cViewPr varScale="1">
        <p:scale>
          <a:sx n="107" d="100"/>
          <a:sy n="107" d="100"/>
        </p:scale>
        <p:origin x="2296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presProps" Target="pres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724" tIns="47862" rIns="95724" bIns="47862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810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724" tIns="47862" rIns="95724" bIns="47862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810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724" tIns="47862" rIns="95724" bIns="47862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724" tIns="47862" rIns="95724" bIns="47862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/>
            </a:lvl1pPr>
          </a:lstStyle>
          <a:p>
            <a:fld id="{A9F57899-5514-0848-B8F7-C023BE3CDD5B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724" tIns="47862" rIns="95724" bIns="47862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810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724" tIns="47862" rIns="95724" bIns="47862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8888" y="719138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211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724" tIns="47862" rIns="95724" bIns="4786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810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724" tIns="47862" rIns="95724" bIns="47862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5724" tIns="47862" rIns="95724" bIns="47862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/>
            </a:lvl1pPr>
          </a:lstStyle>
          <a:p>
            <a:fld id="{4FE82D2B-C9B8-5B4C-9B50-92EBE318279F}" type="slidenum">
              <a:rPr lang="en-US" altLang="x-none"/>
              <a:pPr/>
              <a:t>‹#›</a:t>
            </a:fld>
            <a:endParaRPr lang="en-US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5726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5726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5726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5726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57263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886E24A4-F4FF-4F4F-92A6-1EFFDCB48DFB}" type="slidenum">
              <a:rPr lang="en-US" altLang="x-none" sz="1300"/>
              <a:pPr/>
              <a:t>1</a:t>
            </a:fld>
            <a:endParaRPr lang="en-US" altLang="x-none" sz="130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Find</a:t>
            </a:r>
            <a:r>
              <a:rPr lang="zh-CN" altLang="en-US" dirty="0"/>
              <a:t> </a:t>
            </a:r>
            <a:r>
              <a:rPr lang="en-US" altLang="zh-CN" dirty="0"/>
              <a:t>solution</a:t>
            </a:r>
            <a:r>
              <a:rPr lang="zh-CN" altLang="en-US" dirty="0"/>
              <a:t> </a:t>
            </a:r>
            <a:r>
              <a:rPr lang="en-US" altLang="zh-CN" dirty="0"/>
              <a:t>from</a:t>
            </a:r>
            <a:r>
              <a:rPr lang="zh-CN" altLang="en-US" dirty="0"/>
              <a:t> </a:t>
            </a:r>
            <a:r>
              <a:rPr lang="en-US" altLang="zh-CN" dirty="0" err="1"/>
              <a:t>StdDraw.java</a:t>
            </a:r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E82D2B-C9B8-5B4C-9B50-92EBE318279F}" type="slidenum">
              <a:rPr lang="en-US" altLang="x-none" smtClean="0"/>
              <a:pPr/>
              <a:t>21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7813520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1822535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BB16C1F4-1465-C14A-AE30-043A6E768D50}" type="slidenum">
              <a:rPr lang="en-US" altLang="x-none" sz="1300">
                <a:solidFill>
                  <a:srgbClr val="000000"/>
                </a:solidFill>
              </a:rPr>
              <a:pPr/>
              <a:t>27</a:t>
            </a:fld>
            <a:endParaRPr lang="en-US" altLang="x-none" sz="1300">
              <a:solidFill>
                <a:srgbClr val="000000"/>
              </a:solidFill>
            </a:endParaRPr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r>
              <a:rPr lang="en-US" altLang="zh-CN" dirty="0">
                <a:latin typeface="Times New Roman" charset="0"/>
                <a:ea typeface="ＭＳ Ｐゴシック" charset="-128"/>
              </a:rPr>
              <a:t>Clause</a:t>
            </a:r>
            <a:r>
              <a:rPr lang="zh-CN" altLang="en-US" dirty="0">
                <a:latin typeface="Times New Roman" charset="0"/>
                <a:ea typeface="ＭＳ Ｐゴシック" charset="-128"/>
              </a:rPr>
              <a:t> 条款</a:t>
            </a:r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1133618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9505448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4284159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lvl="1">
              <a:lnSpc>
                <a:spcPct val="140000"/>
              </a:lnSpc>
            </a:pPr>
            <a:endParaRPr lang="x-none" altLang="x-none">
              <a:latin typeface="Arial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1833221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r>
              <a:rPr lang="en-US" altLang="x-none" dirty="0">
                <a:latin typeface="Arial" charset="0"/>
                <a:ea typeface="ＭＳ Ｐゴシック" charset="-128"/>
              </a:rPr>
              <a:t>analogy: A throws clause is like the legal waiver you sign before you go bungee jumping.  "I understand that I am taking a risk, and I promise not to sue!”</a:t>
            </a:r>
          </a:p>
          <a:p>
            <a:endParaRPr lang="en-US" altLang="x-none" dirty="0">
              <a:latin typeface="Arial" charset="0"/>
              <a:ea typeface="ＭＳ Ｐゴシック" charset="-128"/>
            </a:endParaRPr>
          </a:p>
          <a:p>
            <a:r>
              <a:rPr lang="en-US" altLang="x-none" dirty="0">
                <a:latin typeface="Arial" charset="0"/>
                <a:ea typeface="ＭＳ Ｐゴシック" charset="-128"/>
              </a:rPr>
              <a:t>Throws</a:t>
            </a:r>
            <a:r>
              <a:rPr lang="zh-CN" altLang="en-US" dirty="0">
                <a:latin typeface="Arial" charset="0"/>
                <a:ea typeface="ＭＳ Ｐゴシック" charset="-128"/>
              </a:rPr>
              <a:t>：可能跑出异常，调用时候必须处理</a:t>
            </a:r>
            <a:endParaRPr lang="en-US" altLang="x-none" dirty="0">
              <a:latin typeface="Arial" charset="0"/>
              <a:ea typeface="ＭＳ Ｐゴシック" charset="-128"/>
            </a:endParaRPr>
          </a:p>
          <a:p>
            <a:endParaRPr lang="en-US" altLang="x-none" dirty="0">
              <a:latin typeface="Arial" charset="0"/>
              <a:ea typeface="ＭＳ Ｐゴシック" charset="-128"/>
            </a:endParaRPr>
          </a:p>
          <a:p>
            <a:r>
              <a:rPr lang="en-US" altLang="x-none" sz="1200" b="1" dirty="0">
                <a:ea typeface="ＭＳ Ｐゴシック" charset="-128"/>
              </a:rPr>
              <a:t>Clause</a:t>
            </a:r>
            <a:r>
              <a:rPr lang="zh-CN" altLang="en-US" sz="1200" b="1" dirty="0">
                <a:latin typeface="Arial" charset="0"/>
                <a:ea typeface="ＭＳ Ｐゴシック" charset="-128"/>
              </a:rPr>
              <a:t>：条款</a:t>
            </a:r>
            <a:endParaRPr lang="en-US" altLang="x-none" dirty="0">
              <a:latin typeface="Arial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7666565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目前文本输出格式</a:t>
            </a:r>
          </a:p>
          <a:p>
            <a:endParaRPr lang="zh-CN" altLang="en-US" dirty="0"/>
          </a:p>
          <a:p>
            <a:r>
              <a:rPr lang="zh-CN" altLang="en-US" dirty="0"/>
              <a:t>字符串连接无法为每个变量指定格式</a:t>
            </a:r>
            <a:r>
              <a:rPr lang="en-US" altLang="zh-CN" dirty="0"/>
              <a:t>……</a:t>
            </a:r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E82D2B-C9B8-5B4C-9B50-92EBE318279F}" type="slidenum">
              <a:rPr lang="en-US" altLang="x-none" smtClean="0"/>
              <a:pPr/>
              <a:t>44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354728293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9DA6AD-B9FE-3C4C-B2B8-68FC9859C57E}" type="slidenum">
              <a:rPr lang="en-US" altLang="x-none" smtClean="0"/>
              <a:pPr/>
              <a:t>45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9343308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最后呢</a:t>
            </a:r>
            <a:r>
              <a:rPr lang="zh-CN" altLang="en-US" dirty="0"/>
              <a:t>，我们为条件分支或者叫条件判断开一个头</a:t>
            </a:r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E82D2B-C9B8-5B4C-9B50-92EBE318279F}" type="slidenum">
              <a:rPr lang="en-US" altLang="x-none" smtClean="0"/>
              <a:pPr/>
              <a:t>52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33736537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N" dirty="0"/>
              <a:t>方法结束</a:t>
            </a:r>
            <a:r>
              <a:rPr lang="zh-CN" altLang="en-US" dirty="0"/>
              <a:t> </a:t>
            </a:r>
            <a:r>
              <a:rPr lang="en-US" altLang="zh-CN" dirty="0"/>
              <a:t>-&gt;</a:t>
            </a:r>
            <a:r>
              <a:rPr lang="zh-CN" altLang="en-US" dirty="0"/>
              <a:t> 文本输入输出</a:t>
            </a:r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E82D2B-C9B8-5B4C-9B50-92EBE318279F}" type="slidenum">
              <a:rPr lang="en-US" altLang="x-none" smtClean="0"/>
              <a:pPr/>
              <a:t>2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50203072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54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54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54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54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54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54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54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54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54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E810BCD2-7FEB-E74A-B77A-22034145E9D5}" type="slidenum">
              <a:rPr lang="en-US" altLang="x-none" sz="1300">
                <a:solidFill>
                  <a:srgbClr val="000000"/>
                </a:solidFill>
              </a:rPr>
              <a:pPr/>
              <a:t>53</a:t>
            </a:fld>
            <a:endParaRPr lang="en-US" altLang="x-none" sz="1300">
              <a:solidFill>
                <a:srgbClr val="000000"/>
              </a:solidFill>
            </a:endParaRPr>
          </a:p>
        </p:txBody>
      </p:sp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9580878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55675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55675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55675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55675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55675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465DB76B-E095-6042-A80C-B4676E7F37DC}" type="slidenum">
              <a:rPr lang="en-US" altLang="x-none" sz="1300">
                <a:solidFill>
                  <a:srgbClr val="000000"/>
                </a:solidFill>
              </a:rPr>
              <a:pPr/>
              <a:t>54</a:t>
            </a:fld>
            <a:endParaRPr lang="en-US" altLang="x-none" sz="1300">
              <a:solidFill>
                <a:srgbClr val="000000"/>
              </a:solidFill>
            </a:endParaRPr>
          </a:p>
        </p:txBody>
      </p:sp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4495820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55675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55675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55675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55675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55675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CA0EC01D-3E88-DA41-9517-46B905AAA1BA}" type="slidenum">
              <a:rPr lang="en-US" altLang="x-none" sz="1300">
                <a:solidFill>
                  <a:srgbClr val="000000"/>
                </a:solidFill>
              </a:rPr>
              <a:pPr/>
              <a:t>55</a:t>
            </a:fld>
            <a:endParaRPr lang="en-US" altLang="x-none" sz="1300">
              <a:solidFill>
                <a:srgbClr val="000000"/>
              </a:solidFill>
            </a:endParaRPr>
          </a:p>
        </p:txBody>
      </p:sp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4235406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V</a:t>
            </a:r>
            <a:r>
              <a:rPr lang="en-CN" dirty="0"/>
              <a:t>ertex</a:t>
            </a:r>
            <a:r>
              <a:rPr lang="zh-CN" altLang="en-US" dirty="0"/>
              <a:t> 顶点</a:t>
            </a:r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E82D2B-C9B8-5B4C-9B50-92EBE318279F}" type="slidenum">
              <a:rPr lang="en-US" altLang="x-none" smtClean="0"/>
              <a:pPr/>
              <a:t>56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41851396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312472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55675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55675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5130EB36-E588-A64E-B234-5B9E7948F245}" type="slidenum">
              <a:rPr lang="en-US" altLang="x-none" sz="1300"/>
              <a:pPr/>
              <a:t>4</a:t>
            </a:fld>
            <a:endParaRPr lang="en-US" altLang="x-none" sz="1300"/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710079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defTabSz="954088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54088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54088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54088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54088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54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54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54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54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1851AFF3-F839-DD43-AF8B-FA2D7E802915}" type="slidenum">
              <a:rPr lang="en-US" altLang="x-none" sz="1300"/>
              <a:pPr/>
              <a:t>5</a:t>
            </a:fld>
            <a:endParaRPr lang="en-US" altLang="x-none" sz="1300"/>
          </a:p>
        </p:txBody>
      </p:sp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2188" cy="3600450"/>
          </a:xfrm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414590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130207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强调</a:t>
            </a:r>
            <a:endParaRPr lang="en-US" dirty="0"/>
          </a:p>
          <a:p>
            <a:endParaRPr lang="en-US" dirty="0"/>
          </a:p>
          <a:p>
            <a:r>
              <a:rPr lang="en-US" dirty="0"/>
              <a:t>T</a:t>
            </a:r>
            <a:r>
              <a:rPr lang="en-CN" dirty="0"/>
              <a:t>oken</a:t>
            </a:r>
            <a:r>
              <a:rPr lang="zh-CN" altLang="en-US" dirty="0"/>
              <a:t>： 令牌</a:t>
            </a:r>
            <a:r>
              <a:rPr lang="en-US" altLang="zh-CN" dirty="0"/>
              <a:t>/</a:t>
            </a:r>
            <a:r>
              <a:rPr lang="zh-CN" altLang="en-US" dirty="0"/>
              <a:t>标记</a:t>
            </a:r>
            <a:endParaRPr lang="en-US" altLang="zh-CN" dirty="0"/>
          </a:p>
          <a:p>
            <a:r>
              <a:rPr lang="en-CN" dirty="0"/>
              <a:t>答案是</a:t>
            </a:r>
            <a:r>
              <a:rPr lang="en-US" altLang="zh-CN" dirty="0"/>
              <a:t>23</a:t>
            </a:r>
            <a:r>
              <a:rPr lang="zh-CN" altLang="en-US" dirty="0"/>
              <a:t>，因为</a:t>
            </a:r>
            <a:r>
              <a:rPr lang="en-US" altLang="zh-CN" dirty="0"/>
              <a:t>23</a:t>
            </a:r>
            <a:r>
              <a:rPr lang="zh-CN" altLang="en-US" dirty="0"/>
              <a:t>后面有个</a:t>
            </a:r>
            <a:r>
              <a:rPr lang="en-US" altLang="zh-CN" dirty="0"/>
              <a:t>whitespace</a:t>
            </a:r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E82D2B-C9B8-5B4C-9B50-92EBE318279F}" type="slidenum">
              <a:rPr lang="en-US" altLang="x-none" smtClean="0"/>
              <a:pPr/>
              <a:t>13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8699114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做演示</a:t>
            </a:r>
            <a:r>
              <a:rPr lang="zh-CN" altLang="en-US" dirty="0"/>
              <a:t>：</a:t>
            </a:r>
            <a:br>
              <a:rPr lang="en-US" altLang="zh-CN" dirty="0"/>
            </a:br>
            <a:endParaRPr lang="en-US" dirty="0"/>
          </a:p>
          <a:p>
            <a:r>
              <a:rPr lang="en-US" dirty="0" err="1"/>
              <a:t>注意这里是同时使用的</a:t>
            </a:r>
            <a:r>
              <a:rPr lang="en-US" altLang="zh-CN" dirty="0" err="1"/>
              <a:t>nextInt</a:t>
            </a:r>
            <a:r>
              <a:rPr lang="zh-CN" altLang="en-US" dirty="0"/>
              <a:t>和</a:t>
            </a:r>
            <a:r>
              <a:rPr lang="en-US" altLang="zh-CN" dirty="0" err="1"/>
              <a:t>nextLine</a:t>
            </a:r>
            <a:endParaRPr lang="en-US" altLang="zh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E82D2B-C9B8-5B4C-9B50-92EBE318279F}" type="slidenum">
              <a:rPr lang="en-US" altLang="x-none" smtClean="0"/>
              <a:pPr/>
              <a:t>14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22229097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N" dirty="0"/>
              <a:t>答案是next</a:t>
            </a:r>
            <a:r>
              <a:rPr lang="zh-CN" altLang="en-US" dirty="0"/>
              <a:t>，不然没有</a:t>
            </a:r>
            <a:r>
              <a:rPr lang="en-US" altLang="zh-CN" dirty="0"/>
              <a:t>block</a:t>
            </a:r>
            <a:r>
              <a:rPr lang="zh-CN" altLang="en-US" dirty="0"/>
              <a:t>，直接接受“”（空）</a:t>
            </a:r>
            <a:endParaRPr lang="en-C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E82D2B-C9B8-5B4C-9B50-92EBE318279F}" type="slidenum">
              <a:rPr lang="en-US" altLang="x-none" smtClean="0"/>
              <a:pPr/>
              <a:t>16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29887614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A59ED15-B99A-594F-BAC0-B97239B4089A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8458609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95FC81-3943-144D-A3FD-71465BC1B0A8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359296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62700" y="228600"/>
            <a:ext cx="1943100" cy="6019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228600"/>
            <a:ext cx="5676900" cy="6019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BBE0D4-B3C4-DE44-B06D-8BC8934E0A2A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767776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48C532-7DF3-1F43-AD9B-840652146FAA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836608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4392A3-2B6F-8F4A-A510-619F6BD8FA0F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3061268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6002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5800" y="16002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A2260B6-BD06-0F4A-9760-1B47BEFDAB78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495859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E9F661-F1BB-B74A-8A6A-3201FC580066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672452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4971CF-D215-0A4D-BD01-F60C87122912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498535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06806C-1108-4D41-B7F8-235512FB2329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552323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9D9D24E-8BD6-EE45-8255-B836D9B9014F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29027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7E1754-F027-9744-B24B-7F5153922593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747890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228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11" tIns="45708" rIns="91411" bIns="4570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6002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11" tIns="45708" rIns="91411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text styles</a:t>
            </a:r>
          </a:p>
          <a:p>
            <a:pPr lvl="1"/>
            <a:r>
              <a:rPr lang="en-US" altLang="x-none"/>
              <a:t>Second level</a:t>
            </a:r>
          </a:p>
          <a:p>
            <a:pPr lvl="2"/>
            <a:r>
              <a:rPr lang="en-US" altLang="x-none"/>
              <a:t>Third level</a:t>
            </a:r>
          </a:p>
          <a:p>
            <a:pPr lvl="3"/>
            <a:r>
              <a:rPr lang="en-US" altLang="x-none"/>
              <a:t>Fourth level</a:t>
            </a:r>
          </a:p>
          <a:p>
            <a:pPr lvl="4"/>
            <a:r>
              <a:rPr lang="en-US" altLang="x-none"/>
              <a:t>Fifth level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1292225"/>
            <a:ext cx="9144000" cy="76200"/>
          </a:xfrm>
          <a:prstGeom prst="rect">
            <a:avLst/>
          </a:prstGeom>
          <a:gradFill rotWithShape="0">
            <a:gsLst>
              <a:gs pos="0">
                <a:srgbClr val="475E76"/>
              </a:gs>
              <a:gs pos="100000">
                <a:srgbClr val="99CC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141317" name="Text Box 5"/>
          <p:cNvSpPr txBox="1">
            <a:spLocks noChangeArrowheads="1"/>
          </p:cNvSpPr>
          <p:nvPr/>
        </p:nvSpPr>
        <p:spPr bwMode="auto">
          <a:xfrm>
            <a:off x="8040688" y="6396038"/>
            <a:ext cx="184150" cy="1666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285" tIns="45642" rIns="91285" bIns="45642">
            <a:spAutoFit/>
          </a:bodyPr>
          <a:lstStyle>
            <a:lvl1pPr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912813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1292225"/>
            <a:ext cx="9144000" cy="76200"/>
          </a:xfrm>
          <a:prstGeom prst="rect">
            <a:avLst/>
          </a:prstGeom>
          <a:gradFill rotWithShape="0">
            <a:gsLst>
              <a:gs pos="0">
                <a:srgbClr val="475E76"/>
              </a:gs>
              <a:gs pos="100000">
                <a:srgbClr val="99CC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141319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34950" y="6402388"/>
            <a:ext cx="2130425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94" tIns="45647" rIns="91294" bIns="45647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Tahoma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1320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822575" y="6402388"/>
            <a:ext cx="395605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94" tIns="45647" rIns="91294" bIns="45647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ahoma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1321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3575" y="6402388"/>
            <a:ext cx="2130425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94" tIns="45647" rIns="91294" bIns="4564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ahoma" charset="0"/>
              </a:defRPr>
            </a:lvl1pPr>
          </a:lstStyle>
          <a:p>
            <a:fld id="{8A853ED9-7F82-724B-B79A-CF34B3DF369E}" type="slidenum">
              <a:rPr lang="en-US" altLang="x-none"/>
              <a:pPr/>
              <a:t>‹#›</a:t>
            </a:fld>
            <a:endParaRPr lang="en-US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  <a:ea typeface="ＭＳ Ｐゴシック" charset="0"/>
          <a:cs typeface="ＭＳ Ｐゴシック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charset="2"/>
        <a:buChar char="q"/>
        <a:defRPr sz="28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ZapfDingbats" charset="0"/>
        <a:buChar char="m"/>
        <a:defRPr sz="24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18" charset="0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  <a:ea typeface="ＭＳ Ｐゴシック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447800"/>
            <a:ext cx="7772400" cy="1470025"/>
          </a:xfrm>
        </p:spPr>
        <p:txBody>
          <a:bodyPr/>
          <a:lstStyle/>
          <a:p>
            <a:pPr algn="ctr"/>
            <a:r>
              <a:rPr lang="en-US" altLang="x-none" dirty="0">
                <a:ea typeface="ＭＳ Ｐゴシック" charset="-128"/>
              </a:rPr>
              <a:t>Introduction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>
                <a:ea typeface="ＭＳ Ｐゴシック" charset="-128"/>
              </a:rPr>
              <a:t>to</a:t>
            </a:r>
            <a:r>
              <a:rPr lang="zh-CN" altLang="en-US" dirty="0">
                <a:ea typeface="ＭＳ Ｐゴシック" charset="-128"/>
              </a:rPr>
              <a:t> </a:t>
            </a:r>
            <a:br>
              <a:rPr lang="en-US" altLang="zh-CN" dirty="0">
                <a:ea typeface="ＭＳ Ｐゴシック" charset="-128"/>
              </a:rPr>
            </a:br>
            <a:r>
              <a:rPr lang="en-US" altLang="zh-CN" dirty="0">
                <a:ea typeface="ＭＳ Ｐゴシック" charset="-128"/>
              </a:rPr>
              <a:t>Computational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>
                <a:ea typeface="ＭＳ Ｐゴシック" charset="-128"/>
              </a:rPr>
              <a:t>Thinking</a:t>
            </a:r>
            <a:endParaRPr lang="en-US" altLang="x-none" dirty="0">
              <a:ea typeface="ＭＳ Ｐゴシック" charset="-128"/>
            </a:endParaRPr>
          </a:p>
        </p:txBody>
      </p:sp>
      <p:sp>
        <p:nvSpPr>
          <p:cNvPr id="1536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048000"/>
            <a:ext cx="8153400" cy="3810000"/>
          </a:xfrm>
        </p:spPr>
        <p:txBody>
          <a:bodyPr/>
          <a:lstStyle/>
          <a:p>
            <a:r>
              <a:rPr lang="en-US" altLang="x-none" i="1" dirty="0">
                <a:ea typeface="ＭＳ Ｐゴシック" charset="-128"/>
              </a:rPr>
              <a:t>Lecture #</a:t>
            </a:r>
            <a:r>
              <a:rPr lang="en-US" altLang="zh-CN" i="1" dirty="0">
                <a:ea typeface="ＭＳ Ｐゴシック" charset="-128"/>
              </a:rPr>
              <a:t>6</a:t>
            </a:r>
            <a:r>
              <a:rPr lang="zh-CN" altLang="en-US" i="1" dirty="0">
                <a:ea typeface="ＭＳ Ｐゴシック" charset="-128"/>
              </a:rPr>
              <a:t> </a:t>
            </a:r>
            <a:r>
              <a:rPr lang="en-US" altLang="zh-CN" i="1" dirty="0">
                <a:ea typeface="ＭＳ Ｐゴシック" charset="-128"/>
              </a:rPr>
              <a:t>(Offline)</a:t>
            </a:r>
            <a:r>
              <a:rPr lang="en-US" altLang="x-none" i="1" dirty="0">
                <a:ea typeface="ＭＳ Ｐゴシック" charset="-128"/>
              </a:rPr>
              <a:t>: </a:t>
            </a:r>
          </a:p>
          <a:p>
            <a:r>
              <a:rPr lang="en-US" altLang="x-none" sz="2400" i="1" dirty="0">
                <a:ea typeface="ＭＳ Ｐゴシック" charset="-128"/>
              </a:rPr>
              <a:t>Text Input/Output</a:t>
            </a:r>
            <a:r>
              <a:rPr lang="zh-CN" altLang="en-US" sz="2400" i="1" dirty="0">
                <a:ea typeface="ＭＳ Ｐゴシック" charset="-128"/>
              </a:rPr>
              <a:t> </a:t>
            </a:r>
            <a:r>
              <a:rPr lang="en-US" altLang="zh-CN" sz="2400" i="1" dirty="0">
                <a:ea typeface="ＭＳ Ｐゴシック" charset="-128"/>
              </a:rPr>
              <a:t>(</a:t>
            </a:r>
            <a:r>
              <a:rPr lang="en-US" altLang="x-none" sz="2400" i="1" dirty="0">
                <a:ea typeface="ＭＳ Ｐゴシック" charset="-128"/>
              </a:rPr>
              <a:t>Scanner</a:t>
            </a:r>
            <a:r>
              <a:rPr lang="en-US" altLang="zh-CN" sz="2400" i="1" dirty="0">
                <a:ea typeface="ＭＳ Ｐゴシック" charset="-128"/>
              </a:rPr>
              <a:t>)</a:t>
            </a:r>
            <a:r>
              <a:rPr lang="en-US" altLang="x-none" sz="2400" i="1" dirty="0">
                <a:ea typeface="ＭＳ Ｐゴシック" charset="-128"/>
              </a:rPr>
              <a:t>; </a:t>
            </a:r>
            <a:br>
              <a:rPr lang="en-US" altLang="x-none" sz="2400" i="1" dirty="0">
                <a:ea typeface="ＭＳ Ｐゴシック" charset="-128"/>
              </a:rPr>
            </a:br>
            <a:r>
              <a:rPr lang="en-US" altLang="x-none" sz="2400" i="1" dirty="0">
                <a:ea typeface="ＭＳ Ｐゴシック" charset="-128"/>
              </a:rPr>
              <a:t>Object (briefly)</a:t>
            </a:r>
            <a:r>
              <a:rPr lang="en-US" altLang="zh-CN" sz="2400" i="1" dirty="0">
                <a:ea typeface="ＭＳ Ｐゴシック" charset="-128"/>
              </a:rPr>
              <a:t>;</a:t>
            </a:r>
            <a:r>
              <a:rPr lang="zh-CN" altLang="en-US" sz="2400" i="1" dirty="0">
                <a:ea typeface="ＭＳ Ｐゴシック" charset="-128"/>
              </a:rPr>
              <a:t> </a:t>
            </a:r>
            <a:endParaRPr lang="en-US" altLang="zh-CN" sz="2400" i="1" dirty="0">
              <a:ea typeface="ＭＳ Ｐゴシック" charset="-128"/>
            </a:endParaRPr>
          </a:p>
          <a:p>
            <a:r>
              <a:rPr lang="en-US" altLang="x-none" sz="2400" i="1" dirty="0">
                <a:ea typeface="ＭＳ Ｐゴシック" charset="-128"/>
              </a:rPr>
              <a:t>Boolean Expressions; Nested if/else;</a:t>
            </a:r>
            <a:endParaRPr lang="en-US" altLang="x-none" sz="2400" dirty="0">
              <a:ea typeface="ＭＳ Ｐゴシック" charset="-128"/>
            </a:endParaRPr>
          </a:p>
          <a:p>
            <a:endParaRPr lang="en-US" altLang="zh-CN" sz="1600" b="1" dirty="0">
              <a:ea typeface="ＭＳ Ｐゴシック" charset="-128"/>
            </a:endParaRPr>
          </a:p>
          <a:p>
            <a:r>
              <a:rPr lang="en-US" altLang="zh-CN" sz="1200" b="1" dirty="0" err="1">
                <a:ea typeface="ＭＳ Ｐゴシック" charset="-128"/>
              </a:rPr>
              <a:t>Qiao</a:t>
            </a:r>
            <a:r>
              <a:rPr lang="zh-CN" altLang="en-US" sz="1200" b="1" dirty="0">
                <a:ea typeface="ＭＳ Ｐゴシック" charset="-128"/>
              </a:rPr>
              <a:t> </a:t>
            </a:r>
            <a:r>
              <a:rPr lang="en-US" altLang="zh-CN" sz="1200" b="1" dirty="0">
                <a:ea typeface="ＭＳ Ｐゴシック" charset="-128"/>
              </a:rPr>
              <a:t>Xiang</a:t>
            </a:r>
            <a:r>
              <a:rPr lang="en-US" altLang="zh-CN" sz="1200" dirty="0">
                <a:ea typeface="ＭＳ Ｐゴシック" charset="-128"/>
              </a:rPr>
              <a:t>,</a:t>
            </a:r>
            <a:r>
              <a:rPr lang="zh-CN" altLang="en-US" sz="1200" dirty="0">
                <a:ea typeface="ＭＳ Ｐゴシック" charset="-128"/>
              </a:rPr>
              <a:t> </a:t>
            </a:r>
            <a:r>
              <a:rPr lang="en-US" altLang="zh-CN" sz="1200" dirty="0">
                <a:ea typeface="ＭＳ Ｐゴシック" charset="-128"/>
              </a:rPr>
              <a:t>Qingyu</a:t>
            </a:r>
            <a:r>
              <a:rPr lang="zh-CN" altLang="en-US" sz="1200" dirty="0">
                <a:ea typeface="ＭＳ Ｐゴシック" charset="-128"/>
              </a:rPr>
              <a:t> </a:t>
            </a:r>
            <a:r>
              <a:rPr lang="en-US" altLang="zh-CN" sz="1200" dirty="0">
                <a:ea typeface="ＭＳ Ｐゴシック" charset="-128"/>
              </a:rPr>
              <a:t>Song</a:t>
            </a:r>
            <a:endParaRPr lang="en-US" altLang="x-none" sz="1200" dirty="0">
              <a:ea typeface="ＭＳ Ｐゴシック" charset="-128"/>
            </a:endParaRPr>
          </a:p>
          <a:p>
            <a:r>
              <a:rPr lang="en-US" altLang="x-none" sz="1200" dirty="0">
                <a:ea typeface="ＭＳ Ｐゴシック" charset="-128"/>
              </a:rPr>
              <a:t>https://</a:t>
            </a:r>
            <a:r>
              <a:rPr lang="en-US" altLang="x-none" sz="1200" dirty="0" err="1">
                <a:ea typeface="ＭＳ Ｐゴシック" charset="-128"/>
              </a:rPr>
              <a:t>sngroup.org.cn</a:t>
            </a:r>
            <a:r>
              <a:rPr lang="en-US" altLang="x-none" sz="1200" dirty="0">
                <a:ea typeface="ＭＳ Ｐゴシック" charset="-128"/>
              </a:rPr>
              <a:t>/courses/</a:t>
            </a:r>
            <a:r>
              <a:rPr lang="en-US" altLang="zh-CN" sz="1200" dirty="0">
                <a:ea typeface="ＭＳ Ｐゴシック" charset="-128"/>
              </a:rPr>
              <a:t>ct</a:t>
            </a:r>
            <a:r>
              <a:rPr lang="en-US" altLang="x-none" sz="1200" dirty="0">
                <a:ea typeface="ＭＳ Ｐゴシック" charset="-128"/>
              </a:rPr>
              <a:t>-xmuf25/</a:t>
            </a:r>
            <a:r>
              <a:rPr lang="en-US" altLang="x-none" sz="1200" dirty="0" err="1">
                <a:ea typeface="ＭＳ Ｐゴシック" charset="-128"/>
              </a:rPr>
              <a:t>index.shtml</a:t>
            </a:r>
            <a:endParaRPr lang="en-US" altLang="zh-CN" sz="1200" dirty="0">
              <a:ea typeface="ＭＳ Ｐゴシック" charset="-128"/>
            </a:endParaRPr>
          </a:p>
          <a:p>
            <a:r>
              <a:rPr lang="en-US" altLang="zh-CN" sz="1200">
                <a:ea typeface="ＭＳ Ｐゴシック" charset="-128"/>
              </a:rPr>
              <a:t>11/7/2025</a:t>
            </a:r>
            <a:endParaRPr lang="en-US" altLang="x-none" sz="1600" dirty="0">
              <a:ea typeface="ＭＳ Ｐゴシック" charset="-128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EF0D2FC-0A49-1668-FF47-ADE6BB6969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050" y="6169967"/>
            <a:ext cx="81153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Wingdings" charset="2"/>
              <a:buChar char="q"/>
              <a:defRPr sz="28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  <a:defRPr sz="24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None/>
            </a:pPr>
            <a:r>
              <a:rPr kumimoji="1" lang="en-US" altLang="zh-CN" sz="1200" dirty="0">
                <a:latin typeface="Arial" charset="0"/>
              </a:rPr>
              <a:t>This deck of slides are heavily based on cs112 at Yale University</a:t>
            </a:r>
            <a:r>
              <a:rPr kumimoji="1" lang="zh-CN" altLang="en-US" sz="1200" dirty="0">
                <a:latin typeface="Arial" charset="0"/>
              </a:rPr>
              <a:t> </a:t>
            </a:r>
            <a:r>
              <a:rPr kumimoji="1" lang="en-US" altLang="zh-CN" sz="1200" dirty="0">
                <a:latin typeface="Arial" charset="0"/>
              </a:rPr>
              <a:t>and</a:t>
            </a:r>
            <a:r>
              <a:rPr kumimoji="1" lang="zh-CN" altLang="en-US" sz="1200" dirty="0">
                <a:latin typeface="Arial" charset="0"/>
              </a:rPr>
              <a:t> </a:t>
            </a:r>
            <a:r>
              <a:rPr kumimoji="1" lang="en-US" altLang="zh-CN" sz="1200" dirty="0">
                <a:latin typeface="Arial" charset="0"/>
              </a:rPr>
              <a:t>cs101</a:t>
            </a:r>
            <a:r>
              <a:rPr kumimoji="1" lang="zh-CN" altLang="en-US" sz="1200" dirty="0">
                <a:latin typeface="Arial" charset="0"/>
              </a:rPr>
              <a:t> </a:t>
            </a:r>
            <a:r>
              <a:rPr kumimoji="1" lang="en-US" altLang="zh-CN" sz="1200" dirty="0">
                <a:latin typeface="Arial" charset="0"/>
              </a:rPr>
              <a:t>at</a:t>
            </a:r>
            <a:r>
              <a:rPr kumimoji="1" lang="zh-CN" altLang="en-US" sz="1200" dirty="0">
                <a:latin typeface="Arial" charset="0"/>
              </a:rPr>
              <a:t> </a:t>
            </a:r>
            <a:r>
              <a:rPr kumimoji="1" lang="en-US" altLang="zh-CN" sz="1200" dirty="0">
                <a:latin typeface="Arial" charset="0"/>
              </a:rPr>
              <a:t>UCAS, respectively,</a:t>
            </a:r>
            <a:r>
              <a:rPr kumimoji="1" lang="zh-CN" altLang="en-US" sz="1200" dirty="0">
                <a:latin typeface="Arial" charset="0"/>
              </a:rPr>
              <a:t> </a:t>
            </a:r>
            <a:endParaRPr kumimoji="1" lang="en-US" altLang="zh-CN" sz="1200" dirty="0">
              <a:latin typeface="Arial" charset="0"/>
            </a:endParaRPr>
          </a:p>
          <a:p>
            <a:pPr algn="ctr">
              <a:spcBef>
                <a:spcPct val="0"/>
              </a:spcBef>
              <a:buClrTx/>
              <a:buSzTx/>
              <a:buNone/>
            </a:pPr>
            <a:r>
              <a:rPr kumimoji="1" lang="en-US" altLang="zh-CN" sz="1200" dirty="0">
                <a:latin typeface="Arial" charset="0"/>
              </a:rPr>
              <a:t>by courtesy of Dr. Y. Richard Yang</a:t>
            </a:r>
            <a:r>
              <a:rPr kumimoji="1" lang="zh-CN" altLang="en-US" sz="1200" dirty="0">
                <a:latin typeface="Arial" charset="0"/>
              </a:rPr>
              <a:t> </a:t>
            </a:r>
            <a:r>
              <a:rPr kumimoji="1" lang="en-US" altLang="zh-CN" sz="1200" dirty="0">
                <a:latin typeface="Arial" charset="0"/>
              </a:rPr>
              <a:t>and</a:t>
            </a:r>
            <a:r>
              <a:rPr kumimoji="1" lang="zh-CN" altLang="en-US" sz="1200" dirty="0">
                <a:latin typeface="Arial" charset="0"/>
              </a:rPr>
              <a:t> </a:t>
            </a:r>
            <a:r>
              <a:rPr kumimoji="1" lang="en-US" altLang="zh-CN" sz="1200" dirty="0">
                <a:latin typeface="Arial" charset="0"/>
              </a:rPr>
              <a:t>Dr. Zhiwei</a:t>
            </a:r>
            <a:r>
              <a:rPr kumimoji="1" lang="zh-CN" altLang="en-US" sz="1200" dirty="0">
                <a:latin typeface="Arial" charset="0"/>
              </a:rPr>
              <a:t> </a:t>
            </a:r>
            <a:r>
              <a:rPr kumimoji="1" lang="en-US" altLang="zh-CN" sz="1200" dirty="0">
                <a:latin typeface="Arial" charset="0"/>
              </a:rPr>
              <a:t>Xu.</a:t>
            </a:r>
          </a:p>
          <a:p>
            <a:pPr algn="ctr">
              <a:spcBef>
                <a:spcPct val="0"/>
              </a:spcBef>
              <a:buClrTx/>
              <a:buSzTx/>
              <a:buNone/>
            </a:pPr>
            <a:endParaRPr kumimoji="1" lang="zh-CN" altLang="en-US" sz="1200" dirty="0">
              <a:latin typeface="Arial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Explanation: Method return</a:t>
            </a:r>
          </a:p>
        </p:txBody>
      </p:sp>
      <p:sp>
        <p:nvSpPr>
          <p:cNvPr id="6246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1D8CF2AB-0798-D145-938B-E68840D1527B}" type="slidenum">
              <a:rPr lang="en-US" altLang="x-none" sz="1200">
                <a:latin typeface="Tahoma" charset="0"/>
              </a:rPr>
              <a:pPr/>
              <a:t>10</a:t>
            </a:fld>
            <a:endParaRPr lang="en-US" altLang="x-none" sz="1200">
              <a:latin typeface="Tahoma" charset="0"/>
            </a:endParaRPr>
          </a:p>
        </p:txBody>
      </p:sp>
      <p:sp>
        <p:nvSpPr>
          <p:cNvPr id="62467" name="Rectangle 5"/>
          <p:cNvSpPr>
            <a:spLocks noChangeArrowheads="1"/>
          </p:cNvSpPr>
          <p:nvPr/>
        </p:nvSpPr>
        <p:spPr bwMode="auto">
          <a:xfrm>
            <a:off x="609600" y="4267200"/>
            <a:ext cx="6400800" cy="13843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2857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public static void strange(</a:t>
            </a:r>
            <a:r>
              <a:rPr lang="en-US" altLang="x-none" sz="2000" b="1">
                <a:solidFill>
                  <a:srgbClr val="000000"/>
                </a:solidFill>
                <a:latin typeface="Courier New" charset="0"/>
              </a:rPr>
              <a:t>int x</a:t>
            </a:r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) {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r>
              <a:rPr lang="en-US" altLang="x-none" sz="2000" b="1">
                <a:solidFill>
                  <a:srgbClr val="000000"/>
                </a:solidFill>
                <a:latin typeface="Courier New" charset="0"/>
              </a:rPr>
              <a:t>    x = x + 1;</a:t>
            </a:r>
            <a:endParaRPr lang="en-US" altLang="x-none" sz="2000">
              <a:solidFill>
                <a:srgbClr val="000000"/>
              </a:solidFill>
              <a:latin typeface="Courier New" charset="0"/>
            </a:endParaRP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    System.out.println("1. x = " + </a:t>
            </a:r>
            <a:r>
              <a:rPr lang="en-US" altLang="x-none" sz="2000" b="1">
                <a:solidFill>
                  <a:srgbClr val="000000"/>
                </a:solidFill>
                <a:latin typeface="Courier New" charset="0"/>
              </a:rPr>
              <a:t>x</a:t>
            </a:r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);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}</a:t>
            </a:r>
          </a:p>
        </p:txBody>
      </p:sp>
      <p:sp>
        <p:nvSpPr>
          <p:cNvPr id="7" name="Rectangle 6"/>
          <p:cNvSpPr/>
          <p:nvPr/>
        </p:nvSpPr>
        <p:spPr>
          <a:xfrm>
            <a:off x="609600" y="1600200"/>
            <a:ext cx="6400800" cy="1724025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txBody>
          <a:bodyPr>
            <a:spAutoFit/>
          </a:bodyPr>
          <a:lstStyle/>
          <a:p>
            <a:pPr marL="285750" indent="-285750" algn="l">
              <a:lnSpc>
                <a:spcPct val="90000"/>
              </a:lnSpc>
              <a:spcBef>
                <a:spcPct val="20000"/>
              </a:spcBef>
              <a:buClr>
                <a:srgbClr val="3333CC"/>
              </a:buClr>
              <a:buSzPct val="75000"/>
              <a:defRPr/>
            </a:pPr>
            <a:r>
              <a:rPr lang="en-US" sz="20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public static void main(String[] args) {</a:t>
            </a:r>
          </a:p>
          <a:p>
            <a:pPr marL="285750" indent="-285750" algn="l">
              <a:lnSpc>
                <a:spcPct val="90000"/>
              </a:lnSpc>
              <a:spcBef>
                <a:spcPct val="20000"/>
              </a:spcBef>
              <a:buClr>
                <a:srgbClr val="3333CC"/>
              </a:buClr>
              <a:buSzPct val="75000"/>
              <a:defRPr/>
            </a:pPr>
            <a:r>
              <a:rPr lang="en-US" sz="20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int x = 23;</a:t>
            </a:r>
          </a:p>
          <a:p>
            <a:pPr marL="285750" indent="-285750" algn="l">
              <a:lnSpc>
                <a:spcPct val="90000"/>
              </a:lnSpc>
              <a:spcBef>
                <a:spcPct val="20000"/>
              </a:spcBef>
              <a:buClr>
                <a:srgbClr val="3333CC"/>
              </a:buClr>
              <a:buSzPct val="75000"/>
              <a:defRPr/>
            </a:pPr>
            <a:r>
              <a:rPr lang="en-US" sz="2000" b="1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strange(x);</a:t>
            </a:r>
          </a:p>
          <a:p>
            <a:pPr marL="285750" indent="-285750" algn="l">
              <a:lnSpc>
                <a:spcPct val="90000"/>
              </a:lnSpc>
              <a:spcBef>
                <a:spcPct val="20000"/>
              </a:spcBef>
              <a:buClr>
                <a:srgbClr val="3333CC"/>
              </a:buClr>
              <a:buSzPct val="75000"/>
              <a:defRPr/>
            </a:pPr>
            <a:r>
              <a:rPr lang="en-US" sz="20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System.out.println("2. x = " + </a:t>
            </a:r>
            <a:r>
              <a:rPr lang="en-US" sz="2000" b="1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x</a:t>
            </a:r>
            <a:r>
              <a:rPr lang="en-US" sz="20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);</a:t>
            </a:r>
            <a:endParaRPr lang="en-US" sz="2000" b="1">
              <a:solidFill>
                <a:srgbClr val="008080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 marL="285750" indent="-285750" algn="l">
              <a:lnSpc>
                <a:spcPct val="90000"/>
              </a:lnSpc>
              <a:spcBef>
                <a:spcPct val="20000"/>
              </a:spcBef>
              <a:buClr>
                <a:srgbClr val="3333CC"/>
              </a:buClr>
              <a:buSzPct val="75000"/>
              <a:defRPr/>
            </a:pPr>
            <a:r>
              <a:rPr lang="en-US" sz="20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}</a:t>
            </a:r>
            <a:endParaRPr lang="en-US" sz="2000">
              <a:solidFill>
                <a:srgbClr val="000000"/>
              </a:solidFill>
              <a:latin typeface="Comic Sans M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8001000" y="1752600"/>
            <a:ext cx="762000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8001000" y="2590800"/>
            <a:ext cx="762000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r>
              <a:rPr lang="en-US" sz="2400" dirty="0">
                <a:latin typeface="Times New Roman" pitchFamily="18" charset="0"/>
                <a:ea typeface="+mn-ea"/>
                <a:cs typeface="ＭＳ Ｐゴシック" charset="0"/>
              </a:rPr>
              <a:t>23</a:t>
            </a:r>
          </a:p>
        </p:txBody>
      </p:sp>
      <p:sp>
        <p:nvSpPr>
          <p:cNvPr id="62471" name="Rectangle 9"/>
          <p:cNvSpPr>
            <a:spLocks noChangeArrowheads="1"/>
          </p:cNvSpPr>
          <p:nvPr/>
        </p:nvSpPr>
        <p:spPr bwMode="auto">
          <a:xfrm>
            <a:off x="7086600" y="1828800"/>
            <a:ext cx="8001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args</a:t>
            </a:r>
            <a:endParaRPr lang="en-US" altLang="x-none"/>
          </a:p>
        </p:txBody>
      </p:sp>
      <p:sp>
        <p:nvSpPr>
          <p:cNvPr id="62472" name="Rectangle 10"/>
          <p:cNvSpPr>
            <a:spLocks noChangeArrowheads="1"/>
          </p:cNvSpPr>
          <p:nvPr/>
        </p:nvSpPr>
        <p:spPr bwMode="auto">
          <a:xfrm>
            <a:off x="7281863" y="2647950"/>
            <a:ext cx="3381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x</a:t>
            </a:r>
            <a:endParaRPr lang="en-US" altLang="x-none"/>
          </a:p>
        </p:txBody>
      </p:sp>
      <p:sp>
        <p:nvSpPr>
          <p:cNvPr id="62473" name="Right Arrow 11"/>
          <p:cNvSpPr>
            <a:spLocks noChangeArrowheads="1"/>
          </p:cNvSpPr>
          <p:nvPr/>
        </p:nvSpPr>
        <p:spPr bwMode="auto">
          <a:xfrm>
            <a:off x="381000" y="2362200"/>
            <a:ext cx="762000" cy="1524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cxnSp>
        <p:nvCxnSpPr>
          <p:cNvPr id="62474" name="Straight Connector 13"/>
          <p:cNvCxnSpPr>
            <a:cxnSpLocks noChangeShapeType="1"/>
          </p:cNvCxnSpPr>
          <p:nvPr/>
        </p:nvCxnSpPr>
        <p:spPr bwMode="auto">
          <a:xfrm>
            <a:off x="0" y="3810000"/>
            <a:ext cx="91440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62475" name="Group 25"/>
          <p:cNvGrpSpPr>
            <a:grpSpLocks/>
          </p:cNvGrpSpPr>
          <p:nvPr/>
        </p:nvGrpSpPr>
        <p:grpSpPr bwMode="auto">
          <a:xfrm>
            <a:off x="7281863" y="4572000"/>
            <a:ext cx="1481137" cy="533400"/>
            <a:chOff x="7281446" y="4572000"/>
            <a:chExt cx="1481554" cy="533400"/>
          </a:xfrm>
        </p:grpSpPr>
        <p:sp>
          <p:nvSpPr>
            <p:cNvPr id="15" name="Rectangle 14"/>
            <p:cNvSpPr/>
            <p:nvPr/>
          </p:nvSpPr>
          <p:spPr bwMode="auto">
            <a:xfrm>
              <a:off x="8000785" y="4572000"/>
              <a:ext cx="762215" cy="533400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 sz="2400"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62480" name="Rectangle 15"/>
            <p:cNvSpPr>
              <a:spLocks noChangeArrowheads="1"/>
            </p:cNvSpPr>
            <p:nvPr/>
          </p:nvSpPr>
          <p:spPr bwMode="auto">
            <a:xfrm>
              <a:off x="7281446" y="4629150"/>
              <a:ext cx="338232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>
                  <a:solidFill>
                    <a:srgbClr val="000000"/>
                  </a:solidFill>
                  <a:latin typeface="Courier New" charset="0"/>
                </a:rPr>
                <a:t>x</a:t>
              </a:r>
              <a:endParaRPr lang="en-US" altLang="x-none"/>
            </a:p>
          </p:txBody>
        </p:sp>
      </p:grpSp>
      <p:sp>
        <p:nvSpPr>
          <p:cNvPr id="62476" name="Text Box 7"/>
          <p:cNvSpPr txBox="1">
            <a:spLocks noChangeArrowheads="1"/>
          </p:cNvSpPr>
          <p:nvPr/>
        </p:nvSpPr>
        <p:spPr bwMode="auto">
          <a:xfrm>
            <a:off x="6096000" y="5780088"/>
            <a:ext cx="2819400" cy="585787"/>
          </a:xfrm>
          <a:prstGeom prst="rect">
            <a:avLst/>
          </a:prstGeom>
          <a:noFill/>
          <a:ln w="12700">
            <a:solidFill>
              <a:schemeClr val="accent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1600" b="1">
                <a:solidFill>
                  <a:srgbClr val="000000"/>
                </a:solidFill>
                <a:latin typeface="Courier New" charset="0"/>
              </a:rPr>
              <a:t>compiler un-declares formal argument</a:t>
            </a:r>
            <a:endParaRPr lang="en-US" altLang="x-none" sz="1600" b="1">
              <a:latin typeface="Courier New" charset="0"/>
            </a:endParaRPr>
          </a:p>
        </p:txBody>
      </p:sp>
      <p:sp>
        <p:nvSpPr>
          <p:cNvPr id="62477" name="Right Arrow 19"/>
          <p:cNvSpPr>
            <a:spLocks noChangeArrowheads="1"/>
          </p:cNvSpPr>
          <p:nvPr/>
        </p:nvSpPr>
        <p:spPr bwMode="auto">
          <a:xfrm>
            <a:off x="381000" y="5181600"/>
            <a:ext cx="762000" cy="1524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62478" name="Rectangle 16"/>
          <p:cNvSpPr>
            <a:spLocks noChangeArrowheads="1"/>
          </p:cNvSpPr>
          <p:nvPr/>
        </p:nvSpPr>
        <p:spPr bwMode="auto">
          <a:xfrm>
            <a:off x="8153400" y="4572000"/>
            <a:ext cx="4921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2400">
                <a:solidFill>
                  <a:srgbClr val="000000"/>
                </a:solidFill>
              </a:rPr>
              <a:t>24</a:t>
            </a:r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20556097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Explanation: Method return</a:t>
            </a:r>
          </a:p>
        </p:txBody>
      </p:sp>
      <p:sp>
        <p:nvSpPr>
          <p:cNvPr id="6349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920D2F73-F2A2-3946-A7C8-D38DCB5C4327}" type="slidenum">
              <a:rPr lang="en-US" altLang="x-none" sz="1200">
                <a:latin typeface="Tahoma" charset="0"/>
              </a:rPr>
              <a:pPr/>
              <a:t>11</a:t>
            </a:fld>
            <a:endParaRPr lang="en-US" altLang="x-none" sz="1200">
              <a:latin typeface="Tahoma" charset="0"/>
            </a:endParaRPr>
          </a:p>
        </p:txBody>
      </p:sp>
      <p:sp>
        <p:nvSpPr>
          <p:cNvPr id="63491" name="Rectangle 6"/>
          <p:cNvSpPr txBox="1">
            <a:spLocks/>
          </p:cNvSpPr>
          <p:nvPr/>
        </p:nvSpPr>
        <p:spPr bwMode="auto">
          <a:xfrm>
            <a:off x="533400" y="16002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1" tIns="45708" rIns="91411" bIns="45708"/>
          <a:lstStyle>
            <a:lvl1pPr marL="342900" indent="-3429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1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charset="2"/>
              <a:buNone/>
            </a:pPr>
            <a:endParaRPr lang="en-US" altLang="x-none" sz="900">
              <a:latin typeface="Courier New" charset="0"/>
            </a:endParaRP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75000"/>
              <a:buFont typeface="Wingdings 2" charset="2"/>
              <a:buNone/>
            </a:pPr>
            <a:endParaRPr lang="en-US" altLang="x-none" sz="2000">
              <a:latin typeface="Courier New" charset="0"/>
            </a:endParaRP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75000"/>
              <a:buFont typeface="Wingdings 2" charset="2"/>
              <a:buNone/>
            </a:pPr>
            <a:endParaRPr lang="en-US" altLang="x-none" sz="2000">
              <a:latin typeface="Courier New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09600" y="1600200"/>
            <a:ext cx="6400800" cy="1724025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txBody>
          <a:bodyPr>
            <a:spAutoFit/>
          </a:bodyPr>
          <a:lstStyle/>
          <a:p>
            <a:pPr marL="285750" indent="-285750" algn="l">
              <a:lnSpc>
                <a:spcPct val="90000"/>
              </a:lnSpc>
              <a:spcBef>
                <a:spcPct val="20000"/>
              </a:spcBef>
              <a:buClr>
                <a:srgbClr val="3333CC"/>
              </a:buClr>
              <a:buSzPct val="75000"/>
              <a:defRPr/>
            </a:pPr>
            <a:r>
              <a:rPr lang="en-US" sz="20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public static void main(String[] args) {</a:t>
            </a:r>
          </a:p>
          <a:p>
            <a:pPr marL="285750" indent="-285750" algn="l">
              <a:lnSpc>
                <a:spcPct val="90000"/>
              </a:lnSpc>
              <a:spcBef>
                <a:spcPct val="20000"/>
              </a:spcBef>
              <a:buClr>
                <a:srgbClr val="3333CC"/>
              </a:buClr>
              <a:buSzPct val="75000"/>
              <a:defRPr/>
            </a:pPr>
            <a:r>
              <a:rPr lang="en-US" sz="20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int x = 23;</a:t>
            </a:r>
          </a:p>
          <a:p>
            <a:pPr marL="285750" indent="-285750" algn="l">
              <a:lnSpc>
                <a:spcPct val="90000"/>
              </a:lnSpc>
              <a:spcBef>
                <a:spcPct val="20000"/>
              </a:spcBef>
              <a:buClr>
                <a:srgbClr val="3333CC"/>
              </a:buClr>
              <a:buSzPct val="75000"/>
              <a:defRPr/>
            </a:pPr>
            <a:r>
              <a:rPr lang="en-US" sz="2000" b="1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strange(x);</a:t>
            </a:r>
          </a:p>
          <a:p>
            <a:pPr marL="285750" indent="-285750" algn="l">
              <a:lnSpc>
                <a:spcPct val="90000"/>
              </a:lnSpc>
              <a:spcBef>
                <a:spcPct val="20000"/>
              </a:spcBef>
              <a:buClr>
                <a:srgbClr val="3333CC"/>
              </a:buClr>
              <a:buSzPct val="75000"/>
              <a:defRPr/>
            </a:pPr>
            <a:r>
              <a:rPr lang="en-US" sz="20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System.out.println("2. x = " + </a:t>
            </a:r>
            <a:r>
              <a:rPr lang="en-US" sz="2000" b="1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x</a:t>
            </a:r>
            <a:r>
              <a:rPr lang="en-US" sz="20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);</a:t>
            </a:r>
            <a:endParaRPr lang="en-US" sz="2000" b="1">
              <a:solidFill>
                <a:srgbClr val="008080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 marL="285750" indent="-285750" algn="l">
              <a:lnSpc>
                <a:spcPct val="90000"/>
              </a:lnSpc>
              <a:spcBef>
                <a:spcPct val="20000"/>
              </a:spcBef>
              <a:buClr>
                <a:srgbClr val="3333CC"/>
              </a:buClr>
              <a:buSzPct val="75000"/>
              <a:defRPr/>
            </a:pPr>
            <a:r>
              <a:rPr lang="en-US" sz="20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}</a:t>
            </a:r>
            <a:endParaRPr lang="en-US" sz="2000">
              <a:solidFill>
                <a:srgbClr val="000000"/>
              </a:solidFill>
              <a:latin typeface="Comic Sans M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8001000" y="1752600"/>
            <a:ext cx="762000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8001000" y="2590800"/>
            <a:ext cx="762000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r>
              <a:rPr lang="en-US" sz="2400" dirty="0">
                <a:latin typeface="Times New Roman" pitchFamily="18" charset="0"/>
                <a:ea typeface="+mn-ea"/>
                <a:cs typeface="ＭＳ Ｐゴシック" charset="0"/>
              </a:rPr>
              <a:t>23</a:t>
            </a:r>
          </a:p>
        </p:txBody>
      </p:sp>
      <p:sp>
        <p:nvSpPr>
          <p:cNvPr id="63495" name="Rectangle 9"/>
          <p:cNvSpPr>
            <a:spLocks noChangeArrowheads="1"/>
          </p:cNvSpPr>
          <p:nvPr/>
        </p:nvSpPr>
        <p:spPr bwMode="auto">
          <a:xfrm>
            <a:off x="7086600" y="1828800"/>
            <a:ext cx="8001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args</a:t>
            </a:r>
            <a:endParaRPr lang="en-US" altLang="x-none"/>
          </a:p>
        </p:txBody>
      </p:sp>
      <p:sp>
        <p:nvSpPr>
          <p:cNvPr id="63496" name="Rectangle 10"/>
          <p:cNvSpPr>
            <a:spLocks noChangeArrowheads="1"/>
          </p:cNvSpPr>
          <p:nvPr/>
        </p:nvSpPr>
        <p:spPr bwMode="auto">
          <a:xfrm>
            <a:off x="7281863" y="2647950"/>
            <a:ext cx="3381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x</a:t>
            </a:r>
            <a:endParaRPr lang="en-US" altLang="x-none"/>
          </a:p>
        </p:txBody>
      </p:sp>
      <p:sp>
        <p:nvSpPr>
          <p:cNvPr id="63497" name="Right Arrow 11"/>
          <p:cNvSpPr>
            <a:spLocks noChangeArrowheads="1"/>
          </p:cNvSpPr>
          <p:nvPr/>
        </p:nvSpPr>
        <p:spPr bwMode="auto">
          <a:xfrm>
            <a:off x="381000" y="2514600"/>
            <a:ext cx="762000" cy="1524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</p:spTree>
    <p:extLst>
      <p:ext uri="{BB962C8B-B14F-4D97-AF65-F5344CB8AC3E}">
        <p14:creationId xmlns:p14="http://schemas.microsoft.com/office/powerpoint/2010/main" val="20640087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153400" cy="1143000"/>
          </a:xfrm>
        </p:spPr>
        <p:txBody>
          <a:bodyPr/>
          <a:lstStyle/>
          <a:p>
            <a:r>
              <a:rPr lang="en-US" altLang="x-none" sz="3600" dirty="0">
                <a:ea typeface="ＭＳ Ｐゴシック" charset="-128"/>
              </a:rPr>
              <a:t>Foundational Programming Concepts</a:t>
            </a:r>
          </a:p>
        </p:txBody>
      </p:sp>
      <p:sp>
        <p:nvSpPr>
          <p:cNvPr id="2355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13575" y="6402388"/>
            <a:ext cx="2130425" cy="4556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CE31BBC6-ED54-504B-BAB8-E8FDF167CDF6}" type="slidenum">
              <a:rPr lang="en-US" altLang="x-none" sz="1200">
                <a:latin typeface="Tahoma" charset="0"/>
              </a:rPr>
              <a:pPr/>
              <a:t>12</a:t>
            </a:fld>
            <a:endParaRPr lang="en-US" altLang="x-none" sz="1200" dirty="0">
              <a:latin typeface="Tahoma" charset="0"/>
            </a:endParaRPr>
          </a:p>
        </p:txBody>
      </p:sp>
      <p:sp>
        <p:nvSpPr>
          <p:cNvPr id="18" name="Rectangle 3"/>
          <p:cNvSpPr>
            <a:spLocks noChangeArrowheads="1"/>
          </p:cNvSpPr>
          <p:nvPr/>
        </p:nvSpPr>
        <p:spPr bwMode="auto">
          <a:xfrm>
            <a:off x="3832225" y="2590800"/>
            <a:ext cx="1150938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kern="0" dirty="0">
                <a:solidFill>
                  <a:srgbClr val="000090"/>
                </a:solidFill>
                <a:ea typeface="ＭＳ Ｐゴシック" charset="0"/>
                <a:cs typeface="ＭＳ Ｐゴシック" charset="0"/>
              </a:rPr>
              <a:t>objects</a:t>
            </a:r>
          </a:p>
        </p:txBody>
      </p:sp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3124200" y="3124200"/>
            <a:ext cx="2536825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kern="0" dirty="0">
                <a:solidFill>
                  <a:schemeClr val="accent1">
                    <a:lumMod val="75000"/>
                  </a:schemeClr>
                </a:solidFill>
                <a:ea typeface="ＭＳ Ｐゴシック" charset="0"/>
                <a:cs typeface="ＭＳ Ｐゴシック" charset="0"/>
              </a:rPr>
              <a:t>methods</a:t>
            </a:r>
            <a:r>
              <a:rPr lang="en-US" sz="2400" kern="0" dirty="0">
                <a:solidFill>
                  <a:srgbClr val="A50021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2400" kern="0" dirty="0">
                <a:solidFill>
                  <a:schemeClr val="accent6">
                    <a:lumMod val="75000"/>
                  </a:schemeClr>
                </a:solidFill>
                <a:ea typeface="ＭＳ Ｐゴシック" charset="0"/>
                <a:cs typeface="ＭＳ Ｐゴシック" charset="0"/>
              </a:rPr>
              <a:t>and classes</a:t>
            </a:r>
          </a:p>
        </p:txBody>
      </p:sp>
      <p:sp>
        <p:nvSpPr>
          <p:cNvPr id="20" name="Rectangle 5"/>
          <p:cNvSpPr>
            <a:spLocks noChangeArrowheads="1"/>
          </p:cNvSpPr>
          <p:nvPr/>
        </p:nvSpPr>
        <p:spPr bwMode="auto">
          <a:xfrm>
            <a:off x="2460625" y="3657600"/>
            <a:ext cx="3962400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kern="0" dirty="0">
                <a:solidFill>
                  <a:schemeClr val="accent5">
                    <a:lumMod val="50000"/>
                  </a:schemeClr>
                </a:solidFill>
                <a:ea typeface="ＭＳ Ｐゴシック" charset="0"/>
                <a:cs typeface="ＭＳ Ｐゴシック" charset="0"/>
              </a:rPr>
              <a:t>graphics</a:t>
            </a:r>
            <a:r>
              <a:rPr lang="en-US" sz="2400" kern="0" dirty="0">
                <a:solidFill>
                  <a:schemeClr val="accent6">
                    <a:lumMod val="75000"/>
                  </a:schemeClr>
                </a:solidFill>
                <a:ea typeface="ＭＳ Ｐゴシック" charset="0"/>
                <a:cs typeface="ＭＳ Ｐゴシック" charset="0"/>
              </a:rPr>
              <a:t>, </a:t>
            </a:r>
            <a:r>
              <a:rPr lang="en-US" sz="2400" kern="0" dirty="0">
                <a:solidFill>
                  <a:schemeClr val="accent5">
                    <a:lumMod val="50000"/>
                  </a:schemeClr>
                </a:solidFill>
                <a:ea typeface="ＭＳ Ｐゴシック" charset="0"/>
                <a:cs typeface="ＭＳ Ｐゴシック" charset="0"/>
              </a:rPr>
              <a:t>sound</a:t>
            </a:r>
            <a:r>
              <a:rPr lang="en-US" sz="2400" kern="0" dirty="0">
                <a:solidFill>
                  <a:srgbClr val="000090"/>
                </a:solidFill>
                <a:ea typeface="ＭＳ Ｐゴシック" charset="0"/>
                <a:cs typeface="ＭＳ Ｐゴシック" charset="0"/>
              </a:rPr>
              <a:t>, and image I/O</a:t>
            </a:r>
          </a:p>
        </p:txBody>
      </p:sp>
      <p:sp>
        <p:nvSpPr>
          <p:cNvPr id="21" name="Rectangle 6"/>
          <p:cNvSpPr>
            <a:spLocks noChangeArrowheads="1"/>
          </p:cNvSpPr>
          <p:nvPr/>
        </p:nvSpPr>
        <p:spPr bwMode="auto">
          <a:xfrm>
            <a:off x="3832225" y="4191000"/>
            <a:ext cx="1150938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kern="0">
                <a:solidFill>
                  <a:srgbClr val="000090"/>
                </a:solidFill>
                <a:ea typeface="ＭＳ Ｐゴシック" charset="0"/>
                <a:cs typeface="ＭＳ Ｐゴシック" charset="0"/>
              </a:rPr>
              <a:t>arrays</a:t>
            </a:r>
          </a:p>
        </p:txBody>
      </p:sp>
      <p:sp>
        <p:nvSpPr>
          <p:cNvPr id="22" name="Rectangle 7"/>
          <p:cNvSpPr>
            <a:spLocks noChangeArrowheads="1"/>
          </p:cNvSpPr>
          <p:nvPr/>
        </p:nvSpPr>
        <p:spPr bwMode="auto">
          <a:xfrm>
            <a:off x="2917825" y="4724400"/>
            <a:ext cx="2895600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kern="0" dirty="0">
                <a:solidFill>
                  <a:srgbClr val="000090"/>
                </a:solidFill>
                <a:ea typeface="ＭＳ Ｐゴシック" charset="0"/>
                <a:cs typeface="ＭＳ Ｐゴシック" charset="0"/>
              </a:rPr>
              <a:t>conditionals and </a:t>
            </a:r>
            <a:r>
              <a:rPr lang="en-US" sz="2400" kern="0" dirty="0">
                <a:solidFill>
                  <a:schemeClr val="accent1">
                    <a:lumMod val="75000"/>
                  </a:schemeClr>
                </a:solidFill>
                <a:ea typeface="ＭＳ Ｐゴシック" charset="0"/>
                <a:cs typeface="ＭＳ Ｐゴシック" charset="0"/>
              </a:rPr>
              <a:t>loops</a:t>
            </a:r>
          </a:p>
        </p:txBody>
      </p:sp>
      <p:sp>
        <p:nvSpPr>
          <p:cNvPr id="23" name="Rectangle 8"/>
          <p:cNvSpPr>
            <a:spLocks noChangeArrowheads="1"/>
          </p:cNvSpPr>
          <p:nvPr/>
        </p:nvSpPr>
        <p:spPr bwMode="auto">
          <a:xfrm>
            <a:off x="3222625" y="5257800"/>
            <a:ext cx="1139825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kern="0" dirty="0">
                <a:solidFill>
                  <a:schemeClr val="accent5">
                    <a:lumMod val="50000"/>
                  </a:schemeClr>
                </a:solidFill>
                <a:ea typeface="ＭＳ Ｐゴシック" charset="0"/>
                <a:cs typeface="ＭＳ Ｐゴシック" charset="0"/>
              </a:rPr>
              <a:t>math</a:t>
            </a:r>
          </a:p>
        </p:txBody>
      </p:sp>
      <p:sp>
        <p:nvSpPr>
          <p:cNvPr id="24" name="Rectangle 9"/>
          <p:cNvSpPr>
            <a:spLocks noChangeArrowheads="1"/>
          </p:cNvSpPr>
          <p:nvPr/>
        </p:nvSpPr>
        <p:spPr bwMode="auto">
          <a:xfrm>
            <a:off x="4362450" y="5257800"/>
            <a:ext cx="1150938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kern="0" dirty="0">
                <a:solidFill>
                  <a:schemeClr val="accent6">
                    <a:lumMod val="75000"/>
                  </a:schemeClr>
                </a:solidFill>
                <a:ea typeface="ＭＳ Ｐゴシック" charset="0"/>
                <a:cs typeface="ＭＳ Ｐゴシック" charset="0"/>
              </a:rPr>
              <a:t>text I/</a:t>
            </a:r>
            <a:r>
              <a:rPr lang="en-US" sz="2400" kern="0" dirty="0">
                <a:solidFill>
                  <a:schemeClr val="accent1">
                    <a:lumMod val="75000"/>
                  </a:schemeClr>
                </a:solidFill>
                <a:ea typeface="ＭＳ Ｐゴシック" charset="0"/>
                <a:cs typeface="ＭＳ Ｐゴシック" charset="0"/>
              </a:rPr>
              <a:t>O</a:t>
            </a:r>
          </a:p>
        </p:txBody>
      </p:sp>
      <p:sp>
        <p:nvSpPr>
          <p:cNvPr id="25" name="Rectangle 10"/>
          <p:cNvSpPr>
            <a:spLocks noChangeArrowheads="1"/>
          </p:cNvSpPr>
          <p:nvPr/>
        </p:nvSpPr>
        <p:spPr bwMode="auto">
          <a:xfrm>
            <a:off x="4365625" y="5791200"/>
            <a:ext cx="2895600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kern="0" dirty="0">
                <a:solidFill>
                  <a:srgbClr val="00664D"/>
                </a:solidFill>
                <a:ea typeface="ＭＳ Ｐゴシック" charset="0"/>
                <a:cs typeface="ＭＳ Ｐゴシック" charset="0"/>
              </a:rPr>
              <a:t>assignment statements</a:t>
            </a:r>
          </a:p>
        </p:txBody>
      </p:sp>
      <p:sp>
        <p:nvSpPr>
          <p:cNvPr id="26" name="Rectangle 11"/>
          <p:cNvSpPr>
            <a:spLocks noChangeArrowheads="1"/>
          </p:cNvSpPr>
          <p:nvPr/>
        </p:nvSpPr>
        <p:spPr bwMode="auto">
          <a:xfrm>
            <a:off x="1477963" y="5791200"/>
            <a:ext cx="2884487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kern="0" dirty="0">
                <a:solidFill>
                  <a:schemeClr val="accent1">
                    <a:lumMod val="50000"/>
                  </a:schemeClr>
                </a:solidFill>
                <a:ea typeface="ＭＳ Ｐゴシック" charset="0"/>
                <a:cs typeface="ＭＳ Ｐゴシック" charset="0"/>
              </a:rPr>
              <a:t>primitive data types</a:t>
            </a:r>
          </a:p>
        </p:txBody>
      </p:sp>
      <p:sp>
        <p:nvSpPr>
          <p:cNvPr id="27" name="Oval 14"/>
          <p:cNvSpPr>
            <a:spLocks noChangeArrowheads="1"/>
          </p:cNvSpPr>
          <p:nvPr/>
        </p:nvSpPr>
        <p:spPr bwMode="auto">
          <a:xfrm>
            <a:off x="152400" y="1752600"/>
            <a:ext cx="8839200" cy="838200"/>
          </a:xfrm>
          <a:prstGeom prst="ellipse">
            <a:avLst/>
          </a:prstGeom>
          <a:solidFill>
            <a:schemeClr val="accent2">
              <a:lumMod val="20000"/>
              <a:lumOff val="80000"/>
              <a:alpha val="50195"/>
            </a:schemeClr>
          </a:solidFill>
          <a:ln w="9525">
            <a:noFill/>
            <a:round/>
            <a:headEnd/>
            <a:tailEnd type="none" w="sm" len="sm"/>
          </a:ln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kern="0" dirty="0">
                <a:solidFill>
                  <a:srgbClr val="000090"/>
                </a:solidFill>
                <a:ea typeface="ＭＳ Ｐゴシック" charset="0"/>
                <a:cs typeface="ＭＳ Ｐゴシック" charset="0"/>
              </a:rPr>
              <a:t>any program you might want to write</a:t>
            </a:r>
          </a:p>
        </p:txBody>
      </p:sp>
      <p:sp>
        <p:nvSpPr>
          <p:cNvPr id="2" name="Oval 1"/>
          <p:cNvSpPr>
            <a:spLocks noChangeArrowheads="1"/>
          </p:cNvSpPr>
          <p:nvPr/>
        </p:nvSpPr>
        <p:spPr bwMode="auto">
          <a:xfrm flipV="1">
            <a:off x="4436745" y="5334000"/>
            <a:ext cx="1219200" cy="457200"/>
          </a:xfrm>
          <a:prstGeom prst="ellipse">
            <a:avLst/>
          </a:prstGeom>
          <a:noFill/>
          <a:ln w="25400">
            <a:solidFill>
              <a:srgbClr val="8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</p:spTree>
    <p:extLst>
      <p:ext uri="{BB962C8B-B14F-4D97-AF65-F5344CB8AC3E}">
        <p14:creationId xmlns:p14="http://schemas.microsoft.com/office/powerpoint/2010/main" val="233710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2"/>
          <p:cNvSpPr>
            <a:spLocks noGrp="1"/>
          </p:cNvSpPr>
          <p:nvPr>
            <p:ph type="title"/>
          </p:nvPr>
        </p:nvSpPr>
        <p:spPr>
          <a:xfrm>
            <a:off x="533400" y="762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x-none">
                <a:ea typeface="ＭＳ Ｐゴシック" charset="-128"/>
              </a:rPr>
              <a:t>(Some Potentially Confusing) Scanner Details</a:t>
            </a:r>
          </a:p>
        </p:txBody>
      </p:sp>
      <p:sp>
        <p:nvSpPr>
          <p:cNvPr id="51202" name="Rectangle 3"/>
          <p:cNvSpPr>
            <a:spLocks noGrp="1"/>
          </p:cNvSpPr>
          <p:nvPr>
            <p:ph type="body" idx="1"/>
          </p:nvPr>
        </p:nvSpPr>
        <p:spPr>
          <a:xfrm>
            <a:off x="533400" y="1600200"/>
            <a:ext cx="8229600" cy="4648200"/>
          </a:xfrm>
        </p:spPr>
        <p:txBody>
          <a:bodyPr/>
          <a:lstStyle/>
          <a:p>
            <a:pPr eaLnBrk="1" hangingPunct="1"/>
            <a:r>
              <a:rPr lang="en-US" altLang="x-none" sz="2400" dirty="0">
                <a:ea typeface="ＭＳ Ｐゴシック" charset="-128"/>
              </a:rPr>
              <a:t>The OS will not send input to Scanner constructed using </a:t>
            </a:r>
            <a:r>
              <a:rPr lang="en-US" altLang="x-none" sz="2400" dirty="0" err="1">
                <a:ea typeface="ＭＳ Ｐゴシック" charset="-128"/>
              </a:rPr>
              <a:t>System.in</a:t>
            </a:r>
            <a:r>
              <a:rPr lang="en-US" altLang="x-none" sz="2400" dirty="0">
                <a:ea typeface="ＭＳ Ｐゴシック" charset="-128"/>
              </a:rPr>
              <a:t> until user hits enter (reason?)</a:t>
            </a:r>
            <a:endParaRPr lang="en-US" altLang="x-none" sz="2400" dirty="0">
              <a:latin typeface="Courier New" charset="0"/>
              <a:ea typeface="ＭＳ Ｐゴシック" charset="-128"/>
            </a:endParaRPr>
          </a:p>
          <a:p>
            <a:pPr eaLnBrk="1" hangingPunct="1"/>
            <a:r>
              <a:rPr lang="en-US" altLang="x-none" sz="2400" dirty="0" err="1">
                <a:latin typeface="Courier New" charset="0"/>
                <a:ea typeface="ＭＳ Ｐゴシック" charset="-128"/>
              </a:rPr>
              <a:t>nextInt</a:t>
            </a:r>
            <a:r>
              <a:rPr lang="en-US" altLang="x-none" sz="2400" dirty="0">
                <a:latin typeface="Courier New" charset="0"/>
                <a:ea typeface="ＭＳ Ｐゴシック" charset="-128"/>
              </a:rPr>
              <a:t>()</a:t>
            </a:r>
            <a:r>
              <a:rPr lang="en-US" altLang="x-none" sz="2400" b="1" dirty="0">
                <a:ea typeface="ＭＳ Ｐゴシック" charset="-128"/>
              </a:rPr>
              <a:t>, </a:t>
            </a:r>
            <a:r>
              <a:rPr lang="en-US" altLang="x-none" sz="2400" dirty="0" err="1">
                <a:latin typeface="Courier New" charset="0"/>
                <a:ea typeface="ＭＳ Ｐゴシック" charset="-128"/>
              </a:rPr>
              <a:t>nextDouble</a:t>
            </a:r>
            <a:r>
              <a:rPr lang="en-US" altLang="x-none" sz="2400" dirty="0">
                <a:latin typeface="Courier New" charset="0"/>
                <a:ea typeface="ＭＳ Ｐゴシック" charset="-128"/>
              </a:rPr>
              <a:t>()</a:t>
            </a:r>
            <a:r>
              <a:rPr lang="en-US" altLang="x-none" sz="2400" b="1" dirty="0">
                <a:ea typeface="ＭＳ Ｐゴシック" charset="-128"/>
              </a:rPr>
              <a:t>, </a:t>
            </a:r>
            <a:r>
              <a:rPr lang="en-US" altLang="x-none" sz="2400" dirty="0">
                <a:latin typeface="Courier New" charset="0"/>
                <a:ea typeface="ＭＳ Ｐゴシック" charset="-128"/>
              </a:rPr>
              <a:t>next()</a:t>
            </a:r>
            <a:r>
              <a:rPr lang="en-US" altLang="x-none" sz="2400" b="1" dirty="0">
                <a:ea typeface="ＭＳ Ｐゴシック" charset="-128"/>
              </a:rPr>
              <a:t> </a:t>
            </a:r>
            <a:r>
              <a:rPr lang="en-US" altLang="x-none" sz="2400" dirty="0">
                <a:ea typeface="ＭＳ Ｐゴシック" charset="-128"/>
              </a:rPr>
              <a:t>are </a:t>
            </a:r>
            <a:r>
              <a:rPr lang="en-US" altLang="x-none" sz="2400" b="1" dirty="0">
                <a:solidFill>
                  <a:srgbClr val="FF0000"/>
                </a:solidFill>
                <a:ea typeface="ＭＳ Ｐゴシック" charset="-128"/>
              </a:rPr>
              <a:t>token</a:t>
            </a:r>
            <a:r>
              <a:rPr lang="en-US" altLang="x-none" sz="2400" dirty="0">
                <a:ea typeface="ＭＳ Ｐゴシック" charset="-128"/>
              </a:rPr>
              <a:t> based scanning methods</a:t>
            </a:r>
          </a:p>
          <a:p>
            <a:pPr lvl="1" eaLnBrk="1" hangingPunct="1"/>
            <a:r>
              <a:rPr lang="en-US" altLang="x-none" sz="1800" dirty="0">
                <a:ea typeface="ＭＳ Ｐゴシック" charset="-128"/>
              </a:rPr>
              <a:t>skip </a:t>
            </a:r>
            <a:r>
              <a:rPr lang="en-US" altLang="x-none" sz="1800" i="1" dirty="0">
                <a:solidFill>
                  <a:srgbClr val="FF0000"/>
                </a:solidFill>
                <a:ea typeface="ＭＳ Ｐゴシック" charset="-128"/>
              </a:rPr>
              <a:t>whitespace</a:t>
            </a:r>
            <a:r>
              <a:rPr lang="en-US" altLang="x-none" sz="1800" dirty="0">
                <a:ea typeface="ＭＳ Ｐゴシック" charset="-128"/>
              </a:rPr>
              <a:t>  (spaces, tabs, new lines) until find first non-white space, collect input into a </a:t>
            </a:r>
            <a:r>
              <a:rPr lang="en-US" altLang="x-none" sz="1800" dirty="0">
                <a:solidFill>
                  <a:srgbClr val="FF0000"/>
                </a:solidFill>
                <a:ea typeface="ＭＳ Ｐゴシック" charset="-128"/>
              </a:rPr>
              <a:t>token</a:t>
            </a:r>
            <a:r>
              <a:rPr lang="en-US" altLang="x-none" sz="1800" dirty="0">
                <a:ea typeface="ＭＳ Ｐゴシック" charset="-128"/>
              </a:rPr>
              <a:t> until a whitespace, send token to the method to interpret; </a:t>
            </a:r>
            <a:r>
              <a:rPr lang="en-US" altLang="x-none" sz="1800" b="1" dirty="0">
                <a:solidFill>
                  <a:srgbClr val="FF0000"/>
                </a:solidFill>
                <a:ea typeface="ＭＳ Ｐゴシック" charset="-128"/>
              </a:rPr>
              <a:t>the following white space remains</a:t>
            </a:r>
          </a:p>
          <a:p>
            <a:pPr lvl="1" eaLnBrk="1" hangingPunct="1"/>
            <a:r>
              <a:rPr lang="en-US" altLang="x-none" sz="1800" dirty="0">
                <a:ea typeface="ＭＳ Ｐゴシック" charset="-128"/>
              </a:rPr>
              <a:t>How many tokens appear on the following line of input?</a:t>
            </a: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endParaRPr lang="en-US" altLang="x-none" sz="600" dirty="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sz="1800" dirty="0">
                <a:latin typeface="Courier New" charset="0"/>
                <a:ea typeface="ＭＳ Ｐゴシック" charset="-128"/>
              </a:rPr>
              <a:t>	23  John Smith   42.0  "Hello world"  $2.50  "  19</a:t>
            </a:r>
            <a:r>
              <a:rPr lang="en-US" altLang="en-US" sz="1800" dirty="0">
                <a:latin typeface="Courier New" charset="0"/>
                <a:ea typeface="ＭＳ Ｐゴシック" charset="-128"/>
              </a:rPr>
              <a:t>”</a:t>
            </a:r>
            <a:endParaRPr lang="en-US" altLang="x-none" sz="1800" dirty="0">
              <a:latin typeface="Courier New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x-none" sz="2400" dirty="0" err="1">
                <a:latin typeface="Courier New" charset="0"/>
                <a:ea typeface="ＭＳ Ｐゴシック" charset="-128"/>
              </a:rPr>
              <a:t>nextLine</a:t>
            </a:r>
            <a:r>
              <a:rPr lang="en-US" altLang="x-none" sz="2400" dirty="0">
                <a:latin typeface="Courier New" charset="0"/>
                <a:ea typeface="ＭＳ Ｐゴシック" charset="-128"/>
              </a:rPr>
              <a:t>()</a:t>
            </a:r>
            <a:r>
              <a:rPr lang="en-US" altLang="x-none" sz="2400" dirty="0">
                <a:ea typeface="ＭＳ Ｐゴシック" charset="-128"/>
              </a:rPr>
              <a:t> collects any input character into a string until the first new line and </a:t>
            </a:r>
            <a:r>
              <a:rPr lang="en-US" altLang="x-none" sz="2400" dirty="0">
                <a:solidFill>
                  <a:srgbClr val="FF0000"/>
                </a:solidFill>
                <a:ea typeface="ＭＳ Ｐゴシック" charset="-128"/>
              </a:rPr>
              <a:t>discards the new line</a:t>
            </a:r>
          </a:p>
          <a:p>
            <a:pPr lvl="1" eaLnBrk="1" hangingPunct="1">
              <a:buFont typeface="ZapfDingbats" charset="0"/>
              <a:buNone/>
            </a:pPr>
            <a:endParaRPr lang="en-US" altLang="x-none" sz="1800" dirty="0">
              <a:ea typeface="ＭＳ Ｐゴシック" charset="-128"/>
            </a:endParaRP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0A565864-51DC-9A59-D1A0-CB8152FF72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3575" y="6402388"/>
            <a:ext cx="2130425" cy="4556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A0A87845-E58B-8C4F-B1D0-898F0266B50A}" type="slidenum">
              <a:rPr lang="en-US" altLang="x-none" sz="1200">
                <a:latin typeface="Tahoma" charset="0"/>
              </a:rPr>
              <a:pPr/>
              <a:t>13</a:t>
            </a:fld>
            <a:endParaRPr lang="en-US" altLang="x-none" sz="12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801981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itl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8305800" cy="838200"/>
          </a:xfrm>
        </p:spPr>
        <p:txBody>
          <a:bodyPr/>
          <a:lstStyle/>
          <a:p>
            <a:r>
              <a:rPr lang="en-US" altLang="x-none">
                <a:ea typeface="ＭＳ Ｐゴシック" charset="-128"/>
              </a:rPr>
              <a:t>Exercise: nextInt, nextLine</a:t>
            </a:r>
          </a:p>
        </p:txBody>
      </p:sp>
      <p:sp>
        <p:nvSpPr>
          <p:cNvPr id="100354" name="Content Placeholder 2"/>
          <p:cNvSpPr>
            <a:spLocks noGrp="1"/>
          </p:cNvSpPr>
          <p:nvPr>
            <p:ph idx="1"/>
          </p:nvPr>
        </p:nvSpPr>
        <p:spPr>
          <a:xfrm>
            <a:off x="685800" y="3886200"/>
            <a:ext cx="7772400" cy="685800"/>
          </a:xfrm>
        </p:spPr>
        <p:txBody>
          <a:bodyPr/>
          <a:lstStyle/>
          <a:p>
            <a:pPr marL="57150" indent="0">
              <a:buFont typeface="Wingdings" charset="2"/>
              <a:buNone/>
            </a:pPr>
            <a:r>
              <a:rPr lang="en-US" altLang="x-none" dirty="0">
                <a:ea typeface="ＭＳ Ｐゴシック" charset="-128"/>
              </a:rPr>
              <a:t>result: i1 = 2018   s1 = </a:t>
            </a:r>
            <a:r>
              <a:rPr lang="en-US" altLang="en-US" dirty="0">
                <a:ea typeface="ＭＳ Ｐゴシック" charset="-128"/>
              </a:rPr>
              <a:t>“”</a:t>
            </a:r>
            <a:r>
              <a:rPr lang="en-US" altLang="x-none" dirty="0">
                <a:ea typeface="ＭＳ Ｐゴシック" charset="-128"/>
              </a:rPr>
              <a:t> </a:t>
            </a:r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92CA969F-F798-B040-94E5-8288C0408BC5}" type="slidenum">
              <a:rPr lang="en-US" altLang="x-none" sz="1200">
                <a:latin typeface="Tahoma" charset="0"/>
              </a:rPr>
              <a:pPr/>
              <a:t>14</a:t>
            </a:fld>
            <a:endParaRPr lang="en-US" altLang="x-none" sz="1200">
              <a:latin typeface="Tahoma" charset="0"/>
            </a:endParaRPr>
          </a:p>
        </p:txBody>
      </p:sp>
      <p:sp>
        <p:nvSpPr>
          <p:cNvPr id="58372" name="Rectangle 1"/>
          <p:cNvSpPr>
            <a:spLocks noChangeArrowheads="1"/>
          </p:cNvSpPr>
          <p:nvPr/>
        </p:nvSpPr>
        <p:spPr bwMode="auto">
          <a:xfrm>
            <a:off x="685800" y="1600200"/>
            <a:ext cx="73914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/>
            <a:r>
              <a:rPr lang="en-US" altLang="x-none" sz="2800" b="1" dirty="0">
                <a:solidFill>
                  <a:srgbClr val="7F0055"/>
                </a:solidFill>
                <a:latin typeface="Monaco" charset="0"/>
              </a:rPr>
              <a:t>int</a:t>
            </a:r>
            <a:r>
              <a:rPr lang="en-US" altLang="x-none" sz="2800" b="1" dirty="0">
                <a:solidFill>
                  <a:srgbClr val="000000"/>
                </a:solidFill>
                <a:latin typeface="Monaco" charset="0"/>
              </a:rPr>
              <a:t> </a:t>
            </a:r>
            <a:r>
              <a:rPr lang="en-US" altLang="x-none" sz="2800" b="1" dirty="0">
                <a:solidFill>
                  <a:srgbClr val="6A3E3E"/>
                </a:solidFill>
                <a:latin typeface="Monaco" charset="0"/>
              </a:rPr>
              <a:t>i1</a:t>
            </a:r>
            <a:r>
              <a:rPr lang="en-US" altLang="x-none" sz="2800" b="1" dirty="0">
                <a:solidFill>
                  <a:srgbClr val="000000"/>
                </a:solidFill>
                <a:latin typeface="Monaco" charset="0"/>
              </a:rPr>
              <a:t> = </a:t>
            </a:r>
            <a:r>
              <a:rPr lang="en-US" altLang="x-none" sz="2800" b="1" dirty="0" err="1">
                <a:solidFill>
                  <a:srgbClr val="6A3E3E"/>
                </a:solidFill>
                <a:latin typeface="Monaco" charset="0"/>
              </a:rPr>
              <a:t>console</a:t>
            </a:r>
            <a:r>
              <a:rPr lang="en-US" altLang="x-none" sz="2800" b="1" dirty="0" err="1">
                <a:solidFill>
                  <a:srgbClr val="000000"/>
                </a:solidFill>
                <a:latin typeface="Monaco" charset="0"/>
              </a:rPr>
              <a:t>.nextInt</a:t>
            </a:r>
            <a:r>
              <a:rPr lang="en-US" altLang="x-none" sz="2800" b="1" dirty="0">
                <a:solidFill>
                  <a:srgbClr val="000000"/>
                </a:solidFill>
                <a:latin typeface="Monaco" charset="0"/>
              </a:rPr>
              <a:t>();</a:t>
            </a:r>
          </a:p>
          <a:p>
            <a:pPr algn="l"/>
            <a:r>
              <a:rPr lang="en-US" altLang="x-none" sz="2800" dirty="0">
                <a:solidFill>
                  <a:srgbClr val="000000"/>
                </a:solidFill>
                <a:latin typeface="Monaco" charset="0"/>
              </a:rPr>
              <a:t>String </a:t>
            </a:r>
            <a:r>
              <a:rPr lang="en-US" altLang="x-none" sz="2800" dirty="0">
                <a:solidFill>
                  <a:srgbClr val="6A3E3E"/>
                </a:solidFill>
                <a:latin typeface="Monaco" charset="0"/>
              </a:rPr>
              <a:t>s1</a:t>
            </a:r>
            <a:r>
              <a:rPr lang="en-US" altLang="x-none" sz="2800" dirty="0">
                <a:solidFill>
                  <a:srgbClr val="000000"/>
                </a:solidFill>
                <a:latin typeface="Monaco" charset="0"/>
              </a:rPr>
              <a:t> = </a:t>
            </a:r>
            <a:r>
              <a:rPr lang="en-US" altLang="x-none" sz="2800" dirty="0" err="1">
                <a:solidFill>
                  <a:srgbClr val="6A3E3E"/>
                </a:solidFill>
                <a:latin typeface="Monaco" charset="0"/>
              </a:rPr>
              <a:t>console</a:t>
            </a:r>
            <a:r>
              <a:rPr lang="en-US" altLang="x-none" sz="2800" dirty="0" err="1">
                <a:solidFill>
                  <a:srgbClr val="000000"/>
                </a:solidFill>
                <a:latin typeface="Monaco" charset="0"/>
              </a:rPr>
              <a:t>.</a:t>
            </a:r>
            <a:r>
              <a:rPr lang="en-US" altLang="x-none" sz="2800" dirty="0" err="1">
                <a:solidFill>
                  <a:srgbClr val="FF0000"/>
                </a:solidFill>
                <a:latin typeface="Monaco" charset="0"/>
              </a:rPr>
              <a:t>nextLine</a:t>
            </a:r>
            <a:r>
              <a:rPr lang="en-US" altLang="x-none" sz="2800" dirty="0">
                <a:solidFill>
                  <a:srgbClr val="000000"/>
                </a:solidFill>
                <a:latin typeface="Monaco" charset="0"/>
              </a:rPr>
              <a:t>();</a:t>
            </a:r>
            <a:endParaRPr lang="en-US" altLang="x-none" sz="1800" dirty="0"/>
          </a:p>
        </p:txBody>
      </p:sp>
      <p:grpSp>
        <p:nvGrpSpPr>
          <p:cNvPr id="58373" name="Group 2"/>
          <p:cNvGrpSpPr>
            <a:grpSpLocks/>
          </p:cNvGrpSpPr>
          <p:nvPr/>
        </p:nvGrpSpPr>
        <p:grpSpPr bwMode="auto">
          <a:xfrm>
            <a:off x="685800" y="2743200"/>
            <a:ext cx="2590800" cy="962025"/>
            <a:chOff x="685800" y="2743200"/>
            <a:chExt cx="2590800" cy="962025"/>
          </a:xfrm>
        </p:grpSpPr>
        <p:sp>
          <p:nvSpPr>
            <p:cNvPr id="58378" name="Text Box 10"/>
            <p:cNvSpPr txBox="1">
              <a:spLocks noChangeArrowheads="1"/>
            </p:cNvSpPr>
            <p:nvPr/>
          </p:nvSpPr>
          <p:spPr bwMode="auto">
            <a:xfrm>
              <a:off x="1870947" y="3058180"/>
              <a:ext cx="1405653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282575" indent="-282575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>
                <a:buFont typeface="Wingdings" charset="2"/>
                <a:buNone/>
              </a:pPr>
              <a:r>
                <a:rPr lang="en-US" altLang="x-none" sz="2800" b="1" u="sng" dirty="0">
                  <a:latin typeface="Courier New" charset="0"/>
                </a:rPr>
                <a:t>2018</a:t>
              </a:r>
              <a:r>
                <a:rPr lang="en-US" altLang="x-none" sz="2800" b="1" u="sng" dirty="0">
                  <a:latin typeface="Lucida Grande" charset="0"/>
                </a:rPr>
                <a:t>↵</a:t>
              </a:r>
              <a:endParaRPr lang="en-US" altLang="x-none" sz="2800" b="1" u="sng" dirty="0">
                <a:latin typeface="Courier New" charset="0"/>
              </a:endParaRPr>
            </a:p>
          </p:txBody>
        </p:sp>
        <p:pic>
          <p:nvPicPr>
            <p:cNvPr id="58379" name="Picture 1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000"/>
            <a:stretch>
              <a:fillRect/>
            </a:stretch>
          </p:blipFill>
          <p:spPr bwMode="auto">
            <a:xfrm>
              <a:off x="685800" y="2743200"/>
              <a:ext cx="995363" cy="962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3" name="Content Placeholder 2"/>
          <p:cNvSpPr txBox="1">
            <a:spLocks/>
          </p:cNvSpPr>
          <p:nvPr/>
        </p:nvSpPr>
        <p:spPr bwMode="auto">
          <a:xfrm>
            <a:off x="762000" y="5715000"/>
            <a:ext cx="7772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lIns="91411" tIns="45708" rIns="91411" bIns="45708"/>
          <a:lstStyle>
            <a:lvl1pPr marL="571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>
              <a:spcBef>
                <a:spcPct val="20000"/>
              </a:spcBef>
              <a:buClr>
                <a:schemeClr val="accent2"/>
              </a:buClr>
              <a:buSzPct val="85000"/>
              <a:buFont typeface="Wingdings" charset="2"/>
              <a:buNone/>
            </a:pPr>
            <a:r>
              <a:rPr lang="en-US" altLang="x-none" sz="2800">
                <a:latin typeface="Comic Sans MS" charset="0"/>
              </a:rPr>
              <a:t>result: i1 = 2018   s1 = </a:t>
            </a:r>
            <a:r>
              <a:rPr lang="en-US" altLang="en-US" sz="2800">
                <a:latin typeface="Comic Sans MS" charset="0"/>
              </a:rPr>
              <a:t>“</a:t>
            </a:r>
            <a:r>
              <a:rPr lang="en-US" altLang="ja-JP" sz="2800" b="1" u="sng">
                <a:latin typeface="ＭＳ ゴシック" charset="-128"/>
                <a:ea typeface="ＭＳ ゴシック" charset="-128"/>
              </a:rPr>
              <a:t>☐☐a☐</a:t>
            </a:r>
            <a:r>
              <a:rPr lang="en-US" altLang="en-US" sz="2800">
                <a:latin typeface="Comic Sans MS" charset="0"/>
              </a:rPr>
              <a:t>”</a:t>
            </a:r>
            <a:r>
              <a:rPr lang="en-US" altLang="ja-JP" sz="2800">
                <a:latin typeface="Comic Sans MS" charset="0"/>
              </a:rPr>
              <a:t> </a:t>
            </a:r>
            <a:endParaRPr lang="en-US" altLang="x-none" sz="2800">
              <a:latin typeface="Comic Sans MS" charset="0"/>
            </a:endParaRPr>
          </a:p>
        </p:txBody>
      </p:sp>
      <p:grpSp>
        <p:nvGrpSpPr>
          <p:cNvPr id="14" name="Group 13"/>
          <p:cNvGrpSpPr>
            <a:grpSpLocks/>
          </p:cNvGrpSpPr>
          <p:nvPr/>
        </p:nvGrpSpPr>
        <p:grpSpPr bwMode="auto">
          <a:xfrm>
            <a:off x="762000" y="4572000"/>
            <a:ext cx="4206875" cy="962025"/>
            <a:chOff x="685800" y="2743200"/>
            <a:chExt cx="4206627" cy="962025"/>
          </a:xfrm>
        </p:grpSpPr>
        <p:sp>
          <p:nvSpPr>
            <p:cNvPr id="58376" name="Text Box 10"/>
            <p:cNvSpPr txBox="1">
              <a:spLocks noChangeArrowheads="1"/>
            </p:cNvSpPr>
            <p:nvPr/>
          </p:nvSpPr>
          <p:spPr bwMode="auto">
            <a:xfrm>
              <a:off x="1870947" y="3058180"/>
              <a:ext cx="3021480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282575" indent="-282575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 eaLnBrk="1" hangingPunct="1">
                <a:buFont typeface="Wingdings" charset="2"/>
                <a:buNone/>
              </a:pPr>
              <a:r>
                <a:rPr lang="en-US" altLang="x-none" sz="2800" b="1" u="sng" dirty="0">
                  <a:latin typeface="ＭＳ ゴシック" charset="-128"/>
                  <a:ea typeface="ＭＳ ゴシック" charset="-128"/>
                </a:rPr>
                <a:t>☐</a:t>
              </a:r>
              <a:r>
                <a:rPr lang="en-US" altLang="x-none" sz="2800" b="1" u="sng" dirty="0">
                  <a:latin typeface="Courier New" charset="0"/>
                </a:rPr>
                <a:t>2018</a:t>
              </a:r>
              <a:r>
                <a:rPr lang="en-US" altLang="x-none" sz="2800" b="1" u="sng" dirty="0">
                  <a:latin typeface="ＭＳ ゴシック" charset="-128"/>
                  <a:ea typeface="ＭＳ ゴシック" charset="-128"/>
                </a:rPr>
                <a:t>☐☐a☐</a:t>
              </a:r>
              <a:r>
                <a:rPr lang="en-US" altLang="x-none" sz="2800" b="1" u="sng" dirty="0">
                  <a:latin typeface="Lucida Grande" charset="0"/>
                </a:rPr>
                <a:t>↵</a:t>
              </a:r>
              <a:endParaRPr lang="en-US" altLang="x-none" sz="2800" b="1" u="sng" dirty="0">
                <a:latin typeface="Courier New" charset="0"/>
              </a:endParaRPr>
            </a:p>
          </p:txBody>
        </p:sp>
        <p:pic>
          <p:nvPicPr>
            <p:cNvPr id="58377" name="Picture 1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000"/>
            <a:stretch>
              <a:fillRect/>
            </a:stretch>
          </p:blipFill>
          <p:spPr bwMode="auto">
            <a:xfrm>
              <a:off x="685800" y="2743200"/>
              <a:ext cx="995363" cy="962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998BDAC8-2D6B-F004-227E-F9941ABD3079}"/>
              </a:ext>
            </a:extLst>
          </p:cNvPr>
          <p:cNvSpPr txBox="1"/>
          <p:nvPr/>
        </p:nvSpPr>
        <p:spPr>
          <a:xfrm>
            <a:off x="5444183" y="4363760"/>
            <a:ext cx="3505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800" kern="0" dirty="0">
                <a:solidFill>
                  <a:schemeClr val="bg2"/>
                </a:solidFill>
                <a:latin typeface="Comic Sans MS"/>
              </a:rPr>
              <a:t>Lets</a:t>
            </a:r>
            <a:r>
              <a:rPr lang="zh-CN" altLang="en-US" sz="2800" kern="0" dirty="0">
                <a:solidFill>
                  <a:schemeClr val="bg2"/>
                </a:solidFill>
                <a:latin typeface="Comic Sans MS"/>
              </a:rPr>
              <a:t> </a:t>
            </a:r>
            <a:r>
              <a:rPr lang="en-US" altLang="zh-CN" sz="2800" kern="0" dirty="0">
                <a:solidFill>
                  <a:schemeClr val="bg2"/>
                </a:solidFill>
                <a:latin typeface="Comic Sans MS"/>
              </a:rPr>
              <a:t>have</a:t>
            </a:r>
            <a:r>
              <a:rPr lang="zh-CN" altLang="en-US" sz="2800" kern="0" dirty="0">
                <a:solidFill>
                  <a:schemeClr val="bg2"/>
                </a:solidFill>
                <a:latin typeface="Comic Sans MS"/>
              </a:rPr>
              <a:t> </a:t>
            </a:r>
            <a:r>
              <a:rPr lang="en-US" altLang="zh-CN" sz="2800" kern="0" dirty="0">
                <a:solidFill>
                  <a:schemeClr val="bg2"/>
                </a:solidFill>
                <a:latin typeface="Comic Sans MS"/>
              </a:rPr>
              <a:t>a</a:t>
            </a:r>
            <a:r>
              <a:rPr lang="zh-CN" altLang="en-US" sz="2800" kern="0" dirty="0">
                <a:solidFill>
                  <a:schemeClr val="bg2"/>
                </a:solidFill>
                <a:latin typeface="Comic Sans MS"/>
              </a:rPr>
              <a:t> </a:t>
            </a:r>
            <a:r>
              <a:rPr lang="en-US" altLang="zh-CN" sz="2800" kern="0" dirty="0">
                <a:solidFill>
                  <a:schemeClr val="bg2"/>
                </a:solidFill>
                <a:latin typeface="Comic Sans MS"/>
              </a:rPr>
              <a:t>try</a:t>
            </a:r>
            <a:endParaRPr lang="en-CN" dirty="0">
              <a:solidFill>
                <a:schemeClr val="bg2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139C6BE-71FE-52B8-F413-9D16BC1E641B}"/>
              </a:ext>
            </a:extLst>
          </p:cNvPr>
          <p:cNvSpPr/>
          <p:nvPr/>
        </p:nvSpPr>
        <p:spPr>
          <a:xfrm>
            <a:off x="457200" y="6324600"/>
            <a:ext cx="775885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en-US" sz="2000" kern="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rPr>
              <a:t>First read </a:t>
            </a:r>
            <a:r>
              <a:rPr lang="en-US" sz="2000" kern="0" dirty="0" err="1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rPr>
              <a:t>ScannerTokenDiff.java</a:t>
            </a:r>
            <a:r>
              <a:rPr lang="en-US" sz="2000" kern="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rPr>
              <a:t> to guess behaviors, then try.</a:t>
            </a:r>
            <a:endParaRPr lang="en-US" sz="400" dirty="0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9720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4" grpId="0" build="p"/>
      <p:bldP spid="13" grpId="0"/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itl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8305800" cy="838200"/>
          </a:xfrm>
        </p:spPr>
        <p:txBody>
          <a:bodyPr/>
          <a:lstStyle/>
          <a:p>
            <a:r>
              <a:rPr lang="en-US" altLang="x-none">
                <a:ea typeface="ＭＳ Ｐゴシック" charset="-128"/>
              </a:rPr>
              <a:t>Exercise: nextInt, next</a:t>
            </a:r>
          </a:p>
        </p:txBody>
      </p:sp>
      <p:sp>
        <p:nvSpPr>
          <p:cNvPr id="100354" name="Content Placeholder 2"/>
          <p:cNvSpPr>
            <a:spLocks noGrp="1"/>
          </p:cNvSpPr>
          <p:nvPr>
            <p:ph idx="1"/>
          </p:nvPr>
        </p:nvSpPr>
        <p:spPr>
          <a:xfrm>
            <a:off x="685800" y="3886200"/>
            <a:ext cx="8229600" cy="685800"/>
          </a:xfrm>
        </p:spPr>
        <p:txBody>
          <a:bodyPr/>
          <a:lstStyle/>
          <a:p>
            <a:pPr marL="57150" indent="0">
              <a:buFont typeface="Wingdings" charset="2"/>
              <a:buNone/>
            </a:pPr>
            <a:r>
              <a:rPr lang="en-US" altLang="x-none" sz="2000" dirty="0">
                <a:ea typeface="ＭＳ Ｐゴシック" charset="-128"/>
              </a:rPr>
              <a:t>result: i1 = 2018   program hangs, waiting for non-whitespace</a:t>
            </a:r>
          </a:p>
        </p:txBody>
      </p:sp>
      <p:sp>
        <p:nvSpPr>
          <p:cNvPr id="5939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0BF6BFFC-2A74-2D41-A324-A9DC94E0A0B1}" type="slidenum">
              <a:rPr lang="en-US" altLang="x-none" sz="1200">
                <a:latin typeface="Tahoma" charset="0"/>
              </a:rPr>
              <a:pPr/>
              <a:t>15</a:t>
            </a:fld>
            <a:endParaRPr lang="en-US" altLang="x-none" sz="1200">
              <a:latin typeface="Tahoma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" y="6324600"/>
            <a:ext cx="7754938" cy="4000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en-US" sz="2000" kern="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rPr>
              <a:t>First read </a:t>
            </a:r>
            <a:r>
              <a:rPr lang="en-US" sz="2000" kern="0" dirty="0" err="1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rPr>
              <a:t>ScannerTokenDiff.java</a:t>
            </a:r>
            <a:r>
              <a:rPr lang="en-US" sz="2000" kern="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rPr>
              <a:t> to guess behaviors, then try.</a:t>
            </a:r>
            <a:endParaRPr lang="en-US" sz="400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59397" name="Rectangle 1"/>
          <p:cNvSpPr>
            <a:spLocks noChangeArrowheads="1"/>
          </p:cNvSpPr>
          <p:nvPr/>
        </p:nvSpPr>
        <p:spPr bwMode="auto">
          <a:xfrm>
            <a:off x="685800" y="1600200"/>
            <a:ext cx="73914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/>
            <a:r>
              <a:rPr lang="en-US" altLang="x-none" sz="2800" b="1">
                <a:solidFill>
                  <a:srgbClr val="7F0055"/>
                </a:solidFill>
                <a:latin typeface="Monaco" charset="0"/>
              </a:rPr>
              <a:t>int</a:t>
            </a:r>
            <a:r>
              <a:rPr lang="en-US" altLang="x-none" sz="2800" b="1">
                <a:solidFill>
                  <a:srgbClr val="000000"/>
                </a:solidFill>
                <a:latin typeface="Monaco" charset="0"/>
              </a:rPr>
              <a:t> </a:t>
            </a:r>
            <a:r>
              <a:rPr lang="en-US" altLang="x-none" sz="2800" b="1">
                <a:solidFill>
                  <a:srgbClr val="6A3E3E"/>
                </a:solidFill>
                <a:latin typeface="Monaco" charset="0"/>
              </a:rPr>
              <a:t>i1</a:t>
            </a:r>
            <a:r>
              <a:rPr lang="en-US" altLang="x-none" sz="2800" b="1">
                <a:solidFill>
                  <a:srgbClr val="000000"/>
                </a:solidFill>
                <a:latin typeface="Monaco" charset="0"/>
              </a:rPr>
              <a:t> = </a:t>
            </a:r>
            <a:r>
              <a:rPr lang="en-US" altLang="x-none" sz="2800" b="1">
                <a:solidFill>
                  <a:srgbClr val="6A3E3E"/>
                </a:solidFill>
                <a:latin typeface="Monaco" charset="0"/>
              </a:rPr>
              <a:t>console</a:t>
            </a:r>
            <a:r>
              <a:rPr lang="en-US" altLang="x-none" sz="2800" b="1">
                <a:solidFill>
                  <a:srgbClr val="000000"/>
                </a:solidFill>
                <a:latin typeface="Monaco" charset="0"/>
              </a:rPr>
              <a:t>.nextInt();</a:t>
            </a:r>
          </a:p>
          <a:p>
            <a:pPr algn="l"/>
            <a:r>
              <a:rPr lang="en-US" altLang="x-none" sz="2800">
                <a:solidFill>
                  <a:srgbClr val="000000"/>
                </a:solidFill>
                <a:latin typeface="Monaco" charset="0"/>
              </a:rPr>
              <a:t>String </a:t>
            </a:r>
            <a:r>
              <a:rPr lang="en-US" altLang="x-none" sz="2800">
                <a:solidFill>
                  <a:srgbClr val="6A3E3E"/>
                </a:solidFill>
                <a:latin typeface="Monaco" charset="0"/>
              </a:rPr>
              <a:t>s1</a:t>
            </a:r>
            <a:r>
              <a:rPr lang="en-US" altLang="x-none" sz="2800">
                <a:solidFill>
                  <a:srgbClr val="000000"/>
                </a:solidFill>
                <a:latin typeface="Monaco" charset="0"/>
              </a:rPr>
              <a:t> = </a:t>
            </a:r>
            <a:r>
              <a:rPr lang="en-US" altLang="x-none" sz="2800">
                <a:solidFill>
                  <a:srgbClr val="6A3E3E"/>
                </a:solidFill>
                <a:latin typeface="Monaco" charset="0"/>
              </a:rPr>
              <a:t>console</a:t>
            </a:r>
            <a:r>
              <a:rPr lang="en-US" altLang="x-none" sz="2800">
                <a:solidFill>
                  <a:srgbClr val="000000"/>
                </a:solidFill>
                <a:latin typeface="Monaco" charset="0"/>
              </a:rPr>
              <a:t>.</a:t>
            </a:r>
            <a:r>
              <a:rPr lang="en-US" altLang="x-none" sz="2800">
                <a:solidFill>
                  <a:srgbClr val="FF0000"/>
                </a:solidFill>
                <a:latin typeface="Monaco" charset="0"/>
              </a:rPr>
              <a:t>next</a:t>
            </a:r>
            <a:r>
              <a:rPr lang="en-US" altLang="x-none" sz="2800">
                <a:solidFill>
                  <a:srgbClr val="000000"/>
                </a:solidFill>
                <a:latin typeface="Monaco" charset="0"/>
              </a:rPr>
              <a:t>();</a:t>
            </a:r>
            <a:endParaRPr lang="en-US" altLang="x-none" sz="1800"/>
          </a:p>
        </p:txBody>
      </p:sp>
      <p:grpSp>
        <p:nvGrpSpPr>
          <p:cNvPr id="59398" name="Group 2"/>
          <p:cNvGrpSpPr>
            <a:grpSpLocks/>
          </p:cNvGrpSpPr>
          <p:nvPr/>
        </p:nvGrpSpPr>
        <p:grpSpPr bwMode="auto">
          <a:xfrm>
            <a:off x="685800" y="2743200"/>
            <a:ext cx="2590800" cy="962025"/>
            <a:chOff x="685800" y="2743200"/>
            <a:chExt cx="2590800" cy="962025"/>
          </a:xfrm>
        </p:grpSpPr>
        <p:sp>
          <p:nvSpPr>
            <p:cNvPr id="59403" name="Text Box 10"/>
            <p:cNvSpPr txBox="1">
              <a:spLocks noChangeArrowheads="1"/>
            </p:cNvSpPr>
            <p:nvPr/>
          </p:nvSpPr>
          <p:spPr bwMode="auto">
            <a:xfrm>
              <a:off x="1870947" y="3058180"/>
              <a:ext cx="1405653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282575" indent="-282575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>
                <a:buFont typeface="Wingdings" charset="2"/>
                <a:buNone/>
              </a:pPr>
              <a:r>
                <a:rPr lang="en-US" altLang="x-none" sz="2800" b="1" u="sng">
                  <a:latin typeface="Courier New" charset="0"/>
                </a:rPr>
                <a:t>2018</a:t>
              </a:r>
              <a:r>
                <a:rPr lang="en-US" altLang="x-none" sz="2800" b="1" u="sng">
                  <a:latin typeface="Lucida Grande" charset="0"/>
                </a:rPr>
                <a:t>↵</a:t>
              </a:r>
              <a:endParaRPr lang="en-US" altLang="x-none" sz="2800" b="1" u="sng">
                <a:latin typeface="Courier New" charset="0"/>
              </a:endParaRPr>
            </a:p>
          </p:txBody>
        </p:sp>
        <p:pic>
          <p:nvPicPr>
            <p:cNvPr id="59404" name="Picture 1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000"/>
            <a:stretch>
              <a:fillRect/>
            </a:stretch>
          </p:blipFill>
          <p:spPr bwMode="auto">
            <a:xfrm>
              <a:off x="685800" y="2743200"/>
              <a:ext cx="995363" cy="962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3" name="Content Placeholder 2"/>
          <p:cNvSpPr txBox="1">
            <a:spLocks/>
          </p:cNvSpPr>
          <p:nvPr/>
        </p:nvSpPr>
        <p:spPr bwMode="auto">
          <a:xfrm>
            <a:off x="762000" y="5715000"/>
            <a:ext cx="7772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lIns="91411" tIns="45708" rIns="91411" bIns="45708"/>
          <a:lstStyle>
            <a:lvl1pPr marL="571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>
              <a:spcBef>
                <a:spcPct val="20000"/>
              </a:spcBef>
              <a:buClr>
                <a:schemeClr val="accent2"/>
              </a:buClr>
              <a:buSzPct val="85000"/>
              <a:buFont typeface="Wingdings" charset="2"/>
              <a:buNone/>
            </a:pPr>
            <a:r>
              <a:rPr lang="en-US" altLang="x-none" sz="2800" dirty="0">
                <a:latin typeface="Comic Sans MS" charset="0"/>
              </a:rPr>
              <a:t>result: i1 = 2018   s1 = </a:t>
            </a:r>
            <a:r>
              <a:rPr lang="en-US" altLang="en-US" sz="2800" dirty="0">
                <a:latin typeface="Comic Sans MS" charset="0"/>
              </a:rPr>
              <a:t>“</a:t>
            </a:r>
            <a:r>
              <a:rPr lang="en-US" altLang="ja-JP" sz="2800" b="1" u="sng" dirty="0">
                <a:latin typeface="ＭＳ ゴシック" charset="-128"/>
                <a:ea typeface="ＭＳ ゴシック" charset="-128"/>
              </a:rPr>
              <a:t>a</a:t>
            </a:r>
            <a:r>
              <a:rPr lang="en-US" altLang="en-US" sz="2800" dirty="0">
                <a:latin typeface="Comic Sans MS" charset="0"/>
              </a:rPr>
              <a:t>”</a:t>
            </a:r>
            <a:r>
              <a:rPr lang="en-US" altLang="ja-JP" sz="2800" dirty="0">
                <a:latin typeface="Comic Sans MS" charset="0"/>
              </a:rPr>
              <a:t> </a:t>
            </a:r>
            <a:endParaRPr lang="en-US" altLang="x-none" sz="2800" dirty="0">
              <a:latin typeface="Comic Sans MS" charset="0"/>
            </a:endParaRPr>
          </a:p>
        </p:txBody>
      </p:sp>
      <p:grpSp>
        <p:nvGrpSpPr>
          <p:cNvPr id="14" name="Group 13"/>
          <p:cNvGrpSpPr>
            <a:grpSpLocks/>
          </p:cNvGrpSpPr>
          <p:nvPr/>
        </p:nvGrpSpPr>
        <p:grpSpPr bwMode="auto">
          <a:xfrm>
            <a:off x="762000" y="4572000"/>
            <a:ext cx="3848100" cy="962025"/>
            <a:chOff x="685800" y="2743200"/>
            <a:chExt cx="3847555" cy="962025"/>
          </a:xfrm>
        </p:grpSpPr>
        <p:sp>
          <p:nvSpPr>
            <p:cNvPr id="59401" name="Text Box 10"/>
            <p:cNvSpPr txBox="1">
              <a:spLocks noChangeArrowheads="1"/>
            </p:cNvSpPr>
            <p:nvPr/>
          </p:nvSpPr>
          <p:spPr bwMode="auto">
            <a:xfrm>
              <a:off x="1870947" y="3058180"/>
              <a:ext cx="2662408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282575" indent="-282575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 eaLnBrk="1" hangingPunct="1">
                <a:buFont typeface="Wingdings" charset="2"/>
                <a:buNone/>
              </a:pPr>
              <a:r>
                <a:rPr lang="en-US" altLang="x-none" sz="2800" b="1" u="sng" dirty="0">
                  <a:latin typeface="Courier New" charset="0"/>
                </a:rPr>
                <a:t>2018</a:t>
              </a:r>
              <a:r>
                <a:rPr lang="en-US" altLang="x-none" sz="2800" b="1" u="sng" dirty="0">
                  <a:latin typeface="ＭＳ ゴシック" charset="-128"/>
                  <a:ea typeface="ＭＳ ゴシック" charset="-128"/>
                </a:rPr>
                <a:t>☐☐a☐</a:t>
              </a:r>
              <a:r>
                <a:rPr lang="en-US" altLang="x-none" sz="2800" b="1" u="sng" dirty="0">
                  <a:latin typeface="Lucida Grande" charset="0"/>
                </a:rPr>
                <a:t>↵</a:t>
              </a:r>
              <a:endParaRPr lang="en-US" altLang="x-none" sz="2800" b="1" u="sng" dirty="0">
                <a:latin typeface="Courier New" charset="0"/>
              </a:endParaRPr>
            </a:p>
          </p:txBody>
        </p:sp>
        <p:pic>
          <p:nvPicPr>
            <p:cNvPr id="59402" name="Picture 1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000"/>
            <a:stretch>
              <a:fillRect/>
            </a:stretch>
          </p:blipFill>
          <p:spPr bwMode="auto">
            <a:xfrm>
              <a:off x="685800" y="2743200"/>
              <a:ext cx="995363" cy="962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2D604250-C839-84A8-76CC-E5F7F78C7C95}"/>
              </a:ext>
            </a:extLst>
          </p:cNvPr>
          <p:cNvSpPr txBox="1"/>
          <p:nvPr/>
        </p:nvSpPr>
        <p:spPr>
          <a:xfrm>
            <a:off x="5410200" y="5100965"/>
            <a:ext cx="3505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800" kern="0" dirty="0">
                <a:solidFill>
                  <a:schemeClr val="bg2"/>
                </a:solidFill>
                <a:latin typeface="Comic Sans MS"/>
              </a:rPr>
              <a:t>Lets</a:t>
            </a:r>
            <a:r>
              <a:rPr lang="zh-CN" altLang="en-US" sz="2800" kern="0" dirty="0">
                <a:solidFill>
                  <a:schemeClr val="bg2"/>
                </a:solidFill>
                <a:latin typeface="Comic Sans MS"/>
              </a:rPr>
              <a:t> </a:t>
            </a:r>
            <a:r>
              <a:rPr lang="en-US" altLang="zh-CN" sz="2800" kern="0" dirty="0">
                <a:solidFill>
                  <a:schemeClr val="bg2"/>
                </a:solidFill>
                <a:latin typeface="Comic Sans MS"/>
              </a:rPr>
              <a:t>have</a:t>
            </a:r>
            <a:r>
              <a:rPr lang="zh-CN" altLang="en-US" sz="2800" kern="0" dirty="0">
                <a:solidFill>
                  <a:schemeClr val="bg2"/>
                </a:solidFill>
                <a:latin typeface="Comic Sans MS"/>
              </a:rPr>
              <a:t> </a:t>
            </a:r>
            <a:r>
              <a:rPr lang="en-US" altLang="zh-CN" sz="2800" kern="0" dirty="0">
                <a:solidFill>
                  <a:schemeClr val="bg2"/>
                </a:solidFill>
                <a:latin typeface="Comic Sans MS"/>
              </a:rPr>
              <a:t>a</a:t>
            </a:r>
            <a:r>
              <a:rPr lang="zh-CN" altLang="en-US" sz="2800" kern="0" dirty="0">
                <a:solidFill>
                  <a:schemeClr val="bg2"/>
                </a:solidFill>
                <a:latin typeface="Comic Sans MS"/>
              </a:rPr>
              <a:t> </a:t>
            </a:r>
            <a:r>
              <a:rPr lang="en-US" altLang="zh-CN" sz="2800" kern="0" dirty="0">
                <a:solidFill>
                  <a:schemeClr val="bg2"/>
                </a:solidFill>
                <a:latin typeface="Comic Sans MS"/>
              </a:rPr>
              <a:t>try</a:t>
            </a:r>
            <a:endParaRPr lang="en-CN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2219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4" grpId="0" build="p"/>
      <p:bldP spid="13" grpId="0"/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itl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8305800" cy="838200"/>
          </a:xfrm>
        </p:spPr>
        <p:txBody>
          <a:bodyPr/>
          <a:lstStyle/>
          <a:p>
            <a:r>
              <a:rPr lang="en-US" altLang="x-none">
                <a:ea typeface="ＭＳ Ｐゴシック" charset="-128"/>
              </a:rPr>
              <a:t>Exercise: nextLine or next?</a:t>
            </a:r>
          </a:p>
        </p:txBody>
      </p:sp>
      <p:sp>
        <p:nvSpPr>
          <p:cNvPr id="6041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DB10FE4E-C26E-ED43-BA45-33019807B22F}" type="slidenum">
              <a:rPr lang="en-US" altLang="x-none" sz="1200">
                <a:latin typeface="Tahoma" charset="0"/>
              </a:rPr>
              <a:pPr/>
              <a:t>16</a:t>
            </a:fld>
            <a:endParaRPr lang="en-US" altLang="x-none" sz="1200">
              <a:latin typeface="Tahoma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85800" y="1600200"/>
            <a:ext cx="8001000" cy="1815882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>
              <a:defRPr/>
            </a:pPr>
            <a:r>
              <a:rPr lang="en-US" sz="2800" dirty="0" err="1">
                <a:solidFill>
                  <a:srgbClr val="000000"/>
                </a:solidFill>
                <a:highlight>
                  <a:srgbClr val="E8F2FE"/>
                </a:highlight>
                <a:latin typeface="Monaco"/>
                <a:ea typeface="ＭＳ Ｐゴシック" charset="0"/>
                <a:cs typeface="ＭＳ Ｐゴシック" charset="0"/>
              </a:rPr>
              <a:t>System.</a:t>
            </a:r>
            <a:r>
              <a:rPr lang="en-US" sz="2800" b="1" i="1" dirty="0" err="1">
                <a:solidFill>
                  <a:srgbClr val="0000C0"/>
                </a:solidFill>
                <a:highlight>
                  <a:srgbClr val="E8F2FE"/>
                </a:highlight>
                <a:latin typeface="Monaco"/>
                <a:ea typeface="ＭＳ Ｐゴシック" charset="0"/>
                <a:cs typeface="ＭＳ Ｐゴシック" charset="0"/>
              </a:rPr>
              <a:t>out</a:t>
            </a:r>
            <a:r>
              <a:rPr lang="en-US" sz="2800" b="1" i="1" dirty="0" err="1">
                <a:solidFill>
                  <a:srgbClr val="000000"/>
                </a:solidFill>
                <a:highlight>
                  <a:srgbClr val="E8F2FE"/>
                </a:highlight>
                <a:latin typeface="Monaco"/>
                <a:ea typeface="ＭＳ Ｐゴシック" charset="0"/>
                <a:cs typeface="ＭＳ Ｐゴシック" charset="0"/>
              </a:rPr>
              <a:t>.print</a:t>
            </a:r>
            <a:r>
              <a:rPr lang="en-US" sz="2800" b="1" i="1" dirty="0">
                <a:solidFill>
                  <a:srgbClr val="000000"/>
                </a:solidFill>
                <a:highlight>
                  <a:srgbClr val="E8F2FE"/>
                </a:highlight>
                <a:latin typeface="Monaco"/>
                <a:ea typeface="ＭＳ Ｐゴシック" charset="0"/>
                <a:cs typeface="ＭＳ Ｐゴシック" charset="0"/>
              </a:rPr>
              <a:t>(“A number: “);</a:t>
            </a:r>
          </a:p>
          <a:p>
            <a:pPr algn="l">
              <a:defRPr/>
            </a:pPr>
            <a:r>
              <a:rPr lang="en-US" sz="2800" b="1" dirty="0" err="1">
                <a:solidFill>
                  <a:srgbClr val="7F0055"/>
                </a:solidFill>
                <a:latin typeface="Monaco"/>
                <a:ea typeface="ＭＳ Ｐゴシック" charset="0"/>
                <a:cs typeface="ＭＳ Ｐゴシック" charset="0"/>
              </a:rPr>
              <a:t>int</a:t>
            </a:r>
            <a:r>
              <a:rPr lang="en-US" sz="2800" b="1" dirty="0">
                <a:solidFill>
                  <a:srgbClr val="000000"/>
                </a:solidFill>
                <a:latin typeface="Monaco"/>
                <a:ea typeface="ＭＳ Ｐゴシック" charset="0"/>
                <a:cs typeface="ＭＳ Ｐゴシック" charset="0"/>
              </a:rPr>
              <a:t> </a:t>
            </a:r>
            <a:r>
              <a:rPr lang="en-US" sz="2800" b="1" dirty="0">
                <a:solidFill>
                  <a:srgbClr val="6A3E3E"/>
                </a:solidFill>
                <a:latin typeface="Monaco"/>
                <a:ea typeface="ＭＳ Ｐゴシック" charset="0"/>
                <a:cs typeface="ＭＳ Ｐゴシック" charset="0"/>
              </a:rPr>
              <a:t>i1</a:t>
            </a:r>
            <a:r>
              <a:rPr lang="en-US" sz="2800" b="1" dirty="0">
                <a:solidFill>
                  <a:srgbClr val="000000"/>
                </a:solidFill>
                <a:latin typeface="Monaco"/>
                <a:ea typeface="ＭＳ Ｐゴシック" charset="0"/>
                <a:cs typeface="ＭＳ Ｐゴシック" charset="0"/>
              </a:rPr>
              <a:t> = </a:t>
            </a:r>
            <a:r>
              <a:rPr lang="en-US" sz="2800" b="1" dirty="0" err="1">
                <a:solidFill>
                  <a:srgbClr val="6A3E3E"/>
                </a:solidFill>
                <a:latin typeface="Monaco"/>
                <a:ea typeface="ＭＳ Ｐゴシック" charset="0"/>
                <a:cs typeface="ＭＳ Ｐゴシック" charset="0"/>
              </a:rPr>
              <a:t>console</a:t>
            </a:r>
            <a:r>
              <a:rPr lang="en-US" sz="2800" b="1" dirty="0" err="1">
                <a:solidFill>
                  <a:srgbClr val="000000"/>
                </a:solidFill>
                <a:latin typeface="Monaco"/>
                <a:ea typeface="ＭＳ Ｐゴシック" charset="0"/>
                <a:cs typeface="ＭＳ Ｐゴシック" charset="0"/>
              </a:rPr>
              <a:t>.nextInt</a:t>
            </a:r>
            <a:r>
              <a:rPr lang="en-US" sz="2800" b="1" dirty="0">
                <a:solidFill>
                  <a:srgbClr val="000000"/>
                </a:solidFill>
                <a:latin typeface="Monaco"/>
                <a:ea typeface="ＭＳ Ｐゴシック" charset="0"/>
                <a:cs typeface="ＭＳ Ｐゴシック" charset="0"/>
              </a:rPr>
              <a:t>();</a:t>
            </a:r>
          </a:p>
          <a:p>
            <a:pPr algn="l">
              <a:defRPr/>
            </a:pPr>
            <a:r>
              <a:rPr lang="en-US" sz="2800" dirty="0" err="1">
                <a:solidFill>
                  <a:srgbClr val="000000"/>
                </a:solidFill>
                <a:highlight>
                  <a:srgbClr val="E8F2FE"/>
                </a:highlight>
                <a:latin typeface="Monaco"/>
                <a:ea typeface="ＭＳ Ｐゴシック" charset="0"/>
                <a:cs typeface="ＭＳ Ｐゴシック" charset="0"/>
              </a:rPr>
              <a:t>System.</a:t>
            </a:r>
            <a:r>
              <a:rPr lang="en-US" sz="2800" b="1" i="1" dirty="0" err="1">
                <a:solidFill>
                  <a:srgbClr val="0000C0"/>
                </a:solidFill>
                <a:highlight>
                  <a:srgbClr val="E8F2FE"/>
                </a:highlight>
                <a:latin typeface="Monaco"/>
                <a:ea typeface="ＭＳ Ｐゴシック" charset="0"/>
                <a:cs typeface="ＭＳ Ｐゴシック" charset="0"/>
              </a:rPr>
              <a:t>out</a:t>
            </a:r>
            <a:r>
              <a:rPr lang="en-US" sz="2800" b="1" i="1" dirty="0" err="1">
                <a:solidFill>
                  <a:srgbClr val="000000"/>
                </a:solidFill>
                <a:highlight>
                  <a:srgbClr val="E8F2FE"/>
                </a:highlight>
                <a:latin typeface="Monaco"/>
                <a:ea typeface="ＭＳ Ｐゴシック" charset="0"/>
                <a:cs typeface="ＭＳ Ｐゴシック" charset="0"/>
              </a:rPr>
              <a:t>.print</a:t>
            </a:r>
            <a:r>
              <a:rPr lang="en-US" sz="2800" b="1" i="1" dirty="0">
                <a:solidFill>
                  <a:srgbClr val="000000"/>
                </a:solidFill>
                <a:highlight>
                  <a:srgbClr val="E8F2FE"/>
                </a:highlight>
                <a:latin typeface="Monaco"/>
                <a:ea typeface="ＭＳ Ｐゴシック" charset="0"/>
                <a:cs typeface="ＭＳ Ｐゴシック" charset="0"/>
              </a:rPr>
              <a:t>(“File name: “);</a:t>
            </a:r>
            <a:br>
              <a:rPr lang="en-US" sz="2800" dirty="0">
                <a:solidFill>
                  <a:srgbClr val="000000"/>
                </a:solidFill>
                <a:latin typeface="Monaco"/>
                <a:ea typeface="ＭＳ Ｐゴシック" charset="0"/>
                <a:cs typeface="ＭＳ Ｐゴシック" charset="0"/>
              </a:rPr>
            </a:br>
            <a:r>
              <a:rPr lang="en-US" sz="2800" dirty="0">
                <a:solidFill>
                  <a:srgbClr val="000000"/>
                </a:solidFill>
                <a:latin typeface="Monaco"/>
                <a:ea typeface="ＭＳ Ｐゴシック" charset="0"/>
                <a:cs typeface="ＭＳ Ｐゴシック" charset="0"/>
              </a:rPr>
              <a:t>String </a:t>
            </a:r>
            <a:r>
              <a:rPr lang="en-US" sz="2800" dirty="0" err="1">
                <a:solidFill>
                  <a:srgbClr val="6A3E3E"/>
                </a:solidFill>
                <a:latin typeface="Monaco"/>
                <a:ea typeface="ＭＳ Ｐゴシック" charset="0"/>
                <a:cs typeface="ＭＳ Ｐゴシック" charset="0"/>
              </a:rPr>
              <a:t>fileName</a:t>
            </a:r>
            <a:r>
              <a:rPr lang="en-US" sz="2800" dirty="0">
                <a:solidFill>
                  <a:srgbClr val="000000"/>
                </a:solidFill>
                <a:latin typeface="Monaco"/>
                <a:ea typeface="ＭＳ Ｐゴシック" charset="0"/>
                <a:cs typeface="ＭＳ Ｐゴシック" charset="0"/>
              </a:rPr>
              <a:t> = </a:t>
            </a:r>
            <a:r>
              <a:rPr lang="en-US" sz="2800" dirty="0">
                <a:solidFill>
                  <a:srgbClr val="6A3E3E"/>
                </a:solidFill>
                <a:latin typeface="Monaco"/>
                <a:ea typeface="ＭＳ Ｐゴシック" charset="0"/>
                <a:cs typeface="ＭＳ Ｐゴシック" charset="0"/>
              </a:rPr>
              <a:t>console</a:t>
            </a:r>
            <a:r>
              <a:rPr lang="en-US" sz="2800" dirty="0">
                <a:solidFill>
                  <a:srgbClr val="000000"/>
                </a:solidFill>
                <a:latin typeface="Monaco"/>
                <a:ea typeface="ＭＳ Ｐゴシック" charset="0"/>
                <a:cs typeface="ＭＳ Ｐゴシック" charset="0"/>
              </a:rPr>
              <a:t>.</a:t>
            </a:r>
            <a:r>
              <a:rPr lang="en-US" sz="2800" dirty="0">
                <a:solidFill>
                  <a:srgbClr val="FF0000"/>
                </a:solidFill>
                <a:latin typeface="Monaco"/>
                <a:ea typeface="ＭＳ Ｐゴシック" charset="0"/>
                <a:cs typeface="ＭＳ Ｐゴシック" charset="0"/>
              </a:rPr>
              <a:t>_____</a:t>
            </a:r>
            <a:r>
              <a:rPr lang="en-US" sz="2800" dirty="0">
                <a:solidFill>
                  <a:srgbClr val="000000"/>
                </a:solidFill>
                <a:latin typeface="Monaco"/>
                <a:ea typeface="ＭＳ Ｐゴシック" charset="0"/>
                <a:cs typeface="ＭＳ Ｐゴシック" charset="0"/>
              </a:rPr>
              <a:t>();</a:t>
            </a:r>
            <a:endParaRPr lang="en-US" sz="1800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78F57CA-5C37-901E-D262-94128769816F}"/>
              </a:ext>
            </a:extLst>
          </p:cNvPr>
          <p:cNvSpPr txBox="1"/>
          <p:nvPr/>
        </p:nvSpPr>
        <p:spPr>
          <a:xfrm>
            <a:off x="4876800" y="5410200"/>
            <a:ext cx="3505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800" kern="0" dirty="0">
                <a:solidFill>
                  <a:schemeClr val="bg2"/>
                </a:solidFill>
                <a:latin typeface="Comic Sans MS"/>
              </a:rPr>
              <a:t>Lets</a:t>
            </a:r>
            <a:r>
              <a:rPr lang="zh-CN" altLang="en-US" sz="2800" kern="0" dirty="0">
                <a:solidFill>
                  <a:schemeClr val="bg2"/>
                </a:solidFill>
                <a:latin typeface="Comic Sans MS"/>
              </a:rPr>
              <a:t> </a:t>
            </a:r>
            <a:r>
              <a:rPr lang="en-US" altLang="zh-CN" sz="2800" kern="0" dirty="0">
                <a:solidFill>
                  <a:schemeClr val="bg2"/>
                </a:solidFill>
                <a:latin typeface="Comic Sans MS"/>
              </a:rPr>
              <a:t>have</a:t>
            </a:r>
            <a:r>
              <a:rPr lang="zh-CN" altLang="en-US" sz="2800" kern="0" dirty="0">
                <a:solidFill>
                  <a:schemeClr val="bg2"/>
                </a:solidFill>
                <a:latin typeface="Comic Sans MS"/>
              </a:rPr>
              <a:t> </a:t>
            </a:r>
            <a:r>
              <a:rPr lang="en-US" altLang="zh-CN" sz="2800" kern="0" dirty="0">
                <a:solidFill>
                  <a:schemeClr val="bg2"/>
                </a:solidFill>
                <a:latin typeface="Comic Sans MS"/>
              </a:rPr>
              <a:t>a</a:t>
            </a:r>
            <a:r>
              <a:rPr lang="zh-CN" altLang="en-US" sz="2800" kern="0" dirty="0">
                <a:solidFill>
                  <a:schemeClr val="bg2"/>
                </a:solidFill>
                <a:latin typeface="Comic Sans MS"/>
              </a:rPr>
              <a:t> </a:t>
            </a:r>
            <a:r>
              <a:rPr lang="en-US" altLang="zh-CN" sz="2800" kern="0" dirty="0">
                <a:solidFill>
                  <a:schemeClr val="bg2"/>
                </a:solidFill>
                <a:latin typeface="Comic Sans MS"/>
              </a:rPr>
              <a:t>try</a:t>
            </a:r>
            <a:endParaRPr lang="en-CN" dirty="0">
              <a:solidFill>
                <a:schemeClr val="bg2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30D23F7-49D5-9E69-CC04-4D1E9D73E7BC}"/>
              </a:ext>
            </a:extLst>
          </p:cNvPr>
          <p:cNvSpPr/>
          <p:nvPr/>
        </p:nvSpPr>
        <p:spPr>
          <a:xfrm>
            <a:off x="457200" y="6324600"/>
            <a:ext cx="833273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en-US" sz="2000" kern="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rPr>
              <a:t>First read ScannerInputExample</a:t>
            </a:r>
            <a:r>
              <a:rPr lang="en-US" altLang="zh-CN" sz="2000" kern="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rPr>
              <a:t>2</a:t>
            </a:r>
            <a:r>
              <a:rPr lang="en-US" sz="2000" kern="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rPr>
              <a:t>.java to guess behaviors, then try.</a:t>
            </a:r>
            <a:endParaRPr lang="en-US" sz="400" dirty="0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4465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itle 1"/>
          <p:cNvSpPr>
            <a:spLocks noGrp="1"/>
          </p:cNvSpPr>
          <p:nvPr>
            <p:ph type="title"/>
          </p:nvPr>
        </p:nvSpPr>
        <p:spPr>
          <a:xfrm>
            <a:off x="533400" y="381000"/>
            <a:ext cx="7772400" cy="838200"/>
          </a:xfrm>
        </p:spPr>
        <p:txBody>
          <a:bodyPr/>
          <a:lstStyle/>
          <a:p>
            <a:r>
              <a:rPr lang="en-US" altLang="x-none">
                <a:ea typeface="ＭＳ Ｐゴシック" charset="-128"/>
              </a:rPr>
              <a:t>(Offline) Practice: Scanner Fun</a:t>
            </a:r>
          </a:p>
        </p:txBody>
      </p:sp>
      <p:sp>
        <p:nvSpPr>
          <p:cNvPr id="6144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endParaRPr lang="en-US" altLang="x-none">
              <a:ea typeface="ＭＳ Ｐゴシック" charset="-128"/>
            </a:endParaRPr>
          </a:p>
          <a:p>
            <a:r>
              <a:rPr lang="en-US" altLang="x-none">
                <a:ea typeface="ＭＳ Ｐゴシック" charset="-128"/>
              </a:rPr>
              <a:t>Please try out ScannerFun.java</a:t>
            </a:r>
          </a:p>
        </p:txBody>
      </p:sp>
      <p:sp>
        <p:nvSpPr>
          <p:cNvPr id="6144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13743132-13B2-EC48-A619-3909F2623199}" type="slidenum">
              <a:rPr lang="en-US" altLang="x-none" sz="1200">
                <a:latin typeface="Tahoma" charset="0"/>
              </a:rPr>
              <a:pPr/>
              <a:t>17</a:t>
            </a:fld>
            <a:endParaRPr lang="en-US" altLang="x-none" sz="1200" dirty="0">
              <a:latin typeface="Tahoma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7200" y="6324600"/>
            <a:ext cx="2525713" cy="4619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en-US" sz="2400" kern="0" dirty="0" err="1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rPr>
              <a:t>ScannerFun.java</a:t>
            </a:r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13257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ea typeface="ＭＳ Ｐゴシック" charset="-128"/>
              </a:rPr>
              <a:t>Input from File</a:t>
            </a:r>
          </a:p>
        </p:txBody>
      </p:sp>
      <p:sp>
        <p:nvSpPr>
          <p:cNvPr id="62466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153400" cy="4648200"/>
          </a:xfrm>
        </p:spPr>
        <p:txBody>
          <a:bodyPr/>
          <a:lstStyle/>
          <a:p>
            <a:r>
              <a:rPr lang="en-US" altLang="x-none" dirty="0">
                <a:ea typeface="ＭＳ Ｐゴシック" charset="-128"/>
              </a:rPr>
              <a:t>There are two approaches</a:t>
            </a:r>
          </a:p>
          <a:p>
            <a:pPr lvl="1"/>
            <a:r>
              <a:rPr lang="en-US" altLang="x-none" dirty="0">
                <a:ea typeface="ＭＳ Ｐゴシック" charset="-128"/>
              </a:rPr>
              <a:t>Create a scanner with </a:t>
            </a:r>
            <a:r>
              <a:rPr lang="en-US" altLang="x-none" dirty="0" err="1">
                <a:ea typeface="ＭＳ Ｐゴシック" charset="-128"/>
              </a:rPr>
              <a:t>src</a:t>
            </a:r>
            <a:r>
              <a:rPr lang="en-US" altLang="x-none" dirty="0">
                <a:ea typeface="ＭＳ Ｐゴシック" charset="-128"/>
              </a:rPr>
              <a:t> as a file (more shortly)</a:t>
            </a:r>
          </a:p>
          <a:p>
            <a:pPr lvl="1"/>
            <a:endParaRPr lang="en-US" altLang="x-none" dirty="0">
              <a:ea typeface="ＭＳ Ｐゴシック" charset="-128"/>
            </a:endParaRPr>
          </a:p>
          <a:p>
            <a:pPr lvl="1"/>
            <a:r>
              <a:rPr lang="en-US" altLang="x-none" dirty="0">
                <a:ea typeface="ＭＳ Ｐゴシック" charset="-128"/>
              </a:rPr>
              <a:t>Redirect: a concept in computer science, which allows the operating system to send a file</a:t>
            </a:r>
            <a:r>
              <a:rPr lang="en-US" altLang="en-US" dirty="0">
                <a:ea typeface="ＭＳ Ｐゴシック" charset="-128"/>
              </a:rPr>
              <a:t>’</a:t>
            </a:r>
            <a:r>
              <a:rPr lang="en-US" altLang="x-none" dirty="0">
                <a:ea typeface="ＭＳ Ｐゴシック" charset="-128"/>
              </a:rPr>
              <a:t>s content as if it is typed in by keyboard:</a:t>
            </a:r>
            <a:br>
              <a:rPr lang="en-US" altLang="x-none" dirty="0">
                <a:ea typeface="ＭＳ Ｐゴシック" charset="-128"/>
              </a:rPr>
            </a:br>
            <a:r>
              <a:rPr lang="en-US" altLang="x-none" dirty="0">
                <a:ea typeface="ＭＳ Ｐゴシック" charset="-128"/>
              </a:rPr>
              <a:t> (Use command line: Terminal -&gt; to working directory) </a:t>
            </a:r>
            <a:br>
              <a:rPr lang="en-US" altLang="x-none" dirty="0">
                <a:ea typeface="ＭＳ Ｐゴシック" charset="-128"/>
              </a:rPr>
            </a:br>
            <a:r>
              <a:rPr lang="en-US" altLang="x-none" dirty="0">
                <a:latin typeface="Courier New" charset="0"/>
                <a:ea typeface="ＭＳ Ｐゴシック" charset="-128"/>
              </a:rPr>
              <a:t>%java Plot </a:t>
            </a:r>
            <a:r>
              <a:rPr lang="en-US" altLang="x-none" b="1" dirty="0">
                <a:solidFill>
                  <a:srgbClr val="FF0000"/>
                </a:solidFill>
                <a:latin typeface="Courier New" charset="0"/>
                <a:ea typeface="ＭＳ Ｐゴシック" charset="-128"/>
              </a:rPr>
              <a:t>&lt;</a:t>
            </a:r>
            <a:r>
              <a:rPr lang="en-US" altLang="x-none" dirty="0">
                <a:latin typeface="Courier New" charset="0"/>
                <a:ea typeface="ＭＳ Ｐゴシック" charset="-128"/>
              </a:rPr>
              <a:t> </a:t>
            </a:r>
            <a:r>
              <a:rPr lang="en-US" altLang="x-none" dirty="0" err="1">
                <a:latin typeface="Courier New" charset="0"/>
                <a:ea typeface="ＭＳ Ｐゴシック" charset="-128"/>
              </a:rPr>
              <a:t>USA.txt</a:t>
            </a:r>
            <a:endParaRPr lang="en-US" altLang="x-none" dirty="0">
              <a:latin typeface="Courier New" charset="0"/>
              <a:ea typeface="ＭＳ Ｐゴシック" charset="-12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" y="6324600"/>
            <a:ext cx="279275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en-US" sz="2400" kern="0" dirty="0" err="1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rPr>
              <a:t>Plot.java</a:t>
            </a:r>
            <a:r>
              <a:rPr lang="en-US" sz="2400" kern="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rPr>
              <a:t>  </a:t>
            </a:r>
            <a:r>
              <a:rPr lang="en-US" sz="2400" kern="0" dirty="0" err="1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rPr>
              <a:t>USA.txt</a:t>
            </a:r>
            <a:endParaRPr lang="en-US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id="{9E088189-D9A6-BBF1-AB15-CDCDA3B91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3575" y="6402388"/>
            <a:ext cx="2130425" cy="4556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13743132-13B2-EC48-A619-3909F2623199}" type="slidenum">
              <a:rPr lang="en-US" altLang="x-none" sz="1200">
                <a:latin typeface="Tahoma" charset="0"/>
              </a:rPr>
              <a:pPr/>
              <a:t>18</a:t>
            </a:fld>
            <a:endParaRPr lang="en-US" altLang="x-none" sz="12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4343662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>
                <a:ea typeface="ＭＳ Ｐゴシック" charset="-128"/>
              </a:rPr>
              <a:t>Exercise: Plot a Geo Data File</a:t>
            </a:r>
          </a:p>
        </p:txBody>
      </p:sp>
      <p:sp>
        <p:nvSpPr>
          <p:cNvPr id="62466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153400" cy="4648200"/>
          </a:xfrm>
        </p:spPr>
        <p:txBody>
          <a:bodyPr/>
          <a:lstStyle/>
          <a:p>
            <a:r>
              <a:rPr lang="en-US" altLang="x-none" dirty="0">
                <a:ea typeface="ＭＳ Ｐゴシック" charset="-128"/>
              </a:rPr>
              <a:t>File format:</a:t>
            </a:r>
          </a:p>
          <a:p>
            <a:pPr lvl="1"/>
            <a:r>
              <a:rPr lang="en-US" altLang="x-none" dirty="0" err="1">
                <a:ea typeface="ＭＳ Ｐゴシック" charset="-128"/>
              </a:rPr>
              <a:t>xmin</a:t>
            </a:r>
            <a:r>
              <a:rPr lang="en-US" altLang="x-none" dirty="0">
                <a:ea typeface="ＭＳ Ｐゴシック" charset="-128"/>
              </a:rPr>
              <a:t> </a:t>
            </a:r>
            <a:r>
              <a:rPr lang="en-US" altLang="x-none" dirty="0" err="1">
                <a:ea typeface="ＭＳ Ｐゴシック" charset="-128"/>
              </a:rPr>
              <a:t>ymin</a:t>
            </a:r>
            <a:r>
              <a:rPr lang="en-US" altLang="x-none" dirty="0">
                <a:ea typeface="ＭＳ Ｐゴシック" charset="-128"/>
              </a:rPr>
              <a:t> </a:t>
            </a:r>
            <a:r>
              <a:rPr lang="en-US" altLang="x-none" dirty="0" err="1">
                <a:ea typeface="ＭＳ Ｐゴシック" charset="-128"/>
              </a:rPr>
              <a:t>xmax</a:t>
            </a:r>
            <a:r>
              <a:rPr lang="en-US" altLang="x-none" dirty="0">
                <a:ea typeface="ＭＳ Ｐゴシック" charset="-128"/>
              </a:rPr>
              <a:t> </a:t>
            </a:r>
            <a:r>
              <a:rPr lang="en-US" altLang="x-none" dirty="0" err="1">
                <a:ea typeface="ＭＳ Ｐゴシック" charset="-128"/>
              </a:rPr>
              <a:t>ymax</a:t>
            </a:r>
            <a:r>
              <a:rPr lang="en-US" altLang="x-none" dirty="0">
                <a:ea typeface="ＭＳ Ｐゴシック" charset="-128"/>
              </a:rPr>
              <a:t> </a:t>
            </a:r>
            <a:r>
              <a:rPr lang="en-US" altLang="x-none" dirty="0" err="1">
                <a:ea typeface="ＭＳ Ｐゴシック" charset="-128"/>
              </a:rPr>
              <a:t>npoints</a:t>
            </a:r>
            <a:endParaRPr lang="en-US" altLang="x-none" dirty="0">
              <a:ea typeface="ＭＳ Ｐゴシック" charset="-128"/>
            </a:endParaRPr>
          </a:p>
          <a:p>
            <a:pPr lvl="1"/>
            <a:r>
              <a:rPr lang="en-US" altLang="x-none" dirty="0">
                <a:ea typeface="ＭＳ Ｐゴシック" charset="-128"/>
              </a:rPr>
              <a:t>x, y</a:t>
            </a:r>
          </a:p>
          <a:p>
            <a:pPr lvl="1"/>
            <a:r>
              <a:rPr lang="mr-IN" altLang="x-none" dirty="0">
                <a:ea typeface="ＭＳ Ｐゴシック" charset="-128"/>
              </a:rPr>
              <a:t>…</a:t>
            </a:r>
            <a:endParaRPr lang="en-US" altLang="x-none" dirty="0">
              <a:ea typeface="ＭＳ Ｐゴシック" charset="-12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" y="6324600"/>
            <a:ext cx="279275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en-US" sz="2400" kern="0" dirty="0" err="1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rPr>
              <a:t>Plot.java</a:t>
            </a:r>
            <a:r>
              <a:rPr lang="en-US" sz="2400" kern="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rPr>
              <a:t>  </a:t>
            </a:r>
            <a:r>
              <a:rPr lang="en-US" sz="2400" kern="0" dirty="0" err="1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rPr>
              <a:t>USA.txt</a:t>
            </a:r>
            <a:endParaRPr lang="en-US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id="{444714AA-21B4-59E7-DAE4-D30A64BEB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3575" y="6402388"/>
            <a:ext cx="2130425" cy="4556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13743132-13B2-EC48-A619-3909F2623199}" type="slidenum">
              <a:rPr lang="en-US" altLang="x-none" sz="1200">
                <a:latin typeface="Tahoma" charset="0"/>
              </a:rPr>
              <a:pPr/>
              <a:t>19</a:t>
            </a:fld>
            <a:endParaRPr lang="en-US" altLang="x-none" sz="12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1305274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Outline</a:t>
            </a:r>
          </a:p>
        </p:txBody>
      </p:sp>
      <p:sp>
        <p:nvSpPr>
          <p:cNvPr id="2969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x-none" dirty="0">
                <a:ea typeface="ＭＳ Ｐゴシック" charset="-128"/>
              </a:rPr>
              <a:t>Admin and recap</a:t>
            </a:r>
          </a:p>
          <a:p>
            <a:r>
              <a:rPr lang="en-US" altLang="x-none" dirty="0">
                <a:ea typeface="ＭＳ Ｐゴシック" charset="-128"/>
              </a:rPr>
              <a:t>Method w/ return</a:t>
            </a:r>
          </a:p>
          <a:p>
            <a:r>
              <a:rPr lang="en-US" altLang="x-none" dirty="0">
                <a:ea typeface="ＭＳ Ｐゴシック" charset="-128"/>
              </a:rPr>
              <a:t>Summary of method definition and invocation rules</a:t>
            </a:r>
          </a:p>
          <a:p>
            <a:pPr lvl="1"/>
            <a:r>
              <a:rPr lang="en-US" altLang="x-none" dirty="0">
                <a:ea typeface="ＭＳ Ｐゴシック" charset="-128"/>
              </a:rPr>
              <a:t>overloaded methods</a:t>
            </a:r>
          </a:p>
          <a:p>
            <a:pPr lvl="1"/>
            <a:r>
              <a:rPr lang="en-US" altLang="x-none" dirty="0">
                <a:ea typeface="ＭＳ Ｐゴシック" charset="-128"/>
              </a:rPr>
              <a:t>formal arguments are local variables</a:t>
            </a:r>
          </a:p>
          <a:p>
            <a:pPr lvl="1"/>
            <a:r>
              <a:rPr lang="en-US" altLang="x-none" dirty="0">
                <a:ea typeface="ＭＳ Ｐゴシック" charset="-128"/>
              </a:rPr>
              <a:t>primitive types use value semantics</a:t>
            </a:r>
          </a:p>
          <a:p>
            <a:r>
              <a:rPr lang="en-US" altLang="x-none" dirty="0">
                <a:solidFill>
                  <a:srgbClr val="C00000"/>
                </a:solidFill>
                <a:ea typeface="ＭＳ Ｐゴシック" charset="-128"/>
              </a:rPr>
              <a:t>Text I/O</a:t>
            </a:r>
          </a:p>
          <a:p>
            <a:pPr lvl="1"/>
            <a:r>
              <a:rPr lang="en-US" altLang="x-none" dirty="0">
                <a:solidFill>
                  <a:srgbClr val="C00000"/>
                </a:solidFill>
                <a:ea typeface="ＭＳ Ｐゴシック" charset="-128"/>
              </a:rPr>
              <a:t>Input: basic Scanner input</a:t>
            </a:r>
          </a:p>
          <a:p>
            <a:pPr lvl="1"/>
            <a:r>
              <a:rPr lang="en-US" altLang="x-none" dirty="0">
                <a:solidFill>
                  <a:srgbClr val="A90200"/>
                </a:solidFill>
                <a:ea typeface="ＭＳ Ｐゴシック" charset="-128"/>
              </a:rPr>
              <a:t>Output: basic </a:t>
            </a:r>
            <a:r>
              <a:rPr lang="en-US" altLang="x-none" dirty="0" err="1">
                <a:solidFill>
                  <a:srgbClr val="A90200"/>
                </a:solidFill>
                <a:ea typeface="ＭＳ Ｐゴシック" charset="-128"/>
              </a:rPr>
              <a:t>printf</a:t>
            </a:r>
            <a:r>
              <a:rPr lang="en-US" altLang="x-none" dirty="0">
                <a:solidFill>
                  <a:srgbClr val="A90200"/>
                </a:solidFill>
                <a:ea typeface="ＭＳ Ｐゴシック" charset="-128"/>
              </a:rPr>
              <a:t> and </a:t>
            </a:r>
            <a:r>
              <a:rPr lang="en-US" altLang="x-none" dirty="0" err="1">
                <a:solidFill>
                  <a:srgbClr val="A90200"/>
                </a:solidFill>
                <a:ea typeface="ＭＳ Ｐゴシック" charset="-128"/>
              </a:rPr>
              <a:t>String.format</a:t>
            </a:r>
            <a:endParaRPr lang="en-US" altLang="x-none" dirty="0">
              <a:solidFill>
                <a:srgbClr val="A90200"/>
              </a:solidFill>
              <a:ea typeface="ＭＳ Ｐゴシック" charset="-128"/>
            </a:endParaRPr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8DF648EA-C082-6E40-9F0B-AEFB36875D4C}" type="slidenum">
              <a:rPr lang="en-US" altLang="x-none" sz="1200">
                <a:latin typeface="Tahoma" charset="0"/>
              </a:rPr>
              <a:pPr/>
              <a:t>2</a:t>
            </a:fld>
            <a:endParaRPr lang="en-US" altLang="x-none" sz="1200">
              <a:latin typeface="Tahoma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ea typeface="ＭＳ Ｐゴシック" charset="-128"/>
              </a:rPr>
              <a:t>Input from File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6324600"/>
            <a:ext cx="3463925" cy="4619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en-US" sz="2400" kern="0" dirty="0" err="1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rPr>
              <a:t>PlotUSA.java</a:t>
            </a:r>
            <a:r>
              <a:rPr lang="en-US" sz="2400" kern="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rPr>
              <a:t>  </a:t>
            </a:r>
            <a:r>
              <a:rPr lang="en-US" sz="2400" kern="0" dirty="0" err="1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rPr>
              <a:t>USA.txt</a:t>
            </a:r>
            <a:endParaRPr lang="en-US" dirty="0">
              <a:ea typeface="ＭＳ Ｐゴシック" charset="0"/>
              <a:cs typeface="ＭＳ Ｐゴシック" charset="0"/>
            </a:endParaRPr>
          </a:p>
        </p:txBody>
      </p:sp>
      <p:pic>
        <p:nvPicPr>
          <p:cNvPr id="63491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1447800"/>
            <a:ext cx="4529138" cy="491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id="{39B2874A-D00F-DA56-1E84-BE2176AB8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3575" y="6402388"/>
            <a:ext cx="2130425" cy="4556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13743132-13B2-EC48-A619-3909F2623199}" type="slidenum">
              <a:rPr lang="en-US" altLang="x-none" sz="1200">
                <a:latin typeface="Tahoma" charset="0"/>
              </a:rPr>
              <a:pPr/>
              <a:t>20</a:t>
            </a:fld>
            <a:endParaRPr lang="en-US" altLang="x-none" sz="12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4278725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ea typeface="ＭＳ Ｐゴシック" charset="-128"/>
              </a:rPr>
              <a:t>Exercise</a:t>
            </a:r>
          </a:p>
        </p:txBody>
      </p:sp>
      <p:sp>
        <p:nvSpPr>
          <p:cNvPr id="64514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7772400" cy="1295400"/>
          </a:xfrm>
        </p:spPr>
        <p:txBody>
          <a:bodyPr/>
          <a:lstStyle/>
          <a:p>
            <a:r>
              <a:rPr lang="en-US" altLang="x-none">
                <a:ea typeface="ＭＳ Ｐゴシック" charset="-128"/>
              </a:rPr>
              <a:t>What if you do not want to see the loading process (e.g., see all display at once, not one point at a time)? </a:t>
            </a:r>
            <a:endParaRPr lang="en-US" altLang="x-none">
              <a:latin typeface="Courier New" charset="0"/>
              <a:ea typeface="ＭＳ Ｐゴシック" charset="-12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" y="6324600"/>
            <a:ext cx="279275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en-US" sz="2400" kern="0" dirty="0" err="1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rPr>
              <a:t>Plot.java</a:t>
            </a:r>
            <a:r>
              <a:rPr lang="en-US" sz="2400" kern="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rPr>
              <a:t>  </a:t>
            </a:r>
            <a:r>
              <a:rPr lang="en-US" sz="2400" kern="0" dirty="0" err="1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rPr>
              <a:t>USA.txt</a:t>
            </a:r>
            <a:endParaRPr lang="en-US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5676175-A505-93B5-C477-89F206703C78}"/>
              </a:ext>
            </a:extLst>
          </p:cNvPr>
          <p:cNvSpPr txBox="1"/>
          <p:nvPr/>
        </p:nvSpPr>
        <p:spPr>
          <a:xfrm>
            <a:off x="2819400" y="4036794"/>
            <a:ext cx="35052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800" kern="0" dirty="0">
                <a:solidFill>
                  <a:schemeClr val="bg2"/>
                </a:solidFill>
                <a:latin typeface="Comic Sans MS"/>
              </a:rPr>
              <a:t>Find solution from </a:t>
            </a:r>
            <a:r>
              <a:rPr lang="en-US" altLang="zh-CN" sz="2800" kern="0" dirty="0" err="1">
                <a:solidFill>
                  <a:schemeClr val="bg2"/>
                </a:solidFill>
                <a:latin typeface="Comic Sans MS"/>
              </a:rPr>
              <a:t>StdDraw.java</a:t>
            </a:r>
            <a:endParaRPr lang="en-US" altLang="zh-CN" sz="2800" kern="0" dirty="0">
              <a:solidFill>
                <a:schemeClr val="bg2"/>
              </a:solidFill>
              <a:latin typeface="Comic Sans MS"/>
            </a:endParaRPr>
          </a:p>
        </p:txBody>
      </p:sp>
      <p:sp>
        <p:nvSpPr>
          <p:cNvPr id="3" name="Slide Number Placeholder 3">
            <a:extLst>
              <a:ext uri="{FF2B5EF4-FFF2-40B4-BE49-F238E27FC236}">
                <a16:creationId xmlns:a16="http://schemas.microsoft.com/office/drawing/2014/main" id="{BBEC8E0E-9ED8-39DC-819B-C378CB6AB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3575" y="6402388"/>
            <a:ext cx="2130425" cy="4556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13743132-13B2-EC48-A619-3909F2623199}" type="slidenum">
              <a:rPr lang="en-US" altLang="x-none" sz="1200">
                <a:latin typeface="Tahoma" charset="0"/>
              </a:rPr>
              <a:pPr/>
              <a:t>21</a:t>
            </a:fld>
            <a:endParaRPr lang="en-US" altLang="x-none" sz="12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045685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ea typeface="ＭＳ Ｐゴシック" charset="-128"/>
              </a:rPr>
              <a:t>Design Issue</a:t>
            </a:r>
          </a:p>
        </p:txBody>
      </p:sp>
      <p:sp>
        <p:nvSpPr>
          <p:cNvPr id="65538" name="Rectangle 3"/>
          <p:cNvSpPr>
            <a:spLocks noGrp="1"/>
          </p:cNvSpPr>
          <p:nvPr>
            <p:ph type="body" idx="1"/>
          </p:nvPr>
        </p:nvSpPr>
        <p:spPr>
          <a:xfrm>
            <a:off x="533400" y="1371600"/>
            <a:ext cx="7772400" cy="2514600"/>
          </a:xfrm>
        </p:spPr>
        <p:txBody>
          <a:bodyPr/>
          <a:lstStyle/>
          <a:p>
            <a:pPr eaLnBrk="1" hangingPunct="1"/>
            <a:r>
              <a:rPr lang="en-US" altLang="x-none">
                <a:ea typeface="ＭＳ Ｐゴシック" charset="-128"/>
              </a:rPr>
              <a:t>What value to return when a token is not the type the scanner expects</a:t>
            </a:r>
          </a:p>
          <a:p>
            <a:pPr eaLnBrk="1" hangingPunct="1"/>
            <a:endParaRPr lang="en-US" altLang="ja-JP">
              <a:ea typeface="ＭＳ Ｐゴシック" charset="-128"/>
            </a:endParaRPr>
          </a:p>
          <a:p>
            <a:pPr eaLnBrk="1" hangingPunct="1"/>
            <a:endParaRPr lang="en-US" altLang="ja-JP">
              <a:ea typeface="ＭＳ Ｐゴシック" charset="-128"/>
            </a:endParaRPr>
          </a:p>
          <a:p>
            <a:pPr eaLnBrk="1" hangingPunct="1"/>
            <a:endParaRPr lang="en-US" altLang="ja-JP">
              <a:ea typeface="ＭＳ Ｐゴシック" charset="-128"/>
            </a:endParaRPr>
          </a:p>
        </p:txBody>
      </p:sp>
      <p:sp>
        <p:nvSpPr>
          <p:cNvPr id="44036" name="Rectangle 4"/>
          <p:cNvSpPr>
            <a:spLocks noChangeArrowheads="1"/>
          </p:cNvSpPr>
          <p:nvPr/>
        </p:nvSpPr>
        <p:spPr bwMode="auto">
          <a:xfrm>
            <a:off x="533400" y="2743200"/>
            <a:ext cx="8610600" cy="1417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>
              <a:lnSpc>
                <a:spcPct val="7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System.out.print("Which year will you graduate? ");</a:t>
            </a:r>
          </a:p>
          <a:p>
            <a:pPr algn="l">
              <a:lnSpc>
                <a:spcPct val="7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Int year = </a:t>
            </a:r>
            <a:r>
              <a:rPr lang="en-US" altLang="x-none" sz="2000" b="1">
                <a:solidFill>
                  <a:srgbClr val="800000"/>
                </a:solidFill>
                <a:latin typeface="Courier New" charset="0"/>
              </a:rPr>
              <a:t>console.nextInt()</a:t>
            </a:r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;</a:t>
            </a:r>
          </a:p>
          <a:p>
            <a:pPr algn="l">
              <a:lnSpc>
                <a:spcPct val="7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r>
              <a:rPr lang="en-US" altLang="x-none" sz="1600">
                <a:solidFill>
                  <a:srgbClr val="000000"/>
                </a:solidFill>
                <a:latin typeface="Courier New" charset="0"/>
              </a:rPr>
              <a:t>	</a:t>
            </a:r>
          </a:p>
          <a:p>
            <a:pPr algn="l">
              <a:lnSpc>
                <a:spcPct val="7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r>
              <a:rPr lang="en-US" altLang="x-none" sz="1600">
                <a:solidFill>
                  <a:srgbClr val="000000"/>
                </a:solidFill>
                <a:latin typeface="Comic Sans MS" charset="0"/>
              </a:rPr>
              <a:t>Output:</a:t>
            </a:r>
          </a:p>
          <a:p>
            <a:pPr algn="l">
              <a:lnSpc>
                <a:spcPct val="7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r>
              <a:rPr lang="en-US" altLang="x-none" sz="700">
                <a:solidFill>
                  <a:srgbClr val="000000"/>
                </a:solidFill>
                <a:latin typeface="Courier New" charset="0"/>
              </a:rPr>
              <a:t>	</a:t>
            </a:r>
          </a:p>
          <a:p>
            <a:pPr algn="l">
              <a:lnSpc>
                <a:spcPct val="7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Which year will you graduate? </a:t>
            </a:r>
            <a:r>
              <a:rPr lang="en-US" altLang="x-none" sz="2000" b="1" u="sng">
                <a:solidFill>
                  <a:srgbClr val="FF0000"/>
                </a:solidFill>
                <a:latin typeface="Courier New" charset="0"/>
              </a:rPr>
              <a:t>Timmy</a:t>
            </a:r>
            <a:endParaRPr lang="en-US" altLang="x-none" sz="800">
              <a:solidFill>
                <a:srgbClr val="FF0000"/>
              </a:solidFill>
            </a:endParaRPr>
          </a:p>
        </p:txBody>
      </p:sp>
      <p:pic>
        <p:nvPicPr>
          <p:cNvPr id="44038" name="Picture 4" descr="http://t0.gstatic.com/images?q=tbn:ANd9GcSVju9naOQvZKsGZyiOfwU0zaNtIm6ZxwJY0kAodIbCdkCmdi0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3657600"/>
            <a:ext cx="67945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id="{0FE9DAB8-157C-2EAD-0B2E-0BE10E61C7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3575" y="6402388"/>
            <a:ext cx="2130425" cy="4556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13743132-13B2-EC48-A619-3909F2623199}" type="slidenum">
              <a:rPr lang="en-US" altLang="x-none" sz="1200">
                <a:latin typeface="Tahoma" charset="0"/>
              </a:rPr>
              <a:pPr/>
              <a:t>22</a:t>
            </a:fld>
            <a:endParaRPr lang="en-US" altLang="x-none" sz="12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342605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561" name="Picture 5" descr="http://t0.gstatic.com/images?q=tbn:ANd9GcQVR4J5LRh0Nyy3HqIQtG4QVknIPaV7KfOIEybcx6pkgENRZ_a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" y="4751388"/>
            <a:ext cx="2143125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656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ea typeface="ＭＳ Ｐゴシック" charset="-128"/>
              </a:rPr>
              <a:t>Token and Exception</a:t>
            </a:r>
          </a:p>
        </p:txBody>
      </p:sp>
      <p:sp>
        <p:nvSpPr>
          <p:cNvPr id="66563" name="Rectangle 3"/>
          <p:cNvSpPr>
            <a:spLocks noGrp="1"/>
          </p:cNvSpPr>
          <p:nvPr>
            <p:ph type="body" idx="1"/>
          </p:nvPr>
        </p:nvSpPr>
        <p:spPr>
          <a:xfrm>
            <a:off x="533400" y="1371600"/>
            <a:ext cx="8229600" cy="1905000"/>
          </a:xfrm>
        </p:spPr>
        <p:txBody>
          <a:bodyPr/>
          <a:lstStyle/>
          <a:p>
            <a:pPr eaLnBrk="1" hangingPunct="1"/>
            <a:r>
              <a:rPr lang="en-US" altLang="x-none" dirty="0">
                <a:ea typeface="ＭＳ Ｐゴシック" charset="-128"/>
              </a:rPr>
              <a:t>When a token is not the type that the scanner expects, since no reasonable (non-ambiguous) return value, Scanner </a:t>
            </a:r>
            <a:r>
              <a:rPr lang="en-US" altLang="x-none" dirty="0">
                <a:solidFill>
                  <a:srgbClr val="FF0000"/>
                </a:solidFill>
                <a:ea typeface="ＭＳ Ｐゴシック" charset="-128"/>
              </a:rPr>
              <a:t>throws</a:t>
            </a:r>
            <a:r>
              <a:rPr lang="en-US" altLang="x-none" dirty="0">
                <a:ea typeface="ＭＳ Ｐゴシック" charset="-128"/>
              </a:rPr>
              <a:t> an </a:t>
            </a:r>
            <a:r>
              <a:rPr lang="en-US" altLang="x-none" dirty="0">
                <a:solidFill>
                  <a:srgbClr val="FF0000"/>
                </a:solidFill>
                <a:ea typeface="ＭＳ Ｐゴシック" charset="-128"/>
              </a:rPr>
              <a:t>exception</a:t>
            </a:r>
            <a:r>
              <a:rPr lang="en-US" altLang="x-none" dirty="0">
                <a:ea typeface="ＭＳ Ｐゴシック" charset="-128"/>
              </a:rPr>
              <a:t> (panic)</a:t>
            </a:r>
            <a:endParaRPr lang="en-US" altLang="ja-JP" dirty="0">
              <a:ea typeface="ＭＳ Ｐゴシック" charset="-128"/>
            </a:endParaRPr>
          </a:p>
          <a:p>
            <a:pPr lvl="1" eaLnBrk="1" hangingPunct="1">
              <a:lnSpc>
                <a:spcPct val="70000"/>
              </a:lnSpc>
              <a:buFont typeface="Wingdings 2" charset="2"/>
              <a:buNone/>
            </a:pPr>
            <a:r>
              <a:rPr lang="en-US" altLang="x-none" sz="2800" b="1" dirty="0">
                <a:solidFill>
                  <a:srgbClr val="800000"/>
                </a:solidFill>
                <a:latin typeface="Courier New" charset="0"/>
                <a:ea typeface="ＭＳ Ｐゴシック" charset="-128"/>
              </a:rPr>
              <a:t>	</a:t>
            </a:r>
            <a:endParaRPr lang="en-US" altLang="x-none" sz="2800" dirty="0">
              <a:latin typeface="Courier New" charset="0"/>
              <a:ea typeface="ＭＳ Ｐゴシック" charset="-12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62000" y="5048250"/>
            <a:ext cx="8229600" cy="1047750"/>
          </a:xfrm>
          <a:prstGeom prst="rect">
            <a:avLst/>
          </a:prstGeom>
        </p:spPr>
        <p:txBody>
          <a:bodyPr>
            <a:spAutoFit/>
          </a:bodyPr>
          <a:lstStyle/>
          <a:p>
            <a:pPr marL="742950" lvl="1" indent="-285750" algn="l">
              <a:lnSpc>
                <a:spcPct val="70000"/>
              </a:lnSpc>
              <a:spcBef>
                <a:spcPct val="20000"/>
              </a:spcBef>
              <a:buClr>
                <a:srgbClr val="3333CC"/>
              </a:buClr>
              <a:buSzPct val="75000"/>
              <a:defRPr/>
            </a:pPr>
            <a:r>
              <a:rPr lang="en-US" sz="1800" b="1" kern="0" dirty="0" err="1">
                <a:solidFill>
                  <a:srgbClr val="800000"/>
                </a:solidFill>
                <a:latin typeface="Courier New" pitchFamily="49" charset="0"/>
                <a:ea typeface="+mn-ea"/>
                <a:cs typeface="Arial" charset="0"/>
              </a:rPr>
              <a:t>java.util.InputMismatchException</a:t>
            </a:r>
            <a:r>
              <a:rPr lang="en-US" sz="1800" b="1" kern="0" dirty="0">
                <a:solidFill>
                  <a:srgbClr val="800000"/>
                </a:solidFill>
                <a:latin typeface="Courier New" pitchFamily="49" charset="0"/>
                <a:ea typeface="+mn-ea"/>
                <a:cs typeface="Arial" charset="0"/>
              </a:rPr>
              <a:t> </a:t>
            </a:r>
          </a:p>
          <a:p>
            <a:pPr marL="742950" lvl="1" indent="-285750" algn="l">
              <a:lnSpc>
                <a:spcPct val="70000"/>
              </a:lnSpc>
              <a:spcBef>
                <a:spcPct val="20000"/>
              </a:spcBef>
              <a:buClr>
                <a:srgbClr val="3333CC"/>
              </a:buClr>
              <a:buSzPct val="75000"/>
              <a:defRPr/>
            </a:pPr>
            <a:r>
              <a:rPr lang="en-US" sz="1800" kern="0" dirty="0">
                <a:solidFill>
                  <a:srgbClr val="800000"/>
                </a:solidFill>
                <a:latin typeface="Courier New" pitchFamily="49" charset="0"/>
                <a:ea typeface="+mn-ea"/>
                <a:cs typeface="Arial" charset="0"/>
              </a:rPr>
              <a:t>	        at </a:t>
            </a:r>
            <a:r>
              <a:rPr lang="en-US" sz="1800" kern="0" dirty="0" err="1">
                <a:solidFill>
                  <a:srgbClr val="800000"/>
                </a:solidFill>
                <a:latin typeface="Courier New" pitchFamily="49" charset="0"/>
                <a:ea typeface="+mn-ea"/>
                <a:cs typeface="Arial" charset="0"/>
              </a:rPr>
              <a:t>java.util.Scanner.next</a:t>
            </a:r>
            <a:r>
              <a:rPr lang="en-US" sz="1800" kern="0" dirty="0">
                <a:solidFill>
                  <a:srgbClr val="800000"/>
                </a:solidFill>
                <a:latin typeface="Courier New" pitchFamily="49" charset="0"/>
                <a:ea typeface="+mn-ea"/>
                <a:cs typeface="Arial" charset="0"/>
              </a:rPr>
              <a:t>(Unknown Source)</a:t>
            </a:r>
          </a:p>
          <a:p>
            <a:pPr marL="742950" lvl="1" indent="-285750" algn="l">
              <a:lnSpc>
                <a:spcPct val="70000"/>
              </a:lnSpc>
              <a:spcBef>
                <a:spcPct val="20000"/>
              </a:spcBef>
              <a:buClr>
                <a:srgbClr val="3333CC"/>
              </a:buClr>
              <a:buSzPct val="75000"/>
              <a:defRPr/>
            </a:pPr>
            <a:r>
              <a:rPr lang="en-US" sz="1800" kern="0" dirty="0">
                <a:solidFill>
                  <a:srgbClr val="800000"/>
                </a:solidFill>
                <a:latin typeface="Courier New" pitchFamily="49" charset="0"/>
                <a:ea typeface="+mn-ea"/>
                <a:cs typeface="Arial" charset="0"/>
              </a:rPr>
              <a:t>	        at </a:t>
            </a:r>
            <a:r>
              <a:rPr lang="en-US" sz="1800" kern="0" dirty="0" err="1">
                <a:solidFill>
                  <a:srgbClr val="800000"/>
                </a:solidFill>
                <a:latin typeface="Courier New" pitchFamily="49" charset="0"/>
                <a:ea typeface="+mn-ea"/>
                <a:cs typeface="Arial" charset="0"/>
              </a:rPr>
              <a:t>java.util.Scanner.nextInt</a:t>
            </a:r>
            <a:r>
              <a:rPr lang="en-US" sz="1800" kern="0" dirty="0">
                <a:solidFill>
                  <a:srgbClr val="800000"/>
                </a:solidFill>
                <a:latin typeface="Courier New" pitchFamily="49" charset="0"/>
                <a:ea typeface="+mn-ea"/>
                <a:cs typeface="Arial" charset="0"/>
              </a:rPr>
              <a:t>(Unknown Source)</a:t>
            </a:r>
          </a:p>
          <a:p>
            <a:pPr marL="742950" lvl="1" indent="-285750" algn="l">
              <a:lnSpc>
                <a:spcPct val="70000"/>
              </a:lnSpc>
              <a:spcBef>
                <a:spcPct val="20000"/>
              </a:spcBef>
              <a:buClr>
                <a:srgbClr val="3333CC"/>
              </a:buClr>
              <a:buSzPct val="75000"/>
              <a:defRPr/>
            </a:pPr>
            <a:r>
              <a:rPr lang="en-US" sz="1800" kern="0" dirty="0">
                <a:solidFill>
                  <a:srgbClr val="000000"/>
                </a:solidFill>
                <a:latin typeface="Courier New" pitchFamily="49" charset="0"/>
                <a:ea typeface="+mn-ea"/>
                <a:cs typeface="Arial" charset="0"/>
              </a:rPr>
              <a:t>	        ...</a:t>
            </a:r>
          </a:p>
        </p:txBody>
      </p:sp>
      <p:pic>
        <p:nvPicPr>
          <p:cNvPr id="66565" name="Picture 4" descr="http://t0.gstatic.com/images?q=tbn:ANd9GcSVju9naOQvZKsGZyiOfwU0zaNtIm6ZxwJY0kAodIbCdkCmdi0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3540125"/>
            <a:ext cx="67945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914400" y="3276600"/>
            <a:ext cx="8001000" cy="1417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>
              <a:lnSpc>
                <a:spcPct val="7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r>
              <a:rPr lang="en-US" altLang="x-none" sz="2000" dirty="0" err="1">
                <a:solidFill>
                  <a:srgbClr val="000000"/>
                </a:solidFill>
                <a:latin typeface="Courier New" charset="0"/>
              </a:rPr>
              <a:t>System.out.print</a:t>
            </a:r>
            <a:r>
              <a:rPr lang="en-US" altLang="x-none" sz="2000" dirty="0">
                <a:solidFill>
                  <a:srgbClr val="000000"/>
                </a:solidFill>
                <a:latin typeface="Courier New" charset="0"/>
              </a:rPr>
              <a:t>("Which year will you graduate? ");</a:t>
            </a:r>
          </a:p>
          <a:p>
            <a:pPr algn="l">
              <a:lnSpc>
                <a:spcPct val="7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r>
              <a:rPr lang="en-US" altLang="x-none" sz="2000" dirty="0">
                <a:solidFill>
                  <a:srgbClr val="000000"/>
                </a:solidFill>
                <a:latin typeface="Courier New" charset="0"/>
              </a:rPr>
              <a:t>int year = </a:t>
            </a:r>
            <a:r>
              <a:rPr lang="en-US" altLang="x-none" sz="2000" b="1" dirty="0" err="1">
                <a:solidFill>
                  <a:srgbClr val="800000"/>
                </a:solidFill>
                <a:latin typeface="Courier New" charset="0"/>
              </a:rPr>
              <a:t>console.nextInt</a:t>
            </a:r>
            <a:r>
              <a:rPr lang="en-US" altLang="x-none" sz="2000" b="1" dirty="0">
                <a:solidFill>
                  <a:srgbClr val="800000"/>
                </a:solidFill>
                <a:latin typeface="Courier New" charset="0"/>
              </a:rPr>
              <a:t>()</a:t>
            </a:r>
            <a:r>
              <a:rPr lang="en-US" altLang="x-none" sz="2000" dirty="0">
                <a:solidFill>
                  <a:srgbClr val="000000"/>
                </a:solidFill>
                <a:latin typeface="Courier New" charset="0"/>
              </a:rPr>
              <a:t>;</a:t>
            </a:r>
          </a:p>
          <a:p>
            <a:pPr algn="l">
              <a:lnSpc>
                <a:spcPct val="7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	</a:t>
            </a:r>
          </a:p>
          <a:p>
            <a:pPr algn="l">
              <a:lnSpc>
                <a:spcPct val="7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r>
              <a:rPr lang="en-US" altLang="x-none" sz="1600" dirty="0">
                <a:solidFill>
                  <a:srgbClr val="000000"/>
                </a:solidFill>
                <a:latin typeface="Comic Sans MS" charset="0"/>
              </a:rPr>
              <a:t>Output:</a:t>
            </a:r>
          </a:p>
          <a:p>
            <a:pPr algn="l">
              <a:lnSpc>
                <a:spcPct val="7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r>
              <a:rPr lang="en-US" altLang="x-none" sz="700" dirty="0">
                <a:solidFill>
                  <a:srgbClr val="000000"/>
                </a:solidFill>
                <a:latin typeface="Courier New" charset="0"/>
              </a:rPr>
              <a:t>	</a:t>
            </a:r>
          </a:p>
          <a:p>
            <a:pPr algn="l">
              <a:lnSpc>
                <a:spcPct val="7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r>
              <a:rPr lang="en-US" altLang="x-none" sz="2000" dirty="0">
                <a:solidFill>
                  <a:srgbClr val="000000"/>
                </a:solidFill>
                <a:latin typeface="Courier New" charset="0"/>
              </a:rPr>
              <a:t>Which year will you graduate? </a:t>
            </a:r>
            <a:r>
              <a:rPr lang="en-US" altLang="x-none" sz="2000" b="1" u="sng" dirty="0">
                <a:solidFill>
                  <a:srgbClr val="FF0000"/>
                </a:solidFill>
                <a:latin typeface="Courier New" charset="0"/>
              </a:rPr>
              <a:t>Timmy</a:t>
            </a:r>
            <a:endParaRPr lang="en-US" altLang="x-none" sz="800" dirty="0">
              <a:solidFill>
                <a:srgbClr val="FF0000"/>
              </a:solidFill>
            </a:endParaRPr>
          </a:p>
        </p:txBody>
      </p:sp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id="{F9099CBF-EAD0-BC2E-821B-64C7F2840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3575" y="6402388"/>
            <a:ext cx="2130425" cy="4556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13743132-13B2-EC48-A619-3909F2623199}" type="slidenum">
              <a:rPr lang="en-US" altLang="x-none" sz="1200">
                <a:latin typeface="Tahoma" charset="0"/>
              </a:rPr>
              <a:pPr/>
              <a:t>23</a:t>
            </a:fld>
            <a:endParaRPr lang="en-US" altLang="x-none" sz="12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85853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Title 1"/>
          <p:cNvSpPr>
            <a:spLocks noGrp="1"/>
          </p:cNvSpPr>
          <p:nvPr>
            <p:ph type="title"/>
          </p:nvPr>
        </p:nvSpPr>
        <p:spPr>
          <a:xfrm>
            <a:off x="533400" y="76200"/>
            <a:ext cx="7924800" cy="1143000"/>
          </a:xfrm>
        </p:spPr>
        <p:txBody>
          <a:bodyPr/>
          <a:lstStyle/>
          <a:p>
            <a:r>
              <a:rPr lang="en-US" altLang="x-none" sz="3600">
                <a:ea typeface="ＭＳ Ｐゴシック" charset="-128"/>
              </a:rPr>
              <a:t>Issue: How to avoid crash when user may give wrong type of input?</a:t>
            </a:r>
          </a:p>
        </p:txBody>
      </p:sp>
      <p:sp>
        <p:nvSpPr>
          <p:cNvPr id="7065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0661C8E1-F868-DF4B-989D-1EEF85A279E9}" type="slidenum">
              <a:rPr lang="en-US" altLang="x-none" sz="1200">
                <a:latin typeface="Tahoma" charset="0"/>
              </a:rPr>
              <a:pPr/>
              <a:t>24</a:t>
            </a:fld>
            <a:endParaRPr lang="en-US" altLang="x-none" sz="1200">
              <a:latin typeface="Tahoma" charset="0"/>
            </a:endParaRPr>
          </a:p>
        </p:txBody>
      </p:sp>
      <p:sp>
        <p:nvSpPr>
          <p:cNvPr id="70659" name="Rectangle 4"/>
          <p:cNvSpPr>
            <a:spLocks noChangeArrowheads="1"/>
          </p:cNvSpPr>
          <p:nvPr/>
        </p:nvSpPr>
        <p:spPr bwMode="auto">
          <a:xfrm>
            <a:off x="609600" y="1828800"/>
            <a:ext cx="8001000" cy="1417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>
              <a:lnSpc>
                <a:spcPct val="7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System.out.print("Which year will you graduate? ");</a:t>
            </a:r>
          </a:p>
          <a:p>
            <a:pPr algn="l">
              <a:lnSpc>
                <a:spcPct val="7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int year = </a:t>
            </a:r>
            <a:r>
              <a:rPr lang="en-US" altLang="x-none" sz="2000" b="1">
                <a:solidFill>
                  <a:srgbClr val="800000"/>
                </a:solidFill>
                <a:latin typeface="Courier New" charset="0"/>
              </a:rPr>
              <a:t>console.nextInt()</a:t>
            </a:r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;</a:t>
            </a:r>
          </a:p>
          <a:p>
            <a:pPr algn="l">
              <a:lnSpc>
                <a:spcPct val="7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r>
              <a:rPr lang="en-US" altLang="x-none" sz="1600">
                <a:solidFill>
                  <a:srgbClr val="000000"/>
                </a:solidFill>
                <a:latin typeface="Courier New" charset="0"/>
              </a:rPr>
              <a:t>	</a:t>
            </a:r>
          </a:p>
          <a:p>
            <a:pPr algn="l">
              <a:lnSpc>
                <a:spcPct val="7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r>
              <a:rPr lang="en-US" altLang="x-none" sz="1600">
                <a:solidFill>
                  <a:srgbClr val="000000"/>
                </a:solidFill>
                <a:latin typeface="Comic Sans MS" charset="0"/>
              </a:rPr>
              <a:t>Output:</a:t>
            </a:r>
          </a:p>
          <a:p>
            <a:pPr algn="l">
              <a:lnSpc>
                <a:spcPct val="7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r>
              <a:rPr lang="en-US" altLang="x-none" sz="700">
                <a:solidFill>
                  <a:srgbClr val="000000"/>
                </a:solidFill>
                <a:latin typeface="Courier New" charset="0"/>
              </a:rPr>
              <a:t>	</a:t>
            </a:r>
          </a:p>
          <a:p>
            <a:pPr algn="l">
              <a:lnSpc>
                <a:spcPct val="7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Which year will you graduate? </a:t>
            </a:r>
            <a:r>
              <a:rPr lang="en-US" altLang="x-none" sz="2000" b="1" u="sng">
                <a:solidFill>
                  <a:srgbClr val="FF0000"/>
                </a:solidFill>
                <a:latin typeface="Courier New" charset="0"/>
              </a:rPr>
              <a:t>Timmy</a:t>
            </a:r>
            <a:endParaRPr lang="en-US" altLang="x-none" sz="8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388439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7924800" cy="990600"/>
          </a:xfrm>
        </p:spPr>
        <p:txBody>
          <a:bodyPr/>
          <a:lstStyle/>
          <a:p>
            <a:r>
              <a:rPr lang="en-US" altLang="x-none" sz="3600">
                <a:ea typeface="ＭＳ Ｐゴシック" charset="-128"/>
              </a:rPr>
              <a:t>Approach 1: Test before Proceed</a:t>
            </a:r>
          </a:p>
        </p:txBody>
      </p:sp>
      <p:sp>
        <p:nvSpPr>
          <p:cNvPr id="7168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D1A6E363-5ED2-AE41-8411-3D9868CD2CE6}" type="slidenum">
              <a:rPr lang="en-US" altLang="x-none" sz="1200">
                <a:latin typeface="Tahoma" charset="0"/>
              </a:rPr>
              <a:pPr/>
              <a:t>25</a:t>
            </a:fld>
            <a:endParaRPr lang="en-US" altLang="x-none" sz="1200" dirty="0">
              <a:latin typeface="Tahoma" charset="0"/>
            </a:endParaRPr>
          </a:p>
        </p:txBody>
      </p:sp>
      <p:sp>
        <p:nvSpPr>
          <p:cNvPr id="71683" name="Content Placeholder 1"/>
          <p:cNvSpPr>
            <a:spLocks noGrp="1"/>
          </p:cNvSpPr>
          <p:nvPr>
            <p:ph idx="1"/>
          </p:nvPr>
        </p:nvSpPr>
        <p:spPr>
          <a:xfrm>
            <a:off x="533400" y="3657600"/>
            <a:ext cx="7772400" cy="2590800"/>
          </a:xfrm>
        </p:spPr>
        <p:txBody>
          <a:bodyPr/>
          <a:lstStyle/>
          <a:p>
            <a:r>
              <a:rPr lang="en-US" altLang="x-none">
                <a:ea typeface="ＭＳ Ｐゴシック" charset="-128"/>
              </a:rPr>
              <a:t>Robust design</a:t>
            </a:r>
          </a:p>
          <a:p>
            <a:pPr marL="914400" lvl="1" indent="-457200">
              <a:buFont typeface="Comic Sans MS" charset="0"/>
              <a:buAutoNum type="arabicPeriod"/>
            </a:pPr>
            <a:r>
              <a:rPr lang="en-US" altLang="x-none">
                <a:ea typeface="ＭＳ Ｐゴシック" charset="-128"/>
              </a:rPr>
              <a:t>Add a </a:t>
            </a:r>
            <a:r>
              <a:rPr lang="en-US" altLang="x-none">
                <a:solidFill>
                  <a:srgbClr val="FF0000"/>
                </a:solidFill>
                <a:ea typeface="ＭＳ Ｐゴシック" charset="-128"/>
              </a:rPr>
              <a:t>test</a:t>
            </a:r>
            <a:r>
              <a:rPr lang="en-US" altLang="x-none">
                <a:ea typeface="ＭＳ Ｐゴシック" charset="-128"/>
              </a:rPr>
              <a:t> method to check whether the input has the expected type</a:t>
            </a:r>
          </a:p>
          <a:p>
            <a:pPr marL="914400" lvl="1" indent="-457200">
              <a:buFont typeface="Comic Sans MS" charset="0"/>
              <a:buAutoNum type="arabicPeriod"/>
            </a:pPr>
            <a:r>
              <a:rPr lang="en-US" altLang="x-none">
                <a:solidFill>
                  <a:srgbClr val="FF0000"/>
                </a:solidFill>
                <a:ea typeface="ＭＳ Ｐゴシック" charset="-128"/>
              </a:rPr>
              <a:t>if</a:t>
            </a:r>
            <a:r>
              <a:rPr lang="en-US" altLang="x-none">
                <a:ea typeface="ＭＳ Ｐゴシック" charset="-128"/>
              </a:rPr>
              <a:t> the test failed, report error</a:t>
            </a:r>
          </a:p>
        </p:txBody>
      </p:sp>
      <p:sp>
        <p:nvSpPr>
          <p:cNvPr id="71684" name="Rectangle 4"/>
          <p:cNvSpPr>
            <a:spLocks noChangeArrowheads="1"/>
          </p:cNvSpPr>
          <p:nvPr/>
        </p:nvSpPr>
        <p:spPr bwMode="auto">
          <a:xfrm>
            <a:off x="609600" y="1828800"/>
            <a:ext cx="8001000" cy="1417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>
              <a:lnSpc>
                <a:spcPct val="7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System.out.print("Which year will you graduate? ");</a:t>
            </a:r>
          </a:p>
          <a:p>
            <a:pPr algn="l">
              <a:lnSpc>
                <a:spcPct val="7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int year = </a:t>
            </a:r>
            <a:r>
              <a:rPr lang="en-US" altLang="x-none" sz="2000" b="1">
                <a:solidFill>
                  <a:srgbClr val="800000"/>
                </a:solidFill>
                <a:latin typeface="Courier New" charset="0"/>
              </a:rPr>
              <a:t>console.nextInt()</a:t>
            </a:r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;</a:t>
            </a:r>
          </a:p>
          <a:p>
            <a:pPr algn="l">
              <a:lnSpc>
                <a:spcPct val="7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r>
              <a:rPr lang="en-US" altLang="x-none" sz="1600">
                <a:solidFill>
                  <a:srgbClr val="000000"/>
                </a:solidFill>
                <a:latin typeface="Courier New" charset="0"/>
              </a:rPr>
              <a:t>	</a:t>
            </a:r>
          </a:p>
          <a:p>
            <a:pPr algn="l">
              <a:lnSpc>
                <a:spcPct val="7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r>
              <a:rPr lang="en-US" altLang="x-none" sz="1600">
                <a:solidFill>
                  <a:srgbClr val="000000"/>
                </a:solidFill>
                <a:latin typeface="Comic Sans MS" charset="0"/>
              </a:rPr>
              <a:t>Output:</a:t>
            </a:r>
          </a:p>
          <a:p>
            <a:pPr algn="l">
              <a:lnSpc>
                <a:spcPct val="7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r>
              <a:rPr lang="en-US" altLang="x-none" sz="700">
                <a:solidFill>
                  <a:srgbClr val="000000"/>
                </a:solidFill>
                <a:latin typeface="Courier New" charset="0"/>
              </a:rPr>
              <a:t>	</a:t>
            </a:r>
          </a:p>
          <a:p>
            <a:pPr algn="l">
              <a:lnSpc>
                <a:spcPct val="7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Which year will you graduate? </a:t>
            </a:r>
            <a:r>
              <a:rPr lang="en-US" altLang="x-none" sz="2000" b="1" u="sng">
                <a:solidFill>
                  <a:srgbClr val="FF0000"/>
                </a:solidFill>
                <a:latin typeface="Courier New" charset="0"/>
              </a:rPr>
              <a:t>Timmy</a:t>
            </a:r>
            <a:endParaRPr lang="en-US" altLang="x-none" sz="8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788469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>
                <a:ea typeface="ＭＳ Ｐゴシック" charset="-128"/>
              </a:rPr>
              <a:t>The </a:t>
            </a:r>
            <a:r>
              <a:rPr lang="en-US" altLang="x-none" dirty="0">
                <a:latin typeface="Courier New" charset="0"/>
                <a:ea typeface="ＭＳ Ｐゴシック" charset="-128"/>
              </a:rPr>
              <a:t>if</a:t>
            </a:r>
            <a:r>
              <a:rPr lang="en-US" altLang="x-none" dirty="0">
                <a:ea typeface="ＭＳ Ｐゴシック" charset="-128"/>
              </a:rPr>
              <a:t> statement</a:t>
            </a:r>
          </a:p>
        </p:txBody>
      </p:sp>
      <p:sp>
        <p:nvSpPr>
          <p:cNvPr id="72706" name="Rectangle 3"/>
          <p:cNvSpPr>
            <a:spLocks noGrp="1"/>
          </p:cNvSpPr>
          <p:nvPr>
            <p:ph type="body" idx="1"/>
          </p:nvPr>
        </p:nvSpPr>
        <p:spPr>
          <a:xfrm>
            <a:off x="533400" y="1600200"/>
            <a:ext cx="8305800" cy="46482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 2" charset="2"/>
              <a:buNone/>
            </a:pPr>
            <a:r>
              <a:rPr lang="en-US" altLang="x-none" i="1" dirty="0">
                <a:ea typeface="ＭＳ Ｐゴシック" charset="-128"/>
              </a:rPr>
              <a:t>Executes a block of statements only if a test is true</a:t>
            </a:r>
            <a:endParaRPr lang="en-US" altLang="x-none" sz="900" i="1" dirty="0"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endParaRPr lang="en-US" altLang="x-none" dirty="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dirty="0">
                <a:latin typeface="Courier New" charset="0"/>
                <a:ea typeface="ＭＳ Ｐゴシック" charset="-128"/>
              </a:rPr>
              <a:t>	if (</a:t>
            </a:r>
            <a:r>
              <a:rPr lang="en-US" altLang="x-none" b="1" dirty="0">
                <a:ea typeface="ＭＳ Ｐゴシック" charset="-128"/>
              </a:rPr>
              <a:t>test</a:t>
            </a:r>
            <a:r>
              <a:rPr lang="en-US" altLang="x-none" dirty="0">
                <a:latin typeface="Courier New" charset="0"/>
                <a:ea typeface="ＭＳ Ｐゴシック" charset="-128"/>
              </a:rPr>
              <a:t>) {</a:t>
            </a: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dirty="0">
                <a:latin typeface="Courier New" charset="0"/>
                <a:ea typeface="ＭＳ Ｐゴシック" charset="-128"/>
              </a:rPr>
              <a:t>	    </a:t>
            </a:r>
            <a:r>
              <a:rPr lang="en-US" altLang="x-none" b="1" dirty="0">
                <a:ea typeface="ＭＳ Ｐゴシック" charset="-128"/>
              </a:rPr>
              <a:t>statement</a:t>
            </a:r>
            <a:r>
              <a:rPr lang="en-US" altLang="x-none" dirty="0">
                <a:latin typeface="Courier New" charset="0"/>
                <a:ea typeface="ＭＳ Ｐゴシック" charset="-128"/>
              </a:rPr>
              <a:t>;</a:t>
            </a: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dirty="0">
                <a:latin typeface="Courier New" charset="0"/>
                <a:ea typeface="ＭＳ Ｐゴシック" charset="-128"/>
              </a:rPr>
              <a:t>	    </a:t>
            </a:r>
            <a:r>
              <a:rPr lang="en-US" altLang="x-none" b="1" dirty="0">
                <a:ea typeface="ＭＳ Ｐゴシック" charset="-128"/>
              </a:rPr>
              <a:t>...</a:t>
            </a: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dirty="0">
                <a:latin typeface="Courier New" charset="0"/>
                <a:ea typeface="ＭＳ Ｐゴシック" charset="-128"/>
              </a:rPr>
              <a:t>	    </a:t>
            </a:r>
            <a:r>
              <a:rPr lang="en-US" altLang="x-none" b="1" dirty="0">
                <a:ea typeface="ＭＳ Ｐゴシック" charset="-128"/>
              </a:rPr>
              <a:t>statement</a:t>
            </a:r>
            <a:r>
              <a:rPr lang="en-US" altLang="x-none" dirty="0">
                <a:latin typeface="Courier New" charset="0"/>
                <a:ea typeface="ＭＳ Ｐゴシック" charset="-128"/>
              </a:rPr>
              <a:t>;</a:t>
            </a: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dirty="0">
                <a:latin typeface="Courier New" charset="0"/>
                <a:ea typeface="ＭＳ Ｐゴシック" charset="-128"/>
              </a:rPr>
              <a:t>	}</a:t>
            </a: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endParaRPr lang="en-US" altLang="x-none" dirty="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endParaRPr lang="en-US" altLang="x-none" dirty="0">
              <a:latin typeface="Courier New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x-none" dirty="0">
                <a:ea typeface="ＭＳ Ｐゴシック" charset="-128"/>
              </a:rPr>
              <a:t>Example:</a:t>
            </a:r>
            <a:endParaRPr lang="en-US" altLang="x-none" sz="1900" dirty="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sz="2000" dirty="0">
                <a:ea typeface="ＭＳ Ｐゴシック" charset="-128"/>
              </a:rPr>
              <a:t>	</a:t>
            </a:r>
            <a:r>
              <a:rPr lang="en-US" altLang="x-none" sz="2000" dirty="0">
                <a:latin typeface="Courier New" charset="0"/>
                <a:ea typeface="ＭＳ Ｐゴシック" charset="-128"/>
              </a:rPr>
              <a:t>double </a:t>
            </a:r>
            <a:r>
              <a:rPr lang="en-US" altLang="x-none" sz="2000" dirty="0" err="1">
                <a:latin typeface="Courier New" charset="0"/>
                <a:ea typeface="ＭＳ Ｐゴシック" charset="-128"/>
              </a:rPr>
              <a:t>gpa</a:t>
            </a:r>
            <a:r>
              <a:rPr lang="en-US" altLang="x-none" sz="2000" dirty="0">
                <a:latin typeface="Courier New" charset="0"/>
                <a:ea typeface="ＭＳ Ｐゴシック" charset="-128"/>
              </a:rPr>
              <a:t> = </a:t>
            </a:r>
            <a:r>
              <a:rPr lang="en-US" altLang="x-none" sz="2000" dirty="0" err="1">
                <a:latin typeface="Courier New" charset="0"/>
                <a:ea typeface="ＭＳ Ｐゴシック" charset="-128"/>
              </a:rPr>
              <a:t>console.nextDouble</a:t>
            </a:r>
            <a:r>
              <a:rPr lang="en-US" altLang="x-none" sz="2000" dirty="0">
                <a:latin typeface="Courier New" charset="0"/>
                <a:ea typeface="ＭＳ Ｐゴシック" charset="-128"/>
              </a:rPr>
              <a:t>();</a:t>
            </a: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sz="2000" b="1" dirty="0">
                <a:latin typeface="Courier New" charset="0"/>
                <a:ea typeface="ＭＳ Ｐゴシック" charset="-128"/>
              </a:rPr>
              <a:t>	if (</a:t>
            </a:r>
            <a:r>
              <a:rPr lang="en-US" altLang="x-none" sz="2000" b="1" dirty="0" err="1">
                <a:latin typeface="Courier New" charset="0"/>
                <a:ea typeface="ＭＳ Ｐゴシック" charset="-128"/>
              </a:rPr>
              <a:t>gpa</a:t>
            </a:r>
            <a:r>
              <a:rPr lang="en-US" altLang="x-none" sz="2000" b="1" dirty="0">
                <a:latin typeface="Courier New" charset="0"/>
                <a:ea typeface="ＭＳ Ｐゴシック" charset="-128"/>
              </a:rPr>
              <a:t> &gt;= 3.9)</a:t>
            </a:r>
          </a:p>
          <a:p>
            <a:pPr lvl="1" eaLnBrk="1" hangingPunct="1">
              <a:lnSpc>
                <a:spcPct val="80000"/>
              </a:lnSpc>
              <a:buNone/>
            </a:pPr>
            <a:r>
              <a:rPr lang="en-US" altLang="x-none" sz="2000" b="1" dirty="0">
                <a:latin typeface="Courier New" charset="0"/>
                <a:ea typeface="ＭＳ Ｐゴシック" charset="-128"/>
              </a:rPr>
              <a:t>	    </a:t>
            </a:r>
            <a:r>
              <a:rPr lang="en-US" altLang="x-none" sz="2000" dirty="0" err="1">
                <a:latin typeface="Courier New" charset="0"/>
                <a:ea typeface="ＭＳ Ｐゴシック" charset="-128"/>
              </a:rPr>
              <a:t>System.out.println</a:t>
            </a:r>
            <a:r>
              <a:rPr lang="en-US" altLang="x-none" sz="2000" dirty="0">
                <a:latin typeface="Courier New" charset="0"/>
                <a:ea typeface="ＭＳ Ｐゴシック" charset="-128"/>
              </a:rPr>
              <a:t>("Welcome to XMU!");</a:t>
            </a:r>
            <a:endParaRPr lang="en-US" altLang="x-none" sz="2000" b="1" dirty="0">
              <a:latin typeface="Courier New" charset="0"/>
              <a:ea typeface="ＭＳ Ｐゴシック" charset="-128"/>
            </a:endParaRPr>
          </a:p>
        </p:txBody>
      </p:sp>
      <p:pic>
        <p:nvPicPr>
          <p:cNvPr id="72707" name="Picture 4" descr="if_stateme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2019300"/>
            <a:ext cx="2239963" cy="209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id="{A4948962-2ABA-E51B-1917-A5D89C53A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3575" y="6402388"/>
            <a:ext cx="2130425" cy="4556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D1A6E363-5ED2-AE41-8411-3D9868CD2CE6}" type="slidenum">
              <a:rPr lang="en-US" altLang="x-none" sz="1200">
                <a:latin typeface="Tahoma" charset="0"/>
              </a:rPr>
              <a:pPr/>
              <a:t>26</a:t>
            </a:fld>
            <a:endParaRPr lang="en-US" altLang="x-none" sz="12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747566"/>
      </p:ext>
    </p:extLst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EAC7AB4D-0558-2645-BE5C-5B064906EB99}" type="slidenum">
              <a:rPr lang="en-US" altLang="x-none" sz="1200">
                <a:solidFill>
                  <a:srgbClr val="000000"/>
                </a:solidFill>
                <a:latin typeface="Tahoma" charset="0"/>
              </a:rPr>
              <a:pPr/>
              <a:t>27</a:t>
            </a:fld>
            <a:endParaRPr lang="en-US" altLang="x-none" sz="120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/>
          <a:lstStyle/>
          <a:p>
            <a:r>
              <a:rPr lang="en-US" altLang="x-none">
                <a:ea typeface="ＭＳ Ｐゴシック" charset="-128"/>
              </a:rPr>
              <a:t>The </a:t>
            </a:r>
            <a:r>
              <a:rPr lang="en-US" altLang="x-none">
                <a:latin typeface="Courier New" charset="0"/>
                <a:ea typeface="ＭＳ Ｐゴシック" charset="-128"/>
              </a:rPr>
              <a:t>if/else</a:t>
            </a:r>
            <a:r>
              <a:rPr lang="en-US" altLang="x-none">
                <a:ea typeface="ＭＳ Ｐゴシック" charset="-128"/>
              </a:rPr>
              <a:t> Statement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00200"/>
            <a:ext cx="7772400" cy="965200"/>
          </a:xfrm>
          <a:noFill/>
        </p:spPr>
        <p:txBody>
          <a:bodyPr lIns="92075" tIns="46038" rIns="92075" bIns="46038"/>
          <a:lstStyle/>
          <a:p>
            <a:r>
              <a:rPr lang="en-US" altLang="x-none" sz="2400" dirty="0">
                <a:ea typeface="ＭＳ Ｐゴシック" charset="-128"/>
              </a:rPr>
              <a:t>An </a:t>
            </a:r>
            <a:r>
              <a:rPr lang="en-US" altLang="x-none" sz="2400" i="1" dirty="0">
                <a:solidFill>
                  <a:srgbClr val="CC0000"/>
                </a:solidFill>
                <a:latin typeface="Courier New" charset="0"/>
                <a:ea typeface="ＭＳ Ｐゴシック" charset="-128"/>
              </a:rPr>
              <a:t>else</a:t>
            </a:r>
            <a:r>
              <a:rPr lang="en-US" altLang="x-none" sz="2400" i="1" dirty="0">
                <a:solidFill>
                  <a:srgbClr val="CC0000"/>
                </a:solidFill>
                <a:ea typeface="ＭＳ Ｐゴシック" charset="-128"/>
              </a:rPr>
              <a:t> clause</a:t>
            </a:r>
            <a:r>
              <a:rPr lang="en-US" altLang="x-none" sz="2400" dirty="0">
                <a:ea typeface="ＭＳ Ｐゴシック" charset="-128"/>
              </a:rPr>
              <a:t> can be added to an </a:t>
            </a:r>
            <a:r>
              <a:rPr lang="en-US" altLang="x-none" sz="2400" dirty="0">
                <a:latin typeface="Courier New" charset="0"/>
                <a:ea typeface="ＭＳ Ｐゴシック" charset="-128"/>
              </a:rPr>
              <a:t>if</a:t>
            </a:r>
            <a:r>
              <a:rPr lang="en-US" altLang="x-none" sz="2400" dirty="0">
                <a:ea typeface="ＭＳ Ｐゴシック" charset="-128"/>
              </a:rPr>
              <a:t> statement to make it an </a:t>
            </a:r>
            <a:r>
              <a:rPr lang="en-US" altLang="x-none" sz="2400" i="1" dirty="0">
                <a:latin typeface="Courier New" charset="0"/>
                <a:ea typeface="ＭＳ Ｐゴシック" charset="-128"/>
              </a:rPr>
              <a:t>if-else</a:t>
            </a:r>
            <a:r>
              <a:rPr lang="en-US" altLang="x-none" sz="2400" i="1" dirty="0">
                <a:ea typeface="ＭＳ Ｐゴシック" charset="-128"/>
              </a:rPr>
              <a:t> statement</a:t>
            </a:r>
            <a:r>
              <a:rPr lang="en-US" altLang="x-none" sz="2400" dirty="0">
                <a:ea typeface="ＭＳ Ｐゴシック" charset="-128"/>
              </a:rPr>
              <a:t>:</a:t>
            </a:r>
            <a:endParaRPr lang="en-US" altLang="x-none" sz="2400" dirty="0">
              <a:latin typeface="Courier New" charset="0"/>
              <a:ea typeface="ＭＳ Ｐゴシック" charset="-128"/>
            </a:endParaRPr>
          </a:p>
        </p:txBody>
      </p:sp>
      <p:sp>
        <p:nvSpPr>
          <p:cNvPr id="74756" name="Text Box 4"/>
          <p:cNvSpPr txBox="1">
            <a:spLocks noChangeArrowheads="1"/>
          </p:cNvSpPr>
          <p:nvPr/>
        </p:nvSpPr>
        <p:spPr bwMode="auto">
          <a:xfrm>
            <a:off x="2081213" y="2328863"/>
            <a:ext cx="2338387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2000" b="1">
                <a:solidFill>
                  <a:srgbClr val="000000"/>
                </a:solidFill>
                <a:latin typeface="Courier New" charset="0"/>
              </a:rPr>
              <a:t>if ( </a:t>
            </a:r>
            <a:r>
              <a:rPr lang="en-US" altLang="x-none" sz="2000" b="1" i="1">
                <a:solidFill>
                  <a:srgbClr val="000000"/>
                </a:solidFill>
                <a:latin typeface="Courier New" charset="0"/>
              </a:rPr>
              <a:t>test </a:t>
            </a:r>
            <a:r>
              <a:rPr lang="en-US" altLang="x-none" sz="2000" b="1">
                <a:solidFill>
                  <a:srgbClr val="000000"/>
                </a:solidFill>
                <a:latin typeface="Courier New" charset="0"/>
              </a:rPr>
              <a:t>) {</a:t>
            </a:r>
          </a:p>
          <a:p>
            <a:pPr algn="l" eaLnBrk="1" hangingPunct="1"/>
            <a:r>
              <a:rPr lang="en-US" altLang="x-none" sz="2000" b="1">
                <a:solidFill>
                  <a:srgbClr val="000000"/>
                </a:solidFill>
                <a:latin typeface="Courier New" charset="0"/>
              </a:rPr>
              <a:t>   </a:t>
            </a:r>
            <a:r>
              <a:rPr lang="en-US" altLang="x-none" sz="2000" b="1" i="1">
                <a:solidFill>
                  <a:srgbClr val="000000"/>
                </a:solidFill>
                <a:latin typeface="Courier New" charset="0"/>
              </a:rPr>
              <a:t>statement1</a:t>
            </a:r>
            <a:r>
              <a:rPr lang="en-US" altLang="x-none" sz="2000" b="1">
                <a:solidFill>
                  <a:srgbClr val="000000"/>
                </a:solidFill>
                <a:latin typeface="Courier New" charset="0"/>
              </a:rPr>
              <a:t>;</a:t>
            </a:r>
            <a:br>
              <a:rPr lang="en-US" altLang="x-none" sz="2000" b="1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2000" b="1">
                <a:solidFill>
                  <a:srgbClr val="000000"/>
                </a:solidFill>
                <a:latin typeface="Courier New" charset="0"/>
              </a:rPr>
              <a:t>}</a:t>
            </a:r>
          </a:p>
          <a:p>
            <a:pPr algn="l" eaLnBrk="1" hangingPunct="1"/>
            <a:r>
              <a:rPr lang="en-US" altLang="x-none" sz="2000" b="1">
                <a:solidFill>
                  <a:srgbClr val="000000"/>
                </a:solidFill>
                <a:latin typeface="Courier New" charset="0"/>
              </a:rPr>
              <a:t>else {</a:t>
            </a:r>
          </a:p>
          <a:p>
            <a:pPr algn="l" eaLnBrk="1" hangingPunct="1"/>
            <a:r>
              <a:rPr lang="en-US" altLang="x-none" sz="2000" b="1">
                <a:solidFill>
                  <a:srgbClr val="000000"/>
                </a:solidFill>
                <a:latin typeface="Courier New" charset="0"/>
              </a:rPr>
              <a:t>   statement2;</a:t>
            </a:r>
          </a:p>
          <a:p>
            <a:pPr algn="l" eaLnBrk="1" hangingPunct="1"/>
            <a:r>
              <a:rPr lang="en-US" altLang="x-none" sz="2000" b="1">
                <a:solidFill>
                  <a:srgbClr val="000000"/>
                </a:solidFill>
                <a:latin typeface="Courier New" charset="0"/>
              </a:rPr>
              <a:t>}</a:t>
            </a:r>
          </a:p>
        </p:txBody>
      </p:sp>
      <p:sp>
        <p:nvSpPr>
          <p:cNvPr id="74757" name="Rectangle 6"/>
          <p:cNvSpPr>
            <a:spLocks noChangeArrowheads="1"/>
          </p:cNvSpPr>
          <p:nvPr/>
        </p:nvSpPr>
        <p:spPr bwMode="auto">
          <a:xfrm>
            <a:off x="533400" y="4191000"/>
            <a:ext cx="8305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342900" indent="-3429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>
              <a:spcBef>
                <a:spcPct val="20000"/>
              </a:spcBef>
              <a:buClr>
                <a:srgbClr val="3333CC"/>
              </a:buClr>
              <a:buSzPct val="85000"/>
              <a:buFont typeface="Wingdings" charset="2"/>
              <a:buChar char="q"/>
            </a:pPr>
            <a:r>
              <a:rPr lang="en-US" altLang="x-none" sz="2800">
                <a:solidFill>
                  <a:srgbClr val="000000"/>
                </a:solidFill>
                <a:latin typeface="Comic Sans MS" charset="0"/>
              </a:rPr>
              <a:t>If the condition is true, statement1 is executed;  if the condition is false, statement2 is executed</a:t>
            </a:r>
            <a:endParaRPr lang="en-US" altLang="x-none" sz="2800">
              <a:solidFill>
                <a:srgbClr val="000000"/>
              </a:solidFill>
              <a:latin typeface="Courier New" charset="0"/>
            </a:endParaRPr>
          </a:p>
        </p:txBody>
      </p:sp>
      <p:sp>
        <p:nvSpPr>
          <p:cNvPr id="74758" name="Rectangle 7"/>
          <p:cNvSpPr>
            <a:spLocks noChangeArrowheads="1"/>
          </p:cNvSpPr>
          <p:nvPr/>
        </p:nvSpPr>
        <p:spPr bwMode="auto">
          <a:xfrm>
            <a:off x="533400" y="5486400"/>
            <a:ext cx="83058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342900" indent="-3429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>
              <a:spcBef>
                <a:spcPct val="20000"/>
              </a:spcBef>
              <a:buClr>
                <a:srgbClr val="3333CC"/>
              </a:buClr>
              <a:buSzPct val="85000"/>
              <a:buFont typeface="Wingdings" charset="2"/>
              <a:buChar char="q"/>
            </a:pPr>
            <a:r>
              <a:rPr lang="en-US" altLang="x-none" sz="2800">
                <a:solidFill>
                  <a:srgbClr val="000000"/>
                </a:solidFill>
                <a:latin typeface="Comic Sans MS" charset="0"/>
              </a:rPr>
              <a:t>One or the other will be executed, but not both</a:t>
            </a:r>
            <a:endParaRPr lang="en-US" altLang="x-none" sz="2800">
              <a:solidFill>
                <a:srgbClr val="000000"/>
              </a:solidFill>
              <a:latin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223903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ea typeface="ＭＳ Ｐゴシック" charset="-128"/>
              </a:rPr>
              <a:t>The </a:t>
            </a:r>
            <a:r>
              <a:rPr lang="en-US" altLang="x-none">
                <a:latin typeface="Courier New" charset="0"/>
                <a:ea typeface="ＭＳ Ｐゴシック" charset="-128"/>
              </a:rPr>
              <a:t>if/else</a:t>
            </a:r>
            <a:r>
              <a:rPr lang="en-US" altLang="x-none">
                <a:ea typeface="ＭＳ Ｐゴシック" charset="-128"/>
              </a:rPr>
              <a:t> Statement</a:t>
            </a:r>
          </a:p>
        </p:txBody>
      </p:sp>
      <p:sp>
        <p:nvSpPr>
          <p:cNvPr id="76802" name="Rectangle 4"/>
          <p:cNvSpPr>
            <a:spLocks noGrp="1"/>
          </p:cNvSpPr>
          <p:nvPr>
            <p:ph type="body" idx="1"/>
          </p:nvPr>
        </p:nvSpPr>
        <p:spPr>
          <a:xfrm>
            <a:off x="533400" y="1600200"/>
            <a:ext cx="8458200" cy="4648200"/>
          </a:xfrm>
        </p:spPr>
        <p:txBody>
          <a:bodyPr/>
          <a:lstStyle/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endParaRPr lang="en-US" altLang="x-none" sz="2000" dirty="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endParaRPr lang="en-US" altLang="x-none" sz="2000" dirty="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endParaRPr lang="en-US" altLang="x-none" sz="2000" dirty="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endParaRPr lang="en-US" altLang="x-none" sz="2000" dirty="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endParaRPr lang="en-US" altLang="x-none" sz="2000" dirty="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endParaRPr lang="en-US" altLang="x-none" sz="2000" dirty="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endParaRPr lang="en-US" altLang="x-none" sz="2000" dirty="0">
              <a:latin typeface="Courier New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x-none" sz="2400" dirty="0">
                <a:ea typeface="ＭＳ Ｐゴシック" charset="-128"/>
              </a:rPr>
              <a:t>Example:</a:t>
            </a: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sz="1800" dirty="0">
                <a:ea typeface="ＭＳ Ｐゴシック" charset="-128"/>
              </a:rPr>
              <a:t>	</a:t>
            </a:r>
            <a:endParaRPr lang="en-US" altLang="x-none" sz="1800" dirty="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sz="1800" b="1" dirty="0">
                <a:latin typeface="Courier New" charset="0"/>
                <a:ea typeface="ＭＳ Ｐゴシック" charset="-128"/>
              </a:rPr>
              <a:t>	if (</a:t>
            </a:r>
            <a:r>
              <a:rPr lang="en-US" altLang="x-none" sz="1800" b="1" dirty="0" err="1">
                <a:latin typeface="Courier New" charset="0"/>
                <a:ea typeface="ＭＳ Ｐゴシック" charset="-128"/>
              </a:rPr>
              <a:t>gpa</a:t>
            </a:r>
            <a:r>
              <a:rPr lang="en-US" altLang="x-none" sz="1800" b="1" dirty="0">
                <a:latin typeface="Courier New" charset="0"/>
                <a:ea typeface="ＭＳ Ｐゴシック" charset="-128"/>
              </a:rPr>
              <a:t> &gt;= 3.8) {</a:t>
            </a:r>
          </a:p>
          <a:p>
            <a:pPr lvl="1" eaLnBrk="1" hangingPunct="1">
              <a:lnSpc>
                <a:spcPct val="80000"/>
              </a:lnSpc>
              <a:buNone/>
            </a:pPr>
            <a:r>
              <a:rPr lang="en-US" altLang="x-none" sz="1800" b="1" dirty="0">
                <a:latin typeface="Courier New" charset="0"/>
                <a:ea typeface="ＭＳ Ｐゴシック" charset="-128"/>
              </a:rPr>
              <a:t>	    </a:t>
            </a:r>
            <a:r>
              <a:rPr lang="en-US" altLang="x-none" sz="1800" dirty="0" err="1">
                <a:latin typeface="Courier New" charset="0"/>
                <a:ea typeface="ＭＳ Ｐゴシック" charset="-128"/>
              </a:rPr>
              <a:t>System.out.println</a:t>
            </a:r>
            <a:r>
              <a:rPr lang="en-US" altLang="x-none" sz="1800" dirty="0">
                <a:latin typeface="Courier New" charset="0"/>
                <a:ea typeface="ＭＳ Ｐゴシック" charset="-128"/>
              </a:rPr>
              <a:t>("Welcome to XMU!");</a:t>
            </a:r>
            <a:endParaRPr lang="en-US" altLang="x-none" sz="1800" b="1" dirty="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sz="1800" b="1" dirty="0">
                <a:latin typeface="Courier New" charset="0"/>
                <a:ea typeface="ＭＳ Ｐゴシック" charset="-128"/>
              </a:rPr>
              <a:t>	} else {</a:t>
            </a: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sz="1800" dirty="0">
                <a:latin typeface="Courier New" charset="0"/>
                <a:ea typeface="ＭＳ Ｐゴシック" charset="-128"/>
              </a:rPr>
              <a:t>	    </a:t>
            </a:r>
            <a:r>
              <a:rPr lang="en-US" altLang="x-none" sz="1800" dirty="0" err="1">
                <a:latin typeface="Courier New" charset="0"/>
                <a:ea typeface="ＭＳ Ｐゴシック" charset="-128"/>
              </a:rPr>
              <a:t>System.out.println</a:t>
            </a:r>
            <a:r>
              <a:rPr lang="en-US" altLang="x-none" sz="1800" dirty="0">
                <a:latin typeface="Courier New" charset="0"/>
                <a:ea typeface="ＭＳ Ｐゴシック" charset="-128"/>
              </a:rPr>
              <a:t>(</a:t>
            </a:r>
            <a:r>
              <a:rPr lang="en-US" altLang="en-US" sz="1800" dirty="0">
                <a:latin typeface="Courier New" charset="0"/>
                <a:ea typeface="ＭＳ Ｐゴシック" charset="-128"/>
              </a:rPr>
              <a:t>”</a:t>
            </a:r>
            <a:r>
              <a:rPr lang="en-US" altLang="x-none" sz="1800" dirty="0">
                <a:latin typeface="Courier New" charset="0"/>
                <a:ea typeface="ＭＳ Ｐゴシック" charset="-128"/>
              </a:rPr>
              <a:t>We recommend Harvard.");</a:t>
            </a: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</a:pPr>
            <a:r>
              <a:rPr lang="en-US" altLang="x-none" sz="1800" b="1" dirty="0">
                <a:latin typeface="Courier New" charset="0"/>
                <a:ea typeface="ＭＳ Ｐゴシック" charset="-128"/>
              </a:rPr>
              <a:t>	}</a:t>
            </a:r>
          </a:p>
        </p:txBody>
      </p:sp>
      <p:pic>
        <p:nvPicPr>
          <p:cNvPr id="76803" name="Picture 3" descr="if_els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1371600"/>
            <a:ext cx="4344988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id="{85F1EAB6-D659-1687-4B46-776A63FE6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3575" y="6402388"/>
            <a:ext cx="2130425" cy="4556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D1A6E363-5ED2-AE41-8411-3D9868CD2CE6}" type="slidenum">
              <a:rPr lang="en-US" altLang="x-none" sz="1200">
                <a:latin typeface="Tahoma" charset="0"/>
              </a:rPr>
              <a:pPr/>
              <a:t>28</a:t>
            </a:fld>
            <a:endParaRPr lang="en-US" altLang="x-none" sz="12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212097"/>
      </p:ext>
    </p:extLst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Outline</a:t>
            </a:r>
          </a:p>
        </p:txBody>
      </p:sp>
      <p:sp>
        <p:nvSpPr>
          <p:cNvPr id="2969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x-none" dirty="0">
                <a:ea typeface="ＭＳ Ｐゴシック" charset="-128"/>
              </a:rPr>
              <a:t>Admin and recap</a:t>
            </a:r>
          </a:p>
          <a:p>
            <a:r>
              <a:rPr lang="en-US" altLang="x-none" dirty="0">
                <a:ea typeface="ＭＳ Ｐゴシック" charset="-128"/>
              </a:rPr>
              <a:t>Text I/O</a:t>
            </a:r>
          </a:p>
          <a:p>
            <a:pPr lvl="1"/>
            <a:r>
              <a:rPr lang="en-US" altLang="x-none" dirty="0">
                <a:ea typeface="ＭＳ Ｐゴシック" charset="-128"/>
              </a:rPr>
              <a:t>Input: basic Scanner input</a:t>
            </a:r>
          </a:p>
          <a:p>
            <a:pPr lvl="1"/>
            <a:r>
              <a:rPr lang="en-US" altLang="x-none" dirty="0">
                <a:ea typeface="ＭＳ Ｐゴシック" charset="-128"/>
              </a:rPr>
              <a:t>Output: basic </a:t>
            </a:r>
            <a:r>
              <a:rPr lang="en-US" altLang="x-none" dirty="0" err="1">
                <a:ea typeface="ＭＳ Ｐゴシック" charset="-128"/>
              </a:rPr>
              <a:t>printf</a:t>
            </a:r>
            <a:r>
              <a:rPr lang="en-US" altLang="x-none" dirty="0">
                <a:ea typeface="ＭＳ Ｐゴシック" charset="-128"/>
              </a:rPr>
              <a:t> and </a:t>
            </a:r>
            <a:r>
              <a:rPr lang="en-US" altLang="x-none" dirty="0" err="1">
                <a:ea typeface="ＭＳ Ｐゴシック" charset="-128"/>
              </a:rPr>
              <a:t>String.format</a:t>
            </a:r>
            <a:endParaRPr lang="en-US" altLang="x-none" dirty="0">
              <a:ea typeface="ＭＳ Ｐゴシック" charset="-128"/>
            </a:endParaRPr>
          </a:p>
          <a:p>
            <a:r>
              <a:rPr lang="en-US" altLang="x-none" dirty="0">
                <a:ea typeface="ＭＳ Ｐゴシック" charset="-128"/>
              </a:rPr>
              <a:t>Program flow of control</a:t>
            </a:r>
          </a:p>
          <a:p>
            <a:pPr lvl="1"/>
            <a:r>
              <a:rPr lang="en-US" altLang="x-none" dirty="0">
                <a:solidFill>
                  <a:srgbClr val="FF0000"/>
                </a:solidFill>
                <a:ea typeface="ＭＳ Ｐゴシック" charset="-128"/>
              </a:rPr>
              <a:t>Boolean expressions</a:t>
            </a:r>
          </a:p>
          <a:p>
            <a:endParaRPr lang="en-US" altLang="x-none" dirty="0">
              <a:ea typeface="ＭＳ Ｐゴシック" charset="-128"/>
            </a:endParaRPr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8DF648EA-C082-6E40-9F0B-AEFB36875D4C}" type="slidenum">
              <a:rPr lang="en-US" altLang="x-none" sz="1200">
                <a:latin typeface="Tahoma" charset="0"/>
              </a:rPr>
              <a:pPr/>
              <a:t>29</a:t>
            </a:fld>
            <a:endParaRPr lang="en-US" altLang="x-none" sz="1200">
              <a:latin typeface="Tahoma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/>
          <p:cNvSpPr>
            <a:spLocks noGrp="1"/>
          </p:cNvSpPr>
          <p:nvPr>
            <p:ph type="title"/>
          </p:nvPr>
        </p:nvSpPr>
        <p:spPr>
          <a:xfrm>
            <a:off x="228600" y="228600"/>
            <a:ext cx="8763000" cy="1143000"/>
          </a:xfrm>
        </p:spPr>
        <p:txBody>
          <a:bodyPr/>
          <a:lstStyle/>
          <a:p>
            <a:pPr eaLnBrk="1" hangingPunct="1"/>
            <a:r>
              <a:rPr lang="en-US" altLang="x-none" sz="3200">
                <a:ea typeface="ＭＳ Ｐゴシック" charset="-128"/>
              </a:rPr>
              <a:t>Recap: Defining </a:t>
            </a:r>
            <a:r>
              <a:rPr lang="en-US" altLang="x-none" sz="3200" dirty="0">
                <a:ea typeface="ＭＳ Ｐゴシック" charset="-128"/>
              </a:rPr>
              <a:t>a Method Returning a Value</a:t>
            </a:r>
          </a:p>
        </p:txBody>
      </p:sp>
      <p:sp>
        <p:nvSpPr>
          <p:cNvPr id="47106" name="Rectangle 3"/>
          <p:cNvSpPr>
            <a:spLocks noGrp="1"/>
          </p:cNvSpPr>
          <p:nvPr>
            <p:ph type="body" idx="1"/>
          </p:nvPr>
        </p:nvSpPr>
        <p:spPr>
          <a:xfrm>
            <a:off x="609600" y="3810000"/>
            <a:ext cx="7772400" cy="2438400"/>
          </a:xfrm>
        </p:spPr>
        <p:txBody>
          <a:bodyPr/>
          <a:lstStyle/>
          <a:p>
            <a:pPr lvl="1" eaLnBrk="1" hangingPunct="1">
              <a:buFont typeface="Wingdings 2" charset="2"/>
              <a:buNone/>
            </a:pPr>
            <a:r>
              <a:rPr lang="en-US" altLang="x-none" sz="2000">
                <a:latin typeface="Courier New" charset="0"/>
                <a:ea typeface="ＭＳ Ｐゴシック" charset="-128"/>
              </a:rPr>
              <a:t>public static </a:t>
            </a:r>
            <a:r>
              <a:rPr lang="en-US" altLang="x-none" sz="2000" b="1">
                <a:solidFill>
                  <a:srgbClr val="003399"/>
                </a:solidFill>
                <a:ea typeface="ＭＳ Ｐゴシック" charset="-128"/>
              </a:rPr>
              <a:t>type</a:t>
            </a:r>
            <a:r>
              <a:rPr lang="en-US" altLang="x-none" sz="2000">
                <a:latin typeface="Courier New" charset="0"/>
                <a:ea typeface="ＭＳ Ｐゴシック" charset="-128"/>
              </a:rPr>
              <a:t> </a:t>
            </a:r>
            <a:r>
              <a:rPr lang="en-US" altLang="x-none" sz="2000" b="1">
                <a:ea typeface="ＭＳ Ｐゴシック" charset="-128"/>
              </a:rPr>
              <a:t>name</a:t>
            </a:r>
            <a:r>
              <a:rPr lang="en-US" altLang="x-none" sz="2000">
                <a:latin typeface="Courier New" charset="0"/>
                <a:ea typeface="ＭＳ Ｐゴシック" charset="-128"/>
              </a:rPr>
              <a:t>( </a:t>
            </a:r>
            <a:r>
              <a:rPr lang="en-US" altLang="x-none" sz="2000" b="1">
                <a:ea typeface="ＭＳ Ｐゴシック" charset="-128"/>
              </a:rPr>
              <a:t>parameters </a:t>
            </a:r>
            <a:r>
              <a:rPr lang="en-US" altLang="x-none" sz="2000">
                <a:latin typeface="Courier New" charset="0"/>
                <a:ea typeface="ＭＳ Ｐゴシック" charset="-128"/>
              </a:rPr>
              <a:t>) {</a:t>
            </a:r>
          </a:p>
          <a:p>
            <a:pPr lvl="1" eaLnBrk="1" hangingPunct="1">
              <a:buFont typeface="Wingdings 2" charset="2"/>
              <a:buNone/>
            </a:pPr>
            <a:r>
              <a:rPr lang="en-US" altLang="x-none" sz="2000">
                <a:latin typeface="Courier New" charset="0"/>
                <a:ea typeface="ＭＳ Ｐゴシック" charset="-128"/>
              </a:rPr>
              <a:t>    </a:t>
            </a:r>
            <a:r>
              <a:rPr lang="en-US" altLang="x-none" sz="2000" b="1">
                <a:ea typeface="ＭＳ Ｐゴシック" charset="-128"/>
              </a:rPr>
              <a:t>statements</a:t>
            </a:r>
            <a:r>
              <a:rPr lang="en-US" altLang="x-none" sz="2000">
                <a:latin typeface="Courier New" charset="0"/>
                <a:ea typeface="ＭＳ Ｐゴシック" charset="-128"/>
              </a:rPr>
              <a:t>;</a:t>
            </a:r>
          </a:p>
          <a:p>
            <a:pPr lvl="1" eaLnBrk="1" hangingPunct="1">
              <a:buFont typeface="Wingdings 2" charset="2"/>
              <a:buNone/>
            </a:pPr>
            <a:r>
              <a:rPr lang="en-US" altLang="x-none" sz="2000">
                <a:latin typeface="Courier New" charset="0"/>
                <a:ea typeface="ＭＳ Ｐゴシック" charset="-128"/>
              </a:rPr>
              <a:t>    </a:t>
            </a:r>
            <a:r>
              <a:rPr lang="en-US" altLang="x-none" sz="2000" b="1">
                <a:ea typeface="ＭＳ Ｐゴシック" charset="-128"/>
              </a:rPr>
              <a:t>...</a:t>
            </a:r>
          </a:p>
          <a:p>
            <a:pPr lvl="1" eaLnBrk="1" hangingPunct="1">
              <a:buFont typeface="Wingdings 2" charset="2"/>
              <a:buNone/>
            </a:pPr>
            <a:r>
              <a:rPr lang="en-US" altLang="x-none" sz="2000">
                <a:solidFill>
                  <a:srgbClr val="003399"/>
                </a:solidFill>
                <a:latin typeface="Courier New" charset="0"/>
                <a:ea typeface="ＭＳ Ｐゴシック" charset="-128"/>
              </a:rPr>
              <a:t>    return </a:t>
            </a:r>
            <a:r>
              <a:rPr lang="en-US" altLang="x-none" sz="2000" b="1">
                <a:solidFill>
                  <a:srgbClr val="003399"/>
                </a:solidFill>
                <a:ea typeface="ＭＳ Ｐゴシック" charset="-128"/>
              </a:rPr>
              <a:t>expression</a:t>
            </a:r>
            <a:r>
              <a:rPr lang="en-US" altLang="x-none" sz="2000">
                <a:solidFill>
                  <a:srgbClr val="003399"/>
                </a:solidFill>
                <a:latin typeface="Courier New" charset="0"/>
                <a:ea typeface="ＭＳ Ｐゴシック" charset="-128"/>
              </a:rPr>
              <a:t>;</a:t>
            </a:r>
          </a:p>
          <a:p>
            <a:pPr lvl="1" eaLnBrk="1" hangingPunct="1">
              <a:buFont typeface="Wingdings 2" charset="2"/>
              <a:buNone/>
            </a:pPr>
            <a:r>
              <a:rPr lang="en-US" altLang="x-none" sz="2000">
                <a:latin typeface="Courier New" charset="0"/>
                <a:ea typeface="ＭＳ Ｐゴシック" charset="-128"/>
              </a:rPr>
              <a:t>}</a:t>
            </a:r>
          </a:p>
          <a:p>
            <a:pPr lvl="1" eaLnBrk="1" hangingPunct="1">
              <a:buFont typeface="Wingdings 2" charset="2"/>
              <a:buNone/>
            </a:pPr>
            <a:endParaRPr lang="en-US" altLang="x-none" sz="2000">
              <a:latin typeface="Courier New" charset="0"/>
              <a:ea typeface="ＭＳ Ｐゴシック" charset="-128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3810000" y="2117725"/>
            <a:ext cx="1001713" cy="701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2000" b="1">
                <a:solidFill>
                  <a:srgbClr val="15047A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method</a:t>
            </a:r>
          </a:p>
          <a:p>
            <a:pPr algn="l" eaLnBrk="1" hangingPunct="1"/>
            <a:r>
              <a:rPr lang="en-US" altLang="x-none" sz="2000" b="1">
                <a:solidFill>
                  <a:srgbClr val="15047A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name</a:t>
            </a:r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4267200" y="2971800"/>
            <a:ext cx="0" cy="83820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3200400" y="1676400"/>
            <a:ext cx="889000" cy="701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2000" b="1">
                <a:solidFill>
                  <a:srgbClr val="15047A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return</a:t>
            </a:r>
          </a:p>
          <a:p>
            <a:pPr algn="l" eaLnBrk="1" hangingPunct="1"/>
            <a:r>
              <a:rPr lang="en-US" altLang="x-none" sz="2000" b="1">
                <a:solidFill>
                  <a:srgbClr val="15047A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type</a:t>
            </a:r>
          </a:p>
        </p:txBody>
      </p:sp>
      <p:sp>
        <p:nvSpPr>
          <p:cNvPr id="7" name="Line 7"/>
          <p:cNvSpPr>
            <a:spLocks noChangeShapeType="1"/>
          </p:cNvSpPr>
          <p:nvPr/>
        </p:nvSpPr>
        <p:spPr bwMode="auto">
          <a:xfrm>
            <a:off x="3505200" y="2590800"/>
            <a:ext cx="0" cy="121920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AutoShape 8"/>
          <p:cNvSpPr>
            <a:spLocks/>
          </p:cNvSpPr>
          <p:nvPr/>
        </p:nvSpPr>
        <p:spPr bwMode="auto">
          <a:xfrm rot="5400000" flipV="1">
            <a:off x="5486400" y="2590800"/>
            <a:ext cx="304800" cy="1828800"/>
          </a:xfrm>
          <a:prstGeom prst="leftBrace">
            <a:avLst>
              <a:gd name="adj1" fmla="val 66667"/>
              <a:gd name="adj2" fmla="val 50477"/>
            </a:avLst>
          </a:prstGeom>
          <a:noFill/>
          <a:ln w="31750">
            <a:solidFill>
              <a:srgbClr val="FF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endParaRPr lang="x-none" altLang="x-none">
              <a:solidFill>
                <a:srgbClr val="000000"/>
              </a:solidFill>
            </a:endParaRP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4724400" y="2743200"/>
            <a:ext cx="32004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2000" b="1">
                <a:solidFill>
                  <a:srgbClr val="15047A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parameter list</a:t>
            </a:r>
          </a:p>
        </p:txBody>
      </p:sp>
      <p:sp>
        <p:nvSpPr>
          <p:cNvPr id="10" name="Line 14"/>
          <p:cNvSpPr>
            <a:spLocks noChangeShapeType="1"/>
          </p:cNvSpPr>
          <p:nvPr/>
        </p:nvSpPr>
        <p:spPr bwMode="auto">
          <a:xfrm>
            <a:off x="2590800" y="2590800"/>
            <a:ext cx="0" cy="121920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Text Box 15"/>
          <p:cNvSpPr txBox="1">
            <a:spLocks noChangeArrowheads="1"/>
          </p:cNvSpPr>
          <p:nvPr/>
        </p:nvSpPr>
        <p:spPr bwMode="auto">
          <a:xfrm>
            <a:off x="1905000" y="1828800"/>
            <a:ext cx="13716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/>
            <a:r>
              <a:rPr lang="en-US" altLang="x-none" sz="2000" b="1">
                <a:solidFill>
                  <a:srgbClr val="15047A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properties</a:t>
            </a:r>
          </a:p>
        </p:txBody>
      </p:sp>
      <p:sp>
        <p:nvSpPr>
          <p:cNvPr id="12" name="Line 14"/>
          <p:cNvSpPr>
            <a:spLocks noChangeShapeType="1"/>
          </p:cNvSpPr>
          <p:nvPr/>
        </p:nvSpPr>
        <p:spPr bwMode="auto">
          <a:xfrm flipH="1">
            <a:off x="1524000" y="2590800"/>
            <a:ext cx="1066800" cy="1219200"/>
          </a:xfrm>
          <a:prstGeom prst="line">
            <a:avLst/>
          </a:prstGeom>
          <a:noFill/>
          <a:ln w="31750">
            <a:solidFill>
              <a:srgbClr val="FF0000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700482"/>
      </p:ext>
    </p:extLst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>
                <a:ea typeface="ＭＳ Ｐゴシック" charset="-128"/>
              </a:rPr>
              <a:t>Recap: </a:t>
            </a:r>
            <a:r>
              <a:rPr lang="en-US" altLang="x-none" dirty="0">
                <a:latin typeface="Courier New" charset="0"/>
                <a:ea typeface="ＭＳ Ｐゴシック" charset="-128"/>
              </a:rPr>
              <a:t>Scanner</a:t>
            </a:r>
            <a:r>
              <a:rPr lang="en-US" altLang="x-none" dirty="0">
                <a:ea typeface="ＭＳ Ｐゴシック" charset="-128"/>
              </a:rPr>
              <a:t> </a:t>
            </a:r>
            <a:endParaRPr lang="en-US" altLang="x-none" dirty="0">
              <a:latin typeface="Courier New" charset="0"/>
              <a:ea typeface="ＭＳ Ｐゴシック" charset="-128"/>
            </a:endParaRPr>
          </a:p>
        </p:txBody>
      </p:sp>
      <p:sp>
        <p:nvSpPr>
          <p:cNvPr id="104450" name="Rectangle 3"/>
          <p:cNvSpPr>
            <a:spLocks noGrp="1"/>
          </p:cNvSpPr>
          <p:nvPr>
            <p:ph type="body" idx="1"/>
          </p:nvPr>
        </p:nvSpPr>
        <p:spPr>
          <a:xfrm>
            <a:off x="533400" y="1524000"/>
            <a:ext cx="8153400" cy="2971800"/>
          </a:xfrm>
        </p:spPr>
        <p:txBody>
          <a:bodyPr/>
          <a:lstStyle/>
          <a:p>
            <a:pPr eaLnBrk="1" hangingPunct="1">
              <a:buFont typeface="Wingdings" charset="0"/>
              <a:buChar char="q"/>
              <a:defRPr/>
            </a:pPr>
            <a:r>
              <a:rPr lang="en-US" sz="3200" dirty="0"/>
              <a:t>Basic Scanner methods:</a:t>
            </a:r>
          </a:p>
          <a:p>
            <a:pPr eaLnBrk="1" hangingPunct="1">
              <a:buFont typeface="Wingdings" charset="0"/>
              <a:buChar char="q"/>
              <a:defRPr/>
            </a:pPr>
            <a:endParaRPr lang="en-US" sz="3200" dirty="0"/>
          </a:p>
          <a:p>
            <a:pPr eaLnBrk="1" hangingPunct="1">
              <a:buFont typeface="Wingdings" charset="0"/>
              <a:buChar char="q"/>
              <a:defRPr/>
            </a:pPr>
            <a:endParaRPr lang="en-US" sz="3200" dirty="0"/>
          </a:p>
          <a:p>
            <a:pPr eaLnBrk="1" hangingPunct="1">
              <a:buFont typeface="Wingdings" charset="0"/>
              <a:buChar char="q"/>
              <a:defRPr/>
            </a:pPr>
            <a:endParaRPr lang="en-US" sz="3200" dirty="0"/>
          </a:p>
          <a:p>
            <a:pPr marL="0" indent="0" eaLnBrk="1" hangingPunct="1">
              <a:buFont typeface="Wingdings" charset="0"/>
              <a:buNone/>
              <a:defRPr/>
            </a:pPr>
            <a:endParaRPr lang="en-US" sz="3200" dirty="0"/>
          </a:p>
          <a:p>
            <a:pPr eaLnBrk="1" hangingPunct="1">
              <a:buFont typeface="Wingdings" charset="0"/>
              <a:buChar char="q"/>
              <a:defRPr/>
            </a:pPr>
            <a:r>
              <a:rPr lang="en-US" sz="3200" dirty="0"/>
              <a:t> Design methodology: Java uses an object to remember the state (e.g., source) of a scanner</a:t>
            </a:r>
            <a:endParaRPr lang="en-US" sz="700" dirty="0"/>
          </a:p>
        </p:txBody>
      </p:sp>
      <p:graphicFrame>
        <p:nvGraphicFramePr>
          <p:cNvPr id="13" name="Group 35"/>
          <p:cNvGraphicFramePr>
            <a:graphicFrameLocks noGrp="1"/>
          </p:cNvGraphicFramePr>
          <p:nvPr/>
        </p:nvGraphicFramePr>
        <p:xfrm>
          <a:off x="838200" y="2286000"/>
          <a:ext cx="8001000" cy="1981200"/>
        </p:xfrm>
        <a:graphic>
          <a:graphicData uri="http://schemas.openxmlformats.org/drawingml/2006/table">
            <a:tbl>
              <a:tblPr/>
              <a:tblGrid>
                <a:gridCol w="2133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6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7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</a:rPr>
                        <a:t>Method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</a:rPr>
                        <a:t>Description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nextInt()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</a:rPr>
                        <a:t>Returns an 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int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</a:rPr>
                        <a:t> from source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nextDouble()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</a:rPr>
                        <a:t>Returns a 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double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</a:rPr>
                        <a:t> from source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5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next()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</a:rPr>
                        <a:t>Returns a one-word 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</a:rPr>
                        <a:t>String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</a:rPr>
                        <a:t> from source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9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Courier New" charset="0"/>
                        </a:rPr>
                        <a:t>nextLine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Courier New" charset="0"/>
                        </a:rPr>
                        <a:t>()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charset="0"/>
                        </a:rPr>
                        <a:t>Returns a one-</a:t>
                      </a:r>
                      <a:r>
                        <a:rPr kumimoji="0" lang="en-US" sz="20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charset="0"/>
                        </a:rPr>
                        <a:t>line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charset="0"/>
                        </a:rPr>
                        <a:t> 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Courier New" charset="0"/>
                        </a:rPr>
                        <a:t>String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808080"/>
                          </a:solidFill>
                          <a:effectLst/>
                          <a:latin typeface="Verdana" charset="0"/>
                        </a:rPr>
                        <a:t> from source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8455" name="Rectangle 3"/>
          <p:cNvSpPr txBox="1">
            <a:spLocks/>
          </p:cNvSpPr>
          <p:nvPr/>
        </p:nvSpPr>
        <p:spPr bwMode="auto">
          <a:xfrm>
            <a:off x="457200" y="5867400"/>
            <a:ext cx="83058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lIns="91411" tIns="45708" rIns="91411" bIns="45708"/>
          <a:lstStyle>
            <a:lvl1pPr marL="342900" indent="-3429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lvl="1" algn="l" eaLnBrk="1" hangingPunct="1">
              <a:spcBef>
                <a:spcPct val="20000"/>
              </a:spcBef>
              <a:buClr>
                <a:srgbClr val="3333CC"/>
              </a:buClr>
              <a:buSzPct val="75000"/>
              <a:buFont typeface="ZapfDingbats" charset="0"/>
              <a:buNone/>
            </a:pPr>
            <a:r>
              <a:rPr lang="en-US" altLang="x-none" sz="2400">
                <a:solidFill>
                  <a:srgbClr val="000000"/>
                </a:solidFill>
                <a:latin typeface="Courier New" charset="0"/>
              </a:rPr>
              <a:t>Scanner console = new Scanner(System.in);</a:t>
            </a:r>
          </a:p>
          <a:p>
            <a:pPr lvl="1" algn="l" eaLnBrk="1" hangingPunct="1">
              <a:spcBef>
                <a:spcPct val="20000"/>
              </a:spcBef>
              <a:buClr>
                <a:srgbClr val="3333CC"/>
              </a:buClr>
              <a:buSzPct val="75000"/>
              <a:buFont typeface="ZapfDingbats" charset="0"/>
              <a:buNone/>
            </a:pPr>
            <a:r>
              <a:rPr lang="en-US" altLang="x-none" sz="2400">
                <a:solidFill>
                  <a:srgbClr val="000000"/>
                </a:solidFill>
                <a:latin typeface="Courier New" charset="0"/>
              </a:rPr>
              <a:t>console.nextInt();</a:t>
            </a:r>
          </a:p>
          <a:p>
            <a:pPr lvl="1" algn="l" eaLnBrk="1" hangingPunct="1">
              <a:lnSpc>
                <a:spcPct val="70000"/>
              </a:lnSpc>
              <a:spcBef>
                <a:spcPct val="20000"/>
              </a:spcBef>
              <a:buClr>
                <a:srgbClr val="3333CC"/>
              </a:buClr>
              <a:buSzPct val="75000"/>
              <a:buFont typeface="Wingdings 2" charset="2"/>
              <a:buNone/>
            </a:pPr>
            <a:endParaRPr lang="en-US" altLang="x-none" sz="800">
              <a:solidFill>
                <a:srgbClr val="000000"/>
              </a:solidFill>
              <a:latin typeface="Courier New" charset="0"/>
            </a:endParaRPr>
          </a:p>
        </p:txBody>
      </p:sp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id="{F821A218-3DE4-01D1-4FBC-9AA9EA569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3575" y="6402388"/>
            <a:ext cx="2130425" cy="4556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D1A6E363-5ED2-AE41-8411-3D9868CD2CE6}" type="slidenum">
              <a:rPr lang="en-US" altLang="x-none" sz="1200">
                <a:latin typeface="Tahoma" charset="0"/>
              </a:rPr>
              <a:pPr/>
              <a:t>30</a:t>
            </a:fld>
            <a:endParaRPr lang="en-US" altLang="x-none" sz="12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0046164"/>
      </p:ext>
    </p:extLst>
  </p:cSld>
  <p:clrMapOvr>
    <a:masterClrMapping/>
  </p:clrMapOvr>
  <p:transition spd="med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ea typeface="ＭＳ Ｐゴシック" charset="-128"/>
              </a:rPr>
              <a:t>Recap: Scanning Details</a:t>
            </a:r>
          </a:p>
        </p:txBody>
      </p:sp>
      <p:sp>
        <p:nvSpPr>
          <p:cNvPr id="51202" name="Rectangle 3"/>
          <p:cNvSpPr>
            <a:spLocks noGrp="1"/>
          </p:cNvSpPr>
          <p:nvPr>
            <p:ph type="body" idx="1"/>
          </p:nvPr>
        </p:nvSpPr>
        <p:spPr>
          <a:xfrm>
            <a:off x="533400" y="1600200"/>
            <a:ext cx="8229600" cy="4648200"/>
          </a:xfrm>
        </p:spPr>
        <p:txBody>
          <a:bodyPr/>
          <a:lstStyle/>
          <a:p>
            <a:pPr eaLnBrk="1" hangingPunct="1"/>
            <a:r>
              <a:rPr lang="en-US" altLang="x-none" dirty="0" err="1">
                <a:latin typeface="Courier New" charset="0"/>
                <a:ea typeface="ＭＳ Ｐゴシック" charset="-128"/>
              </a:rPr>
              <a:t>nextLine</a:t>
            </a:r>
            <a:r>
              <a:rPr lang="en-US" altLang="x-none" dirty="0">
                <a:latin typeface="Courier New" charset="0"/>
                <a:ea typeface="ＭＳ Ｐゴシック" charset="-128"/>
              </a:rPr>
              <a:t>()</a:t>
            </a:r>
            <a:r>
              <a:rPr lang="en-US" altLang="x-none" dirty="0">
                <a:ea typeface="ＭＳ Ｐゴシック" charset="-128"/>
              </a:rPr>
              <a:t> collects any input character into a string until the first new line and discards the new line</a:t>
            </a:r>
            <a:endParaRPr lang="en-US" altLang="x-none" dirty="0">
              <a:latin typeface="Courier New" charset="0"/>
              <a:ea typeface="ＭＳ Ｐゴシック" charset="-128"/>
            </a:endParaRPr>
          </a:p>
          <a:p>
            <a:pPr eaLnBrk="1" hangingPunct="1"/>
            <a:r>
              <a:rPr lang="en-US" altLang="x-none" dirty="0" err="1">
                <a:latin typeface="Courier New" charset="0"/>
                <a:ea typeface="ＭＳ Ｐゴシック" charset="-128"/>
              </a:rPr>
              <a:t>nextInt</a:t>
            </a:r>
            <a:r>
              <a:rPr lang="en-US" altLang="x-none" dirty="0">
                <a:latin typeface="Courier New" charset="0"/>
                <a:ea typeface="ＭＳ Ｐゴシック" charset="-128"/>
              </a:rPr>
              <a:t>()</a:t>
            </a:r>
            <a:r>
              <a:rPr lang="en-US" altLang="x-none" b="1" dirty="0">
                <a:ea typeface="ＭＳ Ｐゴシック" charset="-128"/>
              </a:rPr>
              <a:t>, </a:t>
            </a:r>
            <a:r>
              <a:rPr lang="en-US" altLang="x-none" dirty="0" err="1">
                <a:latin typeface="Courier New" charset="0"/>
                <a:ea typeface="ＭＳ Ｐゴシック" charset="-128"/>
              </a:rPr>
              <a:t>nextDouble</a:t>
            </a:r>
            <a:r>
              <a:rPr lang="en-US" altLang="x-none" dirty="0">
                <a:latin typeface="Courier New" charset="0"/>
                <a:ea typeface="ＭＳ Ｐゴシック" charset="-128"/>
              </a:rPr>
              <a:t>()</a:t>
            </a:r>
            <a:r>
              <a:rPr lang="en-US" altLang="x-none" b="1" dirty="0">
                <a:ea typeface="ＭＳ Ｐゴシック" charset="-128"/>
              </a:rPr>
              <a:t>, </a:t>
            </a:r>
            <a:r>
              <a:rPr lang="en-US" altLang="x-none" dirty="0">
                <a:latin typeface="Courier New" charset="0"/>
                <a:ea typeface="ＭＳ Ｐゴシック" charset="-128"/>
              </a:rPr>
              <a:t>next()</a:t>
            </a:r>
            <a:r>
              <a:rPr lang="en-US" altLang="x-none" b="1" dirty="0">
                <a:ea typeface="ＭＳ Ｐゴシック" charset="-128"/>
              </a:rPr>
              <a:t> </a:t>
            </a:r>
            <a:r>
              <a:rPr lang="en-US" altLang="x-none" dirty="0">
                <a:ea typeface="ＭＳ Ｐゴシック" charset="-128"/>
              </a:rPr>
              <a:t>are token based scanning methods</a:t>
            </a:r>
          </a:p>
          <a:p>
            <a:pPr lvl="1" eaLnBrk="1" hangingPunct="1"/>
            <a:r>
              <a:rPr lang="en-US" altLang="x-none" dirty="0">
                <a:ea typeface="ＭＳ Ｐゴシック" charset="-128"/>
              </a:rPr>
              <a:t>ignore leading white space characters</a:t>
            </a:r>
          </a:p>
          <a:p>
            <a:pPr lvl="1" eaLnBrk="1" hangingPunct="1"/>
            <a:r>
              <a:rPr lang="en-US" altLang="x-none" dirty="0">
                <a:ea typeface="ＭＳ Ｐゴシック" charset="-128"/>
              </a:rPr>
              <a:t>collect non-white space chars into a token</a:t>
            </a:r>
          </a:p>
          <a:p>
            <a:pPr lvl="1" eaLnBrk="1" hangingPunct="1"/>
            <a:r>
              <a:rPr lang="en-US" altLang="x-none" dirty="0">
                <a:ea typeface="ＭＳ Ｐゴシック" charset="-128"/>
              </a:rPr>
              <a:t>interpret the token as an </a:t>
            </a:r>
            <a:r>
              <a:rPr lang="en-US" altLang="x-none" dirty="0" err="1">
                <a:ea typeface="ＭＳ Ｐゴシック" charset="-128"/>
              </a:rPr>
              <a:t>int</a:t>
            </a:r>
            <a:r>
              <a:rPr lang="en-US" altLang="x-none" dirty="0">
                <a:ea typeface="ＭＳ Ｐゴシック" charset="-128"/>
              </a:rPr>
              <a:t>/double for </a:t>
            </a:r>
            <a:r>
              <a:rPr lang="en-US" altLang="x-none" dirty="0" err="1">
                <a:ea typeface="ＭＳ Ｐゴシック" charset="-128"/>
              </a:rPr>
              <a:t>nextInt</a:t>
            </a:r>
            <a:r>
              <a:rPr lang="en-US" altLang="x-none" dirty="0">
                <a:ea typeface="ＭＳ Ｐゴシック" charset="-128"/>
              </a:rPr>
              <a:t>/</a:t>
            </a:r>
            <a:r>
              <a:rPr lang="en-US" altLang="x-none" dirty="0" err="1">
                <a:ea typeface="ＭＳ Ｐゴシック" charset="-128"/>
              </a:rPr>
              <a:t>nextDouble</a:t>
            </a:r>
            <a:endParaRPr lang="en-US" altLang="x-none" dirty="0">
              <a:ea typeface="ＭＳ Ｐゴシック" charset="-128"/>
            </a:endParaRPr>
          </a:p>
          <a:p>
            <a:pPr lvl="2" eaLnBrk="1" hangingPunct="1">
              <a:lnSpc>
                <a:spcPct val="80000"/>
              </a:lnSpc>
            </a:pPr>
            <a:r>
              <a:rPr lang="en-US" altLang="x-none" sz="2400" dirty="0">
                <a:ea typeface="ＭＳ Ｐゴシック" charset="-128"/>
              </a:rPr>
              <a:t>Design issue: What if the token is not in the correct format?</a:t>
            </a:r>
          </a:p>
        </p:txBody>
      </p:sp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id="{CC7F7233-7B92-BA35-9A52-4B90BD7498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3575" y="6402388"/>
            <a:ext cx="2130425" cy="4556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D1A6E363-5ED2-AE41-8411-3D9868CD2CE6}" type="slidenum">
              <a:rPr lang="en-US" altLang="x-none" sz="1200">
                <a:latin typeface="Tahoma" charset="0"/>
              </a:rPr>
              <a:pPr/>
              <a:t>31</a:t>
            </a:fld>
            <a:endParaRPr lang="en-US" altLang="x-none" sz="12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140407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561" name="Picture 5" descr="http://t0.gstatic.com/images?q=tbn:ANd9GcQVR4J5LRh0Nyy3HqIQtG4QVknIPaV7KfOIEybcx6pkgENRZ_a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" y="4751388"/>
            <a:ext cx="2143125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656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ea typeface="ＭＳ Ｐゴシック" charset="-128"/>
              </a:rPr>
              <a:t>Token and Exception</a:t>
            </a:r>
          </a:p>
        </p:txBody>
      </p:sp>
      <p:sp>
        <p:nvSpPr>
          <p:cNvPr id="66563" name="Rectangle 3"/>
          <p:cNvSpPr>
            <a:spLocks noGrp="1"/>
          </p:cNvSpPr>
          <p:nvPr>
            <p:ph type="body" idx="1"/>
          </p:nvPr>
        </p:nvSpPr>
        <p:spPr>
          <a:xfrm>
            <a:off x="533400" y="1371600"/>
            <a:ext cx="8229600" cy="1905000"/>
          </a:xfrm>
        </p:spPr>
        <p:txBody>
          <a:bodyPr/>
          <a:lstStyle/>
          <a:p>
            <a:pPr eaLnBrk="1" hangingPunct="1"/>
            <a:r>
              <a:rPr lang="en-US" altLang="x-none">
                <a:ea typeface="ＭＳ Ｐゴシック" charset="-128"/>
              </a:rPr>
              <a:t>When a token is not the type that the scanner expects, since no reasonable (non-ambiguous) return value, Scanner </a:t>
            </a:r>
            <a:r>
              <a:rPr lang="en-US" altLang="x-none">
                <a:solidFill>
                  <a:srgbClr val="FF0000"/>
                </a:solidFill>
                <a:ea typeface="ＭＳ Ｐゴシック" charset="-128"/>
              </a:rPr>
              <a:t>throws</a:t>
            </a:r>
            <a:r>
              <a:rPr lang="en-US" altLang="x-none">
                <a:ea typeface="ＭＳ Ｐゴシック" charset="-128"/>
              </a:rPr>
              <a:t> an </a:t>
            </a:r>
            <a:r>
              <a:rPr lang="en-US" altLang="x-none">
                <a:solidFill>
                  <a:srgbClr val="FF0000"/>
                </a:solidFill>
                <a:ea typeface="ＭＳ Ｐゴシック" charset="-128"/>
              </a:rPr>
              <a:t>exception</a:t>
            </a:r>
            <a:r>
              <a:rPr lang="en-US" altLang="x-none">
                <a:ea typeface="ＭＳ Ｐゴシック" charset="-128"/>
              </a:rPr>
              <a:t> (panic)</a:t>
            </a:r>
            <a:endParaRPr lang="en-US" altLang="ja-JP">
              <a:ea typeface="ＭＳ Ｐゴシック" charset="-128"/>
            </a:endParaRPr>
          </a:p>
          <a:p>
            <a:pPr lvl="1" eaLnBrk="1" hangingPunct="1">
              <a:lnSpc>
                <a:spcPct val="70000"/>
              </a:lnSpc>
              <a:buFont typeface="Wingdings 2" charset="2"/>
              <a:buNone/>
            </a:pPr>
            <a:r>
              <a:rPr lang="en-US" altLang="x-none" sz="2800" b="1">
                <a:solidFill>
                  <a:srgbClr val="800000"/>
                </a:solidFill>
                <a:latin typeface="Courier New" charset="0"/>
                <a:ea typeface="ＭＳ Ｐゴシック" charset="-128"/>
              </a:rPr>
              <a:t>	</a:t>
            </a:r>
            <a:endParaRPr lang="en-US" altLang="x-none" sz="2800">
              <a:latin typeface="Courier New" charset="0"/>
              <a:ea typeface="ＭＳ Ｐゴシック" charset="-12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62000" y="5048250"/>
            <a:ext cx="8229600" cy="1047750"/>
          </a:xfrm>
          <a:prstGeom prst="rect">
            <a:avLst/>
          </a:prstGeom>
        </p:spPr>
        <p:txBody>
          <a:bodyPr>
            <a:spAutoFit/>
          </a:bodyPr>
          <a:lstStyle/>
          <a:p>
            <a:pPr marL="742950" lvl="1" indent="-285750" algn="l">
              <a:lnSpc>
                <a:spcPct val="70000"/>
              </a:lnSpc>
              <a:spcBef>
                <a:spcPct val="20000"/>
              </a:spcBef>
              <a:buClr>
                <a:srgbClr val="3333CC"/>
              </a:buClr>
              <a:buSzPct val="75000"/>
              <a:defRPr/>
            </a:pPr>
            <a:r>
              <a:rPr lang="en-US" sz="1800" b="1" kern="0" dirty="0" err="1">
                <a:solidFill>
                  <a:srgbClr val="800000"/>
                </a:solidFill>
                <a:latin typeface="Courier New" pitchFamily="49" charset="0"/>
                <a:ea typeface="+mn-ea"/>
                <a:cs typeface="Arial" charset="0"/>
              </a:rPr>
              <a:t>java.util.InputMismatchException</a:t>
            </a:r>
            <a:r>
              <a:rPr lang="en-US" sz="1800" b="1" kern="0" dirty="0">
                <a:solidFill>
                  <a:srgbClr val="800000"/>
                </a:solidFill>
                <a:latin typeface="Courier New" pitchFamily="49" charset="0"/>
                <a:ea typeface="+mn-ea"/>
                <a:cs typeface="Arial" charset="0"/>
              </a:rPr>
              <a:t> </a:t>
            </a:r>
          </a:p>
          <a:p>
            <a:pPr marL="742950" lvl="1" indent="-285750" algn="l">
              <a:lnSpc>
                <a:spcPct val="70000"/>
              </a:lnSpc>
              <a:spcBef>
                <a:spcPct val="20000"/>
              </a:spcBef>
              <a:buClr>
                <a:srgbClr val="3333CC"/>
              </a:buClr>
              <a:buSzPct val="75000"/>
              <a:defRPr/>
            </a:pPr>
            <a:r>
              <a:rPr lang="en-US" sz="1800" kern="0" dirty="0">
                <a:solidFill>
                  <a:srgbClr val="800000"/>
                </a:solidFill>
                <a:latin typeface="Courier New" pitchFamily="49" charset="0"/>
                <a:ea typeface="+mn-ea"/>
                <a:cs typeface="Arial" charset="0"/>
              </a:rPr>
              <a:t>	        at </a:t>
            </a:r>
            <a:r>
              <a:rPr lang="en-US" sz="1800" kern="0" dirty="0" err="1">
                <a:solidFill>
                  <a:srgbClr val="800000"/>
                </a:solidFill>
                <a:latin typeface="Courier New" pitchFamily="49" charset="0"/>
                <a:ea typeface="+mn-ea"/>
                <a:cs typeface="Arial" charset="0"/>
              </a:rPr>
              <a:t>java.util.Scanner.next</a:t>
            </a:r>
            <a:r>
              <a:rPr lang="en-US" sz="1800" kern="0" dirty="0">
                <a:solidFill>
                  <a:srgbClr val="800000"/>
                </a:solidFill>
                <a:latin typeface="Courier New" pitchFamily="49" charset="0"/>
                <a:ea typeface="+mn-ea"/>
                <a:cs typeface="Arial" charset="0"/>
              </a:rPr>
              <a:t>(Unknown Source)</a:t>
            </a:r>
          </a:p>
          <a:p>
            <a:pPr marL="742950" lvl="1" indent="-285750" algn="l">
              <a:lnSpc>
                <a:spcPct val="70000"/>
              </a:lnSpc>
              <a:spcBef>
                <a:spcPct val="20000"/>
              </a:spcBef>
              <a:buClr>
                <a:srgbClr val="3333CC"/>
              </a:buClr>
              <a:buSzPct val="75000"/>
              <a:defRPr/>
            </a:pPr>
            <a:r>
              <a:rPr lang="en-US" sz="1800" kern="0" dirty="0">
                <a:solidFill>
                  <a:srgbClr val="800000"/>
                </a:solidFill>
                <a:latin typeface="Courier New" pitchFamily="49" charset="0"/>
                <a:ea typeface="+mn-ea"/>
                <a:cs typeface="Arial" charset="0"/>
              </a:rPr>
              <a:t>	        at </a:t>
            </a:r>
            <a:r>
              <a:rPr lang="en-US" sz="1800" kern="0" dirty="0" err="1">
                <a:solidFill>
                  <a:srgbClr val="800000"/>
                </a:solidFill>
                <a:latin typeface="Courier New" pitchFamily="49" charset="0"/>
                <a:ea typeface="+mn-ea"/>
                <a:cs typeface="Arial" charset="0"/>
              </a:rPr>
              <a:t>java.util.Scanner.nextInt</a:t>
            </a:r>
            <a:r>
              <a:rPr lang="en-US" sz="1800" kern="0" dirty="0">
                <a:solidFill>
                  <a:srgbClr val="800000"/>
                </a:solidFill>
                <a:latin typeface="Courier New" pitchFamily="49" charset="0"/>
                <a:ea typeface="+mn-ea"/>
                <a:cs typeface="Arial" charset="0"/>
              </a:rPr>
              <a:t>(Unknown Source)</a:t>
            </a:r>
          </a:p>
          <a:p>
            <a:pPr marL="742950" lvl="1" indent="-285750" algn="l">
              <a:lnSpc>
                <a:spcPct val="70000"/>
              </a:lnSpc>
              <a:spcBef>
                <a:spcPct val="20000"/>
              </a:spcBef>
              <a:buClr>
                <a:srgbClr val="3333CC"/>
              </a:buClr>
              <a:buSzPct val="75000"/>
              <a:defRPr/>
            </a:pPr>
            <a:r>
              <a:rPr lang="en-US" sz="1800" kern="0" dirty="0">
                <a:solidFill>
                  <a:srgbClr val="000000"/>
                </a:solidFill>
                <a:latin typeface="Courier New" pitchFamily="49" charset="0"/>
                <a:ea typeface="+mn-ea"/>
                <a:cs typeface="Arial" charset="0"/>
              </a:rPr>
              <a:t>	        ...</a:t>
            </a:r>
          </a:p>
        </p:txBody>
      </p:sp>
      <p:pic>
        <p:nvPicPr>
          <p:cNvPr id="66565" name="Picture 4" descr="http://t0.gstatic.com/images?q=tbn:ANd9GcSVju9naOQvZKsGZyiOfwU0zaNtIm6ZxwJY0kAodIbCdkCmdi0P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3540125"/>
            <a:ext cx="67945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914400" y="3276600"/>
            <a:ext cx="8001000" cy="1417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>
              <a:lnSpc>
                <a:spcPct val="7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System.out.print</a:t>
            </a:r>
            <a:r>
              <a:rPr lang="en-US" altLang="x-none" sz="2000" dirty="0">
                <a:solidFill>
                  <a:srgbClr val="000000"/>
                </a:solidFill>
                <a:latin typeface="Courier New" charset="0"/>
              </a:rPr>
              <a:t>("Which year will you graduate? ");</a:t>
            </a:r>
          </a:p>
          <a:p>
            <a:pPr algn="l">
              <a:lnSpc>
                <a:spcPct val="7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r>
              <a:rPr lang="en-US" altLang="x-none" sz="2000" dirty="0" err="1">
                <a:solidFill>
                  <a:srgbClr val="000000"/>
                </a:solidFill>
                <a:latin typeface="Courier New" charset="0"/>
              </a:rPr>
              <a:t>int</a:t>
            </a:r>
            <a:r>
              <a:rPr lang="en-US" altLang="x-none" sz="2000" dirty="0">
                <a:solidFill>
                  <a:srgbClr val="000000"/>
                </a:solidFill>
                <a:latin typeface="Courier New" charset="0"/>
              </a:rPr>
              <a:t> year = </a:t>
            </a:r>
            <a:r>
              <a:rPr lang="en-US" altLang="x-none" sz="2000" b="1" dirty="0" err="1">
                <a:solidFill>
                  <a:srgbClr val="800000"/>
                </a:solidFill>
                <a:latin typeface="Courier New" charset="0"/>
              </a:rPr>
              <a:t>console.nextInt</a:t>
            </a:r>
            <a:r>
              <a:rPr lang="en-US" altLang="x-none" sz="2000" b="1" dirty="0">
                <a:solidFill>
                  <a:srgbClr val="800000"/>
                </a:solidFill>
                <a:latin typeface="Courier New" charset="0"/>
              </a:rPr>
              <a:t>()</a:t>
            </a:r>
            <a:r>
              <a:rPr lang="en-US" altLang="x-none" sz="2000" dirty="0">
                <a:solidFill>
                  <a:srgbClr val="000000"/>
                </a:solidFill>
                <a:latin typeface="Courier New" charset="0"/>
              </a:rPr>
              <a:t>;</a:t>
            </a:r>
          </a:p>
          <a:p>
            <a:pPr algn="l">
              <a:lnSpc>
                <a:spcPct val="7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	</a:t>
            </a:r>
          </a:p>
          <a:p>
            <a:pPr algn="l">
              <a:lnSpc>
                <a:spcPct val="7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r>
              <a:rPr lang="en-US" altLang="x-none" sz="1600" dirty="0">
                <a:solidFill>
                  <a:srgbClr val="000000"/>
                </a:solidFill>
                <a:latin typeface="Comic Sans MS" charset="0"/>
              </a:rPr>
              <a:t>Output:</a:t>
            </a:r>
          </a:p>
          <a:p>
            <a:pPr algn="l">
              <a:lnSpc>
                <a:spcPct val="7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r>
              <a:rPr lang="en-US" altLang="x-none" sz="700" dirty="0">
                <a:solidFill>
                  <a:srgbClr val="000000"/>
                </a:solidFill>
                <a:latin typeface="Courier New" charset="0"/>
              </a:rPr>
              <a:t>	</a:t>
            </a:r>
          </a:p>
          <a:p>
            <a:pPr algn="l">
              <a:lnSpc>
                <a:spcPct val="7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r>
              <a:rPr lang="en-US" altLang="x-none" sz="2000" dirty="0">
                <a:solidFill>
                  <a:srgbClr val="000000"/>
                </a:solidFill>
                <a:latin typeface="Courier New" charset="0"/>
              </a:rPr>
              <a:t>Which year will you graduate? </a:t>
            </a:r>
            <a:r>
              <a:rPr lang="en-US" altLang="x-none" sz="2000" b="1" u="sng" dirty="0">
                <a:solidFill>
                  <a:srgbClr val="FF0000"/>
                </a:solidFill>
                <a:latin typeface="Courier New" charset="0"/>
              </a:rPr>
              <a:t>Timmy</a:t>
            </a:r>
            <a:endParaRPr lang="en-US" altLang="x-none" sz="800" dirty="0">
              <a:solidFill>
                <a:srgbClr val="FF0000"/>
              </a:solidFill>
            </a:endParaRPr>
          </a:p>
        </p:txBody>
      </p:sp>
      <p:sp>
        <p:nvSpPr>
          <p:cNvPr id="2" name="Oval 1"/>
          <p:cNvSpPr/>
          <p:nvPr/>
        </p:nvSpPr>
        <p:spPr bwMode="auto">
          <a:xfrm>
            <a:off x="2590800" y="4987925"/>
            <a:ext cx="3276600" cy="422275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5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3" name="Slide Number Placeholder 3">
            <a:extLst>
              <a:ext uri="{FF2B5EF4-FFF2-40B4-BE49-F238E27FC236}">
                <a16:creationId xmlns:a16="http://schemas.microsoft.com/office/drawing/2014/main" id="{D64877EE-1DE7-BBAF-A9E9-36BC97FBA7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3575" y="6402388"/>
            <a:ext cx="2130425" cy="4556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D1A6E363-5ED2-AE41-8411-3D9868CD2CE6}" type="slidenum">
              <a:rPr lang="en-US" altLang="x-none" sz="1200">
                <a:latin typeface="Tahoma" charset="0"/>
              </a:rPr>
              <a:pPr/>
              <a:t>32</a:t>
            </a:fld>
            <a:endParaRPr lang="en-US" altLang="x-none" sz="12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1777034"/>
      </p:ext>
    </p:extLst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ea typeface="ＭＳ Ｐゴシック" charset="-128"/>
              </a:rPr>
              <a:t>Exceptions</a:t>
            </a:r>
          </a:p>
        </p:txBody>
      </p:sp>
      <p:sp>
        <p:nvSpPr>
          <p:cNvPr id="88371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10000"/>
              </a:lnSpc>
              <a:buFont typeface="Wingdings" charset="0"/>
              <a:buChar char="q"/>
              <a:defRPr/>
            </a:pPr>
            <a:r>
              <a:rPr lang="en-US" sz="2400" b="1" dirty="0"/>
              <a:t>Exception</a:t>
            </a:r>
            <a:r>
              <a:rPr lang="en-US" sz="2400" dirty="0"/>
              <a:t>: a programming language mechanism to represent a </a:t>
            </a:r>
            <a:r>
              <a:rPr lang="en-US" sz="2400" dirty="0">
                <a:solidFill>
                  <a:srgbClr val="FF0000"/>
                </a:solidFill>
              </a:rPr>
              <a:t>runtime error</a:t>
            </a:r>
            <a:r>
              <a:rPr lang="en-US" sz="2400" dirty="0"/>
              <a:t>, e.g.,</a:t>
            </a:r>
          </a:p>
          <a:p>
            <a:pPr lvl="2" eaLnBrk="1" hangingPunct="1">
              <a:lnSpc>
                <a:spcPct val="110000"/>
              </a:lnSpc>
              <a:defRPr/>
            </a:pPr>
            <a:r>
              <a:rPr lang="en-US" sz="1800" dirty="0"/>
              <a:t>dividing an integer by 0</a:t>
            </a:r>
          </a:p>
          <a:p>
            <a:pPr lvl="2" eaLnBrk="1" hangingPunct="1">
              <a:lnSpc>
                <a:spcPct val="110000"/>
              </a:lnSpc>
              <a:defRPr/>
            </a:pPr>
            <a:r>
              <a:rPr lang="en-US" sz="1800" dirty="0">
                <a:solidFill>
                  <a:schemeClr val="accent6"/>
                </a:solidFill>
              </a:rPr>
              <a:t>trying to read the wrong type of value from a </a:t>
            </a:r>
            <a:r>
              <a:rPr lang="en-US" sz="1800" dirty="0">
                <a:solidFill>
                  <a:schemeClr val="accent6"/>
                </a:solidFill>
                <a:latin typeface="Courier New" charset="0"/>
              </a:rPr>
              <a:t>Scanner</a:t>
            </a:r>
            <a:endParaRPr lang="en-US" sz="1800" b="1" dirty="0">
              <a:solidFill>
                <a:schemeClr val="accent6"/>
              </a:solidFill>
              <a:latin typeface="Courier New" charset="0"/>
            </a:endParaRPr>
          </a:p>
          <a:p>
            <a:pPr lvl="2" eaLnBrk="1" hangingPunct="1">
              <a:lnSpc>
                <a:spcPct val="110000"/>
              </a:lnSpc>
              <a:defRPr/>
            </a:pPr>
            <a:r>
              <a:rPr lang="en-US" sz="1800" dirty="0"/>
              <a:t>trying to read a file that does not exist</a:t>
            </a:r>
          </a:p>
          <a:p>
            <a:pPr lvl="1" eaLnBrk="1" hangingPunct="1">
              <a:lnSpc>
                <a:spcPct val="110000"/>
              </a:lnSpc>
              <a:defRPr/>
            </a:pPr>
            <a:endParaRPr lang="en-US" sz="700" b="1" dirty="0">
              <a:solidFill>
                <a:srgbClr val="003399"/>
              </a:solidFill>
            </a:endParaRPr>
          </a:p>
          <a:p>
            <a:pPr eaLnBrk="1" hangingPunct="1">
              <a:lnSpc>
                <a:spcPct val="110000"/>
              </a:lnSpc>
              <a:buFont typeface="Wingdings" charset="0"/>
              <a:buChar char="q"/>
              <a:defRPr/>
            </a:pPr>
            <a:r>
              <a:rPr lang="en-US" sz="2400" dirty="0"/>
              <a:t>Java has defined a set of exceptions, each with a name, e.g., </a:t>
            </a:r>
            <a:r>
              <a:rPr lang="en-US" sz="2400" dirty="0" err="1"/>
              <a:t>ArithmeticException</a:t>
            </a:r>
            <a:r>
              <a:rPr lang="en-US" sz="2400" dirty="0"/>
              <a:t>, </a:t>
            </a:r>
            <a:r>
              <a:rPr lang="en-US" sz="2400" dirty="0" err="1"/>
              <a:t>InputMisMatchException</a:t>
            </a:r>
            <a:r>
              <a:rPr lang="en-US" sz="2400" dirty="0"/>
              <a:t>, </a:t>
            </a:r>
            <a:r>
              <a:rPr lang="en-US" sz="2400" dirty="0" err="1"/>
              <a:t>FileNotFoundException</a:t>
            </a:r>
            <a:endParaRPr lang="en-US" sz="2400" dirty="0"/>
          </a:p>
        </p:txBody>
      </p:sp>
      <p:pic>
        <p:nvPicPr>
          <p:cNvPr id="67587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152400"/>
            <a:ext cx="1676400" cy="1176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id="{B87AB93F-7032-DE5F-AA36-560D4B4B42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3575" y="6402388"/>
            <a:ext cx="2130425" cy="4556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D1A6E363-5ED2-AE41-8411-3D9868CD2CE6}" type="slidenum">
              <a:rPr lang="en-US" altLang="x-none" sz="1200">
                <a:latin typeface="Tahoma" charset="0"/>
              </a:rPr>
              <a:pPr/>
              <a:t>33</a:t>
            </a:fld>
            <a:endParaRPr lang="en-US" altLang="x-none" sz="12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6801729"/>
      </p:ext>
    </p:extLst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382000" cy="1143000"/>
          </a:xfrm>
        </p:spPr>
        <p:txBody>
          <a:bodyPr/>
          <a:lstStyle/>
          <a:p>
            <a:r>
              <a:rPr lang="en-US" altLang="x-none">
                <a:ea typeface="ＭＳ Ｐゴシック" charset="-128"/>
              </a:rPr>
              <a:t>Why Not a </a:t>
            </a:r>
            <a:r>
              <a:rPr lang="ja-JP" altLang="en-US">
                <a:ea typeface="ＭＳ Ｐゴシック" charset="-128"/>
              </a:rPr>
              <a:t>“</a:t>
            </a:r>
            <a:r>
              <a:rPr lang="en-US" altLang="ja-JP">
                <a:ea typeface="ＭＳ Ｐゴシック" charset="-128"/>
              </a:rPr>
              <a:t>Smarter</a:t>
            </a:r>
            <a:r>
              <a:rPr lang="ja-JP" altLang="en-US">
                <a:ea typeface="ＭＳ Ｐゴシック" charset="-128"/>
              </a:rPr>
              <a:t>”</a:t>
            </a:r>
            <a:r>
              <a:rPr lang="en-US" altLang="ja-JP">
                <a:ea typeface="ＭＳ Ｐゴシック" charset="-128"/>
              </a:rPr>
              <a:t> nextInt()</a:t>
            </a:r>
            <a:endParaRPr lang="en-US" altLang="x-none">
              <a:ea typeface="ＭＳ Ｐゴシック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For example, continue to scan the input to find the integer?</a:t>
            </a:r>
          </a:p>
          <a:p>
            <a:endParaRPr lang="en-US" altLang="x-none">
              <a:ea typeface="ＭＳ Ｐゴシック" charset="-128"/>
            </a:endParaRPr>
          </a:p>
          <a:p>
            <a:r>
              <a:rPr lang="en-US" altLang="x-none">
                <a:ea typeface="ＭＳ Ｐゴシック" charset="-128"/>
              </a:rPr>
              <a:t>Design principle: design of basic methods should </a:t>
            </a:r>
            <a:r>
              <a:rPr lang="en-US" altLang="x-none">
                <a:solidFill>
                  <a:srgbClr val="C00000"/>
                </a:solidFill>
                <a:ea typeface="ＭＳ Ｐゴシック" charset="-128"/>
              </a:rPr>
              <a:t>KISS (Keep It Simple and Stupid)</a:t>
            </a:r>
          </a:p>
          <a:p>
            <a:endParaRPr lang="en-US" altLang="x-none">
              <a:solidFill>
                <a:srgbClr val="C00000"/>
              </a:solidFill>
              <a:ea typeface="ＭＳ Ｐゴシック" charset="-128"/>
            </a:endParaRPr>
          </a:p>
          <a:p>
            <a:r>
              <a:rPr lang="en-US" altLang="x-none">
                <a:ea typeface="ＭＳ Ｐゴシック" charset="-128"/>
              </a:rPr>
              <a:t>Higher level programs handle the case in their specific settings</a:t>
            </a:r>
          </a:p>
        </p:txBody>
      </p:sp>
      <p:sp>
        <p:nvSpPr>
          <p:cNvPr id="6963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E71CB064-434C-1F4C-ABE4-DC6E7CA4E06A}" type="slidenum">
              <a:rPr lang="en-US" altLang="x-none" sz="1200">
                <a:latin typeface="Tahoma" charset="0"/>
              </a:rPr>
              <a:pPr/>
              <a:t>34</a:t>
            </a:fld>
            <a:endParaRPr lang="en-US" altLang="x-none" sz="120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4516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/>
          </p:nvPr>
        </p:nvSpPr>
        <p:spPr>
          <a:xfrm>
            <a:off x="533400" y="762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x-none">
                <a:ea typeface="ＭＳ Ｐゴシック" charset="-128"/>
              </a:rPr>
              <a:t>Design Methodology: How to Handle Potential Exceptions?</a:t>
            </a:r>
            <a:endParaRPr lang="en-US" altLang="x-none" dirty="0">
              <a:ea typeface="ＭＳ Ｐゴシック" charset="-128"/>
            </a:endParaRPr>
          </a:p>
        </p:txBody>
      </p:sp>
      <p:sp>
        <p:nvSpPr>
          <p:cNvPr id="51202" name="Rectangle 3"/>
          <p:cNvSpPr>
            <a:spLocks noGrp="1"/>
          </p:cNvSpPr>
          <p:nvPr>
            <p:ph type="body" idx="1"/>
          </p:nvPr>
        </p:nvSpPr>
        <p:spPr>
          <a:xfrm>
            <a:off x="533400" y="1600200"/>
            <a:ext cx="8229600" cy="4648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x-none" sz="3600" dirty="0">
                <a:ea typeface="ＭＳ Ｐゴシック" charset="-128"/>
              </a:rPr>
              <a:t>Two basic approaches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sz="3200" dirty="0">
                <a:ea typeface="ＭＳ Ｐゴシック" charset="-128"/>
              </a:rPr>
              <a:t>Test before proceed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sz="3200" dirty="0">
                <a:ea typeface="ＭＳ Ｐゴシック" charset="-128"/>
              </a:rPr>
              <a:t>Proceed and clean up (try/catch)</a:t>
            </a:r>
          </a:p>
        </p:txBody>
      </p:sp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id="{AC0DB8A0-8E39-5011-C990-C2A241494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3575" y="6402388"/>
            <a:ext cx="2130425" cy="4556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D1A6E363-5ED2-AE41-8411-3D9868CD2CE6}" type="slidenum">
              <a:rPr lang="en-US" altLang="x-none" sz="1200">
                <a:latin typeface="Tahoma" charset="0"/>
              </a:rPr>
              <a:pPr/>
              <a:t>35</a:t>
            </a:fld>
            <a:endParaRPr lang="en-US" altLang="x-none" sz="12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671608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153400" cy="1143000"/>
          </a:xfrm>
        </p:spPr>
        <p:txBody>
          <a:bodyPr/>
          <a:lstStyle/>
          <a:p>
            <a:r>
              <a:rPr lang="en-US" altLang="x-none" sz="2800" dirty="0">
                <a:ea typeface="ＭＳ Ｐゴシック" charset="-128"/>
              </a:rPr>
              <a:t>Robust Input Approach 1: Test Before Proceed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1379483"/>
            <a:ext cx="7772400" cy="4648200"/>
          </a:xfrm>
        </p:spPr>
        <p:txBody>
          <a:bodyPr/>
          <a:lstStyle/>
          <a:p>
            <a:r>
              <a:rPr lang="en-US" dirty="0"/>
              <a:t>Design pattern</a:t>
            </a:r>
          </a:p>
        </p:txBody>
      </p:sp>
      <p:sp>
        <p:nvSpPr>
          <p:cNvPr id="7885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C1256068-5BF2-554B-A825-E074BDB1511D}" type="slidenum">
              <a:rPr lang="en-US" altLang="x-none" sz="1200">
                <a:latin typeface="Tahoma" charset="0"/>
              </a:rPr>
              <a:pPr/>
              <a:t>36</a:t>
            </a:fld>
            <a:endParaRPr lang="en-US" altLang="x-none" sz="1200">
              <a:latin typeface="Tahoma" charset="0"/>
            </a:endParaRPr>
          </a:p>
        </p:txBody>
      </p:sp>
      <p:sp>
        <p:nvSpPr>
          <p:cNvPr id="7" name="Rectangular Callout 6"/>
          <p:cNvSpPr/>
          <p:nvPr/>
        </p:nvSpPr>
        <p:spPr bwMode="auto">
          <a:xfrm>
            <a:off x="3329152" y="3711466"/>
            <a:ext cx="5715000" cy="956006"/>
          </a:xfrm>
          <a:prstGeom prst="wedgeRectCallout">
            <a:avLst>
              <a:gd name="adj1" fmla="val -39574"/>
              <a:gd name="adj2" fmla="val 95220"/>
            </a:avLst>
          </a:prstGeom>
          <a:solidFill>
            <a:schemeClr val="accent6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r>
              <a:rPr lang="en-US" sz="2800" dirty="0">
                <a:latin typeface="Times New Roman" pitchFamily="18" charset="0"/>
                <a:ea typeface="ＭＳ Ｐゴシック" charset="0"/>
                <a:cs typeface="ＭＳ Ｐゴシック" charset="0"/>
              </a:rPr>
              <a:t>return type of </a:t>
            </a:r>
            <a:r>
              <a:rPr lang="en-US" sz="2800" dirty="0" err="1">
                <a:latin typeface="Times New Roman" pitchFamily="18" charset="0"/>
                <a:ea typeface="ＭＳ Ｐゴシック" charset="0"/>
                <a:cs typeface="ＭＳ Ｐゴシック" charset="0"/>
              </a:rPr>
              <a:t>hasNextInt</a:t>
            </a:r>
            <a:r>
              <a:rPr lang="en-US" sz="2800" dirty="0">
                <a:latin typeface="Times New Roman" pitchFamily="18" charset="0"/>
                <a:ea typeface="ＭＳ Ｐゴシック" charset="0"/>
                <a:cs typeface="ＭＳ Ｐゴシック" charset="0"/>
              </a:rPr>
              <a:t>() is </a:t>
            </a:r>
            <a:r>
              <a:rPr lang="en-US" sz="2800" dirty="0" err="1">
                <a:latin typeface="Times New Roman" pitchFamily="18" charset="0"/>
                <a:ea typeface="ＭＳ Ｐゴシック" charset="0"/>
                <a:cs typeface="ＭＳ Ｐゴシック" charset="0"/>
              </a:rPr>
              <a:t>boolean</a:t>
            </a:r>
            <a:r>
              <a:rPr lang="en-US" sz="2800" dirty="0">
                <a:latin typeface="Times New Roman" pitchFamily="18" charset="0"/>
                <a:ea typeface="ＭＳ Ｐゴシック" charset="0"/>
                <a:cs typeface="ＭＳ Ｐゴシック" charset="0"/>
              </a:rPr>
              <a:t>, indicating a logical condition.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1144587" y="1905000"/>
            <a:ext cx="6934200" cy="1692771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marL="2857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>
              <a:lnSpc>
                <a:spcPct val="7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r>
              <a:rPr lang="en-US" altLang="x-none" sz="2000" dirty="0">
                <a:solidFill>
                  <a:srgbClr val="000000"/>
                </a:solidFill>
                <a:latin typeface="Courier New" charset="0"/>
              </a:rPr>
              <a:t>if ( </a:t>
            </a:r>
            <a:r>
              <a:rPr lang="en-US" altLang="x-none" sz="2000" b="1" dirty="0">
                <a:solidFill>
                  <a:srgbClr val="800000"/>
                </a:solidFill>
                <a:latin typeface="Courier New" charset="0"/>
              </a:rPr>
              <a:t>&lt;</a:t>
            </a:r>
            <a:r>
              <a:rPr lang="en-US" altLang="x-none" sz="2000" b="1" dirty="0" err="1">
                <a:solidFill>
                  <a:srgbClr val="800000"/>
                </a:solidFill>
                <a:latin typeface="Courier New" charset="0"/>
              </a:rPr>
              <a:t>ExceptionConditionFalse</a:t>
            </a:r>
            <a:r>
              <a:rPr lang="en-US" altLang="x-none" sz="2000" b="1" dirty="0">
                <a:solidFill>
                  <a:srgbClr val="800000"/>
                </a:solidFill>
                <a:latin typeface="Courier New" charset="0"/>
              </a:rPr>
              <a:t>&gt; ) {</a:t>
            </a:r>
            <a:endParaRPr lang="en-US" altLang="x-none" sz="2000" dirty="0">
              <a:solidFill>
                <a:srgbClr val="000000"/>
              </a:solidFill>
              <a:latin typeface="Courier New" charset="0"/>
            </a:endParaRPr>
          </a:p>
          <a:p>
            <a:pPr algn="l">
              <a:lnSpc>
                <a:spcPct val="7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r>
              <a:rPr lang="en-US" altLang="x-none" sz="2000" dirty="0">
                <a:solidFill>
                  <a:srgbClr val="000000"/>
                </a:solidFill>
                <a:latin typeface="Courier New" charset="0"/>
              </a:rPr>
              <a:t>  proceed;</a:t>
            </a:r>
          </a:p>
          <a:p>
            <a:pPr algn="l">
              <a:lnSpc>
                <a:spcPct val="7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r>
              <a:rPr lang="en-US" altLang="x-none" sz="2000" dirty="0">
                <a:solidFill>
                  <a:srgbClr val="000000"/>
                </a:solidFill>
                <a:latin typeface="Courier New" charset="0"/>
              </a:rPr>
              <a:t>}</a:t>
            </a:r>
          </a:p>
          <a:p>
            <a:pPr algn="l">
              <a:lnSpc>
                <a:spcPct val="7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r>
              <a:rPr lang="en-US" altLang="x-none" sz="2000" dirty="0">
                <a:solidFill>
                  <a:srgbClr val="000000"/>
                </a:solidFill>
                <a:latin typeface="Courier New" charset="0"/>
              </a:rPr>
              <a:t>else {</a:t>
            </a:r>
          </a:p>
          <a:p>
            <a:pPr algn="l">
              <a:lnSpc>
                <a:spcPct val="7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r>
              <a:rPr lang="en-US" altLang="x-none" sz="2000" dirty="0">
                <a:solidFill>
                  <a:srgbClr val="000000"/>
                </a:solidFill>
                <a:latin typeface="Courier New" charset="0"/>
              </a:rPr>
              <a:t>  </a:t>
            </a:r>
            <a:r>
              <a:rPr lang="en-US" altLang="x-none" sz="2000" dirty="0" err="1">
                <a:solidFill>
                  <a:srgbClr val="000000"/>
                </a:solidFill>
                <a:latin typeface="Courier New" charset="0"/>
              </a:rPr>
              <a:t>System.out.println</a:t>
            </a:r>
            <a:r>
              <a:rPr lang="en-US" altLang="x-none" sz="2000" dirty="0">
                <a:solidFill>
                  <a:srgbClr val="000000"/>
                </a:solidFill>
                <a:latin typeface="Courier New" charset="0"/>
              </a:rPr>
              <a:t>(</a:t>
            </a:r>
            <a:r>
              <a:rPr lang="en-US" altLang="en-US" sz="2000" dirty="0">
                <a:solidFill>
                  <a:srgbClr val="000000"/>
                </a:solidFill>
                <a:latin typeface="Courier New" charset="0"/>
              </a:rPr>
              <a:t>“</a:t>
            </a:r>
            <a:r>
              <a:rPr lang="en-US" altLang="x-none" sz="2000" dirty="0">
                <a:solidFill>
                  <a:srgbClr val="000000"/>
                </a:solidFill>
                <a:latin typeface="Courier New" charset="0"/>
              </a:rPr>
              <a:t>Error message.</a:t>
            </a:r>
            <a:r>
              <a:rPr lang="en-US" altLang="en-US" sz="2000" dirty="0">
                <a:solidFill>
                  <a:srgbClr val="000000"/>
                </a:solidFill>
                <a:latin typeface="Courier New" charset="0"/>
              </a:rPr>
              <a:t>”</a:t>
            </a:r>
            <a:r>
              <a:rPr lang="en-US" altLang="x-none" sz="2000" dirty="0">
                <a:solidFill>
                  <a:srgbClr val="000000"/>
                </a:solidFill>
                <a:latin typeface="Courier New" charset="0"/>
              </a:rPr>
              <a:t>);</a:t>
            </a:r>
          </a:p>
          <a:p>
            <a:pPr algn="l">
              <a:lnSpc>
                <a:spcPct val="7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r>
              <a:rPr lang="en-US" altLang="x-none" sz="2000" dirty="0">
                <a:solidFill>
                  <a:srgbClr val="000000"/>
                </a:solidFill>
                <a:latin typeface="Courier New" charset="0"/>
              </a:rPr>
              <a:t>}</a:t>
            </a: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533400" y="4800600"/>
            <a:ext cx="8305800" cy="19843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marL="2857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>
              <a:lnSpc>
                <a:spcPct val="7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r>
              <a:rPr lang="en-US" altLang="x-none" sz="2000" dirty="0" err="1">
                <a:solidFill>
                  <a:srgbClr val="000000"/>
                </a:solidFill>
                <a:latin typeface="Courier New" charset="0"/>
              </a:rPr>
              <a:t>System.out.print</a:t>
            </a:r>
            <a:r>
              <a:rPr lang="en-US" altLang="x-none" sz="2000" dirty="0">
                <a:solidFill>
                  <a:srgbClr val="000000"/>
                </a:solidFill>
                <a:latin typeface="Courier New" charset="0"/>
              </a:rPr>
              <a:t>("Which year will you graduate? ");</a:t>
            </a:r>
          </a:p>
          <a:p>
            <a:pPr algn="l">
              <a:lnSpc>
                <a:spcPct val="7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r>
              <a:rPr lang="en-US" altLang="x-none" sz="2000" dirty="0">
                <a:solidFill>
                  <a:srgbClr val="000000"/>
                </a:solidFill>
                <a:latin typeface="Courier New" charset="0"/>
              </a:rPr>
              <a:t>if ( </a:t>
            </a:r>
            <a:r>
              <a:rPr lang="en-US" altLang="x-none" sz="2000" b="1" dirty="0" err="1">
                <a:solidFill>
                  <a:srgbClr val="800000"/>
                </a:solidFill>
                <a:latin typeface="Courier New" charset="0"/>
              </a:rPr>
              <a:t>console.hasNextInt</a:t>
            </a:r>
            <a:r>
              <a:rPr lang="en-US" altLang="x-none" sz="2000" b="1" dirty="0">
                <a:solidFill>
                  <a:srgbClr val="800000"/>
                </a:solidFill>
                <a:latin typeface="Courier New" charset="0"/>
              </a:rPr>
              <a:t>() ) {</a:t>
            </a:r>
            <a:endParaRPr lang="en-US" altLang="x-none" sz="2000" dirty="0">
              <a:solidFill>
                <a:srgbClr val="000000"/>
              </a:solidFill>
              <a:latin typeface="Courier New" charset="0"/>
            </a:endParaRPr>
          </a:p>
          <a:p>
            <a:pPr algn="l">
              <a:lnSpc>
                <a:spcPct val="7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r>
              <a:rPr lang="en-US" altLang="x-none" sz="2000" dirty="0">
                <a:solidFill>
                  <a:srgbClr val="000000"/>
                </a:solidFill>
                <a:latin typeface="Courier New" charset="0"/>
              </a:rPr>
              <a:t>  year = </a:t>
            </a:r>
            <a:r>
              <a:rPr lang="en-US" altLang="x-none" sz="2000" dirty="0" err="1">
                <a:solidFill>
                  <a:srgbClr val="000000"/>
                </a:solidFill>
                <a:latin typeface="Courier New" charset="0"/>
              </a:rPr>
              <a:t>console.nextInt</a:t>
            </a:r>
            <a:r>
              <a:rPr lang="en-US" altLang="x-none" sz="2000" dirty="0">
                <a:solidFill>
                  <a:srgbClr val="000000"/>
                </a:solidFill>
                <a:latin typeface="Courier New" charset="0"/>
              </a:rPr>
              <a:t>();</a:t>
            </a:r>
          </a:p>
          <a:p>
            <a:pPr algn="l">
              <a:lnSpc>
                <a:spcPct val="7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r>
              <a:rPr lang="en-US" altLang="x-none" sz="2000" dirty="0">
                <a:solidFill>
                  <a:srgbClr val="000000"/>
                </a:solidFill>
                <a:latin typeface="Courier New" charset="0"/>
              </a:rPr>
              <a:t>}</a:t>
            </a:r>
          </a:p>
          <a:p>
            <a:pPr algn="l">
              <a:lnSpc>
                <a:spcPct val="7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r>
              <a:rPr lang="en-US" altLang="x-none" sz="2000" dirty="0">
                <a:solidFill>
                  <a:srgbClr val="000000"/>
                </a:solidFill>
                <a:latin typeface="Courier New" charset="0"/>
              </a:rPr>
              <a:t>else {</a:t>
            </a:r>
          </a:p>
          <a:p>
            <a:pPr algn="l">
              <a:lnSpc>
                <a:spcPct val="7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r>
              <a:rPr lang="en-US" altLang="x-none" sz="2000" dirty="0">
                <a:solidFill>
                  <a:srgbClr val="000000"/>
                </a:solidFill>
                <a:latin typeface="Courier New" charset="0"/>
              </a:rPr>
              <a:t>  </a:t>
            </a:r>
            <a:r>
              <a:rPr lang="en-US" altLang="x-none" sz="2000" dirty="0" err="1">
                <a:solidFill>
                  <a:srgbClr val="000000"/>
                </a:solidFill>
                <a:latin typeface="Courier New" charset="0"/>
              </a:rPr>
              <a:t>System.out.println</a:t>
            </a:r>
            <a:r>
              <a:rPr lang="en-US" altLang="x-none" sz="2000" dirty="0">
                <a:solidFill>
                  <a:srgbClr val="000000"/>
                </a:solidFill>
                <a:latin typeface="Courier New" charset="0"/>
              </a:rPr>
              <a:t>(</a:t>
            </a:r>
            <a:r>
              <a:rPr lang="en-US" altLang="en-US" sz="2000" dirty="0">
                <a:solidFill>
                  <a:srgbClr val="000000"/>
                </a:solidFill>
                <a:latin typeface="Courier New" charset="0"/>
              </a:rPr>
              <a:t>“</a:t>
            </a:r>
            <a:r>
              <a:rPr lang="en-US" altLang="x-none" sz="2000" dirty="0">
                <a:solidFill>
                  <a:srgbClr val="000000"/>
                </a:solidFill>
                <a:latin typeface="Courier New" charset="0"/>
              </a:rPr>
              <a:t>Wrong type; please give int.</a:t>
            </a:r>
            <a:r>
              <a:rPr lang="en-US" altLang="en-US" sz="2000" dirty="0">
                <a:solidFill>
                  <a:srgbClr val="000000"/>
                </a:solidFill>
                <a:latin typeface="Courier New" charset="0"/>
              </a:rPr>
              <a:t>”</a:t>
            </a:r>
            <a:r>
              <a:rPr lang="en-US" altLang="x-none" sz="2000" dirty="0">
                <a:solidFill>
                  <a:srgbClr val="000000"/>
                </a:solidFill>
                <a:latin typeface="Courier New" charset="0"/>
              </a:rPr>
              <a:t>);</a:t>
            </a:r>
          </a:p>
          <a:p>
            <a:pPr algn="l">
              <a:lnSpc>
                <a:spcPct val="7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r>
              <a:rPr lang="en-US" altLang="x-none" sz="2000" dirty="0">
                <a:solidFill>
                  <a:srgbClr val="000000"/>
                </a:solidFill>
                <a:latin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438869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sz="3200">
                <a:ea typeface="ＭＳ Ｐゴシック" charset="-128"/>
              </a:rPr>
              <a:t>Robust Input Approach 2: try and catch</a:t>
            </a:r>
          </a:p>
        </p:txBody>
      </p:sp>
      <p:sp>
        <p:nvSpPr>
          <p:cNvPr id="7987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057EDC76-9978-5E4F-BA22-8C18ABEE4E08}" type="slidenum">
              <a:rPr lang="en-US" altLang="x-none" sz="1200">
                <a:solidFill>
                  <a:srgbClr val="000000"/>
                </a:solidFill>
                <a:latin typeface="Tahoma" charset="0"/>
              </a:rPr>
              <a:pPr eaLnBrk="1" hangingPunct="1"/>
              <a:t>37</a:t>
            </a:fld>
            <a:endParaRPr lang="en-US" altLang="x-none" sz="120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47107" name="Rectangle 3"/>
          <p:cNvSpPr txBox="1">
            <a:spLocks/>
          </p:cNvSpPr>
          <p:nvPr/>
        </p:nvSpPr>
        <p:spPr bwMode="auto">
          <a:xfrm>
            <a:off x="1219200" y="2895600"/>
            <a:ext cx="6705600" cy="20574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1" tIns="45708" rIns="91411" bIns="45708"/>
          <a:lstStyle>
            <a:lvl1pPr marL="2857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>
              <a:lnSpc>
                <a:spcPct val="80000"/>
              </a:lnSpc>
              <a:spcBef>
                <a:spcPct val="20000"/>
              </a:spcBef>
              <a:buClr>
                <a:srgbClr val="3333CC"/>
              </a:buClr>
              <a:buSzPct val="75000"/>
              <a:buFont typeface="Wingdings 2" charset="2"/>
              <a:buNone/>
            </a:pPr>
            <a:r>
              <a:rPr lang="en-US" altLang="x-none" sz="1600" b="1" dirty="0">
                <a:solidFill>
                  <a:srgbClr val="FF0000"/>
                </a:solidFill>
                <a:latin typeface="Courier New" charset="0"/>
              </a:rPr>
              <a:t>try</a:t>
            </a: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{</a:t>
            </a:r>
            <a:r>
              <a:rPr lang="en-US" altLang="x-none" sz="1600" b="1" dirty="0">
                <a:solidFill>
                  <a:srgbClr val="800000"/>
                </a:solidFill>
                <a:latin typeface="Courier New" charset="0"/>
              </a:rPr>
              <a:t>  </a:t>
            </a:r>
          </a:p>
          <a:p>
            <a:pPr algn="l">
              <a:lnSpc>
                <a:spcPct val="7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  </a:t>
            </a:r>
          </a:p>
          <a:p>
            <a:pPr algn="l" eaLnBrk="1" hangingPunct="1">
              <a:lnSpc>
                <a:spcPct val="70000"/>
              </a:lnSpc>
              <a:spcBef>
                <a:spcPct val="20000"/>
              </a:spcBef>
              <a:buClr>
                <a:srgbClr val="3333CC"/>
              </a:buClr>
              <a:buSzPct val="75000"/>
              <a:buFont typeface="Wingdings 2" charset="2"/>
              <a:buNone/>
            </a:pP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potentially dangerous statements</a:t>
            </a:r>
          </a:p>
          <a:p>
            <a:pPr algn="l" eaLnBrk="1" hangingPunct="1">
              <a:lnSpc>
                <a:spcPct val="70000"/>
              </a:lnSpc>
              <a:spcBef>
                <a:spcPct val="20000"/>
              </a:spcBef>
              <a:buClr>
                <a:srgbClr val="3333CC"/>
              </a:buClr>
              <a:buSzPct val="75000"/>
              <a:buFont typeface="Wingdings 2" charset="2"/>
              <a:buNone/>
            </a:pPr>
            <a:endParaRPr lang="en-US" altLang="x-none" sz="1600" dirty="0">
              <a:solidFill>
                <a:srgbClr val="000000"/>
              </a:solidFill>
              <a:latin typeface="Courier New" charset="0"/>
            </a:endParaRPr>
          </a:p>
          <a:p>
            <a:pPr algn="l" eaLnBrk="1" hangingPunct="1">
              <a:lnSpc>
                <a:spcPct val="70000"/>
              </a:lnSpc>
              <a:spcBef>
                <a:spcPct val="20000"/>
              </a:spcBef>
              <a:buClr>
                <a:srgbClr val="3333CC"/>
              </a:buClr>
              <a:buSzPct val="75000"/>
              <a:buFont typeface="Wingdings 2" charset="2"/>
              <a:buNone/>
            </a:pP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} </a:t>
            </a:r>
            <a:r>
              <a:rPr lang="en-US" altLang="x-none" sz="1600" b="1" dirty="0">
                <a:solidFill>
                  <a:srgbClr val="FF0000"/>
                </a:solidFill>
                <a:latin typeface="Courier New" charset="0"/>
              </a:rPr>
              <a:t>catch</a:t>
            </a: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(</a:t>
            </a:r>
            <a:r>
              <a:rPr lang="en-US" altLang="x-none" sz="1600" b="1" dirty="0" err="1">
                <a:solidFill>
                  <a:srgbClr val="800000"/>
                </a:solidFill>
                <a:latin typeface="Courier New" charset="0"/>
              </a:rPr>
              <a:t>ExceptionName</a:t>
            </a:r>
            <a:r>
              <a:rPr lang="en-US" altLang="x-none" sz="1600" b="1" dirty="0">
                <a:solidFill>
                  <a:srgbClr val="800000"/>
                </a:solidFill>
                <a:latin typeface="Courier New" charset="0"/>
              </a:rPr>
              <a:t> e</a:t>
            </a: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) {</a:t>
            </a:r>
          </a:p>
          <a:p>
            <a:pPr algn="l" eaLnBrk="1" hangingPunct="1">
              <a:lnSpc>
                <a:spcPct val="70000"/>
              </a:lnSpc>
              <a:spcBef>
                <a:spcPct val="20000"/>
              </a:spcBef>
              <a:buClr>
                <a:srgbClr val="3333CC"/>
              </a:buClr>
              <a:buSzPct val="75000"/>
              <a:buFont typeface="Wingdings 2" charset="2"/>
              <a:buNone/>
            </a:pP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handle exception, such as print an error message</a:t>
            </a:r>
          </a:p>
          <a:p>
            <a:pPr algn="l" eaLnBrk="1" hangingPunct="1">
              <a:lnSpc>
                <a:spcPct val="70000"/>
              </a:lnSpc>
              <a:spcBef>
                <a:spcPct val="20000"/>
              </a:spcBef>
              <a:buClr>
                <a:srgbClr val="3333CC"/>
              </a:buClr>
              <a:buSzPct val="75000"/>
              <a:buFont typeface="Wingdings 2" charset="2"/>
              <a:buNone/>
            </a:pPr>
            <a:endParaRPr lang="en-US" altLang="x-none" sz="1600" dirty="0">
              <a:solidFill>
                <a:srgbClr val="000000"/>
              </a:solidFill>
              <a:latin typeface="Courier New" charset="0"/>
            </a:endParaRPr>
          </a:p>
          <a:p>
            <a:pPr algn="l" eaLnBrk="1" hangingPunct="1">
              <a:lnSpc>
                <a:spcPct val="70000"/>
              </a:lnSpc>
              <a:spcBef>
                <a:spcPct val="20000"/>
              </a:spcBef>
              <a:buClr>
                <a:srgbClr val="3333CC"/>
              </a:buClr>
              <a:buSzPct val="75000"/>
              <a:buFont typeface="Wingdings 2" charset="2"/>
              <a:buNone/>
            </a:pP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} // end of catch</a:t>
            </a:r>
          </a:p>
          <a:p>
            <a:pPr algn="l" eaLnBrk="1" hangingPunct="1">
              <a:lnSpc>
                <a:spcPct val="70000"/>
              </a:lnSpc>
              <a:spcBef>
                <a:spcPct val="20000"/>
              </a:spcBef>
              <a:buClr>
                <a:srgbClr val="3333CC"/>
              </a:buClr>
              <a:buSzPct val="75000"/>
              <a:buFont typeface="Wingdings 2" charset="2"/>
              <a:buNone/>
            </a:pPr>
            <a:endParaRPr lang="en-US" altLang="x-none" sz="1600" dirty="0">
              <a:solidFill>
                <a:srgbClr val="000000"/>
              </a:solidFill>
              <a:latin typeface="Courier New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09600" y="1447800"/>
            <a:ext cx="7467600" cy="1108075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algn="l" eaLnBrk="1" hangingPunct="1">
              <a:lnSpc>
                <a:spcPct val="110000"/>
              </a:lnSpc>
              <a:spcBef>
                <a:spcPct val="20000"/>
              </a:spcBef>
              <a:buClr>
                <a:srgbClr val="3333CC"/>
              </a:buClr>
              <a:buSzPct val="85000"/>
              <a:buFont typeface="Wingdings" pitchFamily="2" charset="2"/>
              <a:buChar char="q"/>
              <a:defRPr/>
            </a:pPr>
            <a:r>
              <a:rPr lang="en-US" sz="2000" b="1" kern="0" dirty="0">
                <a:solidFill>
                  <a:srgbClr val="000000"/>
                </a:solidFill>
                <a:latin typeface="Courier New" pitchFamily="49" charset="0"/>
                <a:ea typeface="ＭＳ Ｐゴシック" charset="0"/>
                <a:cs typeface="ＭＳ Ｐゴシック" charset="0"/>
              </a:rPr>
              <a:t>try/catch:</a:t>
            </a:r>
            <a:r>
              <a:rPr lang="en-US" sz="2000" kern="0" dirty="0">
                <a:solidFill>
                  <a:srgbClr val="000000"/>
                </a:solidFill>
                <a:latin typeface="Comic Sans MS"/>
                <a:ea typeface="ＭＳ Ｐゴシック" charset="0"/>
                <a:cs typeface="ＭＳ Ｐゴシック" charset="0"/>
              </a:rPr>
              <a:t> if an exception happens, program execution jumps to the </a:t>
            </a:r>
            <a:r>
              <a:rPr lang="en-US" sz="2000" kern="0" dirty="0">
                <a:solidFill>
                  <a:srgbClr val="000000"/>
                </a:solidFill>
                <a:latin typeface="Courier New" pitchFamily="49" charset="0"/>
                <a:ea typeface="ＭＳ Ｐゴシック" charset="0"/>
                <a:cs typeface="Courier New" pitchFamily="49" charset="0"/>
              </a:rPr>
              <a:t>catch</a:t>
            </a:r>
            <a:r>
              <a:rPr lang="en-US" sz="2000" kern="0" dirty="0">
                <a:solidFill>
                  <a:srgbClr val="000000"/>
                </a:solidFill>
                <a:latin typeface="Comic Sans MS"/>
                <a:ea typeface="ＭＳ Ｐゴシック" charset="0"/>
                <a:cs typeface="ＭＳ Ｐゴシック" charset="0"/>
              </a:rPr>
              <a:t> statement, skipping the rest in the </a:t>
            </a:r>
            <a:r>
              <a:rPr lang="en-US" sz="2000" kern="0" dirty="0">
                <a:solidFill>
                  <a:srgbClr val="000000"/>
                </a:solidFill>
                <a:latin typeface="Courier New" pitchFamily="49" charset="0"/>
                <a:ea typeface="ＭＳ Ｐゴシック" charset="0"/>
                <a:cs typeface="Courier New" pitchFamily="49" charset="0"/>
              </a:rPr>
              <a:t>try</a:t>
            </a:r>
            <a:r>
              <a:rPr lang="en-US" sz="2000" kern="0" dirty="0">
                <a:solidFill>
                  <a:srgbClr val="000000"/>
                </a:solidFill>
                <a:latin typeface="Comic Sans MS"/>
                <a:ea typeface="ＭＳ Ｐゴシック" charset="0"/>
                <a:cs typeface="ＭＳ Ｐゴシック" charset="0"/>
              </a:rPr>
              <a:t> block.</a:t>
            </a:r>
          </a:p>
        </p:txBody>
      </p:sp>
    </p:spTree>
    <p:extLst>
      <p:ext uri="{BB962C8B-B14F-4D97-AF65-F5344CB8AC3E}">
        <p14:creationId xmlns:p14="http://schemas.microsoft.com/office/powerpoint/2010/main" val="27457306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sz="3200" dirty="0">
                <a:ea typeface="ＭＳ Ｐゴシック" charset="-128"/>
              </a:rPr>
              <a:t>Robust Input Approach 2: Example</a:t>
            </a:r>
          </a:p>
        </p:txBody>
      </p:sp>
      <p:sp>
        <p:nvSpPr>
          <p:cNvPr id="7987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057EDC76-9978-5E4F-BA22-8C18ABEE4E08}" type="slidenum">
              <a:rPr lang="en-US" altLang="x-none" sz="1200">
                <a:solidFill>
                  <a:srgbClr val="000000"/>
                </a:solidFill>
                <a:latin typeface="Tahoma" charset="0"/>
              </a:rPr>
              <a:pPr eaLnBrk="1" hangingPunct="1"/>
              <a:t>38</a:t>
            </a:fld>
            <a:endParaRPr lang="en-US" altLang="x-none" sz="120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47107" name="Rectangle 3"/>
          <p:cNvSpPr txBox="1">
            <a:spLocks/>
          </p:cNvSpPr>
          <p:nvPr/>
        </p:nvSpPr>
        <p:spPr bwMode="auto">
          <a:xfrm>
            <a:off x="533400" y="1904480"/>
            <a:ext cx="8229600" cy="40386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1" tIns="45708" rIns="91411" bIns="45708"/>
          <a:lstStyle>
            <a:lvl1pPr marL="2857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>
              <a:lnSpc>
                <a:spcPct val="70000"/>
              </a:lnSpc>
              <a:spcBef>
                <a:spcPct val="20000"/>
              </a:spcBef>
              <a:buClr>
                <a:srgbClr val="3333CC"/>
              </a:buClr>
              <a:buSzPct val="75000"/>
              <a:buFont typeface="Wingdings 2" charset="2"/>
              <a:buNone/>
            </a:pP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import </a:t>
            </a:r>
            <a:r>
              <a:rPr lang="en-US" altLang="x-none" sz="1600" dirty="0" err="1">
                <a:solidFill>
                  <a:srgbClr val="000000"/>
                </a:solidFill>
                <a:latin typeface="Courier New" charset="0"/>
              </a:rPr>
              <a:t>java.util.Scanner</a:t>
            </a: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;   </a:t>
            </a:r>
            <a:r>
              <a:rPr lang="en-US" altLang="x-none" sz="1600" b="1" dirty="0">
                <a:solidFill>
                  <a:srgbClr val="008080"/>
                </a:solidFill>
                <a:latin typeface="Courier New" charset="0"/>
              </a:rPr>
              <a:t>// for Scanner</a:t>
            </a:r>
          </a:p>
          <a:p>
            <a:pPr algn="l" eaLnBrk="1" hangingPunct="1">
              <a:lnSpc>
                <a:spcPct val="70000"/>
              </a:lnSpc>
              <a:spcBef>
                <a:spcPct val="20000"/>
              </a:spcBef>
              <a:buClr>
                <a:srgbClr val="3333CC"/>
              </a:buClr>
              <a:buSzPct val="75000"/>
              <a:buFont typeface="Wingdings 2" charset="2"/>
              <a:buNone/>
            </a:pPr>
            <a:endParaRPr lang="en-US" altLang="x-none" sz="1600" b="1" dirty="0">
              <a:solidFill>
                <a:srgbClr val="008080"/>
              </a:solidFill>
              <a:latin typeface="Courier New" charset="0"/>
            </a:endParaRPr>
          </a:p>
          <a:p>
            <a:pPr algn="l" eaLnBrk="1" hangingPunct="1">
              <a:lnSpc>
                <a:spcPct val="70000"/>
              </a:lnSpc>
              <a:spcBef>
                <a:spcPct val="20000"/>
              </a:spcBef>
              <a:buClr>
                <a:srgbClr val="3333CC"/>
              </a:buClr>
              <a:buSzPct val="75000"/>
              <a:buFont typeface="Wingdings 2" charset="2"/>
              <a:buNone/>
            </a:pP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public class </a:t>
            </a:r>
            <a:r>
              <a:rPr lang="en-US" altLang="x-none" sz="1600" dirty="0" err="1">
                <a:solidFill>
                  <a:srgbClr val="000000"/>
                </a:solidFill>
                <a:latin typeface="Courier New" charset="0"/>
              </a:rPr>
              <a:t>ScannerInputExampleTry</a:t>
            </a: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{</a:t>
            </a:r>
          </a:p>
          <a:p>
            <a:pPr algn="l" eaLnBrk="1" hangingPunct="1">
              <a:lnSpc>
                <a:spcPct val="70000"/>
              </a:lnSpc>
              <a:spcBef>
                <a:spcPct val="20000"/>
              </a:spcBef>
              <a:buClr>
                <a:srgbClr val="3333CC"/>
              </a:buClr>
              <a:buSzPct val="75000"/>
              <a:buFont typeface="Wingdings 2" charset="2"/>
              <a:buNone/>
            </a:pP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 public static void main(String[] </a:t>
            </a:r>
            <a:r>
              <a:rPr lang="en-US" altLang="x-none" sz="1600" dirty="0" err="1">
                <a:solidFill>
                  <a:srgbClr val="000000"/>
                </a:solidFill>
                <a:latin typeface="Courier New" charset="0"/>
              </a:rPr>
              <a:t>args</a:t>
            </a: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) {</a:t>
            </a:r>
          </a:p>
          <a:p>
            <a:pPr algn="l" eaLnBrk="1" hangingPunct="1">
              <a:lnSpc>
                <a:spcPct val="70000"/>
              </a:lnSpc>
              <a:spcBef>
                <a:spcPct val="20000"/>
              </a:spcBef>
              <a:buClr>
                <a:srgbClr val="3333CC"/>
              </a:buClr>
              <a:buSzPct val="75000"/>
              <a:buFont typeface="Wingdings 2" charset="2"/>
              <a:buNone/>
            </a:pP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     Scanner console = new Scanner( </a:t>
            </a:r>
            <a:r>
              <a:rPr lang="en-US" altLang="x-none" sz="1600" dirty="0" err="1">
                <a:solidFill>
                  <a:srgbClr val="000000"/>
                </a:solidFill>
                <a:latin typeface="Courier New" charset="0"/>
              </a:rPr>
              <a:t>System.in</a:t>
            </a: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);</a:t>
            </a:r>
          </a:p>
          <a:p>
            <a:pPr algn="l" eaLnBrk="1" hangingPunct="1">
              <a:lnSpc>
                <a:spcPct val="70000"/>
              </a:lnSpc>
              <a:spcBef>
                <a:spcPct val="20000"/>
              </a:spcBef>
              <a:buClr>
                <a:srgbClr val="3333CC"/>
              </a:buClr>
              <a:buSzPct val="75000"/>
              <a:buFont typeface="Wingdings 2" charset="2"/>
              <a:buNone/>
            </a:pP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     </a:t>
            </a:r>
            <a:r>
              <a:rPr lang="en-US" altLang="x-none" sz="1600" b="1" dirty="0">
                <a:solidFill>
                  <a:srgbClr val="FF0000"/>
                </a:solidFill>
                <a:latin typeface="Courier New" charset="0"/>
              </a:rPr>
              <a:t>try</a:t>
            </a: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{</a:t>
            </a:r>
            <a:r>
              <a:rPr lang="en-US" altLang="x-none" sz="1600" b="1" dirty="0">
                <a:solidFill>
                  <a:srgbClr val="800000"/>
                </a:solidFill>
                <a:latin typeface="Courier New" charset="0"/>
              </a:rPr>
              <a:t>  </a:t>
            </a:r>
          </a:p>
          <a:p>
            <a:pPr algn="l">
              <a:lnSpc>
                <a:spcPct val="7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       </a:t>
            </a:r>
            <a:r>
              <a:rPr lang="en-US" altLang="x-none" sz="1600" dirty="0" err="1">
                <a:solidFill>
                  <a:srgbClr val="000000"/>
                </a:solidFill>
                <a:latin typeface="Courier New" charset="0"/>
              </a:rPr>
              <a:t>System.out.print</a:t>
            </a: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("Which year will you graduate? ");</a:t>
            </a:r>
          </a:p>
          <a:p>
            <a:pPr algn="l">
              <a:lnSpc>
                <a:spcPct val="7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       </a:t>
            </a:r>
            <a:r>
              <a:rPr lang="en-US" altLang="x-none" sz="1600" dirty="0" err="1">
                <a:solidFill>
                  <a:srgbClr val="000000"/>
                </a:solidFill>
                <a:latin typeface="Courier New" charset="0"/>
              </a:rPr>
              <a:t>int</a:t>
            </a: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year = </a:t>
            </a:r>
            <a:r>
              <a:rPr lang="en-US" altLang="x-none" sz="1600" b="1" dirty="0" err="1">
                <a:solidFill>
                  <a:srgbClr val="800000"/>
                </a:solidFill>
                <a:latin typeface="Courier New" charset="0"/>
              </a:rPr>
              <a:t>console.nextInt</a:t>
            </a:r>
            <a:r>
              <a:rPr lang="en-US" altLang="x-none" sz="1600" b="1" dirty="0">
                <a:solidFill>
                  <a:srgbClr val="800000"/>
                </a:solidFill>
                <a:latin typeface="Courier New" charset="0"/>
              </a:rPr>
              <a:t>()</a:t>
            </a: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;</a:t>
            </a:r>
          </a:p>
          <a:p>
            <a:pPr algn="l" eaLnBrk="1" hangingPunct="1">
              <a:lnSpc>
                <a:spcPct val="70000"/>
              </a:lnSpc>
              <a:spcBef>
                <a:spcPct val="20000"/>
              </a:spcBef>
              <a:buClr>
                <a:srgbClr val="3333CC"/>
              </a:buClr>
              <a:buSzPct val="75000"/>
              <a:buFont typeface="Wingdings 2" charset="2"/>
              <a:buNone/>
            </a:pP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       </a:t>
            </a:r>
            <a:r>
              <a:rPr lang="en-US" altLang="x-none" sz="1600" dirty="0" err="1">
                <a:solidFill>
                  <a:srgbClr val="000000"/>
                </a:solidFill>
                <a:latin typeface="Courier New" charset="0"/>
              </a:rPr>
              <a:t>System.out.println</a:t>
            </a: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(</a:t>
            </a:r>
            <a:r>
              <a:rPr lang="en-US" altLang="en-US" sz="1600" dirty="0">
                <a:solidFill>
                  <a:srgbClr val="000000"/>
                </a:solidFill>
                <a:latin typeface="Courier New" charset="0"/>
              </a:rPr>
              <a:t>“</a:t>
            </a: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Your give </a:t>
            </a:r>
            <a:r>
              <a:rPr lang="en-US" altLang="en-US" sz="1600" dirty="0">
                <a:solidFill>
                  <a:srgbClr val="000000"/>
                </a:solidFill>
                <a:latin typeface="Courier New" charset="0"/>
              </a:rPr>
              <a:t>“</a:t>
            </a: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+ year);</a:t>
            </a:r>
            <a:br>
              <a:rPr lang="en-US" altLang="x-none" sz="1600" dirty="0">
                <a:solidFill>
                  <a:srgbClr val="000000"/>
                </a:solidFill>
                <a:latin typeface="Courier New" charset="0"/>
              </a:rPr>
            </a:br>
            <a:br>
              <a:rPr lang="en-US" altLang="x-none" sz="16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   } </a:t>
            </a:r>
            <a:r>
              <a:rPr lang="en-US" altLang="x-none" sz="1600" b="1" dirty="0">
                <a:solidFill>
                  <a:srgbClr val="FF0000"/>
                </a:solidFill>
                <a:latin typeface="Courier New" charset="0"/>
              </a:rPr>
              <a:t>catch</a:t>
            </a: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(</a:t>
            </a:r>
            <a:r>
              <a:rPr lang="en-US" altLang="x-none" sz="1600" b="1" dirty="0" err="1">
                <a:solidFill>
                  <a:srgbClr val="800000"/>
                </a:solidFill>
                <a:latin typeface="Courier New" charset="0"/>
              </a:rPr>
              <a:t>InputMisMatchException</a:t>
            </a:r>
            <a:r>
              <a:rPr lang="en-US" altLang="x-none" sz="1600" b="1" dirty="0">
                <a:solidFill>
                  <a:srgbClr val="800000"/>
                </a:solidFill>
                <a:latin typeface="Courier New" charset="0"/>
              </a:rPr>
              <a:t> e</a:t>
            </a: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) {</a:t>
            </a:r>
          </a:p>
          <a:p>
            <a:pPr algn="l" eaLnBrk="1" hangingPunct="1">
              <a:lnSpc>
                <a:spcPct val="70000"/>
              </a:lnSpc>
              <a:spcBef>
                <a:spcPct val="20000"/>
              </a:spcBef>
              <a:buClr>
                <a:srgbClr val="3333CC"/>
              </a:buClr>
              <a:buSzPct val="75000"/>
              <a:buFont typeface="Wingdings 2" charset="2"/>
              <a:buNone/>
            </a:pP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         // print an error message</a:t>
            </a:r>
          </a:p>
          <a:p>
            <a:pPr algn="l" eaLnBrk="1" hangingPunct="1">
              <a:lnSpc>
                <a:spcPct val="70000"/>
              </a:lnSpc>
              <a:spcBef>
                <a:spcPct val="20000"/>
              </a:spcBef>
              <a:buClr>
                <a:srgbClr val="3333CC"/>
              </a:buClr>
              <a:buSzPct val="75000"/>
              <a:buFont typeface="Wingdings 2" charset="2"/>
              <a:buNone/>
            </a:pP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         </a:t>
            </a:r>
            <a:r>
              <a:rPr lang="en-US" altLang="x-none" sz="1600" dirty="0" err="1">
                <a:solidFill>
                  <a:srgbClr val="000000"/>
                </a:solidFill>
                <a:latin typeface="Courier New" charset="0"/>
              </a:rPr>
              <a:t>System.out.println</a:t>
            </a: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(</a:t>
            </a:r>
            <a:r>
              <a:rPr lang="ja-JP" altLang="en-US" sz="1600" dirty="0">
                <a:solidFill>
                  <a:srgbClr val="000000"/>
                </a:solidFill>
                <a:latin typeface="Courier New" charset="0"/>
              </a:rPr>
              <a:t>“</a:t>
            </a:r>
            <a:r>
              <a:rPr lang="en-US" altLang="ja-JP" sz="1600" dirty="0">
                <a:solidFill>
                  <a:srgbClr val="000000"/>
                </a:solidFill>
                <a:latin typeface="Courier New" charset="0"/>
              </a:rPr>
              <a:t>You give a wrong input type.</a:t>
            </a:r>
            <a:r>
              <a:rPr lang="ja-JP" altLang="en-US" sz="1600" dirty="0">
                <a:solidFill>
                  <a:srgbClr val="000000"/>
                </a:solidFill>
                <a:latin typeface="Courier New" charset="0"/>
              </a:rPr>
              <a:t>”</a:t>
            </a:r>
            <a:r>
              <a:rPr lang="en-US" altLang="ja-JP" sz="1600" dirty="0">
                <a:solidFill>
                  <a:srgbClr val="000000"/>
                </a:solidFill>
                <a:latin typeface="Courier New" charset="0"/>
              </a:rPr>
              <a:t>);</a:t>
            </a:r>
          </a:p>
          <a:p>
            <a:pPr algn="l" eaLnBrk="1" hangingPunct="1">
              <a:lnSpc>
                <a:spcPct val="70000"/>
              </a:lnSpc>
              <a:spcBef>
                <a:spcPct val="20000"/>
              </a:spcBef>
              <a:buClr>
                <a:srgbClr val="3333CC"/>
              </a:buClr>
              <a:buSzPct val="75000"/>
              <a:buFont typeface="Wingdings 2" charset="2"/>
              <a:buNone/>
            </a:pP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     } // end of catch</a:t>
            </a:r>
          </a:p>
          <a:p>
            <a:pPr algn="l" eaLnBrk="1" hangingPunct="1">
              <a:lnSpc>
                <a:spcPct val="70000"/>
              </a:lnSpc>
              <a:spcBef>
                <a:spcPct val="20000"/>
              </a:spcBef>
              <a:buClr>
                <a:srgbClr val="3333CC"/>
              </a:buClr>
              <a:buSzPct val="75000"/>
              <a:buFont typeface="Wingdings 2" charset="2"/>
              <a:buNone/>
            </a:pPr>
            <a:endParaRPr lang="en-US" altLang="x-none" sz="1600" dirty="0">
              <a:solidFill>
                <a:srgbClr val="000000"/>
              </a:solidFill>
              <a:latin typeface="Courier New" charset="0"/>
            </a:endParaRPr>
          </a:p>
          <a:p>
            <a:pPr algn="l" eaLnBrk="1" hangingPunct="1">
              <a:lnSpc>
                <a:spcPct val="70000"/>
              </a:lnSpc>
              <a:spcBef>
                <a:spcPct val="20000"/>
              </a:spcBef>
              <a:buClr>
                <a:srgbClr val="3333CC"/>
              </a:buClr>
              <a:buSzPct val="75000"/>
              <a:buFont typeface="Wingdings 2" charset="2"/>
              <a:buNone/>
            </a:pP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    } // end of main</a:t>
            </a:r>
          </a:p>
          <a:p>
            <a:pPr algn="l" eaLnBrk="1" hangingPunct="1">
              <a:lnSpc>
                <a:spcPct val="70000"/>
              </a:lnSpc>
              <a:spcBef>
                <a:spcPct val="20000"/>
              </a:spcBef>
              <a:buClr>
                <a:srgbClr val="3333CC"/>
              </a:buClr>
              <a:buSzPct val="75000"/>
              <a:buFont typeface="Wingdings 2" charset="2"/>
              <a:buNone/>
            </a:pPr>
            <a:r>
              <a:rPr lang="en-US" altLang="x-none" sz="1600" dirty="0">
                <a:solidFill>
                  <a:srgbClr val="000000"/>
                </a:solidFill>
                <a:latin typeface="Courier New" charset="0"/>
              </a:rPr>
              <a:t>}</a:t>
            </a:r>
            <a:endParaRPr lang="en-US" altLang="x-none" sz="1400" dirty="0">
              <a:solidFill>
                <a:srgbClr val="800000"/>
              </a:solidFill>
              <a:latin typeface="Courier New" charset="0"/>
            </a:endParaRPr>
          </a:p>
          <a:p>
            <a:pPr algn="l" eaLnBrk="1" hangingPunct="1">
              <a:lnSpc>
                <a:spcPct val="80000"/>
              </a:lnSpc>
              <a:spcBef>
                <a:spcPct val="20000"/>
              </a:spcBef>
              <a:buClr>
                <a:srgbClr val="3333CC"/>
              </a:buClr>
              <a:buSzPct val="75000"/>
              <a:buFont typeface="Wingdings 2" charset="2"/>
              <a:buNone/>
            </a:pPr>
            <a:r>
              <a:rPr lang="en-US" altLang="x-none" sz="1400" dirty="0">
                <a:solidFill>
                  <a:srgbClr val="800000"/>
                </a:solidFill>
                <a:latin typeface="Courier New" charset="0"/>
              </a:rPr>
              <a:t>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168914511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File as Scanner Source</a:t>
            </a:r>
          </a:p>
        </p:txBody>
      </p:sp>
      <p:sp>
        <p:nvSpPr>
          <p:cNvPr id="8089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1FD9CC68-1E2C-7040-9583-49A20FCA06DB}" type="slidenum">
              <a:rPr lang="en-US" altLang="x-none" sz="1200">
                <a:solidFill>
                  <a:srgbClr val="000000"/>
                </a:solidFill>
                <a:latin typeface="Tahoma" charset="0"/>
              </a:rPr>
              <a:pPr/>
              <a:t>39</a:t>
            </a:fld>
            <a:endParaRPr lang="en-US" altLang="x-none" sz="120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80899" name="Rectangle 3"/>
          <p:cNvSpPr txBox="1">
            <a:spLocks/>
          </p:cNvSpPr>
          <p:nvPr/>
        </p:nvSpPr>
        <p:spPr bwMode="auto">
          <a:xfrm>
            <a:off x="457200" y="1600200"/>
            <a:ext cx="8229600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1" tIns="45708" rIns="91411" bIns="45708"/>
          <a:lstStyle>
            <a:lvl1pPr marL="2857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>
              <a:lnSpc>
                <a:spcPct val="70000"/>
              </a:lnSpc>
              <a:spcBef>
                <a:spcPct val="20000"/>
              </a:spcBef>
              <a:buClr>
                <a:srgbClr val="3333CC"/>
              </a:buClr>
              <a:buSzPct val="75000"/>
              <a:buFont typeface="Wingdings 2" charset="2"/>
              <a:buNone/>
            </a:pPr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import </a:t>
            </a:r>
            <a:r>
              <a:rPr lang="en-US" altLang="x-none" sz="1800" dirty="0" err="1">
                <a:solidFill>
                  <a:srgbClr val="000000"/>
                </a:solidFill>
                <a:latin typeface="Courier New" charset="0"/>
              </a:rPr>
              <a:t>java.io.File</a:t>
            </a:r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;        </a:t>
            </a:r>
            <a:r>
              <a:rPr lang="en-US" altLang="x-none" sz="1800" b="1" dirty="0">
                <a:solidFill>
                  <a:srgbClr val="008080"/>
                </a:solidFill>
                <a:latin typeface="Courier New" charset="0"/>
              </a:rPr>
              <a:t>// for File</a:t>
            </a:r>
            <a:endParaRPr lang="en-US" altLang="x-none" sz="1800" dirty="0">
              <a:solidFill>
                <a:srgbClr val="000000"/>
              </a:solidFill>
              <a:latin typeface="Courier New" charset="0"/>
            </a:endParaRPr>
          </a:p>
          <a:p>
            <a:pPr algn="l" eaLnBrk="1" hangingPunct="1">
              <a:lnSpc>
                <a:spcPct val="70000"/>
              </a:lnSpc>
              <a:spcBef>
                <a:spcPct val="20000"/>
              </a:spcBef>
              <a:buClr>
                <a:srgbClr val="3333CC"/>
              </a:buClr>
              <a:buSzPct val="75000"/>
              <a:buFont typeface="Wingdings 2" charset="2"/>
              <a:buNone/>
            </a:pPr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import </a:t>
            </a:r>
            <a:r>
              <a:rPr lang="en-US" altLang="x-none" sz="1800" dirty="0" err="1">
                <a:solidFill>
                  <a:srgbClr val="000000"/>
                </a:solidFill>
                <a:latin typeface="Courier New" charset="0"/>
              </a:rPr>
              <a:t>java.util.Scanner</a:t>
            </a:r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;   </a:t>
            </a:r>
            <a:r>
              <a:rPr lang="en-US" altLang="x-none" sz="1800" b="1" dirty="0">
                <a:solidFill>
                  <a:srgbClr val="008080"/>
                </a:solidFill>
                <a:latin typeface="Courier New" charset="0"/>
              </a:rPr>
              <a:t>// for Scanner</a:t>
            </a:r>
          </a:p>
          <a:p>
            <a:pPr algn="l" eaLnBrk="1" hangingPunct="1">
              <a:lnSpc>
                <a:spcPct val="70000"/>
              </a:lnSpc>
              <a:spcBef>
                <a:spcPct val="20000"/>
              </a:spcBef>
              <a:buClr>
                <a:srgbClr val="3333CC"/>
              </a:buClr>
              <a:buSzPct val="75000"/>
              <a:buFont typeface="Wingdings 2" charset="2"/>
              <a:buNone/>
            </a:pPr>
            <a:endParaRPr lang="en-US" altLang="x-none" sz="1800" b="1" dirty="0">
              <a:solidFill>
                <a:srgbClr val="008080"/>
              </a:solidFill>
              <a:latin typeface="Courier New" charset="0"/>
            </a:endParaRPr>
          </a:p>
          <a:p>
            <a:pPr algn="l" eaLnBrk="1" hangingPunct="1">
              <a:lnSpc>
                <a:spcPct val="70000"/>
              </a:lnSpc>
              <a:spcBef>
                <a:spcPct val="20000"/>
              </a:spcBef>
              <a:buClr>
                <a:srgbClr val="3333CC"/>
              </a:buClr>
              <a:buSzPct val="75000"/>
              <a:buFont typeface="Wingdings 2" charset="2"/>
              <a:buNone/>
            </a:pPr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public class </a:t>
            </a:r>
            <a:r>
              <a:rPr lang="en-US" altLang="x-none" sz="1800" dirty="0" err="1">
                <a:solidFill>
                  <a:srgbClr val="000000"/>
                </a:solidFill>
                <a:latin typeface="Courier New" charset="0"/>
              </a:rPr>
              <a:t>PlotFile</a:t>
            </a:r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 {</a:t>
            </a:r>
          </a:p>
          <a:p>
            <a:pPr algn="l" eaLnBrk="1" hangingPunct="1">
              <a:lnSpc>
                <a:spcPct val="70000"/>
              </a:lnSpc>
              <a:spcBef>
                <a:spcPct val="20000"/>
              </a:spcBef>
              <a:buClr>
                <a:srgbClr val="3333CC"/>
              </a:buClr>
              <a:buSzPct val="75000"/>
              <a:buFont typeface="Wingdings 2" charset="2"/>
              <a:buNone/>
            </a:pPr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    public static void main(String[] </a:t>
            </a:r>
            <a:r>
              <a:rPr lang="en-US" altLang="x-none" sz="1800" dirty="0" err="1">
                <a:solidFill>
                  <a:srgbClr val="000000"/>
                </a:solidFill>
                <a:latin typeface="Courier New" charset="0"/>
              </a:rPr>
              <a:t>args</a:t>
            </a:r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) {</a:t>
            </a:r>
          </a:p>
          <a:p>
            <a:pPr algn="l" eaLnBrk="1" hangingPunct="1">
              <a:lnSpc>
                <a:spcPct val="70000"/>
              </a:lnSpc>
              <a:spcBef>
                <a:spcPct val="20000"/>
              </a:spcBef>
              <a:buClr>
                <a:srgbClr val="3333CC"/>
              </a:buClr>
              <a:buSzPct val="75000"/>
              <a:buFont typeface="Wingdings 2" charset="2"/>
              <a:buNone/>
            </a:pPr>
            <a:r>
              <a:rPr lang="en-US" altLang="x-none" sz="1800" b="1" dirty="0">
                <a:solidFill>
                  <a:srgbClr val="800000"/>
                </a:solidFill>
                <a:latin typeface="Courier New" charset="0"/>
              </a:rPr>
              <a:t>        File f = new File(</a:t>
            </a:r>
            <a:r>
              <a:rPr lang="en-US" altLang="en-US" sz="1800" b="1" dirty="0">
                <a:solidFill>
                  <a:srgbClr val="800000"/>
                </a:solidFill>
                <a:latin typeface="Courier New" charset="0"/>
              </a:rPr>
              <a:t>“</a:t>
            </a:r>
            <a:r>
              <a:rPr lang="en-US" altLang="ja-JP" sz="1800" b="1" dirty="0" err="1">
                <a:solidFill>
                  <a:srgbClr val="800000"/>
                </a:solidFill>
                <a:latin typeface="Courier New" charset="0"/>
              </a:rPr>
              <a:t>USA.txt</a:t>
            </a:r>
            <a:r>
              <a:rPr lang="en-US" altLang="en-US" sz="1800" b="1" dirty="0">
                <a:solidFill>
                  <a:srgbClr val="800000"/>
                </a:solidFill>
                <a:latin typeface="Courier New" charset="0"/>
              </a:rPr>
              <a:t>”</a:t>
            </a:r>
            <a:r>
              <a:rPr lang="en-US" altLang="ja-JP" sz="1800" b="1" dirty="0">
                <a:solidFill>
                  <a:srgbClr val="800000"/>
                </a:solidFill>
                <a:latin typeface="Courier New" charset="0"/>
              </a:rPr>
              <a:t>);</a:t>
            </a:r>
          </a:p>
          <a:p>
            <a:pPr algn="l" eaLnBrk="1" hangingPunct="1">
              <a:lnSpc>
                <a:spcPct val="70000"/>
              </a:lnSpc>
              <a:spcBef>
                <a:spcPct val="20000"/>
              </a:spcBef>
              <a:buClr>
                <a:srgbClr val="3333CC"/>
              </a:buClr>
              <a:buSzPct val="75000"/>
              <a:buFont typeface="Wingdings 2" charset="2"/>
              <a:buNone/>
            </a:pPr>
            <a:r>
              <a:rPr lang="en-US" altLang="x-none" sz="1800" b="1" dirty="0">
                <a:solidFill>
                  <a:srgbClr val="800000"/>
                </a:solidFill>
                <a:latin typeface="Courier New" charset="0"/>
              </a:rPr>
              <a:t>        Scanner input = new Scanner( f </a:t>
            </a:r>
            <a:r>
              <a:rPr lang="en-US" altLang="ja-JP" sz="1800" b="1" dirty="0">
                <a:solidFill>
                  <a:srgbClr val="800000"/>
                </a:solidFill>
                <a:latin typeface="Courier New" charset="0"/>
              </a:rPr>
              <a:t>);</a:t>
            </a:r>
          </a:p>
          <a:p>
            <a:pPr algn="l" eaLnBrk="1" hangingPunct="1">
              <a:lnSpc>
                <a:spcPct val="70000"/>
              </a:lnSpc>
              <a:spcBef>
                <a:spcPct val="20000"/>
              </a:spcBef>
              <a:buClr>
                <a:srgbClr val="3333CC"/>
              </a:buClr>
              <a:buSzPct val="75000"/>
              <a:buFont typeface="Wingdings 2" charset="2"/>
              <a:buNone/>
            </a:pPr>
            <a:r>
              <a:rPr lang="is-IS" altLang="x-none" sz="1800" dirty="0">
                <a:solidFill>
                  <a:srgbClr val="000000"/>
                </a:solidFill>
                <a:latin typeface="Courier New" charset="0"/>
              </a:rPr>
              <a:t>        …</a:t>
            </a:r>
            <a:br>
              <a:rPr lang="en-US" altLang="x-none" sz="1800" dirty="0">
                <a:solidFill>
                  <a:srgbClr val="000000"/>
                </a:solidFill>
                <a:latin typeface="Courier New" charset="0"/>
              </a:rPr>
            </a:br>
            <a:endParaRPr lang="en-US" altLang="x-none" sz="1800" dirty="0">
              <a:solidFill>
                <a:srgbClr val="000000"/>
              </a:solidFill>
              <a:latin typeface="Courier New" charset="0"/>
            </a:endParaRPr>
          </a:p>
          <a:p>
            <a:pPr algn="l" eaLnBrk="1" hangingPunct="1">
              <a:lnSpc>
                <a:spcPct val="70000"/>
              </a:lnSpc>
              <a:spcBef>
                <a:spcPct val="20000"/>
              </a:spcBef>
              <a:buClr>
                <a:srgbClr val="3333CC"/>
              </a:buClr>
              <a:buSzPct val="75000"/>
              <a:buFont typeface="Wingdings 2" charset="2"/>
              <a:buNone/>
            </a:pPr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    } // end of main</a:t>
            </a:r>
          </a:p>
          <a:p>
            <a:pPr algn="l" eaLnBrk="1" hangingPunct="1">
              <a:lnSpc>
                <a:spcPct val="70000"/>
              </a:lnSpc>
              <a:spcBef>
                <a:spcPct val="20000"/>
              </a:spcBef>
              <a:buClr>
                <a:srgbClr val="3333CC"/>
              </a:buClr>
              <a:buSzPct val="75000"/>
              <a:buFont typeface="Wingdings 2" charset="2"/>
              <a:buNone/>
            </a:pPr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}</a:t>
            </a:r>
            <a:r>
              <a:rPr lang="en-US" altLang="x-none" sz="1600" dirty="0">
                <a:solidFill>
                  <a:srgbClr val="800000"/>
                </a:solidFill>
                <a:latin typeface="Courier New" charset="0"/>
              </a:rPr>
              <a:t>                      </a:t>
            </a:r>
          </a:p>
        </p:txBody>
      </p:sp>
      <p:sp>
        <p:nvSpPr>
          <p:cNvPr id="2" name="Rectangle 1"/>
          <p:cNvSpPr/>
          <p:nvPr/>
        </p:nvSpPr>
        <p:spPr>
          <a:xfrm>
            <a:off x="457200" y="4648200"/>
            <a:ext cx="8686800" cy="1261884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algn="l" eaLnBrk="1" hangingPunct="1">
              <a:spcBef>
                <a:spcPct val="20000"/>
              </a:spcBef>
              <a:buClr>
                <a:srgbClr val="3333CC"/>
              </a:buClr>
              <a:buSzPct val="85000"/>
              <a:buFont typeface="Wingdings" charset="0"/>
              <a:buChar char="q"/>
              <a:defRPr/>
            </a:pPr>
            <a:r>
              <a:rPr lang="en-US" sz="2800" kern="0" dirty="0">
                <a:solidFill>
                  <a:srgbClr val="000000"/>
                </a:solidFill>
                <a:latin typeface="Comic Sans MS" charset="0"/>
                <a:ea typeface="ＭＳ Ｐゴシック" charset="0"/>
                <a:cs typeface="ＭＳ Ｐゴシック" charset="0"/>
              </a:rPr>
              <a:t>Compilation fails with the following error:</a:t>
            </a:r>
          </a:p>
          <a:p>
            <a:pPr marL="285750" indent="-285750" algn="l" eaLnBrk="1" hangingPunct="1">
              <a:lnSpc>
                <a:spcPct val="80000"/>
              </a:lnSpc>
              <a:spcBef>
                <a:spcPct val="20000"/>
              </a:spcBef>
              <a:buClr>
                <a:srgbClr val="3333CC"/>
              </a:buClr>
              <a:buSzPct val="75000"/>
              <a:defRPr/>
            </a:pPr>
            <a:r>
              <a:rPr lang="en-US" sz="1600" kern="0" dirty="0">
                <a:solidFill>
                  <a:srgbClr val="8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PlotFile.java:9: unreported exception </a:t>
            </a:r>
            <a:r>
              <a:rPr lang="en-US" sz="1600" kern="0" dirty="0" err="1">
                <a:solidFill>
                  <a:srgbClr val="8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java.io.FileNotFoundException</a:t>
            </a:r>
            <a:r>
              <a:rPr lang="en-US" sz="1600" kern="0" dirty="0">
                <a:solidFill>
                  <a:srgbClr val="8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;</a:t>
            </a:r>
          </a:p>
          <a:p>
            <a:pPr marL="285750" indent="-285750" algn="l" eaLnBrk="1" hangingPunct="1">
              <a:lnSpc>
                <a:spcPct val="80000"/>
              </a:lnSpc>
              <a:spcBef>
                <a:spcPct val="20000"/>
              </a:spcBef>
              <a:buClr>
                <a:srgbClr val="3333CC"/>
              </a:buClr>
              <a:buSzPct val="75000"/>
              <a:defRPr/>
            </a:pPr>
            <a:r>
              <a:rPr lang="en-US" sz="1600" kern="0" dirty="0">
                <a:solidFill>
                  <a:srgbClr val="8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must be caught or declared to be thrown</a:t>
            </a:r>
          </a:p>
          <a:p>
            <a:pPr marL="285750" indent="-285750" algn="l" eaLnBrk="1" hangingPunct="1">
              <a:lnSpc>
                <a:spcPct val="80000"/>
              </a:lnSpc>
              <a:spcBef>
                <a:spcPct val="20000"/>
              </a:spcBef>
              <a:buClr>
                <a:srgbClr val="3333CC"/>
              </a:buClr>
              <a:buSzPct val="75000"/>
              <a:defRPr/>
            </a:pPr>
            <a:r>
              <a:rPr lang="en-US" sz="1600" kern="0" dirty="0">
                <a:solidFill>
                  <a:srgbClr val="8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Scanner input = new Scanner( f );</a:t>
            </a:r>
          </a:p>
        </p:txBody>
      </p:sp>
    </p:spTree>
    <p:extLst>
      <p:ext uri="{BB962C8B-B14F-4D97-AF65-F5344CB8AC3E}">
        <p14:creationId xmlns:p14="http://schemas.microsoft.com/office/powerpoint/2010/main" val="19545960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3575" y="6324600"/>
            <a:ext cx="2130425" cy="4556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AB8DCBED-88F7-1F40-88BB-3A4FDB5B5FB1}" type="slidenum">
              <a:rPr lang="en-US" altLang="x-none" sz="1200">
                <a:latin typeface="Tahoma" charset="0"/>
              </a:rPr>
              <a:pPr/>
              <a:t>4</a:t>
            </a:fld>
            <a:endParaRPr lang="en-US" altLang="x-none" sz="1200">
              <a:latin typeface="Tahoma" charset="0"/>
            </a:endParaRPr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7772400" cy="914400"/>
          </a:xfrm>
        </p:spPr>
        <p:txBody>
          <a:bodyPr/>
          <a:lstStyle/>
          <a:p>
            <a:r>
              <a:rPr lang="en-US" altLang="x-none" sz="3200" dirty="0">
                <a:ea typeface="ＭＳ Ｐゴシック" charset="-128"/>
              </a:rPr>
              <a:t>Recap: Method Definition, Invocation, Formal Arguments (Parameters)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76400"/>
            <a:ext cx="8305800" cy="4648200"/>
          </a:xfrm>
        </p:spPr>
        <p:txBody>
          <a:bodyPr/>
          <a:lstStyle/>
          <a:p>
            <a:r>
              <a:rPr lang="en-US" altLang="x-none" dirty="0">
                <a:ea typeface="ＭＳ Ｐゴシック" charset="-128"/>
              </a:rPr>
              <a:t>Definition rule</a:t>
            </a:r>
          </a:p>
          <a:p>
            <a:pPr lvl="1"/>
            <a:r>
              <a:rPr lang="en-US" altLang="x-none" dirty="0">
                <a:ea typeface="ＭＳ Ｐゴシック" charset="-128"/>
              </a:rPr>
              <a:t>You can define multiple methods with the same name in a class. This is called </a:t>
            </a:r>
            <a:r>
              <a:rPr lang="en-US" altLang="x-none" dirty="0">
                <a:solidFill>
                  <a:srgbClr val="FF0000"/>
                </a:solidFill>
                <a:ea typeface="ＭＳ Ｐゴシック" charset="-128"/>
              </a:rPr>
              <a:t>method overloading.</a:t>
            </a:r>
            <a:endParaRPr lang="en-US" altLang="x-none" sz="2800" dirty="0">
              <a:ea typeface="ＭＳ Ｐゴシック" charset="-128"/>
            </a:endParaRPr>
          </a:p>
          <a:p>
            <a:pPr lvl="1"/>
            <a:r>
              <a:rPr lang="en-US" altLang="zh-CN" dirty="0">
                <a:ea typeface="ＭＳ Ｐゴシック" charset="-128"/>
              </a:rPr>
              <a:t>T</a:t>
            </a:r>
            <a:r>
              <a:rPr lang="en-US" altLang="x-none" dirty="0">
                <a:ea typeface="ＭＳ Ｐゴシック" charset="-128"/>
              </a:rPr>
              <a:t>hese methods must have different </a:t>
            </a:r>
            <a:r>
              <a:rPr lang="en-US" altLang="x-none" dirty="0">
                <a:solidFill>
                  <a:srgbClr val="FF0000"/>
                </a:solidFill>
                <a:ea typeface="ＭＳ Ｐゴシック" charset="-128"/>
              </a:rPr>
              <a:t>signatures.</a:t>
            </a:r>
          </a:p>
          <a:p>
            <a:r>
              <a:rPr lang="en-US" altLang="x-none" dirty="0">
                <a:ea typeface="ＭＳ Ｐゴシック" charset="-128"/>
              </a:rPr>
              <a:t>Invocation</a:t>
            </a:r>
          </a:p>
          <a:p>
            <a:pPr lvl="1"/>
            <a:r>
              <a:rPr lang="en-US" altLang="x-none" dirty="0">
                <a:ea typeface="ＭＳ Ｐゴシック" charset="-128"/>
              </a:rPr>
              <a:t>Compiler picks the </a:t>
            </a:r>
            <a:r>
              <a:rPr lang="en-US" altLang="x-none" dirty="0">
                <a:solidFill>
                  <a:srgbClr val="FF0000"/>
                </a:solidFill>
                <a:ea typeface="ＭＳ Ｐゴシック" charset="-128"/>
              </a:rPr>
              <a:t>best match</a:t>
            </a:r>
            <a:r>
              <a:rPr lang="en-US" altLang="x-none" dirty="0">
                <a:ea typeface="ＭＳ Ｐゴシック" charset="-128"/>
              </a:rPr>
              <a:t>, allowed by implicit conversion</a:t>
            </a:r>
            <a:endParaRPr lang="en-US" altLang="x-none" dirty="0">
              <a:solidFill>
                <a:srgbClr val="FF0000"/>
              </a:solidFill>
              <a:ea typeface="ＭＳ Ｐゴシック" charset="-128"/>
            </a:endParaRPr>
          </a:p>
          <a:p>
            <a:pPr lvl="1"/>
            <a:r>
              <a:rPr lang="en-US" altLang="x-none" dirty="0">
                <a:ea typeface="ＭＳ Ｐゴシック" charset="-128"/>
              </a:rPr>
              <a:t>Values of actual arguments are copied to formal arguments, which are </a:t>
            </a:r>
            <a:r>
              <a:rPr lang="en-US" altLang="x-none" dirty="0">
                <a:solidFill>
                  <a:srgbClr val="FF0000"/>
                </a:solidFill>
                <a:ea typeface="ＭＳ Ｐゴシック" charset="-128"/>
              </a:rPr>
              <a:t>local variables</a:t>
            </a:r>
          </a:p>
          <a:p>
            <a:pPr lvl="1"/>
            <a:r>
              <a:rPr lang="en-US" altLang="x-none" dirty="0">
                <a:ea typeface="ＭＳ Ｐゴシック" charset="-128"/>
              </a:rPr>
              <a:t>All primitive variables are value variables, with </a:t>
            </a:r>
            <a:r>
              <a:rPr lang="en-US" altLang="x-none" dirty="0">
                <a:solidFill>
                  <a:srgbClr val="FF0000"/>
                </a:solidFill>
                <a:ea typeface="ＭＳ Ｐゴシック" charset="-128"/>
              </a:rPr>
              <a:t>value semantics</a:t>
            </a:r>
          </a:p>
          <a:p>
            <a:pPr lvl="1"/>
            <a:endParaRPr lang="en-US" altLang="x-none" dirty="0">
              <a:solidFill>
                <a:srgbClr val="FF0000"/>
              </a:solidFill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6713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2"/>
          <p:cNvSpPr>
            <a:spLocks noGrp="1"/>
          </p:cNvSpPr>
          <p:nvPr>
            <p:ph type="title"/>
          </p:nvPr>
        </p:nvSpPr>
        <p:spPr>
          <a:xfrm>
            <a:off x="533400" y="76200"/>
            <a:ext cx="8610600" cy="1143000"/>
          </a:xfrm>
        </p:spPr>
        <p:txBody>
          <a:bodyPr/>
          <a:lstStyle/>
          <a:p>
            <a:pPr eaLnBrk="1" hangingPunct="1"/>
            <a:r>
              <a:rPr lang="en-US" altLang="x-none" dirty="0">
                <a:ea typeface="ＭＳ Ｐゴシック" charset="-128"/>
              </a:rPr>
              <a:t>What Happened: the </a:t>
            </a:r>
            <a:r>
              <a:rPr lang="en-US" altLang="x-none" dirty="0">
                <a:latin typeface="Courier New" charset="0"/>
                <a:ea typeface="ＭＳ Ｐゴシック" charset="-128"/>
              </a:rPr>
              <a:t>throws</a:t>
            </a:r>
            <a:r>
              <a:rPr lang="en-US" altLang="x-none" dirty="0">
                <a:ea typeface="ＭＳ Ｐゴシック" charset="-128"/>
              </a:rPr>
              <a:t> Clause</a:t>
            </a:r>
          </a:p>
        </p:txBody>
      </p:sp>
      <p:sp>
        <p:nvSpPr>
          <p:cNvPr id="1945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altLang="x-none" sz="2000" b="1" dirty="0">
                <a:latin typeface="Courier New" charset="0"/>
                <a:ea typeface="ＭＳ Ｐゴシック" charset="-128"/>
              </a:rPr>
              <a:t>throws</a:t>
            </a:r>
            <a:r>
              <a:rPr lang="en-US" altLang="x-none" sz="2000" b="1" dirty="0">
                <a:ea typeface="ＭＳ Ｐゴシック" charset="-128"/>
              </a:rPr>
              <a:t> clause</a:t>
            </a:r>
            <a:r>
              <a:rPr lang="en-US" altLang="x-none" sz="2000" dirty="0">
                <a:ea typeface="ＭＳ Ｐゴシック" charset="-128"/>
              </a:rPr>
              <a:t>: Keyword on a method's header to state that it may generate an exception (and will not handle it) and those using it </a:t>
            </a:r>
            <a:r>
              <a:rPr lang="en-US" altLang="x-none" sz="2000" dirty="0">
                <a:solidFill>
                  <a:srgbClr val="FF0000"/>
                </a:solidFill>
                <a:ea typeface="ＭＳ Ｐゴシック" charset="-128"/>
              </a:rPr>
              <a:t>must handle</a:t>
            </a:r>
            <a:r>
              <a:rPr lang="en-US" altLang="x-none" sz="2000" dirty="0">
                <a:ea typeface="ＭＳ Ｐゴシック" charset="-128"/>
              </a:rPr>
              <a:t> it (called a </a:t>
            </a:r>
            <a:r>
              <a:rPr lang="en-US" altLang="x-none" sz="2000" dirty="0">
                <a:solidFill>
                  <a:srgbClr val="FF0000"/>
                </a:solidFill>
                <a:ea typeface="ＭＳ Ｐゴシック" charset="-128"/>
              </a:rPr>
              <a:t>checked</a:t>
            </a:r>
            <a:r>
              <a:rPr lang="en-US" altLang="x-none" sz="2000" dirty="0">
                <a:ea typeface="ＭＳ Ｐゴシック" charset="-128"/>
              </a:rPr>
              <a:t> exception; </a:t>
            </a:r>
            <a:r>
              <a:rPr lang="en-US" altLang="x-none" sz="2000" dirty="0" err="1">
                <a:ea typeface="ＭＳ Ｐゴシック" charset="-128"/>
              </a:rPr>
              <a:t>nextInt</a:t>
            </a:r>
            <a:r>
              <a:rPr lang="en-US" altLang="x-none" sz="2000" dirty="0">
                <a:ea typeface="ＭＳ Ｐゴシック" charset="-128"/>
              </a:rPr>
              <a:t> does not declare it).</a:t>
            </a:r>
          </a:p>
          <a:p>
            <a:pPr lvl="1" eaLnBrk="1" hangingPunct="1">
              <a:buFont typeface="Wingdings 2" charset="2"/>
              <a:buNone/>
            </a:pPr>
            <a:endParaRPr lang="en-US" altLang="x-none" sz="1800" i="1" dirty="0">
              <a:ea typeface="ＭＳ Ｐゴシック" charset="-128"/>
            </a:endParaRPr>
          </a:p>
          <a:p>
            <a:pPr eaLnBrk="1" hangingPunct="1"/>
            <a:r>
              <a:rPr lang="en-US" altLang="x-none" sz="2000" dirty="0">
                <a:ea typeface="ＭＳ Ｐゴシック" charset="-128"/>
              </a:rPr>
              <a:t>Syntax:</a:t>
            </a:r>
            <a:endParaRPr lang="en-US" altLang="x-none" sz="700" dirty="0">
              <a:latin typeface="Courier New" charset="0"/>
              <a:ea typeface="ＭＳ Ｐゴシック" charset="-128"/>
            </a:endParaRPr>
          </a:p>
          <a:p>
            <a:pPr lvl="1" eaLnBrk="1" hangingPunct="1">
              <a:buFont typeface="Wingdings 2" charset="2"/>
              <a:buNone/>
            </a:pPr>
            <a:r>
              <a:rPr lang="en-US" altLang="x-none" sz="1800" dirty="0">
                <a:latin typeface="Courier New" charset="0"/>
                <a:ea typeface="ＭＳ Ｐゴシック" charset="-128"/>
              </a:rPr>
              <a:t>	public static </a:t>
            </a:r>
            <a:r>
              <a:rPr lang="en-US" altLang="x-none" sz="1800" b="1" i="1" dirty="0">
                <a:ea typeface="ＭＳ Ｐゴシック" charset="-128"/>
              </a:rPr>
              <a:t>&lt;type&gt;</a:t>
            </a:r>
            <a:r>
              <a:rPr lang="en-US" altLang="x-none" sz="1800" dirty="0">
                <a:latin typeface="Courier New" charset="0"/>
                <a:ea typeface="ＭＳ Ｐゴシック" charset="-128"/>
              </a:rPr>
              <a:t> </a:t>
            </a:r>
            <a:r>
              <a:rPr lang="en-US" altLang="x-none" sz="1800" b="1" i="1" dirty="0">
                <a:ea typeface="ＭＳ Ｐゴシック" charset="-128"/>
              </a:rPr>
              <a:t>&lt;name&gt;</a:t>
            </a:r>
            <a:r>
              <a:rPr lang="en-US" altLang="x-none" sz="1800" dirty="0">
                <a:latin typeface="Courier New" charset="0"/>
                <a:ea typeface="ＭＳ Ｐゴシック" charset="-128"/>
              </a:rPr>
              <a:t>(...)</a:t>
            </a:r>
            <a:r>
              <a:rPr lang="en-US" altLang="x-none" sz="1800" b="1" dirty="0">
                <a:latin typeface="Courier New" charset="0"/>
                <a:ea typeface="ＭＳ Ｐゴシック" charset="-128"/>
              </a:rPr>
              <a:t> </a:t>
            </a:r>
            <a:r>
              <a:rPr lang="en-US" altLang="x-none" sz="1800" b="1" dirty="0">
                <a:solidFill>
                  <a:srgbClr val="336699"/>
                </a:solidFill>
                <a:latin typeface="Courier New" charset="0"/>
                <a:ea typeface="ＭＳ Ｐゴシック" charset="-128"/>
              </a:rPr>
              <a:t>throws </a:t>
            </a:r>
            <a:r>
              <a:rPr lang="en-US" altLang="x-none" sz="1800" b="1" i="1" dirty="0">
                <a:solidFill>
                  <a:srgbClr val="336699"/>
                </a:solidFill>
                <a:ea typeface="ＭＳ Ｐゴシック" charset="-128"/>
              </a:rPr>
              <a:t>&lt;type&gt;</a:t>
            </a:r>
            <a:r>
              <a:rPr lang="en-US" altLang="x-none" sz="1800" dirty="0">
                <a:latin typeface="Courier New" charset="0"/>
                <a:ea typeface="ＭＳ Ｐゴシック" charset="-128"/>
              </a:rPr>
              <a:t> {</a:t>
            </a:r>
          </a:p>
          <a:p>
            <a:pPr lvl="1" eaLnBrk="1" hangingPunct="1">
              <a:buFont typeface="Wingdings 2" charset="2"/>
              <a:buNone/>
            </a:pPr>
            <a:endParaRPr lang="en-US" altLang="x-none" sz="1800" dirty="0">
              <a:ea typeface="ＭＳ Ｐゴシック" charset="-128"/>
            </a:endParaRPr>
          </a:p>
          <a:p>
            <a:pPr lvl="1" eaLnBrk="1" hangingPunct="1"/>
            <a:r>
              <a:rPr lang="en-US" altLang="x-none" sz="1800" dirty="0">
                <a:ea typeface="ＭＳ Ｐゴシック" charset="-128"/>
              </a:rPr>
              <a:t>Example:</a:t>
            </a:r>
            <a:br>
              <a:rPr lang="en-US" altLang="x-none" sz="1800" dirty="0">
                <a:ea typeface="ＭＳ Ｐゴシック" charset="-128"/>
              </a:rPr>
            </a:br>
            <a:r>
              <a:rPr lang="en-US" altLang="x-none" sz="1800" dirty="0">
                <a:ea typeface="ＭＳ Ｐゴシック" charset="-128"/>
              </a:rPr>
              <a:t> http://</a:t>
            </a:r>
            <a:r>
              <a:rPr lang="en-US" altLang="x-none" sz="1800" dirty="0" err="1">
                <a:ea typeface="ＭＳ Ｐゴシック" charset="-128"/>
              </a:rPr>
              <a:t>docs.oracle.com</a:t>
            </a:r>
            <a:r>
              <a:rPr lang="en-US" altLang="x-none" sz="1800" dirty="0">
                <a:ea typeface="ＭＳ Ｐゴシック" charset="-128"/>
              </a:rPr>
              <a:t>/</a:t>
            </a:r>
            <a:r>
              <a:rPr lang="en-US" altLang="x-none" sz="1800" dirty="0" err="1">
                <a:ea typeface="ＭＳ Ｐゴシック" charset="-128"/>
              </a:rPr>
              <a:t>javase</a:t>
            </a:r>
            <a:r>
              <a:rPr lang="en-US" altLang="x-none" sz="1800" dirty="0">
                <a:ea typeface="ＭＳ Ｐゴシック" charset="-128"/>
              </a:rPr>
              <a:t>/7/docs/</a:t>
            </a:r>
            <a:r>
              <a:rPr lang="en-US" altLang="x-none" sz="1800" dirty="0" err="1">
                <a:ea typeface="ＭＳ Ｐゴシック" charset="-128"/>
              </a:rPr>
              <a:t>api</a:t>
            </a:r>
            <a:r>
              <a:rPr lang="en-US" altLang="x-none" sz="1800" dirty="0">
                <a:ea typeface="ＭＳ Ｐゴシック" charset="-128"/>
              </a:rPr>
              <a:t>/java/</a:t>
            </a:r>
            <a:r>
              <a:rPr lang="en-US" altLang="x-none" sz="1800" dirty="0" err="1">
                <a:ea typeface="ＭＳ Ｐゴシック" charset="-128"/>
              </a:rPr>
              <a:t>util</a:t>
            </a:r>
            <a:r>
              <a:rPr lang="en-US" altLang="x-none" sz="1800" dirty="0">
                <a:ea typeface="ＭＳ Ｐゴシック" charset="-128"/>
              </a:rPr>
              <a:t>/</a:t>
            </a:r>
            <a:r>
              <a:rPr lang="en-US" altLang="x-none" sz="1800" dirty="0" err="1">
                <a:ea typeface="ＭＳ Ｐゴシック" charset="-128"/>
              </a:rPr>
              <a:t>Scanner.html#Scanner</a:t>
            </a:r>
            <a:r>
              <a:rPr lang="en-US" altLang="x-none" sz="1800" dirty="0">
                <a:ea typeface="ＭＳ Ｐゴシック" charset="-128"/>
              </a:rPr>
              <a:t>(</a:t>
            </a:r>
            <a:r>
              <a:rPr lang="en-US" altLang="x-none" sz="1800" dirty="0" err="1">
                <a:ea typeface="ＭＳ Ｐゴシック" charset="-128"/>
              </a:rPr>
              <a:t>java.io.File</a:t>
            </a:r>
            <a:r>
              <a:rPr lang="en-US" altLang="x-none" sz="1800" dirty="0">
                <a:ea typeface="ＭＳ Ｐゴシック" charset="-128"/>
              </a:rPr>
              <a:t>)</a:t>
            </a:r>
          </a:p>
        </p:txBody>
      </p:sp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id="{847A360B-DADD-A3BD-2856-FDCFD623A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3575" y="6402388"/>
            <a:ext cx="2130425" cy="4556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D1A6E363-5ED2-AE41-8411-3D9868CD2CE6}" type="slidenum">
              <a:rPr lang="en-US" altLang="x-none" sz="1200">
                <a:latin typeface="Tahoma" charset="0"/>
              </a:rPr>
              <a:pPr/>
              <a:t>40</a:t>
            </a:fld>
            <a:endParaRPr lang="en-US" altLang="x-none" sz="12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9052436"/>
      </p:ext>
    </p:extLst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Scanner File Input</a:t>
            </a:r>
          </a:p>
        </p:txBody>
      </p:sp>
      <p:sp>
        <p:nvSpPr>
          <p:cNvPr id="8397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8DD7D3AC-1A2A-A843-BCCB-B53B6BE4B5D5}" type="slidenum">
              <a:rPr lang="en-US" altLang="x-none" sz="1200">
                <a:solidFill>
                  <a:srgbClr val="000000"/>
                </a:solidFill>
                <a:latin typeface="Tahoma" charset="0"/>
              </a:rPr>
              <a:pPr/>
              <a:t>41</a:t>
            </a:fld>
            <a:endParaRPr lang="en-US" altLang="x-none" sz="120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83971" name="Rectangle 3"/>
          <p:cNvSpPr txBox="1">
            <a:spLocks/>
          </p:cNvSpPr>
          <p:nvPr/>
        </p:nvSpPr>
        <p:spPr bwMode="auto">
          <a:xfrm>
            <a:off x="457200" y="1600200"/>
            <a:ext cx="8229600" cy="4800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1411" tIns="45708" rIns="91411" bIns="45708"/>
          <a:lstStyle>
            <a:lvl1pPr marL="2857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 eaLnBrk="1" hangingPunct="1">
              <a:lnSpc>
                <a:spcPct val="70000"/>
              </a:lnSpc>
              <a:spcBef>
                <a:spcPct val="20000"/>
              </a:spcBef>
              <a:buClr>
                <a:srgbClr val="3333CC"/>
              </a:buClr>
              <a:buSzPct val="75000"/>
              <a:buFont typeface="Wingdings 2" charset="2"/>
              <a:buNone/>
            </a:pPr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import </a:t>
            </a:r>
            <a:r>
              <a:rPr lang="en-US" altLang="x-none" sz="1800" dirty="0" err="1">
                <a:solidFill>
                  <a:srgbClr val="000000"/>
                </a:solidFill>
                <a:latin typeface="Courier New" charset="0"/>
              </a:rPr>
              <a:t>java.io.File</a:t>
            </a:r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;        </a:t>
            </a:r>
            <a:r>
              <a:rPr lang="en-US" altLang="x-none" sz="1800" b="1" dirty="0">
                <a:solidFill>
                  <a:srgbClr val="008080"/>
                </a:solidFill>
                <a:latin typeface="Courier New" charset="0"/>
              </a:rPr>
              <a:t>// for File</a:t>
            </a:r>
            <a:endParaRPr lang="en-US" altLang="x-none" sz="1800" dirty="0">
              <a:solidFill>
                <a:srgbClr val="000000"/>
              </a:solidFill>
              <a:latin typeface="Courier New" charset="0"/>
            </a:endParaRPr>
          </a:p>
          <a:p>
            <a:pPr algn="l" eaLnBrk="1" hangingPunct="1">
              <a:lnSpc>
                <a:spcPct val="70000"/>
              </a:lnSpc>
              <a:spcBef>
                <a:spcPct val="20000"/>
              </a:spcBef>
              <a:buClr>
                <a:srgbClr val="3333CC"/>
              </a:buClr>
              <a:buSzPct val="75000"/>
              <a:buFont typeface="Wingdings 2" charset="2"/>
              <a:buNone/>
            </a:pPr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import </a:t>
            </a:r>
            <a:r>
              <a:rPr lang="en-US" altLang="x-none" sz="1800" dirty="0" err="1">
                <a:solidFill>
                  <a:srgbClr val="000000"/>
                </a:solidFill>
                <a:latin typeface="Courier New" charset="0"/>
              </a:rPr>
              <a:t>java.util.Scanner</a:t>
            </a:r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;   </a:t>
            </a:r>
            <a:r>
              <a:rPr lang="en-US" altLang="x-none" sz="1800" b="1" dirty="0">
                <a:solidFill>
                  <a:srgbClr val="008080"/>
                </a:solidFill>
                <a:latin typeface="Courier New" charset="0"/>
              </a:rPr>
              <a:t>// for Scanner</a:t>
            </a:r>
          </a:p>
          <a:p>
            <a:pPr algn="l" eaLnBrk="1" hangingPunct="1">
              <a:lnSpc>
                <a:spcPct val="70000"/>
              </a:lnSpc>
              <a:spcBef>
                <a:spcPct val="20000"/>
              </a:spcBef>
              <a:buClr>
                <a:srgbClr val="3333CC"/>
              </a:buClr>
              <a:buSzPct val="75000"/>
              <a:buFont typeface="Wingdings 2" charset="2"/>
              <a:buNone/>
            </a:pPr>
            <a:endParaRPr lang="en-US" altLang="x-none" sz="1800" b="1" dirty="0">
              <a:solidFill>
                <a:srgbClr val="008080"/>
              </a:solidFill>
              <a:latin typeface="Courier New" charset="0"/>
            </a:endParaRPr>
          </a:p>
          <a:p>
            <a:pPr algn="l" eaLnBrk="1" hangingPunct="1">
              <a:lnSpc>
                <a:spcPct val="70000"/>
              </a:lnSpc>
              <a:spcBef>
                <a:spcPct val="20000"/>
              </a:spcBef>
              <a:buClr>
                <a:srgbClr val="3333CC"/>
              </a:buClr>
              <a:buSzPct val="75000"/>
              <a:buFont typeface="Wingdings 2" charset="2"/>
              <a:buNone/>
            </a:pPr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public class </a:t>
            </a:r>
            <a:r>
              <a:rPr lang="en-US" altLang="x-none" sz="1800" dirty="0" err="1">
                <a:solidFill>
                  <a:srgbClr val="000000"/>
                </a:solidFill>
                <a:latin typeface="Courier New" charset="0"/>
              </a:rPr>
              <a:t>PlotFile</a:t>
            </a:r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 {</a:t>
            </a:r>
          </a:p>
          <a:p>
            <a:pPr algn="l" eaLnBrk="1" hangingPunct="1">
              <a:lnSpc>
                <a:spcPct val="70000"/>
              </a:lnSpc>
              <a:spcBef>
                <a:spcPct val="20000"/>
              </a:spcBef>
              <a:buClr>
                <a:srgbClr val="3333CC"/>
              </a:buClr>
              <a:buSzPct val="75000"/>
              <a:buFont typeface="Wingdings 2" charset="2"/>
              <a:buNone/>
            </a:pPr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    public static void main(String[] </a:t>
            </a:r>
            <a:r>
              <a:rPr lang="en-US" altLang="x-none" sz="1800" dirty="0" err="1">
                <a:solidFill>
                  <a:srgbClr val="000000"/>
                </a:solidFill>
                <a:latin typeface="Courier New" charset="0"/>
              </a:rPr>
              <a:t>args</a:t>
            </a:r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) {</a:t>
            </a:r>
          </a:p>
          <a:p>
            <a:pPr algn="l" eaLnBrk="1" hangingPunct="1">
              <a:lnSpc>
                <a:spcPct val="70000"/>
              </a:lnSpc>
              <a:spcBef>
                <a:spcPct val="20000"/>
              </a:spcBef>
              <a:buClr>
                <a:srgbClr val="3333CC"/>
              </a:buClr>
              <a:buSzPct val="75000"/>
              <a:buFont typeface="Wingdings 2" charset="2"/>
              <a:buNone/>
            </a:pPr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        </a:t>
            </a:r>
            <a:r>
              <a:rPr lang="en-US" altLang="x-none" sz="1800" b="1" dirty="0">
                <a:solidFill>
                  <a:srgbClr val="FF0000"/>
                </a:solidFill>
                <a:latin typeface="Courier New" charset="0"/>
              </a:rPr>
              <a:t>try</a:t>
            </a:r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 {</a:t>
            </a:r>
          </a:p>
          <a:p>
            <a:pPr algn="l" eaLnBrk="1" hangingPunct="1">
              <a:lnSpc>
                <a:spcPct val="70000"/>
              </a:lnSpc>
              <a:spcBef>
                <a:spcPct val="20000"/>
              </a:spcBef>
              <a:buClr>
                <a:srgbClr val="3333CC"/>
              </a:buClr>
              <a:buSzPct val="75000"/>
              <a:buFont typeface="Wingdings 2" charset="2"/>
              <a:buNone/>
            </a:pPr>
            <a:r>
              <a:rPr lang="en-US" altLang="x-none" sz="1800" b="1" dirty="0">
                <a:solidFill>
                  <a:srgbClr val="800000"/>
                </a:solidFill>
                <a:latin typeface="Courier New" charset="0"/>
              </a:rPr>
              <a:t>            File f = new File(</a:t>
            </a:r>
            <a:r>
              <a:rPr lang="en-US" altLang="en-US" sz="1800" b="1" dirty="0">
                <a:solidFill>
                  <a:srgbClr val="800000"/>
                </a:solidFill>
                <a:latin typeface="Courier New" charset="0"/>
              </a:rPr>
              <a:t>“</a:t>
            </a:r>
            <a:r>
              <a:rPr lang="en-US" altLang="ja-JP" sz="1800" b="1" dirty="0" err="1">
                <a:solidFill>
                  <a:srgbClr val="800000"/>
                </a:solidFill>
                <a:latin typeface="Courier New" charset="0"/>
              </a:rPr>
              <a:t>USA.txt</a:t>
            </a:r>
            <a:r>
              <a:rPr lang="en-US" altLang="en-US" sz="1800" b="1" dirty="0">
                <a:solidFill>
                  <a:srgbClr val="800000"/>
                </a:solidFill>
                <a:latin typeface="Courier New" charset="0"/>
              </a:rPr>
              <a:t>”</a:t>
            </a:r>
            <a:r>
              <a:rPr lang="en-US" altLang="ja-JP" sz="1800" b="1" dirty="0">
                <a:solidFill>
                  <a:srgbClr val="800000"/>
                </a:solidFill>
                <a:latin typeface="Courier New" charset="0"/>
              </a:rPr>
              <a:t>);</a:t>
            </a:r>
          </a:p>
          <a:p>
            <a:pPr algn="l" eaLnBrk="1" hangingPunct="1">
              <a:lnSpc>
                <a:spcPct val="70000"/>
              </a:lnSpc>
              <a:spcBef>
                <a:spcPct val="20000"/>
              </a:spcBef>
              <a:buClr>
                <a:srgbClr val="3333CC"/>
              </a:buClr>
              <a:buSzPct val="75000"/>
              <a:buFont typeface="Wingdings 2" charset="2"/>
              <a:buNone/>
            </a:pPr>
            <a:r>
              <a:rPr lang="en-US" altLang="x-none" sz="1800" b="1" dirty="0">
                <a:solidFill>
                  <a:srgbClr val="800000"/>
                </a:solidFill>
                <a:latin typeface="Courier New" charset="0"/>
              </a:rPr>
              <a:t>            Scanner input = new Scanner( f </a:t>
            </a:r>
            <a:r>
              <a:rPr lang="en-US" altLang="ja-JP" sz="1800" b="1" dirty="0">
                <a:solidFill>
                  <a:srgbClr val="800000"/>
                </a:solidFill>
                <a:latin typeface="Courier New" charset="0"/>
              </a:rPr>
              <a:t>);</a:t>
            </a:r>
          </a:p>
          <a:p>
            <a:pPr algn="l" eaLnBrk="1" hangingPunct="1">
              <a:lnSpc>
                <a:spcPct val="70000"/>
              </a:lnSpc>
              <a:spcBef>
                <a:spcPct val="20000"/>
              </a:spcBef>
              <a:buClr>
                <a:srgbClr val="3333CC"/>
              </a:buClr>
              <a:buSzPct val="75000"/>
              <a:buFont typeface="Wingdings 2" charset="2"/>
              <a:buNone/>
            </a:pPr>
            <a:r>
              <a:rPr lang="is-IS" altLang="x-none" sz="1800" dirty="0">
                <a:solidFill>
                  <a:srgbClr val="000000"/>
                </a:solidFill>
                <a:latin typeface="Courier New" charset="0"/>
              </a:rPr>
              <a:t>            …</a:t>
            </a:r>
            <a:br>
              <a:rPr lang="en-US" altLang="x-none" sz="1800" dirty="0">
                <a:solidFill>
                  <a:srgbClr val="000000"/>
                </a:solidFill>
                <a:latin typeface="Courier New" charset="0"/>
              </a:rPr>
            </a:br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      } </a:t>
            </a:r>
            <a:r>
              <a:rPr lang="en-US" altLang="x-none" sz="1800" b="1" dirty="0">
                <a:solidFill>
                  <a:srgbClr val="FF0000"/>
                </a:solidFill>
                <a:latin typeface="Courier New" charset="0"/>
              </a:rPr>
              <a:t>catch</a:t>
            </a:r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 (</a:t>
            </a:r>
            <a:r>
              <a:rPr lang="en-US" altLang="x-none" sz="1800" dirty="0" err="1">
                <a:solidFill>
                  <a:srgbClr val="000000"/>
                </a:solidFill>
                <a:latin typeface="Courier New" charset="0"/>
              </a:rPr>
              <a:t>FileNotFoundException</a:t>
            </a:r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 e) {</a:t>
            </a:r>
          </a:p>
          <a:p>
            <a:pPr algn="l" eaLnBrk="1" hangingPunct="1">
              <a:lnSpc>
                <a:spcPct val="70000"/>
              </a:lnSpc>
              <a:spcBef>
                <a:spcPct val="20000"/>
              </a:spcBef>
              <a:buClr>
                <a:srgbClr val="3333CC"/>
              </a:buClr>
              <a:buSzPct val="75000"/>
              <a:buFont typeface="Wingdings 2" charset="2"/>
              <a:buNone/>
            </a:pPr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            // print an error message</a:t>
            </a:r>
          </a:p>
          <a:p>
            <a:pPr algn="l" eaLnBrk="1" hangingPunct="1">
              <a:lnSpc>
                <a:spcPct val="70000"/>
              </a:lnSpc>
              <a:spcBef>
                <a:spcPct val="20000"/>
              </a:spcBef>
              <a:buClr>
                <a:srgbClr val="3333CC"/>
              </a:buClr>
              <a:buSzPct val="75000"/>
              <a:buFont typeface="Wingdings 2" charset="2"/>
              <a:buNone/>
            </a:pPr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            </a:t>
            </a:r>
            <a:r>
              <a:rPr lang="en-US" altLang="x-none" sz="1800" dirty="0" err="1">
                <a:solidFill>
                  <a:srgbClr val="000000"/>
                </a:solidFill>
                <a:latin typeface="Courier New" charset="0"/>
              </a:rPr>
              <a:t>System.out.println</a:t>
            </a:r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(</a:t>
            </a:r>
            <a:r>
              <a:rPr lang="ja-JP" altLang="en-US" sz="1800" dirty="0">
                <a:solidFill>
                  <a:srgbClr val="000000"/>
                </a:solidFill>
                <a:latin typeface="Courier New" charset="0"/>
              </a:rPr>
              <a:t>“</a:t>
            </a:r>
            <a:r>
              <a:rPr lang="en-US" altLang="ja-JP" sz="1800" dirty="0">
                <a:solidFill>
                  <a:srgbClr val="000000"/>
                </a:solidFill>
                <a:latin typeface="Courier New" charset="0"/>
              </a:rPr>
              <a:t>File not found exception</a:t>
            </a:r>
            <a:r>
              <a:rPr lang="ja-JP" altLang="en-US" sz="1800" dirty="0">
                <a:solidFill>
                  <a:srgbClr val="000000"/>
                </a:solidFill>
                <a:latin typeface="Courier New" charset="0"/>
              </a:rPr>
              <a:t>”</a:t>
            </a:r>
            <a:r>
              <a:rPr lang="en-US" altLang="ja-JP" sz="1800" dirty="0">
                <a:solidFill>
                  <a:srgbClr val="000000"/>
                </a:solidFill>
                <a:latin typeface="Courier New" charset="0"/>
              </a:rPr>
              <a:t>);</a:t>
            </a:r>
          </a:p>
          <a:p>
            <a:pPr algn="l" eaLnBrk="1" hangingPunct="1">
              <a:lnSpc>
                <a:spcPct val="70000"/>
              </a:lnSpc>
              <a:spcBef>
                <a:spcPct val="20000"/>
              </a:spcBef>
              <a:buClr>
                <a:srgbClr val="3333CC"/>
              </a:buClr>
              <a:buSzPct val="75000"/>
              <a:buFont typeface="Wingdings 2" charset="2"/>
              <a:buNone/>
            </a:pPr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        } // end of catch</a:t>
            </a:r>
          </a:p>
          <a:p>
            <a:pPr algn="l" eaLnBrk="1" hangingPunct="1">
              <a:lnSpc>
                <a:spcPct val="70000"/>
              </a:lnSpc>
              <a:spcBef>
                <a:spcPct val="20000"/>
              </a:spcBef>
              <a:buClr>
                <a:srgbClr val="3333CC"/>
              </a:buClr>
              <a:buSzPct val="75000"/>
              <a:buFont typeface="Wingdings 2" charset="2"/>
              <a:buNone/>
            </a:pPr>
            <a:endParaRPr lang="en-US" altLang="x-none" sz="1800" dirty="0">
              <a:solidFill>
                <a:srgbClr val="000000"/>
              </a:solidFill>
              <a:latin typeface="Courier New" charset="0"/>
            </a:endParaRPr>
          </a:p>
          <a:p>
            <a:pPr algn="l" eaLnBrk="1" hangingPunct="1">
              <a:lnSpc>
                <a:spcPct val="70000"/>
              </a:lnSpc>
              <a:spcBef>
                <a:spcPct val="20000"/>
              </a:spcBef>
              <a:buClr>
                <a:srgbClr val="3333CC"/>
              </a:buClr>
              <a:buSzPct val="75000"/>
              <a:buFont typeface="Wingdings 2" charset="2"/>
              <a:buNone/>
            </a:pPr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    } // end of main</a:t>
            </a:r>
          </a:p>
          <a:p>
            <a:pPr algn="l" eaLnBrk="1" hangingPunct="1">
              <a:lnSpc>
                <a:spcPct val="70000"/>
              </a:lnSpc>
              <a:spcBef>
                <a:spcPct val="20000"/>
              </a:spcBef>
              <a:buClr>
                <a:srgbClr val="3333CC"/>
              </a:buClr>
              <a:buSzPct val="75000"/>
              <a:buFont typeface="Wingdings 2" charset="2"/>
              <a:buNone/>
            </a:pPr>
            <a:r>
              <a:rPr lang="en-US" altLang="x-none" sz="1800" dirty="0">
                <a:solidFill>
                  <a:srgbClr val="000000"/>
                </a:solidFill>
                <a:latin typeface="Courier New" charset="0"/>
              </a:rPr>
              <a:t>}</a:t>
            </a:r>
            <a:endParaRPr lang="en-US" altLang="x-none" sz="1600" dirty="0">
              <a:solidFill>
                <a:srgbClr val="800000"/>
              </a:solidFill>
              <a:latin typeface="Courier New" charset="0"/>
            </a:endParaRPr>
          </a:p>
          <a:p>
            <a:pPr algn="l" eaLnBrk="1" hangingPunct="1">
              <a:lnSpc>
                <a:spcPct val="80000"/>
              </a:lnSpc>
              <a:spcBef>
                <a:spcPct val="20000"/>
              </a:spcBef>
              <a:buClr>
                <a:srgbClr val="3333CC"/>
              </a:buClr>
              <a:buSzPct val="75000"/>
              <a:buFont typeface="Wingdings 2" charset="2"/>
              <a:buNone/>
            </a:pPr>
            <a:r>
              <a:rPr lang="en-US" altLang="x-none" sz="1600" dirty="0">
                <a:solidFill>
                  <a:srgbClr val="800000"/>
                </a:solidFill>
                <a:latin typeface="Courier New" charset="0"/>
              </a:rPr>
              <a:t>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121885921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Outline</a:t>
            </a:r>
          </a:p>
        </p:txBody>
      </p:sp>
      <p:sp>
        <p:nvSpPr>
          <p:cNvPr id="2969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x-none" dirty="0">
                <a:ea typeface="ＭＳ Ｐゴシック" charset="-128"/>
              </a:rPr>
              <a:t>Admin and recap</a:t>
            </a:r>
          </a:p>
          <a:p>
            <a:r>
              <a:rPr lang="en-US" altLang="x-none" dirty="0">
                <a:ea typeface="ＭＳ Ｐゴシック" charset="-128"/>
              </a:rPr>
              <a:t>Text I/O</a:t>
            </a:r>
          </a:p>
          <a:p>
            <a:pPr lvl="1"/>
            <a:r>
              <a:rPr lang="en-US" altLang="x-none" dirty="0">
                <a:ea typeface="ＭＳ Ｐゴシック" charset="-128"/>
              </a:rPr>
              <a:t>Input: Scanner input</a:t>
            </a:r>
          </a:p>
          <a:p>
            <a:pPr lvl="2"/>
            <a:r>
              <a:rPr lang="en-US" altLang="x-none" dirty="0">
                <a:ea typeface="ＭＳ Ｐゴシック" charset="-128"/>
              </a:rPr>
              <a:t>Scanner using object to remember state</a:t>
            </a:r>
          </a:p>
          <a:p>
            <a:pPr lvl="2"/>
            <a:r>
              <a:rPr lang="en-US" altLang="x-none" dirty="0">
                <a:ea typeface="ＭＳ Ｐゴシック" charset="-128"/>
              </a:rPr>
              <a:t>Scanner input with exceptions (run time errors)</a:t>
            </a:r>
          </a:p>
          <a:p>
            <a:pPr lvl="1"/>
            <a:r>
              <a:rPr lang="en-US" altLang="x-none" dirty="0">
                <a:solidFill>
                  <a:srgbClr val="FF0000"/>
                </a:solidFill>
                <a:ea typeface="ＭＳ Ｐゴシック" charset="-128"/>
              </a:rPr>
              <a:t>Output: basic </a:t>
            </a:r>
            <a:r>
              <a:rPr lang="en-US" altLang="x-none" dirty="0" err="1">
                <a:solidFill>
                  <a:srgbClr val="FF0000"/>
                </a:solidFill>
                <a:ea typeface="ＭＳ Ｐゴシック" charset="-128"/>
              </a:rPr>
              <a:t>printf</a:t>
            </a:r>
            <a:r>
              <a:rPr lang="en-US" altLang="x-none" dirty="0">
                <a:solidFill>
                  <a:srgbClr val="FF0000"/>
                </a:solidFill>
                <a:ea typeface="ＭＳ Ｐゴシック" charset="-128"/>
              </a:rPr>
              <a:t> and </a:t>
            </a:r>
            <a:r>
              <a:rPr lang="en-US" altLang="x-none" dirty="0" err="1">
                <a:solidFill>
                  <a:srgbClr val="FF0000"/>
                </a:solidFill>
                <a:ea typeface="ＭＳ Ｐゴシック" charset="-128"/>
              </a:rPr>
              <a:t>String.format</a:t>
            </a:r>
            <a:endParaRPr lang="en-US" altLang="x-none" dirty="0">
              <a:solidFill>
                <a:srgbClr val="FF0000"/>
              </a:solidFill>
              <a:ea typeface="ＭＳ Ｐゴシック" charset="-128"/>
            </a:endParaRPr>
          </a:p>
          <a:p>
            <a:endParaRPr lang="en-US" altLang="x-none" dirty="0">
              <a:ea typeface="ＭＳ Ｐゴシック" charset="-128"/>
            </a:endParaRPr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8DF648EA-C082-6E40-9F0B-AEFB36875D4C}" type="slidenum">
              <a:rPr lang="en-US" altLang="x-none" sz="1200">
                <a:latin typeface="Tahoma" charset="0"/>
              </a:rPr>
              <a:pPr/>
              <a:t>42</a:t>
            </a:fld>
            <a:endParaRPr lang="en-US" altLang="x-none" sz="120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509226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>
          <a:xfrm>
            <a:off x="533400" y="76200"/>
            <a:ext cx="7772400" cy="1143000"/>
          </a:xfrm>
        </p:spPr>
        <p:txBody>
          <a:bodyPr/>
          <a:lstStyle/>
          <a:p>
            <a:r>
              <a:rPr lang="en-US" altLang="x-none">
                <a:ea typeface="ＭＳ Ｐゴシック" charset="-128"/>
              </a:rPr>
              <a:t>A Tiny Bit History of Java Text Formatting</a:t>
            </a:r>
          </a:p>
        </p:txBody>
      </p:sp>
      <p:sp>
        <p:nvSpPr>
          <p:cNvPr id="18434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4648200"/>
          </a:xfrm>
        </p:spPr>
        <p:txBody>
          <a:bodyPr/>
          <a:lstStyle/>
          <a:p>
            <a:r>
              <a:rPr lang="en-US" altLang="x-none" dirty="0">
                <a:ea typeface="ＭＳ Ｐゴシック" charset="-128"/>
              </a:rPr>
              <a:t>Before Java 1.5, Java provides formatting classes such as </a:t>
            </a:r>
            <a:r>
              <a:rPr lang="en-US" altLang="x-none" dirty="0" err="1">
                <a:latin typeface="Courier New" charset="0"/>
                <a:ea typeface="ＭＳ Ｐゴシック" charset="-128"/>
              </a:rPr>
              <a:t>NumberFormat</a:t>
            </a:r>
            <a:r>
              <a:rPr lang="en-US" altLang="x-none" dirty="0">
                <a:ea typeface="ＭＳ Ｐゴシック" charset="-128"/>
              </a:rPr>
              <a:t> and </a:t>
            </a:r>
            <a:r>
              <a:rPr lang="en-US" altLang="x-none" dirty="0" err="1">
                <a:latin typeface="Courier New" charset="0"/>
                <a:ea typeface="ＭＳ Ｐゴシック" charset="-128"/>
              </a:rPr>
              <a:t>DecimalFormat</a:t>
            </a:r>
            <a:r>
              <a:rPr lang="en-US" altLang="x-none" dirty="0">
                <a:latin typeface="Courier New" charset="0"/>
                <a:ea typeface="ＭＳ Ｐゴシック" charset="-128"/>
              </a:rPr>
              <a:t> </a:t>
            </a:r>
            <a:r>
              <a:rPr lang="en-US" altLang="x-none" dirty="0">
                <a:ea typeface="ＭＳ Ｐゴシック" charset="-128"/>
              </a:rPr>
              <a:t>classes as part of the </a:t>
            </a:r>
            <a:r>
              <a:rPr lang="en-US" altLang="x-none" dirty="0" err="1">
                <a:latin typeface="Courier New" charset="0"/>
                <a:ea typeface="ＭＳ Ｐゴシック" charset="-128"/>
              </a:rPr>
              <a:t>java.text</a:t>
            </a:r>
            <a:r>
              <a:rPr lang="en-US" altLang="x-none" dirty="0">
                <a:ea typeface="ＭＳ Ｐゴシック" charset="-128"/>
              </a:rPr>
              <a:t> package</a:t>
            </a:r>
          </a:p>
          <a:p>
            <a:r>
              <a:rPr lang="en-US" altLang="x-none" dirty="0">
                <a:ea typeface="ＭＳ Ｐゴシック" charset="-128"/>
              </a:rPr>
              <a:t>But many programmers like the more flexible method signature of </a:t>
            </a:r>
            <a:r>
              <a:rPr lang="en-US" altLang="x-none" dirty="0" err="1">
                <a:latin typeface="Courier New" charset="0"/>
                <a:ea typeface="ＭＳ Ｐゴシック" charset="-128"/>
              </a:rPr>
              <a:t>printf</a:t>
            </a:r>
            <a:r>
              <a:rPr lang="en-US" altLang="x-none" dirty="0">
                <a:latin typeface="Courier New" charset="0"/>
                <a:ea typeface="ＭＳ Ｐゴシック" charset="-128"/>
              </a:rPr>
              <a:t>()</a:t>
            </a:r>
            <a:r>
              <a:rPr lang="en-US" altLang="x-none" dirty="0">
                <a:ea typeface="ＭＳ Ｐゴシック" charset="-128"/>
              </a:rPr>
              <a:t> starting from the C programming language</a:t>
            </a:r>
          </a:p>
          <a:p>
            <a:r>
              <a:rPr lang="en-US" altLang="x-none" sz="3200" dirty="0">
                <a:ea typeface="ＭＳ Ｐゴシック" charset="-128"/>
              </a:rPr>
              <a:t>Starting from Java 1.5, </a:t>
            </a:r>
            <a:r>
              <a:rPr lang="en-US" altLang="x-none" sz="3200" dirty="0" err="1">
                <a:latin typeface="Courier New" charset="0"/>
                <a:ea typeface="ＭＳ Ｐゴシック" charset="-128"/>
              </a:rPr>
              <a:t>printf</a:t>
            </a:r>
            <a:r>
              <a:rPr lang="en-US" altLang="x-none" sz="3200" dirty="0">
                <a:latin typeface="Courier New" charset="0"/>
                <a:ea typeface="ＭＳ Ｐゴシック" charset="-128"/>
              </a:rPr>
              <a:t>/</a:t>
            </a:r>
            <a:r>
              <a:rPr lang="en-US" altLang="x-none" sz="3200" dirty="0" err="1">
                <a:latin typeface="Courier New" charset="0"/>
                <a:ea typeface="ＭＳ Ｐゴシック" charset="-128"/>
              </a:rPr>
              <a:t>formatr</a:t>
            </a:r>
            <a:r>
              <a:rPr lang="en-US" altLang="x-none" sz="3200" dirty="0">
                <a:ea typeface="ＭＳ Ｐゴシック" charset="-128"/>
              </a:rPr>
              <a:t> is added and typically preferred by many programmers</a:t>
            </a:r>
          </a:p>
          <a:p>
            <a:endParaRPr lang="en-US" altLang="x-none" dirty="0">
              <a:ea typeface="ＭＳ Ｐゴシック" charset="-128"/>
            </a:endParaRPr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5362F69B-70E1-A24E-A1EE-2572C500113C}" type="slidenum">
              <a:rPr lang="en-US" altLang="x-none" sz="1200">
                <a:latin typeface="Tahoma" charset="0"/>
              </a:rPr>
              <a:pPr eaLnBrk="1" hangingPunct="1"/>
              <a:t>43</a:t>
            </a:fld>
            <a:endParaRPr lang="en-US" altLang="x-none" sz="120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17760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dirty="0">
                <a:ea typeface="ＭＳ Ｐゴシック" charset="-128"/>
              </a:rPr>
              <a:t>Discussion</a:t>
            </a:r>
          </a:p>
        </p:txBody>
      </p:sp>
      <p:sp>
        <p:nvSpPr>
          <p:cNvPr id="2969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x-none" dirty="0">
                <a:ea typeface="ＭＳ Ｐゴシック" charset="-128"/>
              </a:rPr>
              <a:t>Text output formatting as of now</a:t>
            </a:r>
          </a:p>
          <a:p>
            <a:pPr lvl="1"/>
            <a:r>
              <a:rPr lang="en-US" altLang="x-none" dirty="0">
                <a:ea typeface="ＭＳ Ｐゴシック" charset="-128"/>
              </a:rPr>
              <a:t>String concatenation without ability to specify per variable format </a:t>
            </a:r>
            <a:r>
              <a:rPr lang="mr-IN" altLang="x-none" dirty="0">
                <a:ea typeface="ＭＳ Ｐゴシック" charset="-128"/>
              </a:rPr>
              <a:t>…</a:t>
            </a:r>
            <a:r>
              <a:rPr lang="en-US" altLang="x-none" dirty="0">
                <a:ea typeface="ＭＳ Ｐゴシック" charset="-128"/>
              </a:rPr>
              <a:t>.</a:t>
            </a:r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8DF648EA-C082-6E40-9F0B-AEFB36875D4C}" type="slidenum">
              <a:rPr lang="en-US" altLang="x-none" sz="1200">
                <a:latin typeface="Tahoma" charset="0"/>
              </a:rPr>
              <a:pPr/>
              <a:t>44</a:t>
            </a:fld>
            <a:endParaRPr lang="en-US" altLang="x-none" sz="120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033996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 dirty="0" err="1">
                <a:ea typeface="ＭＳ Ｐゴシック" charset="-128"/>
              </a:rPr>
              <a:t>Printf</a:t>
            </a:r>
            <a:r>
              <a:rPr lang="en-US" altLang="x-none" dirty="0">
                <a:ea typeface="ＭＳ Ｐゴシック" charset="-128"/>
              </a:rPr>
              <a:t>/Format Design</a:t>
            </a:r>
            <a:endParaRPr lang="en-US" altLang="x-none" dirty="0">
              <a:latin typeface="Courier New" charset="0"/>
              <a:ea typeface="ＭＳ Ｐゴシック" charset="-128"/>
            </a:endParaRPr>
          </a:p>
        </p:txBody>
      </p:sp>
      <p:sp>
        <p:nvSpPr>
          <p:cNvPr id="73730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33363" indent="-233363" algn="ctr" eaLnBrk="1" hangingPunct="1">
              <a:buFont typeface="Wingdings 2" charset="2"/>
              <a:buNone/>
              <a:tabLst>
                <a:tab pos="2057400" algn="l"/>
              </a:tabLst>
            </a:pPr>
            <a:r>
              <a:rPr lang="en-US" altLang="x-none" sz="2000" dirty="0" err="1">
                <a:latin typeface="Courier New" charset="0"/>
                <a:ea typeface="ＭＳ Ｐゴシック" charset="-128"/>
              </a:rPr>
              <a:t>System.out.printf</a:t>
            </a:r>
            <a:r>
              <a:rPr lang="en-US" altLang="x-none" sz="2000" dirty="0">
                <a:latin typeface="Courier New" charset="0"/>
                <a:ea typeface="ＭＳ Ｐゴシック" charset="-128"/>
              </a:rPr>
              <a:t>("</a:t>
            </a:r>
            <a:r>
              <a:rPr lang="en-US" altLang="x-none" sz="2000" b="1" dirty="0">
                <a:ea typeface="ＭＳ Ｐゴシック" charset="-128"/>
              </a:rPr>
              <a:t>format string</a:t>
            </a:r>
            <a:r>
              <a:rPr lang="en-US" altLang="x-none" sz="2000" dirty="0">
                <a:latin typeface="Courier New" charset="0"/>
                <a:ea typeface="ＭＳ Ｐゴシック" charset="-128"/>
              </a:rPr>
              <a:t>", </a:t>
            </a:r>
            <a:r>
              <a:rPr lang="en-US" altLang="x-none" sz="2000" b="1" dirty="0">
                <a:ea typeface="ＭＳ Ｐゴシック" charset="-128"/>
              </a:rPr>
              <a:t>parameters</a:t>
            </a:r>
            <a:r>
              <a:rPr lang="en-US" altLang="x-none" sz="2000" dirty="0">
                <a:latin typeface="Courier New" charset="0"/>
                <a:ea typeface="ＭＳ Ｐゴシック" charset="-128"/>
              </a:rPr>
              <a:t>);</a:t>
            </a:r>
          </a:p>
          <a:p>
            <a:pPr marL="690563" lvl="1" indent="-233363" eaLnBrk="1" hangingPunct="1">
              <a:buFont typeface="Wingdings 2" charset="2"/>
              <a:buNone/>
              <a:tabLst>
                <a:tab pos="2057400" algn="l"/>
              </a:tabLst>
            </a:pPr>
            <a:endParaRPr lang="en-US" altLang="x-none" sz="1800" dirty="0">
              <a:ea typeface="ＭＳ Ｐゴシック" charset="-128"/>
            </a:endParaRPr>
          </a:p>
          <a:p>
            <a:pPr marL="233363" indent="-233363" eaLnBrk="1" hangingPunct="1">
              <a:lnSpc>
                <a:spcPct val="110000"/>
              </a:lnSpc>
              <a:tabLst>
                <a:tab pos="2057400" algn="l"/>
              </a:tabLst>
            </a:pPr>
            <a:r>
              <a:rPr lang="en-US" altLang="x-none" sz="1600" dirty="0">
                <a:ea typeface="ＭＳ Ｐゴシック" charset="-128"/>
              </a:rPr>
              <a:t>Output with </a:t>
            </a:r>
            <a:r>
              <a:rPr lang="en-US" altLang="x-none" sz="1600" i="1" dirty="0">
                <a:solidFill>
                  <a:srgbClr val="FF0000"/>
                </a:solidFill>
                <a:ea typeface="ＭＳ Ｐゴシック" charset="-128"/>
              </a:rPr>
              <a:t>placeholders</a:t>
            </a:r>
            <a:r>
              <a:rPr lang="en-US" altLang="x-none" sz="1600" i="1" dirty="0">
                <a:ea typeface="ＭＳ Ｐゴシック" charset="-128"/>
              </a:rPr>
              <a:t> </a:t>
            </a:r>
            <a:r>
              <a:rPr lang="en-US" altLang="x-none" sz="1600" dirty="0">
                <a:ea typeface="ＭＳ Ｐゴシック" charset="-128"/>
              </a:rPr>
              <a:t>to insert parameters, e.g.,</a:t>
            </a:r>
          </a:p>
          <a:p>
            <a:pPr marL="690563" lvl="1" indent="-233363" eaLnBrk="1" hangingPunct="1">
              <a:tabLst>
                <a:tab pos="2057400" algn="l"/>
              </a:tabLst>
            </a:pPr>
            <a:r>
              <a:rPr lang="en-US" altLang="x-none" sz="1800" dirty="0">
                <a:latin typeface="Courier New" charset="0"/>
                <a:ea typeface="ＭＳ Ｐゴシック" charset="-128"/>
              </a:rPr>
              <a:t>%d</a:t>
            </a:r>
            <a:r>
              <a:rPr lang="en-US" altLang="x-none" sz="1800" dirty="0">
                <a:ea typeface="ＭＳ Ｐゴシック" charset="-128"/>
              </a:rPr>
              <a:t>	integer</a:t>
            </a:r>
          </a:p>
          <a:p>
            <a:pPr marL="690563" lvl="1" indent="-233363" eaLnBrk="1" hangingPunct="1">
              <a:tabLst>
                <a:tab pos="2057400" algn="l"/>
              </a:tabLst>
            </a:pPr>
            <a:r>
              <a:rPr lang="en-US" altLang="x-none" sz="1800" dirty="0">
                <a:latin typeface="Courier New" charset="0"/>
                <a:ea typeface="ＭＳ Ｐゴシック" charset="-128"/>
              </a:rPr>
              <a:t>%f</a:t>
            </a:r>
            <a:r>
              <a:rPr lang="en-US" altLang="x-none" sz="1800" dirty="0">
                <a:ea typeface="ＭＳ Ｐゴシック" charset="-128"/>
              </a:rPr>
              <a:t>	real number</a:t>
            </a:r>
          </a:p>
          <a:p>
            <a:pPr marL="690563" lvl="1" indent="-233363" eaLnBrk="1" hangingPunct="1">
              <a:tabLst>
                <a:tab pos="2057400" algn="l"/>
              </a:tabLst>
            </a:pPr>
            <a:r>
              <a:rPr lang="en-US" altLang="x-none" sz="1800" dirty="0">
                <a:latin typeface="Courier New" charset="0"/>
                <a:ea typeface="ＭＳ Ｐゴシック" charset="-128"/>
              </a:rPr>
              <a:t>%s</a:t>
            </a:r>
            <a:r>
              <a:rPr lang="en-US" altLang="x-none" sz="1800" dirty="0">
                <a:ea typeface="ＭＳ Ｐゴシック" charset="-128"/>
              </a:rPr>
              <a:t>	string</a:t>
            </a:r>
          </a:p>
          <a:p>
            <a:pPr marL="1084263" lvl="2" indent="-169863" eaLnBrk="1" hangingPunct="1">
              <a:tabLst>
                <a:tab pos="2057400" algn="l"/>
              </a:tabLst>
            </a:pPr>
            <a:r>
              <a:rPr lang="en-US" altLang="x-none" sz="1600" dirty="0">
                <a:ea typeface="ＭＳ Ｐゴシック" charset="-128"/>
              </a:rPr>
              <a:t>these placeholders are used instead of + concatenation</a:t>
            </a:r>
          </a:p>
          <a:p>
            <a:pPr marL="1084263" lvl="2" indent="-169863" eaLnBrk="1" hangingPunct="1">
              <a:tabLst>
                <a:tab pos="2057400" algn="l"/>
              </a:tabLst>
            </a:pPr>
            <a:endParaRPr lang="en-US" altLang="x-none" sz="1600" dirty="0">
              <a:ea typeface="ＭＳ Ｐゴシック" charset="-128"/>
            </a:endParaRPr>
          </a:p>
          <a:p>
            <a:pPr marL="690563" lvl="1" indent="-233363" eaLnBrk="1" hangingPunct="1">
              <a:tabLst>
                <a:tab pos="2057400" algn="l"/>
              </a:tabLst>
            </a:pPr>
            <a:r>
              <a:rPr lang="en-US" altLang="x-none" sz="1800" dirty="0">
                <a:ea typeface="ＭＳ Ｐゴシック" charset="-128"/>
              </a:rPr>
              <a:t>Example:</a:t>
            </a:r>
          </a:p>
          <a:p>
            <a:pPr marL="690563" lvl="1" indent="-233363" eaLnBrk="1" hangingPunct="1">
              <a:lnSpc>
                <a:spcPct val="70000"/>
              </a:lnSpc>
              <a:buFont typeface="Wingdings 2" charset="2"/>
              <a:buNone/>
              <a:tabLst>
                <a:tab pos="2057400" algn="l"/>
              </a:tabLst>
            </a:pPr>
            <a:endParaRPr lang="en-US" altLang="x-none" sz="700" dirty="0">
              <a:latin typeface="Courier New" charset="0"/>
              <a:ea typeface="ＭＳ Ｐゴシック" charset="-128"/>
            </a:endParaRPr>
          </a:p>
          <a:p>
            <a:pPr marL="690563" lvl="1" indent="-233363" eaLnBrk="1" hangingPunct="1">
              <a:lnSpc>
                <a:spcPct val="70000"/>
              </a:lnSpc>
              <a:buFont typeface="Wingdings 2" charset="2"/>
              <a:buNone/>
              <a:tabLst>
                <a:tab pos="2057400" algn="l"/>
              </a:tabLst>
            </a:pPr>
            <a:r>
              <a:rPr lang="en-US" altLang="x-none" sz="1800" dirty="0">
                <a:latin typeface="Courier New" charset="0"/>
                <a:ea typeface="ＭＳ Ｐゴシック" charset="-128"/>
              </a:rPr>
              <a:t>	</a:t>
            </a:r>
            <a:r>
              <a:rPr lang="en-US" altLang="x-none" sz="1800" dirty="0" err="1">
                <a:latin typeface="Courier New" charset="0"/>
                <a:ea typeface="ＭＳ Ｐゴシック" charset="-128"/>
              </a:rPr>
              <a:t>int</a:t>
            </a:r>
            <a:r>
              <a:rPr lang="en-US" altLang="x-none" sz="1800" dirty="0">
                <a:latin typeface="Courier New" charset="0"/>
                <a:ea typeface="ＭＳ Ｐゴシック" charset="-128"/>
              </a:rPr>
              <a:t> x = 3;</a:t>
            </a:r>
          </a:p>
          <a:p>
            <a:pPr marL="690563" lvl="1" indent="-233363" eaLnBrk="1" hangingPunct="1">
              <a:lnSpc>
                <a:spcPct val="70000"/>
              </a:lnSpc>
              <a:buFont typeface="Wingdings 2" charset="2"/>
              <a:buNone/>
              <a:tabLst>
                <a:tab pos="2057400" algn="l"/>
              </a:tabLst>
            </a:pPr>
            <a:r>
              <a:rPr lang="en-US" altLang="x-none" sz="1800" dirty="0">
                <a:latin typeface="Courier New" charset="0"/>
                <a:ea typeface="ＭＳ Ｐゴシック" charset="-128"/>
              </a:rPr>
              <a:t>	</a:t>
            </a:r>
            <a:r>
              <a:rPr lang="en-US" altLang="x-none" sz="1800" dirty="0" err="1">
                <a:latin typeface="Courier New" charset="0"/>
                <a:ea typeface="ＭＳ Ｐゴシック" charset="-128"/>
              </a:rPr>
              <a:t>int</a:t>
            </a:r>
            <a:r>
              <a:rPr lang="en-US" altLang="x-none" sz="1800" dirty="0">
                <a:latin typeface="Courier New" charset="0"/>
                <a:ea typeface="ＭＳ Ｐゴシック" charset="-128"/>
              </a:rPr>
              <a:t> y = -17;</a:t>
            </a:r>
            <a:endParaRPr lang="en-US" altLang="x-none" sz="1800" b="1" dirty="0">
              <a:solidFill>
                <a:srgbClr val="008080"/>
              </a:solidFill>
              <a:latin typeface="Courier New" charset="0"/>
              <a:ea typeface="ＭＳ Ｐゴシック" charset="-128"/>
            </a:endParaRPr>
          </a:p>
          <a:p>
            <a:pPr marL="690563" lvl="1" indent="-233363" eaLnBrk="1" hangingPunct="1">
              <a:lnSpc>
                <a:spcPct val="70000"/>
              </a:lnSpc>
              <a:buFont typeface="Wingdings 2" charset="2"/>
              <a:buNone/>
              <a:tabLst>
                <a:tab pos="2057400" algn="l"/>
              </a:tabLst>
            </a:pPr>
            <a:r>
              <a:rPr lang="en-US" altLang="x-none" sz="1800" dirty="0">
                <a:latin typeface="Courier New" charset="0"/>
                <a:ea typeface="ＭＳ Ｐゴシック" charset="-128"/>
              </a:rPr>
              <a:t>	</a:t>
            </a:r>
            <a:r>
              <a:rPr lang="en-US" altLang="x-none" sz="1800" dirty="0" err="1">
                <a:latin typeface="Courier New" charset="0"/>
                <a:ea typeface="ＭＳ Ｐゴシック" charset="-128"/>
              </a:rPr>
              <a:t>System.out.printf</a:t>
            </a:r>
            <a:r>
              <a:rPr lang="en-US" altLang="x-none" sz="1800" dirty="0">
                <a:latin typeface="Courier New" charset="0"/>
                <a:ea typeface="ＭＳ Ｐゴシック" charset="-128"/>
              </a:rPr>
              <a:t>("x is </a:t>
            </a:r>
            <a:r>
              <a:rPr lang="en-US" altLang="x-none" sz="1800" b="1" dirty="0">
                <a:latin typeface="Courier New" charset="0"/>
                <a:ea typeface="ＭＳ Ｐゴシック" charset="-128"/>
              </a:rPr>
              <a:t>%d</a:t>
            </a:r>
            <a:r>
              <a:rPr lang="en-US" altLang="x-none" sz="1800" dirty="0">
                <a:latin typeface="Courier New" charset="0"/>
                <a:ea typeface="ＭＳ Ｐゴシック" charset="-128"/>
              </a:rPr>
              <a:t> and y is </a:t>
            </a:r>
            <a:r>
              <a:rPr lang="en-US" altLang="x-none" sz="1800" b="1" dirty="0">
                <a:latin typeface="Courier New" charset="0"/>
                <a:ea typeface="ＭＳ Ｐゴシック" charset="-128"/>
              </a:rPr>
              <a:t>%d</a:t>
            </a:r>
            <a:r>
              <a:rPr lang="en-US" altLang="x-none" sz="1800" dirty="0">
                <a:latin typeface="Courier New" charset="0"/>
                <a:ea typeface="ＭＳ Ｐゴシック" charset="-128"/>
              </a:rPr>
              <a:t>!\n", x, y);</a:t>
            </a:r>
          </a:p>
          <a:p>
            <a:pPr marL="690563" lvl="1" indent="-233363" eaLnBrk="1" hangingPunct="1">
              <a:lnSpc>
                <a:spcPct val="70000"/>
              </a:lnSpc>
              <a:buFont typeface="Wingdings 2" charset="2"/>
              <a:buNone/>
              <a:tabLst>
                <a:tab pos="2057400" algn="l"/>
              </a:tabLst>
            </a:pPr>
            <a:r>
              <a:rPr lang="en-US" altLang="x-none" sz="1800" b="1" dirty="0">
                <a:latin typeface="Courier New" charset="0"/>
                <a:ea typeface="ＭＳ Ｐゴシック" charset="-128"/>
              </a:rPr>
              <a:t>	</a:t>
            </a:r>
            <a:endParaRPr lang="en-US" altLang="x-none" sz="1800" b="1" dirty="0">
              <a:solidFill>
                <a:srgbClr val="008080"/>
              </a:solidFill>
              <a:latin typeface="Courier New" charset="0"/>
              <a:ea typeface="ＭＳ Ｐゴシック" charset="-128"/>
            </a:endParaRPr>
          </a:p>
          <a:p>
            <a:pPr marL="690563" lvl="1" indent="-233363" eaLnBrk="1" hangingPunct="1">
              <a:buFont typeface="Wingdings 2" charset="2"/>
              <a:buNone/>
              <a:tabLst>
                <a:tab pos="2057400" algn="l"/>
              </a:tabLst>
            </a:pPr>
            <a:endParaRPr lang="en-US" altLang="x-none" sz="1800" dirty="0">
              <a:ea typeface="ＭＳ Ｐゴシック" charset="-128"/>
            </a:endParaRPr>
          </a:p>
          <a:p>
            <a:pPr marL="1084263" lvl="2" indent="-169863" eaLnBrk="1" hangingPunct="1">
              <a:tabLst>
                <a:tab pos="2057400" algn="l"/>
              </a:tabLst>
            </a:pPr>
            <a:r>
              <a:rPr lang="en-US" altLang="x-none" sz="1600" dirty="0" err="1">
                <a:latin typeface="Courier New" charset="0"/>
                <a:ea typeface="ＭＳ Ｐゴシック" charset="-128"/>
              </a:rPr>
              <a:t>printf</a:t>
            </a:r>
            <a:r>
              <a:rPr lang="en-US" altLang="x-none" sz="1600" dirty="0">
                <a:ea typeface="ＭＳ Ｐゴシック" charset="-128"/>
              </a:rPr>
              <a:t> does not drop to the next line unless you write </a:t>
            </a:r>
            <a:r>
              <a:rPr lang="en-US" altLang="x-none" sz="1600" dirty="0">
                <a:latin typeface="Courier New" charset="0"/>
                <a:ea typeface="ＭＳ Ｐゴシック" charset="-128"/>
              </a:rPr>
              <a:t>\n</a:t>
            </a:r>
          </a:p>
        </p:txBody>
      </p:sp>
      <p:sp>
        <p:nvSpPr>
          <p:cNvPr id="73731" name="Rectangle 3"/>
          <p:cNvSpPr>
            <a:spLocks noChangeArrowheads="1"/>
          </p:cNvSpPr>
          <p:nvPr/>
        </p:nvSpPr>
        <p:spPr bwMode="auto">
          <a:xfrm>
            <a:off x="935038" y="6400800"/>
            <a:ext cx="69167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2000" dirty="0"/>
              <a:t>https://</a:t>
            </a:r>
            <a:r>
              <a:rPr lang="en-US" altLang="x-none" sz="2000" dirty="0" err="1"/>
              <a:t>docs.oracle.com</a:t>
            </a:r>
            <a:r>
              <a:rPr lang="en-US" altLang="x-none" sz="2000" dirty="0"/>
              <a:t>/</a:t>
            </a:r>
            <a:r>
              <a:rPr lang="en-US" altLang="x-none" sz="2000" dirty="0" err="1"/>
              <a:t>javase</a:t>
            </a:r>
            <a:r>
              <a:rPr lang="en-US" altLang="x-none" sz="2000" dirty="0"/>
              <a:t>/8/docs/</a:t>
            </a:r>
            <a:r>
              <a:rPr lang="en-US" altLang="x-none" sz="2000" dirty="0" err="1"/>
              <a:t>api</a:t>
            </a:r>
            <a:r>
              <a:rPr lang="en-US" altLang="x-none" sz="2000" dirty="0"/>
              <a:t>/java/</a:t>
            </a:r>
            <a:r>
              <a:rPr lang="en-US" altLang="x-none" sz="2000" dirty="0" err="1"/>
              <a:t>util</a:t>
            </a:r>
            <a:r>
              <a:rPr lang="en-US" altLang="x-none" sz="2000" dirty="0"/>
              <a:t>/</a:t>
            </a:r>
            <a:r>
              <a:rPr lang="en-US" altLang="x-none" sz="2000" dirty="0" err="1"/>
              <a:t>Formatter.html</a:t>
            </a:r>
            <a:endParaRPr lang="en-US" altLang="x-none" sz="2000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810000" y="5486400"/>
            <a:ext cx="33559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1800" b="1">
                <a:solidFill>
                  <a:srgbClr val="008080"/>
                </a:solidFill>
                <a:latin typeface="Courier New" charset="0"/>
              </a:rPr>
              <a:t>// x is 3 and y is -17!</a:t>
            </a:r>
            <a:endParaRPr lang="en-US" altLang="x-none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4748213" y="4606925"/>
            <a:ext cx="2566987" cy="446088"/>
          </a:xfrm>
          <a:custGeom>
            <a:avLst/>
            <a:gdLst>
              <a:gd name="T0" fmla="*/ 0 w 1711569"/>
              <a:gd name="T1" fmla="*/ 464177 h 445477"/>
              <a:gd name="T2" fmla="*/ 2147483647 w 1711569"/>
              <a:gd name="T3" fmla="*/ 0 h 445477"/>
              <a:gd name="T4" fmla="*/ 2147483647 w 1711569"/>
              <a:gd name="T5" fmla="*/ 464177 h 445477"/>
              <a:gd name="T6" fmla="*/ 0 60000 65536"/>
              <a:gd name="T7" fmla="*/ 0 60000 65536"/>
              <a:gd name="T8" fmla="*/ 0 60000 65536"/>
              <a:gd name="T9" fmla="*/ 0 w 1711569"/>
              <a:gd name="T10" fmla="*/ 0 h 445477"/>
              <a:gd name="T11" fmla="*/ 1711569 w 1711569"/>
              <a:gd name="T12" fmla="*/ 445477 h 44547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11569" h="445477">
                <a:moveTo>
                  <a:pt x="0" y="445477"/>
                </a:moveTo>
                <a:cubicBezTo>
                  <a:pt x="220785" y="222738"/>
                  <a:pt x="441570" y="0"/>
                  <a:pt x="726831" y="0"/>
                </a:cubicBezTo>
                <a:cubicBezTo>
                  <a:pt x="1012092" y="0"/>
                  <a:pt x="1361830" y="222738"/>
                  <a:pt x="1711569" y="445477"/>
                </a:cubicBezTo>
              </a:path>
            </a:pathLst>
          </a:custGeom>
          <a:noFill/>
          <a:ln w="25400" cap="flat" cmpd="sng">
            <a:solidFill>
              <a:srgbClr val="C0000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348413" y="4659313"/>
            <a:ext cx="1423987" cy="446087"/>
          </a:xfrm>
          <a:custGeom>
            <a:avLst/>
            <a:gdLst>
              <a:gd name="T0" fmla="*/ 0 w 1711569"/>
              <a:gd name="T1" fmla="*/ 464147 h 445477"/>
              <a:gd name="T2" fmla="*/ 2427 w 1711569"/>
              <a:gd name="T3" fmla="*/ 0 h 445477"/>
              <a:gd name="T4" fmla="*/ 5714 w 1711569"/>
              <a:gd name="T5" fmla="*/ 464147 h 445477"/>
              <a:gd name="T6" fmla="*/ 0 60000 65536"/>
              <a:gd name="T7" fmla="*/ 0 60000 65536"/>
              <a:gd name="T8" fmla="*/ 0 60000 65536"/>
              <a:gd name="T9" fmla="*/ 0 w 1711569"/>
              <a:gd name="T10" fmla="*/ 0 h 445477"/>
              <a:gd name="T11" fmla="*/ 1711569 w 1711569"/>
              <a:gd name="T12" fmla="*/ 445477 h 44547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11569" h="445477">
                <a:moveTo>
                  <a:pt x="0" y="445477"/>
                </a:moveTo>
                <a:cubicBezTo>
                  <a:pt x="220785" y="222738"/>
                  <a:pt x="441570" y="0"/>
                  <a:pt x="726831" y="0"/>
                </a:cubicBezTo>
                <a:cubicBezTo>
                  <a:pt x="1012092" y="0"/>
                  <a:pt x="1361830" y="222738"/>
                  <a:pt x="1711569" y="445477"/>
                </a:cubicBezTo>
              </a:path>
            </a:pathLst>
          </a:custGeom>
          <a:noFill/>
          <a:ln w="25400" cap="flat" cmpd="sng">
            <a:solidFill>
              <a:srgbClr val="00B050"/>
            </a:solidFill>
            <a:prstDash val="solid"/>
            <a:round/>
            <a:headEnd type="triangl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id="{D0FC4F5E-C28A-67CA-9A91-F8695B4AE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3575" y="6402388"/>
            <a:ext cx="2130425" cy="4556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D1A6E363-5ED2-AE41-8411-3D9868CD2CE6}" type="slidenum">
              <a:rPr lang="en-US" altLang="x-none" sz="1200">
                <a:latin typeface="Tahoma" charset="0"/>
              </a:rPr>
              <a:pPr/>
              <a:t>45</a:t>
            </a:fld>
            <a:endParaRPr lang="en-US" altLang="x-none" sz="12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608455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animBg="1"/>
      <p:bldP spid="8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Title 1"/>
          <p:cNvSpPr>
            <a:spLocks noGrp="1"/>
          </p:cNvSpPr>
          <p:nvPr>
            <p:ph type="title"/>
          </p:nvPr>
        </p:nvSpPr>
        <p:spPr>
          <a:xfrm>
            <a:off x="533400" y="209550"/>
            <a:ext cx="7772400" cy="838200"/>
          </a:xfrm>
        </p:spPr>
        <p:txBody>
          <a:bodyPr/>
          <a:lstStyle/>
          <a:p>
            <a:r>
              <a:rPr lang="en-US" altLang="x-none" dirty="0" err="1">
                <a:ea typeface="ＭＳ Ｐゴシック" charset="-128"/>
              </a:rPr>
              <a:t>Printf</a:t>
            </a:r>
            <a:r>
              <a:rPr lang="en-US" altLang="x-none" dirty="0">
                <a:ea typeface="ＭＳ Ｐゴシック" charset="-128"/>
              </a:rPr>
              <a:t>/Format Design </a:t>
            </a:r>
            <a:br>
              <a:rPr lang="en-US" altLang="x-none" dirty="0">
                <a:ea typeface="ＭＳ Ｐゴシック" charset="-128"/>
              </a:rPr>
            </a:br>
            <a:r>
              <a:rPr lang="en-US" altLang="x-none" dirty="0">
                <a:ea typeface="ＭＳ Ｐゴシック" charset="-128"/>
              </a:rPr>
              <a:t>and Language Support</a:t>
            </a:r>
          </a:p>
        </p:txBody>
      </p:sp>
      <p:sp>
        <p:nvSpPr>
          <p:cNvPr id="72706" name="Content Placeholder 2"/>
          <p:cNvSpPr>
            <a:spLocks noGrp="1"/>
          </p:cNvSpPr>
          <p:nvPr>
            <p:ph idx="1"/>
          </p:nvPr>
        </p:nvSpPr>
        <p:spPr>
          <a:xfrm>
            <a:off x="533400" y="1828800"/>
            <a:ext cx="7772400" cy="4419600"/>
          </a:xfrm>
        </p:spPr>
        <p:txBody>
          <a:bodyPr/>
          <a:lstStyle/>
          <a:p>
            <a:pPr marL="233363" lvl="0" indent="-233363" algn="ctr" eaLnBrk="1" hangingPunct="1">
              <a:buClr>
                <a:srgbClr val="3333CC"/>
              </a:buClr>
              <a:buNone/>
              <a:tabLst>
                <a:tab pos="2057400" algn="l"/>
              </a:tabLst>
            </a:pPr>
            <a:r>
              <a:rPr lang="en-US" altLang="x-none" sz="2000" dirty="0" err="1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System.out.printf</a:t>
            </a:r>
            <a:r>
              <a:rPr lang="en-US" altLang="x-none" sz="20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("</a:t>
            </a:r>
            <a:r>
              <a:rPr lang="en-US" altLang="x-none" sz="2000" b="1" dirty="0">
                <a:solidFill>
                  <a:srgbClr val="000000"/>
                </a:solidFill>
                <a:ea typeface="ＭＳ Ｐゴシック" charset="-128"/>
              </a:rPr>
              <a:t>format string</a:t>
            </a:r>
            <a:r>
              <a:rPr lang="en-US" altLang="x-none" sz="20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", </a:t>
            </a:r>
            <a:r>
              <a:rPr lang="en-US" altLang="x-none" sz="2000" b="1" dirty="0">
                <a:solidFill>
                  <a:srgbClr val="000000"/>
                </a:solidFill>
                <a:ea typeface="ＭＳ Ｐゴシック" charset="-128"/>
              </a:rPr>
              <a:t>parameters</a:t>
            </a:r>
            <a:r>
              <a:rPr lang="en-US" altLang="x-none" sz="2000" dirty="0">
                <a:solidFill>
                  <a:srgbClr val="000000"/>
                </a:solidFill>
                <a:latin typeface="Courier New" charset="0"/>
                <a:ea typeface="ＭＳ Ｐゴシック" charset="-128"/>
              </a:rPr>
              <a:t>);</a:t>
            </a:r>
          </a:p>
          <a:p>
            <a:pPr>
              <a:buFont typeface="Wingdings" charset="0"/>
              <a:buChar char="q"/>
              <a:defRPr/>
            </a:pPr>
            <a:endParaRPr lang="en-US" dirty="0"/>
          </a:p>
          <a:p>
            <a:pPr>
              <a:buFont typeface="Wingdings" charset="0"/>
              <a:buChar char="q"/>
              <a:defRPr/>
            </a:pPr>
            <a:r>
              <a:rPr lang="en-US" dirty="0"/>
              <a:t>In the most general case, Java allows flexible (</a:t>
            </a:r>
            <a:r>
              <a:rPr lang="en-US" dirty="0">
                <a:solidFill>
                  <a:srgbClr val="FF0000"/>
                </a:solidFill>
              </a:rPr>
              <a:t>variable</a:t>
            </a:r>
            <a:r>
              <a:rPr lang="en-US" dirty="0"/>
              <a:t>) method signature, e.g.,</a:t>
            </a:r>
          </a:p>
          <a:p>
            <a:pPr marL="0" indent="0">
              <a:buFont typeface="Wingdings" charset="0"/>
              <a:buNone/>
              <a:defRPr/>
            </a:pPr>
            <a:endParaRPr lang="en-US" dirty="0"/>
          </a:p>
          <a:p>
            <a:pPr>
              <a:buFont typeface="Wingdings" charset="0"/>
              <a:buChar char="q"/>
              <a:defRPr/>
            </a:pPr>
            <a:endParaRPr lang="en-US" dirty="0"/>
          </a:p>
          <a:p>
            <a:pPr>
              <a:buFont typeface="Wingdings" charset="0"/>
              <a:buChar char="q"/>
              <a:defRPr/>
            </a:pPr>
            <a:r>
              <a:rPr lang="en-US" dirty="0"/>
              <a:t>Number and type of parameters determined by the first parameter. We will not learn how to define such methods, but will use some: </a:t>
            </a:r>
            <a:r>
              <a:rPr lang="en-US" dirty="0" err="1">
                <a:latin typeface="Courier New" charset="0"/>
                <a:cs typeface="Courier New" charset="0"/>
              </a:rPr>
              <a:t>printf</a:t>
            </a:r>
            <a:r>
              <a:rPr lang="en-US" dirty="0">
                <a:latin typeface="Courier New" charset="0"/>
                <a:cs typeface="Courier New" charset="0"/>
              </a:rPr>
              <a:t>() and format()</a:t>
            </a:r>
            <a:endParaRPr lang="en-US" dirty="0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4AAB83D9-E45A-9441-966B-E21C6562DE64}" type="slidenum">
              <a:rPr lang="en-US" altLang="x-none" sz="1200">
                <a:latin typeface="Tahoma" charset="0"/>
              </a:rPr>
              <a:pPr/>
              <a:t>46</a:t>
            </a:fld>
            <a:endParaRPr lang="en-US" altLang="x-none" sz="1200">
              <a:latin typeface="Tahoma" charset="0"/>
            </a:endParaRPr>
          </a:p>
        </p:txBody>
      </p:sp>
      <p:sp>
        <p:nvSpPr>
          <p:cNvPr id="72708" name="Rectangle 3"/>
          <p:cNvSpPr txBox="1">
            <a:spLocks/>
          </p:cNvSpPr>
          <p:nvPr/>
        </p:nvSpPr>
        <p:spPr bwMode="auto">
          <a:xfrm>
            <a:off x="501869" y="35433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lIns="91411" tIns="45708" rIns="91411" bIns="45708"/>
          <a:lstStyle>
            <a:lvl1pPr marL="342900" indent="-3429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lvl="1" algn="l" eaLnBrk="1" hangingPunct="1">
              <a:spcBef>
                <a:spcPct val="20000"/>
              </a:spcBef>
              <a:buClr>
                <a:schemeClr val="accent2"/>
              </a:buClr>
              <a:buSzPct val="75000"/>
              <a:buFont typeface="Wingdings 2" charset="2"/>
              <a:buNone/>
            </a:pPr>
            <a:r>
              <a:rPr lang="en-US" altLang="x-none" sz="2000">
                <a:latin typeface="Courier New" charset="0"/>
              </a:rPr>
              <a:t>public static </a:t>
            </a:r>
            <a:r>
              <a:rPr lang="en-US" altLang="x-none" sz="2000" b="1">
                <a:solidFill>
                  <a:srgbClr val="003399"/>
                </a:solidFill>
                <a:latin typeface="Comic Sans MS" charset="0"/>
              </a:rPr>
              <a:t>type</a:t>
            </a:r>
            <a:r>
              <a:rPr lang="en-US" altLang="x-none" sz="2000">
                <a:latin typeface="Courier New" charset="0"/>
              </a:rPr>
              <a:t> </a:t>
            </a:r>
            <a:r>
              <a:rPr lang="en-US" altLang="x-none" sz="2000" b="1">
                <a:latin typeface="Comic Sans MS" charset="0"/>
              </a:rPr>
              <a:t>name</a:t>
            </a:r>
            <a:r>
              <a:rPr lang="en-US" altLang="x-none" sz="2000">
                <a:latin typeface="Courier New" charset="0"/>
              </a:rPr>
              <a:t>( </a:t>
            </a:r>
            <a:r>
              <a:rPr lang="en-US" altLang="x-none" sz="2000" b="1">
                <a:latin typeface="Comic Sans MS" charset="0"/>
              </a:rPr>
              <a:t>&lt;type1&gt; param1, </a:t>
            </a:r>
            <a:br>
              <a:rPr lang="en-US" altLang="x-none" sz="2000" b="1">
                <a:latin typeface="Comic Sans MS" charset="0"/>
              </a:rPr>
            </a:br>
            <a:r>
              <a:rPr lang="en-US" altLang="x-none" sz="2000" b="1">
                <a:latin typeface="Comic Sans MS" charset="0"/>
              </a:rPr>
              <a:t>                               &lt;type2&gt;</a:t>
            </a:r>
            <a:r>
              <a:rPr lang="is-IS" altLang="x-none" sz="2000" b="1" dirty="0">
                <a:solidFill>
                  <a:srgbClr val="FF0000"/>
                </a:solidFill>
                <a:latin typeface="Comic Sans MS" charset="0"/>
              </a:rPr>
              <a:t>…</a:t>
            </a:r>
            <a:r>
              <a:rPr lang="en-US" altLang="x-none" sz="2000" b="1" dirty="0">
                <a:latin typeface="Comic Sans MS" charset="0"/>
              </a:rPr>
              <a:t> param2</a:t>
            </a:r>
            <a:r>
              <a:rPr lang="en-US" altLang="x-none" sz="2000" dirty="0">
                <a:latin typeface="Courier New" charset="0"/>
              </a:rPr>
              <a:t>) </a:t>
            </a:r>
          </a:p>
        </p:txBody>
      </p:sp>
      <p:cxnSp>
        <p:nvCxnSpPr>
          <p:cNvPr id="3" name="Straight Arrow Connector 2"/>
          <p:cNvCxnSpPr/>
          <p:nvPr/>
        </p:nvCxnSpPr>
        <p:spPr bwMode="auto">
          <a:xfrm flipV="1">
            <a:off x="6400800" y="2133600"/>
            <a:ext cx="76200" cy="60960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207727280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latin typeface="Courier New" charset="0"/>
                <a:ea typeface="ＭＳ Ｐゴシック" charset="-128"/>
              </a:rPr>
              <a:t>printf</a:t>
            </a:r>
            <a:r>
              <a:rPr lang="en-US" altLang="x-none">
                <a:ea typeface="ＭＳ Ｐゴシック" charset="-128"/>
              </a:rPr>
              <a:t> Width</a:t>
            </a:r>
          </a:p>
        </p:txBody>
      </p:sp>
      <p:sp>
        <p:nvSpPr>
          <p:cNvPr id="1024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tabLst>
                <a:tab pos="2057400" algn="l"/>
              </a:tabLst>
            </a:pPr>
            <a:r>
              <a:rPr lang="en-US" altLang="x-none" sz="1800" dirty="0">
                <a:latin typeface="Courier New" charset="0"/>
                <a:ea typeface="ＭＳ Ｐゴシック" charset="-128"/>
              </a:rPr>
              <a:t>%</a:t>
            </a:r>
            <a:r>
              <a:rPr lang="en-US" altLang="x-none" sz="1800" b="1" dirty="0">
                <a:ea typeface="ＭＳ Ｐゴシック" charset="-128"/>
              </a:rPr>
              <a:t>W</a:t>
            </a:r>
            <a:r>
              <a:rPr lang="en-US" altLang="x-none" sz="1800" dirty="0">
                <a:latin typeface="Courier New" charset="0"/>
                <a:ea typeface="ＭＳ Ｐゴシック" charset="-128"/>
              </a:rPr>
              <a:t>d</a:t>
            </a:r>
            <a:r>
              <a:rPr lang="en-US" altLang="x-none" sz="1800" dirty="0">
                <a:ea typeface="ＭＳ Ｐゴシック" charset="-128"/>
              </a:rPr>
              <a:t>	integer, </a:t>
            </a:r>
            <a:r>
              <a:rPr lang="en-US" altLang="x-none" sz="1800" b="1" dirty="0">
                <a:ea typeface="ＭＳ Ｐゴシック" charset="-128"/>
              </a:rPr>
              <a:t>W</a:t>
            </a:r>
            <a:r>
              <a:rPr lang="en-US" altLang="x-none" sz="1800" dirty="0">
                <a:ea typeface="ＭＳ Ｐゴシック" charset="-128"/>
              </a:rPr>
              <a:t> characters wide, right-aligned</a:t>
            </a:r>
          </a:p>
          <a:p>
            <a:pPr lvl="1" eaLnBrk="1" hangingPunct="1">
              <a:tabLst>
                <a:tab pos="2057400" algn="l"/>
              </a:tabLst>
            </a:pPr>
            <a:r>
              <a:rPr lang="en-US" altLang="x-none" sz="1800" dirty="0">
                <a:latin typeface="Courier New" charset="0"/>
                <a:ea typeface="ＭＳ Ｐゴシック" charset="-128"/>
              </a:rPr>
              <a:t>%-</a:t>
            </a:r>
            <a:r>
              <a:rPr lang="en-US" altLang="x-none" sz="1800" b="1" dirty="0">
                <a:ea typeface="ＭＳ Ｐゴシック" charset="-128"/>
              </a:rPr>
              <a:t>W</a:t>
            </a:r>
            <a:r>
              <a:rPr lang="en-US" altLang="x-none" sz="1800" dirty="0">
                <a:latin typeface="Courier New" charset="0"/>
                <a:ea typeface="ＭＳ Ｐゴシック" charset="-128"/>
              </a:rPr>
              <a:t>d</a:t>
            </a:r>
            <a:r>
              <a:rPr lang="en-US" altLang="x-none" sz="1800" dirty="0">
                <a:ea typeface="ＭＳ Ｐゴシック" charset="-128"/>
              </a:rPr>
              <a:t>	integer, </a:t>
            </a:r>
            <a:r>
              <a:rPr lang="en-US" altLang="x-none" sz="1800" b="1" dirty="0">
                <a:ea typeface="ＭＳ Ｐゴシック" charset="-128"/>
              </a:rPr>
              <a:t>W</a:t>
            </a:r>
            <a:r>
              <a:rPr lang="en-US" altLang="x-none" sz="1800" dirty="0">
                <a:ea typeface="ＭＳ Ｐゴシック" charset="-128"/>
              </a:rPr>
              <a:t> characters wide, </a:t>
            </a:r>
            <a:r>
              <a:rPr lang="en-US" altLang="x-none" sz="1800" i="1" dirty="0">
                <a:ea typeface="ＭＳ Ｐゴシック" charset="-128"/>
              </a:rPr>
              <a:t>left</a:t>
            </a:r>
            <a:r>
              <a:rPr lang="en-US" altLang="x-none" sz="1800" dirty="0">
                <a:ea typeface="ＭＳ Ｐゴシック" charset="-128"/>
              </a:rPr>
              <a:t>-aligned</a:t>
            </a:r>
          </a:p>
          <a:p>
            <a:pPr lvl="1" eaLnBrk="1" hangingPunct="1">
              <a:tabLst>
                <a:tab pos="2057400" algn="l"/>
              </a:tabLst>
            </a:pPr>
            <a:r>
              <a:rPr lang="en-US" altLang="x-none" sz="1800" dirty="0">
                <a:latin typeface="Courier New" charset="0"/>
                <a:ea typeface="ＭＳ Ｐゴシック" charset="-128"/>
              </a:rPr>
              <a:t>%</a:t>
            </a:r>
            <a:r>
              <a:rPr lang="en-US" altLang="x-none" sz="1800" b="1" dirty="0" err="1">
                <a:ea typeface="ＭＳ Ｐゴシック" charset="-128"/>
              </a:rPr>
              <a:t>W</a:t>
            </a:r>
            <a:r>
              <a:rPr lang="en-US" altLang="x-none" sz="1800" dirty="0" err="1">
                <a:latin typeface="Courier New" charset="0"/>
                <a:ea typeface="ＭＳ Ｐゴシック" charset="-128"/>
              </a:rPr>
              <a:t>f</a:t>
            </a:r>
            <a:r>
              <a:rPr lang="en-US" altLang="x-none" sz="1800" dirty="0">
                <a:ea typeface="ＭＳ Ｐゴシック" charset="-128"/>
              </a:rPr>
              <a:t>	real number, </a:t>
            </a:r>
            <a:r>
              <a:rPr lang="en-US" altLang="x-none" sz="1800" b="1" dirty="0">
                <a:ea typeface="ＭＳ Ｐゴシック" charset="-128"/>
              </a:rPr>
              <a:t>W</a:t>
            </a:r>
            <a:r>
              <a:rPr lang="en-US" altLang="x-none" sz="1800" dirty="0">
                <a:ea typeface="ＭＳ Ｐゴシック" charset="-128"/>
              </a:rPr>
              <a:t> characters wide, right-aligned</a:t>
            </a:r>
          </a:p>
          <a:p>
            <a:pPr lvl="1" eaLnBrk="1" hangingPunct="1">
              <a:tabLst>
                <a:tab pos="2057400" algn="l"/>
              </a:tabLst>
            </a:pPr>
            <a:r>
              <a:rPr lang="en-US" altLang="x-none" sz="1800" dirty="0">
                <a:latin typeface="Courier New" charset="0"/>
                <a:ea typeface="ＭＳ Ｐゴシック" charset="-128"/>
              </a:rPr>
              <a:t>...</a:t>
            </a:r>
            <a:endParaRPr lang="en-US" altLang="x-none" sz="1800" dirty="0">
              <a:ea typeface="ＭＳ Ｐゴシック" charset="-128"/>
            </a:endParaRPr>
          </a:p>
          <a:p>
            <a:pPr lvl="1" eaLnBrk="1" hangingPunct="1">
              <a:lnSpc>
                <a:spcPct val="70000"/>
              </a:lnSpc>
              <a:buFont typeface="Wingdings 2" charset="2"/>
              <a:buNone/>
              <a:tabLst>
                <a:tab pos="2057400" algn="l"/>
              </a:tabLst>
            </a:pPr>
            <a:endParaRPr lang="en-US" altLang="x-none" sz="600" dirty="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70000"/>
              </a:lnSpc>
              <a:buFont typeface="Wingdings 2" charset="2"/>
              <a:buNone/>
              <a:tabLst>
                <a:tab pos="2057400" algn="l"/>
              </a:tabLst>
            </a:pPr>
            <a:endParaRPr lang="en-US" altLang="x-none" sz="600" dirty="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70000"/>
              </a:lnSpc>
              <a:buFont typeface="Wingdings 2" charset="2"/>
              <a:buNone/>
              <a:tabLst>
                <a:tab pos="2057400" algn="l"/>
              </a:tabLst>
            </a:pPr>
            <a:r>
              <a:rPr lang="en-US" altLang="x-none" sz="1800" dirty="0">
                <a:latin typeface="Courier New" charset="0"/>
                <a:ea typeface="ＭＳ Ｐゴシック" charset="-128"/>
              </a:rPr>
              <a:t>for (int </a:t>
            </a:r>
            <a:r>
              <a:rPr lang="en-US" altLang="x-none" sz="1800" dirty="0" err="1">
                <a:latin typeface="Courier New" charset="0"/>
                <a:ea typeface="ＭＳ Ｐゴシック" charset="-128"/>
              </a:rPr>
              <a:t>i</a:t>
            </a:r>
            <a:r>
              <a:rPr lang="en-US" altLang="x-none" sz="1800" dirty="0">
                <a:latin typeface="Courier New" charset="0"/>
                <a:ea typeface="ＭＳ Ｐゴシック" charset="-128"/>
              </a:rPr>
              <a:t> = 1; </a:t>
            </a:r>
            <a:r>
              <a:rPr lang="en-US" altLang="x-none" sz="1800" dirty="0" err="1">
                <a:latin typeface="Courier New" charset="0"/>
                <a:ea typeface="ＭＳ Ｐゴシック" charset="-128"/>
              </a:rPr>
              <a:t>i</a:t>
            </a:r>
            <a:r>
              <a:rPr lang="en-US" altLang="x-none" sz="1800" dirty="0">
                <a:latin typeface="Courier New" charset="0"/>
                <a:ea typeface="ＭＳ Ｐゴシック" charset="-128"/>
              </a:rPr>
              <a:t> &lt;= 3; </a:t>
            </a:r>
            <a:r>
              <a:rPr lang="en-US" altLang="x-none" sz="1800" dirty="0" err="1">
                <a:latin typeface="Courier New" charset="0"/>
                <a:ea typeface="ＭＳ Ｐゴシック" charset="-128"/>
              </a:rPr>
              <a:t>i</a:t>
            </a:r>
            <a:r>
              <a:rPr lang="en-US" altLang="x-none" sz="1800" dirty="0">
                <a:latin typeface="Courier New" charset="0"/>
                <a:ea typeface="ＭＳ Ｐゴシック" charset="-128"/>
              </a:rPr>
              <a:t>++) {</a:t>
            </a:r>
          </a:p>
          <a:p>
            <a:pPr lvl="1" eaLnBrk="1" hangingPunct="1">
              <a:lnSpc>
                <a:spcPct val="70000"/>
              </a:lnSpc>
              <a:buFont typeface="Wingdings 2" charset="2"/>
              <a:buNone/>
              <a:tabLst>
                <a:tab pos="2057400" algn="l"/>
              </a:tabLst>
            </a:pPr>
            <a:r>
              <a:rPr lang="en-US" altLang="x-none" sz="1800" dirty="0">
                <a:latin typeface="Courier New" charset="0"/>
                <a:ea typeface="ＭＳ Ｐゴシック" charset="-128"/>
              </a:rPr>
              <a:t>    for (int j = 1; j &lt;= 10; </a:t>
            </a:r>
            <a:r>
              <a:rPr lang="en-US" altLang="x-none" sz="1800" dirty="0" err="1">
                <a:latin typeface="Courier New" charset="0"/>
                <a:ea typeface="ＭＳ Ｐゴシック" charset="-128"/>
              </a:rPr>
              <a:t>j++</a:t>
            </a:r>
            <a:r>
              <a:rPr lang="en-US" altLang="x-none" sz="1800" dirty="0">
                <a:latin typeface="Courier New" charset="0"/>
                <a:ea typeface="ＭＳ Ｐゴシック" charset="-128"/>
              </a:rPr>
              <a:t>) {</a:t>
            </a:r>
          </a:p>
          <a:p>
            <a:pPr lvl="1" eaLnBrk="1" hangingPunct="1">
              <a:lnSpc>
                <a:spcPct val="70000"/>
              </a:lnSpc>
              <a:buFont typeface="Wingdings 2" charset="2"/>
              <a:buNone/>
              <a:tabLst>
                <a:tab pos="2057400" algn="l"/>
              </a:tabLst>
            </a:pPr>
            <a:r>
              <a:rPr lang="en-US" altLang="x-none" sz="1800" dirty="0">
                <a:latin typeface="Courier New" charset="0"/>
                <a:ea typeface="ＭＳ Ｐゴシック" charset="-128"/>
              </a:rPr>
              <a:t>        </a:t>
            </a:r>
            <a:r>
              <a:rPr lang="en-US" altLang="x-none" sz="1800" dirty="0" err="1">
                <a:latin typeface="Courier New" charset="0"/>
                <a:ea typeface="ＭＳ Ｐゴシック" charset="-128"/>
              </a:rPr>
              <a:t>System.out.printf</a:t>
            </a:r>
            <a:r>
              <a:rPr lang="en-US" altLang="x-none" sz="1800" dirty="0">
                <a:latin typeface="Courier New" charset="0"/>
                <a:ea typeface="ＭＳ Ｐゴシック" charset="-128"/>
              </a:rPr>
              <a:t>("</a:t>
            </a:r>
            <a:r>
              <a:rPr lang="en-US" altLang="x-none" sz="1800" b="1" dirty="0">
                <a:latin typeface="Courier New" charset="0"/>
                <a:ea typeface="ＭＳ Ｐゴシック" charset="-128"/>
              </a:rPr>
              <a:t>%4d</a:t>
            </a:r>
            <a:r>
              <a:rPr lang="en-US" altLang="x-none" sz="1800" dirty="0">
                <a:latin typeface="Courier New" charset="0"/>
                <a:ea typeface="ＭＳ Ｐゴシック" charset="-128"/>
              </a:rPr>
              <a:t>", (</a:t>
            </a:r>
            <a:r>
              <a:rPr lang="en-US" altLang="x-none" sz="1800" dirty="0" err="1">
                <a:latin typeface="Courier New" charset="0"/>
                <a:ea typeface="ＭＳ Ｐゴシック" charset="-128"/>
              </a:rPr>
              <a:t>i</a:t>
            </a:r>
            <a:r>
              <a:rPr lang="en-US" altLang="x-none" sz="1800" dirty="0">
                <a:latin typeface="Courier New" charset="0"/>
                <a:ea typeface="ＭＳ Ｐゴシック" charset="-128"/>
              </a:rPr>
              <a:t> * j));</a:t>
            </a:r>
          </a:p>
          <a:p>
            <a:pPr lvl="1" eaLnBrk="1" hangingPunct="1">
              <a:lnSpc>
                <a:spcPct val="70000"/>
              </a:lnSpc>
              <a:buFont typeface="Wingdings 2" charset="2"/>
              <a:buNone/>
              <a:tabLst>
                <a:tab pos="2057400" algn="l"/>
              </a:tabLst>
            </a:pPr>
            <a:r>
              <a:rPr lang="en-US" altLang="x-none" sz="1800" dirty="0">
                <a:latin typeface="Courier New" charset="0"/>
                <a:ea typeface="ＭＳ Ｐゴシック" charset="-128"/>
              </a:rPr>
              <a:t>    }</a:t>
            </a:r>
          </a:p>
          <a:p>
            <a:pPr lvl="1" eaLnBrk="1" hangingPunct="1">
              <a:lnSpc>
                <a:spcPct val="70000"/>
              </a:lnSpc>
              <a:buFont typeface="Wingdings 2" charset="2"/>
              <a:buNone/>
              <a:tabLst>
                <a:tab pos="2057400" algn="l"/>
              </a:tabLst>
            </a:pPr>
            <a:r>
              <a:rPr lang="en-US" altLang="x-none" sz="1800" dirty="0">
                <a:latin typeface="Courier New" charset="0"/>
                <a:ea typeface="ＭＳ Ｐゴシック" charset="-128"/>
              </a:rPr>
              <a:t>    </a:t>
            </a:r>
            <a:r>
              <a:rPr lang="en-US" altLang="x-none" sz="1800" dirty="0" err="1">
                <a:latin typeface="Courier New" charset="0"/>
                <a:ea typeface="ＭＳ Ｐゴシック" charset="-128"/>
              </a:rPr>
              <a:t>System.out.println</a:t>
            </a:r>
            <a:r>
              <a:rPr lang="en-US" altLang="x-none" sz="1800" dirty="0">
                <a:latin typeface="Courier New" charset="0"/>
                <a:ea typeface="ＭＳ Ｐゴシック" charset="-128"/>
              </a:rPr>
              <a:t>();   </a:t>
            </a:r>
            <a:r>
              <a:rPr lang="en-US" altLang="x-none" sz="1800" b="1" dirty="0">
                <a:solidFill>
                  <a:srgbClr val="008080"/>
                </a:solidFill>
                <a:latin typeface="Courier New" charset="0"/>
                <a:ea typeface="ＭＳ Ｐゴシック" charset="-128"/>
              </a:rPr>
              <a:t>// to end the line</a:t>
            </a:r>
          </a:p>
          <a:p>
            <a:pPr lvl="1" eaLnBrk="1" hangingPunct="1">
              <a:lnSpc>
                <a:spcPct val="70000"/>
              </a:lnSpc>
              <a:buFont typeface="Wingdings 2" charset="2"/>
              <a:buNone/>
              <a:tabLst>
                <a:tab pos="2057400" algn="l"/>
              </a:tabLst>
            </a:pPr>
            <a:r>
              <a:rPr lang="en-US" altLang="x-none" sz="1800" dirty="0">
                <a:latin typeface="Courier New" charset="0"/>
                <a:ea typeface="ＭＳ Ｐゴシック" charset="-128"/>
              </a:rPr>
              <a:t>}</a:t>
            </a:r>
          </a:p>
          <a:p>
            <a:pPr lvl="1" eaLnBrk="1" hangingPunct="1">
              <a:lnSpc>
                <a:spcPct val="70000"/>
              </a:lnSpc>
              <a:buFont typeface="Wingdings 2" charset="2"/>
              <a:buNone/>
              <a:tabLst>
                <a:tab pos="2057400" algn="l"/>
              </a:tabLst>
            </a:pPr>
            <a:endParaRPr lang="en-US" altLang="x-none" sz="1800" dirty="0">
              <a:latin typeface="Courier New" charset="0"/>
              <a:ea typeface="ＭＳ Ｐゴシック" charset="-128"/>
            </a:endParaRPr>
          </a:p>
          <a:p>
            <a:pPr lvl="1" eaLnBrk="1" hangingPunct="1">
              <a:buFont typeface="Wingdings 2" charset="2"/>
              <a:buNone/>
              <a:tabLst>
                <a:tab pos="2057400" algn="l"/>
              </a:tabLst>
            </a:pPr>
            <a:r>
              <a:rPr lang="en-US" altLang="x-none" sz="1800" dirty="0">
                <a:ea typeface="ＭＳ Ｐゴシック" charset="-128"/>
              </a:rPr>
              <a:t>Output:</a:t>
            </a:r>
            <a:endParaRPr lang="en-US" altLang="x-none" sz="1800" dirty="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70000"/>
              </a:lnSpc>
              <a:buFont typeface="Wingdings 2" charset="2"/>
              <a:buNone/>
              <a:tabLst>
                <a:tab pos="2057400" algn="l"/>
              </a:tabLst>
            </a:pPr>
            <a:r>
              <a:rPr lang="en-US" altLang="x-none" sz="1800" dirty="0">
                <a:latin typeface="Courier New" charset="0"/>
                <a:ea typeface="ＭＳ Ｐゴシック" charset="-128"/>
              </a:rPr>
              <a:t>   1   2   3   4   5   6   7   8   9  10</a:t>
            </a:r>
          </a:p>
          <a:p>
            <a:pPr lvl="1" eaLnBrk="1" hangingPunct="1">
              <a:lnSpc>
                <a:spcPct val="70000"/>
              </a:lnSpc>
              <a:buFont typeface="Wingdings 2" charset="2"/>
              <a:buNone/>
              <a:tabLst>
                <a:tab pos="2057400" algn="l"/>
              </a:tabLst>
            </a:pPr>
            <a:r>
              <a:rPr lang="en-US" altLang="x-none" sz="1800" dirty="0">
                <a:latin typeface="Courier New" charset="0"/>
                <a:ea typeface="ＭＳ Ｐゴシック" charset="-128"/>
              </a:rPr>
              <a:t>   2   4   6   8  10  12  14  16  18  20</a:t>
            </a:r>
          </a:p>
          <a:p>
            <a:pPr lvl="1" eaLnBrk="1" hangingPunct="1">
              <a:lnSpc>
                <a:spcPct val="70000"/>
              </a:lnSpc>
              <a:buFont typeface="Wingdings 2" charset="2"/>
              <a:buNone/>
              <a:tabLst>
                <a:tab pos="2057400" algn="l"/>
              </a:tabLst>
            </a:pPr>
            <a:r>
              <a:rPr lang="en-US" altLang="x-none" sz="1800" dirty="0">
                <a:latin typeface="Courier New" charset="0"/>
                <a:ea typeface="ＭＳ Ｐゴシック" charset="-128"/>
              </a:rPr>
              <a:t>   3   6   9  12  15  18  21  24  27  30</a:t>
            </a:r>
          </a:p>
        </p:txBody>
      </p:sp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id="{6521D450-F51A-05C2-7A9C-17B9E97DC5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3575" y="6402388"/>
            <a:ext cx="2130425" cy="4556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D1A6E363-5ED2-AE41-8411-3D9868CD2CE6}" type="slidenum">
              <a:rPr lang="en-US" altLang="x-none" sz="1200">
                <a:latin typeface="Tahoma" charset="0"/>
              </a:rPr>
              <a:pPr/>
              <a:t>47</a:t>
            </a:fld>
            <a:endParaRPr lang="en-US" altLang="x-none" sz="12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2512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24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024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024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latin typeface="Courier New" charset="0"/>
                <a:ea typeface="ＭＳ Ｐゴシック" charset="-128"/>
              </a:rPr>
              <a:t>printf</a:t>
            </a:r>
            <a:r>
              <a:rPr lang="en-US" altLang="x-none">
                <a:ea typeface="ＭＳ Ｐゴシック" charset="-128"/>
              </a:rPr>
              <a:t> Precision</a:t>
            </a:r>
          </a:p>
        </p:txBody>
      </p:sp>
      <p:sp>
        <p:nvSpPr>
          <p:cNvPr id="11267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tabLst>
                <a:tab pos="2057400" algn="l"/>
              </a:tabLst>
            </a:pPr>
            <a:r>
              <a:rPr lang="en-US" altLang="x-none" sz="1800" dirty="0">
                <a:latin typeface="Courier New" charset="0"/>
                <a:ea typeface="ＭＳ Ｐゴシック" charset="-128"/>
              </a:rPr>
              <a:t>%.</a:t>
            </a:r>
            <a:r>
              <a:rPr lang="en-US" altLang="x-none" sz="1800" b="1" dirty="0" err="1">
                <a:ea typeface="ＭＳ Ｐゴシック" charset="-128"/>
              </a:rPr>
              <a:t>D</a:t>
            </a:r>
            <a:r>
              <a:rPr lang="en-US" altLang="x-none" sz="1800" dirty="0" err="1">
                <a:latin typeface="Courier New" charset="0"/>
                <a:ea typeface="ＭＳ Ｐゴシック" charset="-128"/>
              </a:rPr>
              <a:t>f</a:t>
            </a:r>
            <a:r>
              <a:rPr lang="en-US" altLang="x-none" sz="1800" dirty="0">
                <a:ea typeface="ＭＳ Ｐゴシック" charset="-128"/>
              </a:rPr>
              <a:t>	real number, rounded to </a:t>
            </a:r>
            <a:r>
              <a:rPr lang="en-US" altLang="x-none" sz="1800" b="1" dirty="0">
                <a:ea typeface="ＭＳ Ｐゴシック" charset="-128"/>
              </a:rPr>
              <a:t>D</a:t>
            </a:r>
            <a:r>
              <a:rPr lang="en-US" altLang="x-none" sz="1800" dirty="0">
                <a:ea typeface="ＭＳ Ｐゴシック" charset="-128"/>
              </a:rPr>
              <a:t> digits after decimal</a:t>
            </a:r>
          </a:p>
          <a:p>
            <a:pPr lvl="1" eaLnBrk="1" hangingPunct="1">
              <a:tabLst>
                <a:tab pos="2057400" algn="l"/>
              </a:tabLst>
            </a:pPr>
            <a:r>
              <a:rPr lang="en-US" altLang="x-none" sz="1800" dirty="0">
                <a:latin typeface="Courier New" charset="0"/>
                <a:ea typeface="ＭＳ Ｐゴシック" charset="-128"/>
              </a:rPr>
              <a:t>%</a:t>
            </a:r>
            <a:r>
              <a:rPr lang="en-US" altLang="x-none" sz="1800" b="1" dirty="0" err="1">
                <a:ea typeface="ＭＳ Ｐゴシック" charset="-128"/>
              </a:rPr>
              <a:t>W</a:t>
            </a:r>
            <a:r>
              <a:rPr lang="en-US" altLang="x-none" sz="1800" dirty="0" err="1">
                <a:latin typeface="Courier New" charset="0"/>
                <a:ea typeface="ＭＳ Ｐゴシック" charset="-128"/>
              </a:rPr>
              <a:t>.</a:t>
            </a:r>
            <a:r>
              <a:rPr lang="en-US" altLang="x-none" sz="1800" b="1" dirty="0" err="1">
                <a:ea typeface="ＭＳ Ｐゴシック" charset="-128"/>
              </a:rPr>
              <a:t>D</a:t>
            </a:r>
            <a:r>
              <a:rPr lang="en-US" altLang="x-none" sz="1800" dirty="0" err="1">
                <a:latin typeface="Courier New" charset="0"/>
                <a:ea typeface="ＭＳ Ｐゴシック" charset="-128"/>
              </a:rPr>
              <a:t>f</a:t>
            </a:r>
            <a:r>
              <a:rPr lang="en-US" altLang="x-none" sz="1800" dirty="0">
                <a:ea typeface="ＭＳ Ｐゴシック" charset="-128"/>
              </a:rPr>
              <a:t>	real number, </a:t>
            </a:r>
            <a:r>
              <a:rPr lang="en-US" altLang="x-none" sz="1800" b="1" dirty="0">
                <a:ea typeface="ＭＳ Ｐゴシック" charset="-128"/>
              </a:rPr>
              <a:t>W</a:t>
            </a:r>
            <a:r>
              <a:rPr lang="en-US" altLang="x-none" sz="1800" dirty="0">
                <a:ea typeface="ＭＳ Ｐゴシック" charset="-128"/>
              </a:rPr>
              <a:t> chars wide, </a:t>
            </a:r>
            <a:r>
              <a:rPr lang="en-US" altLang="x-none" sz="1800" b="1" dirty="0">
                <a:ea typeface="ＭＳ Ｐゴシック" charset="-128"/>
              </a:rPr>
              <a:t>D</a:t>
            </a:r>
            <a:r>
              <a:rPr lang="en-US" altLang="x-none" sz="1800" dirty="0">
                <a:ea typeface="ＭＳ Ｐゴシック" charset="-128"/>
              </a:rPr>
              <a:t> digits after decimal</a:t>
            </a:r>
          </a:p>
          <a:p>
            <a:pPr lvl="1" eaLnBrk="1" hangingPunct="1">
              <a:tabLst>
                <a:tab pos="2057400" algn="l"/>
              </a:tabLst>
            </a:pPr>
            <a:r>
              <a:rPr lang="en-US" altLang="x-none" sz="1800" dirty="0">
                <a:latin typeface="Courier New" charset="0"/>
                <a:ea typeface="ＭＳ Ｐゴシック" charset="-128"/>
              </a:rPr>
              <a:t>%-</a:t>
            </a:r>
            <a:r>
              <a:rPr lang="en-US" altLang="x-none" sz="1800" b="1" dirty="0" err="1">
                <a:ea typeface="ＭＳ Ｐゴシック" charset="-128"/>
              </a:rPr>
              <a:t>W</a:t>
            </a:r>
            <a:r>
              <a:rPr lang="en-US" altLang="x-none" sz="1800" dirty="0" err="1">
                <a:latin typeface="Courier New" charset="0"/>
                <a:ea typeface="ＭＳ Ｐゴシック" charset="-128"/>
              </a:rPr>
              <a:t>.</a:t>
            </a:r>
            <a:r>
              <a:rPr lang="en-US" altLang="x-none" sz="1800" b="1" dirty="0" err="1">
                <a:ea typeface="ＭＳ Ｐゴシック" charset="-128"/>
              </a:rPr>
              <a:t>D</a:t>
            </a:r>
            <a:r>
              <a:rPr lang="en-US" altLang="x-none" sz="1800" dirty="0" err="1">
                <a:latin typeface="Courier New" charset="0"/>
                <a:ea typeface="ＭＳ Ｐゴシック" charset="-128"/>
              </a:rPr>
              <a:t>f</a:t>
            </a:r>
            <a:r>
              <a:rPr lang="en-US" altLang="x-none" sz="1800" dirty="0">
                <a:ea typeface="ＭＳ Ｐゴシック" charset="-128"/>
              </a:rPr>
              <a:t>	real number, </a:t>
            </a:r>
            <a:r>
              <a:rPr lang="en-US" altLang="x-none" sz="1800" b="1" dirty="0">
                <a:ea typeface="ＭＳ Ｐゴシック" charset="-128"/>
              </a:rPr>
              <a:t>W</a:t>
            </a:r>
            <a:r>
              <a:rPr lang="en-US" altLang="x-none" sz="1800" dirty="0">
                <a:ea typeface="ＭＳ Ｐゴシック" charset="-128"/>
              </a:rPr>
              <a:t> wide (left-align), </a:t>
            </a:r>
            <a:r>
              <a:rPr lang="en-US" altLang="x-none" sz="1800" b="1" dirty="0">
                <a:ea typeface="ＭＳ Ｐゴシック" charset="-128"/>
              </a:rPr>
              <a:t>D</a:t>
            </a:r>
            <a:r>
              <a:rPr lang="en-US" altLang="x-none" sz="1800" dirty="0">
                <a:ea typeface="ＭＳ Ｐゴシック" charset="-128"/>
              </a:rPr>
              <a:t> after decimal</a:t>
            </a:r>
            <a:endParaRPr lang="en-US" altLang="x-none" sz="700" dirty="0"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  <a:tabLst>
                <a:tab pos="2057400" algn="l"/>
              </a:tabLst>
            </a:pPr>
            <a:endParaRPr lang="en-US" altLang="x-none" sz="1800" dirty="0"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  <a:tabLst>
                <a:tab pos="2057400" algn="l"/>
              </a:tabLst>
            </a:pPr>
            <a:r>
              <a:rPr lang="en-US" altLang="x-none" sz="1800" dirty="0">
                <a:latin typeface="Courier New" charset="0"/>
                <a:ea typeface="ＭＳ Ｐゴシック" charset="-128"/>
              </a:rPr>
              <a:t>	double </a:t>
            </a:r>
            <a:r>
              <a:rPr lang="en-US" altLang="x-none" sz="1800" dirty="0" err="1">
                <a:latin typeface="Courier New" charset="0"/>
                <a:ea typeface="ＭＳ Ｐゴシック" charset="-128"/>
              </a:rPr>
              <a:t>gpa</a:t>
            </a:r>
            <a:r>
              <a:rPr lang="en-US" altLang="x-none" sz="1800" dirty="0">
                <a:latin typeface="Courier New" charset="0"/>
                <a:ea typeface="ＭＳ Ｐゴシック" charset="-128"/>
              </a:rPr>
              <a:t> = 3.253764;</a:t>
            </a:r>
            <a:endParaRPr lang="en-US" altLang="x-none" sz="600" dirty="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  <a:tabLst>
                <a:tab pos="2057400" algn="l"/>
              </a:tabLst>
            </a:pPr>
            <a:r>
              <a:rPr lang="en-US" altLang="x-none" sz="1800" dirty="0">
                <a:latin typeface="Courier New" charset="0"/>
                <a:ea typeface="ＭＳ Ｐゴシック" charset="-128"/>
              </a:rPr>
              <a:t>	</a:t>
            </a:r>
            <a:r>
              <a:rPr lang="en-US" altLang="x-none" sz="1800" dirty="0" err="1">
                <a:latin typeface="Courier New" charset="0"/>
                <a:ea typeface="ＭＳ Ｐゴシック" charset="-128"/>
              </a:rPr>
              <a:t>System.out.printf</a:t>
            </a:r>
            <a:r>
              <a:rPr lang="en-US" altLang="x-none" sz="1800" dirty="0">
                <a:latin typeface="Courier New" charset="0"/>
                <a:ea typeface="ＭＳ Ｐゴシック" charset="-128"/>
              </a:rPr>
              <a:t>("your GPA is </a:t>
            </a:r>
            <a:r>
              <a:rPr lang="en-US" altLang="x-none" sz="1800" b="1" dirty="0">
                <a:latin typeface="Courier New" charset="0"/>
                <a:ea typeface="ＭＳ Ｐゴシック" charset="-128"/>
              </a:rPr>
              <a:t>%.1f</a:t>
            </a:r>
            <a:r>
              <a:rPr lang="en-US" altLang="x-none" sz="1800" dirty="0">
                <a:latin typeface="Courier New" charset="0"/>
                <a:ea typeface="ＭＳ Ｐゴシック" charset="-128"/>
              </a:rPr>
              <a:t>\n", </a:t>
            </a:r>
            <a:r>
              <a:rPr lang="en-US" altLang="x-none" sz="1800" dirty="0" err="1">
                <a:latin typeface="Courier New" charset="0"/>
                <a:ea typeface="ＭＳ Ｐゴシック" charset="-128"/>
              </a:rPr>
              <a:t>gpa</a:t>
            </a:r>
            <a:r>
              <a:rPr lang="en-US" altLang="x-none" sz="1800" dirty="0">
                <a:latin typeface="Courier New" charset="0"/>
                <a:ea typeface="ＭＳ Ｐゴシック" charset="-128"/>
              </a:rPr>
              <a:t>);</a:t>
            </a: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  <a:tabLst>
                <a:tab pos="2057400" algn="l"/>
              </a:tabLst>
            </a:pPr>
            <a:r>
              <a:rPr lang="en-US" altLang="x-none" sz="1800" dirty="0">
                <a:latin typeface="Courier New" charset="0"/>
                <a:ea typeface="ＭＳ Ｐゴシック" charset="-128"/>
              </a:rPr>
              <a:t>	</a:t>
            </a:r>
            <a:r>
              <a:rPr lang="en-US" altLang="x-none" sz="1800" dirty="0" err="1">
                <a:latin typeface="Courier New" charset="0"/>
                <a:ea typeface="ＭＳ Ｐゴシック" charset="-128"/>
              </a:rPr>
              <a:t>System.out.printf</a:t>
            </a:r>
            <a:r>
              <a:rPr lang="en-US" altLang="x-none" sz="1800" dirty="0">
                <a:latin typeface="Courier New" charset="0"/>
                <a:ea typeface="ＭＳ Ｐゴシック" charset="-128"/>
              </a:rPr>
              <a:t>("more precisely: </a:t>
            </a:r>
            <a:r>
              <a:rPr lang="en-US" altLang="x-none" sz="1800" b="1" dirty="0">
                <a:latin typeface="Courier New" charset="0"/>
                <a:ea typeface="ＭＳ Ｐゴシック" charset="-128"/>
              </a:rPr>
              <a:t>%8.3f</a:t>
            </a:r>
            <a:r>
              <a:rPr lang="en-US" altLang="x-none" sz="1800" dirty="0">
                <a:latin typeface="Courier New" charset="0"/>
                <a:ea typeface="ＭＳ Ｐゴシック" charset="-128"/>
              </a:rPr>
              <a:t>\n", </a:t>
            </a:r>
            <a:r>
              <a:rPr lang="en-US" altLang="x-none" sz="1800" dirty="0" err="1">
                <a:latin typeface="Courier New" charset="0"/>
                <a:ea typeface="ＭＳ Ｐゴシック" charset="-128"/>
              </a:rPr>
              <a:t>gpa</a:t>
            </a:r>
            <a:r>
              <a:rPr lang="en-US" altLang="x-none" sz="1800" dirty="0">
                <a:latin typeface="Courier New" charset="0"/>
                <a:ea typeface="ＭＳ Ｐゴシック" charset="-128"/>
              </a:rPr>
              <a:t>);</a:t>
            </a: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  <a:tabLst>
                <a:tab pos="2057400" algn="l"/>
              </a:tabLst>
            </a:pPr>
            <a:endParaRPr lang="en-US" altLang="x-none" sz="1800" dirty="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  <a:tabLst>
                <a:tab pos="2057400" algn="l"/>
              </a:tabLst>
            </a:pPr>
            <a:r>
              <a:rPr lang="en-US" altLang="x-none" sz="1800" dirty="0">
                <a:ea typeface="ＭＳ Ｐゴシック" charset="-128"/>
              </a:rPr>
              <a:t>	Output:</a:t>
            </a: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  <a:tabLst>
                <a:tab pos="2057400" algn="l"/>
              </a:tabLst>
            </a:pPr>
            <a:r>
              <a:rPr lang="en-US" altLang="x-none" sz="600" dirty="0">
                <a:latin typeface="Courier New" charset="0"/>
                <a:ea typeface="ＭＳ Ｐゴシック" charset="-128"/>
              </a:rPr>
              <a:t>	</a:t>
            </a: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  <a:tabLst>
                <a:tab pos="2057400" algn="l"/>
              </a:tabLst>
            </a:pPr>
            <a:r>
              <a:rPr lang="en-US" altLang="x-none" sz="1800" dirty="0">
                <a:latin typeface="Courier New" charset="0"/>
                <a:ea typeface="ＭＳ Ｐゴシック" charset="-128"/>
              </a:rPr>
              <a:t>	your GPA is 3.3</a:t>
            </a:r>
          </a:p>
          <a:p>
            <a:pPr lvl="1" eaLnBrk="1" hangingPunct="1">
              <a:lnSpc>
                <a:spcPct val="80000"/>
              </a:lnSpc>
              <a:buFont typeface="Wingdings 2" charset="2"/>
              <a:buNone/>
              <a:tabLst>
                <a:tab pos="2057400" algn="l"/>
              </a:tabLst>
            </a:pPr>
            <a:r>
              <a:rPr lang="en-US" altLang="x-none" sz="1800" dirty="0">
                <a:latin typeface="Courier New" charset="0"/>
                <a:ea typeface="ＭＳ Ｐゴシック" charset="-128"/>
              </a:rPr>
              <a:t>	more precisely:    3.254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3392488" y="5105400"/>
            <a:ext cx="1219200" cy="681038"/>
            <a:chOff x="2137" y="3216"/>
            <a:chExt cx="768" cy="429"/>
          </a:xfrm>
        </p:grpSpPr>
        <p:sp>
          <p:nvSpPr>
            <p:cNvPr id="75783" name="Text Box 5"/>
            <p:cNvSpPr txBox="1">
              <a:spLocks noChangeArrowheads="1"/>
            </p:cNvSpPr>
            <p:nvPr/>
          </p:nvSpPr>
          <p:spPr bwMode="auto">
            <a:xfrm>
              <a:off x="2410" y="3414"/>
              <a:ext cx="20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282575" indent="-282575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>
                <a:buFont typeface="Wingdings" charset="2"/>
                <a:buNone/>
              </a:pPr>
              <a:r>
                <a:rPr lang="en-US" altLang="x-none" sz="1800"/>
                <a:t>8</a:t>
              </a:r>
            </a:p>
          </p:txBody>
        </p:sp>
        <p:sp>
          <p:nvSpPr>
            <p:cNvPr id="75784" name="AutoShape 6"/>
            <p:cNvSpPr>
              <a:spLocks/>
            </p:cNvSpPr>
            <p:nvPr/>
          </p:nvSpPr>
          <p:spPr bwMode="auto">
            <a:xfrm rot="-5400000">
              <a:off x="2425" y="2928"/>
              <a:ext cx="192" cy="768"/>
            </a:xfrm>
            <a:prstGeom prst="leftBrace">
              <a:avLst>
                <a:gd name="adj1" fmla="val 33333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endParaRPr lang="x-none" altLang="x-none"/>
            </a:p>
          </p:txBody>
        </p:sp>
      </p:grp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4167188" y="4056063"/>
            <a:ext cx="457200" cy="582612"/>
            <a:chOff x="2625" y="2580"/>
            <a:chExt cx="288" cy="367"/>
          </a:xfrm>
        </p:grpSpPr>
        <p:sp>
          <p:nvSpPr>
            <p:cNvPr id="75781" name="AutoShape 8"/>
            <p:cNvSpPr>
              <a:spLocks/>
            </p:cNvSpPr>
            <p:nvPr/>
          </p:nvSpPr>
          <p:spPr bwMode="auto">
            <a:xfrm rot="5400000">
              <a:off x="2697" y="2731"/>
              <a:ext cx="144" cy="288"/>
            </a:xfrm>
            <a:prstGeom prst="leftBrace">
              <a:avLst>
                <a:gd name="adj1" fmla="val 16667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>
              <a:spAutoFit/>
            </a:bodyPr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endParaRPr lang="x-none" altLang="x-none"/>
            </a:p>
          </p:txBody>
        </p:sp>
        <p:sp>
          <p:nvSpPr>
            <p:cNvPr id="75782" name="Text Box 9"/>
            <p:cNvSpPr txBox="1">
              <a:spLocks noChangeArrowheads="1"/>
            </p:cNvSpPr>
            <p:nvPr/>
          </p:nvSpPr>
          <p:spPr bwMode="auto">
            <a:xfrm>
              <a:off x="2662" y="2580"/>
              <a:ext cx="20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282575" indent="-282575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eaLnBrk="1" hangingPunct="1">
                <a:buFont typeface="Wingdings" charset="2"/>
                <a:buNone/>
              </a:pPr>
              <a:r>
                <a:rPr lang="en-US" altLang="x-none" sz="1800"/>
                <a:t>3</a:t>
              </a:r>
            </a:p>
          </p:txBody>
        </p:sp>
      </p:grp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8A6D27-AC9C-829D-65D6-488EBF654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3575" y="6402388"/>
            <a:ext cx="2130425" cy="4556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D1A6E363-5ED2-AE41-8411-3D9868CD2CE6}" type="slidenum">
              <a:rPr lang="en-US" altLang="x-none" sz="1200">
                <a:latin typeface="Tahoma" charset="0"/>
              </a:rPr>
              <a:pPr/>
              <a:t>48</a:t>
            </a:fld>
            <a:endParaRPr lang="en-US" altLang="x-none" sz="12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66351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2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latin typeface="Courier New" charset="0"/>
                <a:ea typeface="ＭＳ Ｐゴシック" charset="-128"/>
              </a:rPr>
              <a:t>printf</a:t>
            </a:r>
            <a:r>
              <a:rPr lang="en-US" altLang="x-none">
                <a:ea typeface="ＭＳ Ｐゴシック" charset="-128"/>
              </a:rPr>
              <a:t> Formatting</a:t>
            </a:r>
          </a:p>
        </p:txBody>
      </p:sp>
      <p:sp>
        <p:nvSpPr>
          <p:cNvPr id="7680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Many more formatting control options supported by </a:t>
            </a:r>
            <a:r>
              <a:rPr lang="en-US" altLang="x-none">
                <a:latin typeface="Courier New" charset="0"/>
                <a:ea typeface="ＭＳ Ｐゴシック" charset="-128"/>
              </a:rPr>
              <a:t>printf</a:t>
            </a:r>
            <a:r>
              <a:rPr lang="en-US" altLang="x-none">
                <a:ea typeface="ＭＳ Ｐゴシック" charset="-128"/>
              </a:rPr>
              <a:t>, e.g., using the comma (,) to display numbers with thousands separator</a:t>
            </a:r>
            <a:br>
              <a:rPr lang="en-US" altLang="x-none">
                <a:ea typeface="ＭＳ Ｐゴシック" charset="-128"/>
              </a:rPr>
            </a:br>
            <a:br>
              <a:rPr lang="en-US" altLang="x-none">
                <a:ea typeface="ＭＳ Ｐゴシック" charset="-128"/>
              </a:rPr>
            </a:br>
            <a:endParaRPr lang="en-US" altLang="x-none">
              <a:ea typeface="ＭＳ Ｐゴシック" charset="-128"/>
            </a:endParaRPr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34162B78-F8CF-5D4F-A33E-105615789B19}" type="slidenum">
              <a:rPr lang="en-US" altLang="x-none" sz="1200">
                <a:latin typeface="Tahoma" charset="0"/>
              </a:rPr>
              <a:pPr/>
              <a:t>49</a:t>
            </a:fld>
            <a:endParaRPr lang="en-US" altLang="x-none" sz="1200">
              <a:latin typeface="Tahoma" charset="0"/>
            </a:endParaRPr>
          </a:p>
        </p:txBody>
      </p:sp>
      <p:sp>
        <p:nvSpPr>
          <p:cNvPr id="76804" name="Rectangle 4"/>
          <p:cNvSpPr>
            <a:spLocks noChangeArrowheads="1"/>
          </p:cNvSpPr>
          <p:nvPr/>
        </p:nvSpPr>
        <p:spPr bwMode="auto">
          <a:xfrm>
            <a:off x="1295400" y="3429000"/>
            <a:ext cx="7162800" cy="179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tabLst>
                <a:tab pos="2057400" algn="l"/>
              </a:tabLs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tabLst>
                <a:tab pos="2057400" algn="l"/>
              </a:tabLs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tabLst>
                <a:tab pos="2057400" algn="l"/>
              </a:tabLs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tabLst>
                <a:tab pos="2057400" algn="l"/>
              </a:tabLs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tabLst>
                <a:tab pos="2057400" algn="l"/>
              </a:tabLs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057400" algn="l"/>
              </a:tabLs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057400" algn="l"/>
              </a:tabLs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057400" algn="l"/>
              </a:tabLs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057400" algn="l"/>
              </a:tabLs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lvl="1" algn="l">
              <a:lnSpc>
                <a:spcPct val="8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System.out.printf("</a:t>
            </a:r>
            <a:r>
              <a:rPr lang="en-US" altLang="x-none" sz="1800" b="1">
                <a:solidFill>
                  <a:srgbClr val="000000"/>
                </a:solidFill>
                <a:latin typeface="Courier New" charset="0"/>
              </a:rPr>
              <a:t>%,d</a:t>
            </a:r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\n", 58625);</a:t>
            </a:r>
          </a:p>
          <a:p>
            <a:pPr lvl="1" algn="l">
              <a:lnSpc>
                <a:spcPct val="8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System.out.printf("</a:t>
            </a:r>
            <a:r>
              <a:rPr lang="en-US" altLang="x-none" sz="1800" b="1">
                <a:solidFill>
                  <a:srgbClr val="000000"/>
                </a:solidFill>
                <a:latin typeface="Courier New" charset="0"/>
              </a:rPr>
              <a:t>%,.2f</a:t>
            </a:r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\n", 12345678.9);</a:t>
            </a:r>
          </a:p>
          <a:p>
            <a:pPr lvl="1" algn="l">
              <a:lnSpc>
                <a:spcPct val="8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endParaRPr lang="en-US" altLang="x-none" sz="1800">
              <a:solidFill>
                <a:srgbClr val="000000"/>
              </a:solidFill>
              <a:latin typeface="Courier New" charset="0"/>
            </a:endParaRPr>
          </a:p>
          <a:p>
            <a:pPr lvl="1" algn="l">
              <a:lnSpc>
                <a:spcPct val="8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r>
              <a:rPr lang="en-US" altLang="x-none" sz="1800">
                <a:solidFill>
                  <a:srgbClr val="000000"/>
                </a:solidFill>
                <a:latin typeface="Comic Sans MS" charset="0"/>
              </a:rPr>
              <a:t>Output:</a:t>
            </a:r>
          </a:p>
          <a:p>
            <a:pPr lvl="1" algn="l">
              <a:lnSpc>
                <a:spcPct val="8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r>
              <a:rPr lang="en-US" altLang="x-none" sz="600">
                <a:solidFill>
                  <a:srgbClr val="000000"/>
                </a:solidFill>
                <a:latin typeface="Courier New" charset="0"/>
              </a:rPr>
              <a:t>	</a:t>
            </a:r>
          </a:p>
          <a:p>
            <a:pPr lvl="1" algn="l">
              <a:lnSpc>
                <a:spcPct val="8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58,625</a:t>
            </a:r>
          </a:p>
          <a:p>
            <a:pPr lvl="1" algn="l">
              <a:lnSpc>
                <a:spcPct val="8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12,345,678.90</a:t>
            </a:r>
          </a:p>
        </p:txBody>
      </p:sp>
    </p:spTree>
    <p:extLst>
      <p:ext uri="{BB962C8B-B14F-4D97-AF65-F5344CB8AC3E}">
        <p14:creationId xmlns:p14="http://schemas.microsoft.com/office/powerpoint/2010/main" val="13055727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C275AE65-4833-9C4C-AD7D-E599B6639910}" type="slidenum">
              <a:rPr lang="en-US" altLang="x-none" sz="1200">
                <a:latin typeface="Tahoma" charset="0"/>
              </a:rPr>
              <a:pPr/>
              <a:t>5</a:t>
            </a:fld>
            <a:endParaRPr lang="en-US" altLang="x-none" sz="1200">
              <a:latin typeface="Tahoma" charset="0"/>
            </a:endParaRPr>
          </a:p>
        </p:txBody>
      </p:sp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153400" cy="1143000"/>
          </a:xfrm>
        </p:spPr>
        <p:txBody>
          <a:bodyPr/>
          <a:lstStyle/>
          <a:p>
            <a:r>
              <a:rPr lang="en-US" altLang="x-none" sz="2800" dirty="0">
                <a:ea typeface="ＭＳ Ｐゴシック" charset="-128"/>
              </a:rPr>
              <a:t>Recap: Value-Variable Assignment and Value Semantics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charset="2"/>
              <a:buNone/>
            </a:pPr>
            <a:br>
              <a:rPr lang="en-US" altLang="x-none">
                <a:ea typeface="ＭＳ Ｐゴシック" charset="-128"/>
              </a:rPr>
            </a:br>
            <a:br>
              <a:rPr lang="en-US" altLang="x-none">
                <a:ea typeface="ＭＳ Ｐゴシック" charset="-128"/>
              </a:rPr>
            </a:br>
            <a:r>
              <a:rPr lang="en-US" altLang="x-none">
                <a:latin typeface="Courier New" charset="0"/>
                <a:ea typeface="ＭＳ Ｐゴシック" charset="-128"/>
              </a:rPr>
              <a:t>int a = 100;</a:t>
            </a:r>
            <a:br>
              <a:rPr lang="en-US" altLang="x-none">
                <a:latin typeface="Courier New" charset="0"/>
                <a:ea typeface="ＭＳ Ｐゴシック" charset="-128"/>
              </a:rPr>
            </a:br>
            <a:r>
              <a:rPr lang="en-US" altLang="x-none">
                <a:latin typeface="Courier New" charset="0"/>
                <a:ea typeface="ＭＳ Ｐゴシック" charset="-128"/>
              </a:rPr>
              <a:t>double x = 45.12;</a:t>
            </a:r>
            <a:br>
              <a:rPr lang="en-US" altLang="x-none">
                <a:latin typeface="Courier New" charset="0"/>
                <a:ea typeface="ＭＳ Ｐゴシック" charset="-128"/>
              </a:rPr>
            </a:br>
            <a:r>
              <a:rPr lang="en-US" altLang="x-none">
                <a:latin typeface="Courier New" charset="0"/>
                <a:ea typeface="ＭＳ Ｐゴシック" charset="-128"/>
              </a:rPr>
              <a:t>int aa;</a:t>
            </a:r>
            <a:br>
              <a:rPr lang="en-US" altLang="x-none">
                <a:latin typeface="Courier New" charset="0"/>
                <a:ea typeface="ＭＳ Ｐゴシック" charset="-128"/>
              </a:rPr>
            </a:br>
            <a:r>
              <a:rPr lang="en-US" altLang="x-none">
                <a:latin typeface="Courier New" charset="0"/>
                <a:ea typeface="ＭＳ Ｐゴシック" charset="-128"/>
              </a:rPr>
              <a:t>aa = a;</a:t>
            </a:r>
          </a:p>
          <a:p>
            <a:pPr>
              <a:buFont typeface="Wingdings" charset="2"/>
              <a:buNone/>
            </a:pPr>
            <a:r>
              <a:rPr lang="en-US" altLang="x-none">
                <a:latin typeface="Courier New" charset="0"/>
                <a:ea typeface="ＭＳ Ｐゴシック" charset="-128"/>
              </a:rPr>
              <a:t>  a = 200;</a:t>
            </a:r>
          </a:p>
        </p:txBody>
      </p:sp>
      <p:sp>
        <p:nvSpPr>
          <p:cNvPr id="55300" name="Rectangle 7"/>
          <p:cNvSpPr>
            <a:spLocks noChangeArrowheads="1"/>
          </p:cNvSpPr>
          <p:nvPr/>
        </p:nvSpPr>
        <p:spPr bwMode="auto">
          <a:xfrm>
            <a:off x="7010400" y="3581400"/>
            <a:ext cx="1371600" cy="381000"/>
          </a:xfrm>
          <a:prstGeom prst="rect">
            <a:avLst/>
          </a:prstGeom>
          <a:solidFill>
            <a:srgbClr val="CCEC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55301" name="Text Box 8"/>
          <p:cNvSpPr txBox="1">
            <a:spLocks noChangeArrowheads="1"/>
          </p:cNvSpPr>
          <p:nvPr/>
        </p:nvSpPr>
        <p:spPr bwMode="auto">
          <a:xfrm>
            <a:off x="7086600" y="3581400"/>
            <a:ext cx="12192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x-none" sz="1600" b="1"/>
              <a:t>100</a:t>
            </a:r>
          </a:p>
        </p:txBody>
      </p:sp>
      <p:sp>
        <p:nvSpPr>
          <p:cNvPr id="55302" name="Text Box 9"/>
          <p:cNvSpPr txBox="1">
            <a:spLocks noChangeArrowheads="1"/>
          </p:cNvSpPr>
          <p:nvPr/>
        </p:nvSpPr>
        <p:spPr bwMode="auto">
          <a:xfrm>
            <a:off x="6546850" y="3505200"/>
            <a:ext cx="2984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2000"/>
              <a:t>a</a:t>
            </a:r>
          </a:p>
        </p:txBody>
      </p:sp>
      <p:sp>
        <p:nvSpPr>
          <p:cNvPr id="55303" name="Rectangle 10"/>
          <p:cNvSpPr>
            <a:spLocks noChangeArrowheads="1"/>
          </p:cNvSpPr>
          <p:nvPr/>
        </p:nvSpPr>
        <p:spPr bwMode="auto">
          <a:xfrm>
            <a:off x="7010400" y="4267200"/>
            <a:ext cx="1371600" cy="381000"/>
          </a:xfrm>
          <a:prstGeom prst="rect">
            <a:avLst/>
          </a:prstGeom>
          <a:solidFill>
            <a:srgbClr val="CCEC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55304" name="Text Box 11"/>
          <p:cNvSpPr txBox="1">
            <a:spLocks noChangeArrowheads="1"/>
          </p:cNvSpPr>
          <p:nvPr/>
        </p:nvSpPr>
        <p:spPr bwMode="auto">
          <a:xfrm>
            <a:off x="7086600" y="4267200"/>
            <a:ext cx="12192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x-none" sz="1600" b="1"/>
              <a:t>45.12</a:t>
            </a:r>
          </a:p>
        </p:txBody>
      </p:sp>
      <p:sp>
        <p:nvSpPr>
          <p:cNvPr id="55305" name="Text Box 12"/>
          <p:cNvSpPr txBox="1">
            <a:spLocks noChangeArrowheads="1"/>
          </p:cNvSpPr>
          <p:nvPr/>
        </p:nvSpPr>
        <p:spPr bwMode="auto">
          <a:xfrm>
            <a:off x="6546850" y="4191000"/>
            <a:ext cx="3127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2000"/>
              <a:t>x</a:t>
            </a:r>
          </a:p>
        </p:txBody>
      </p:sp>
      <p:grpSp>
        <p:nvGrpSpPr>
          <p:cNvPr id="55306" name="Group 13"/>
          <p:cNvGrpSpPr>
            <a:grpSpLocks/>
          </p:cNvGrpSpPr>
          <p:nvPr/>
        </p:nvGrpSpPr>
        <p:grpSpPr bwMode="auto">
          <a:xfrm>
            <a:off x="6553200" y="4860925"/>
            <a:ext cx="1828800" cy="473075"/>
            <a:chOff x="4128" y="1862"/>
            <a:chExt cx="1152" cy="298"/>
          </a:xfrm>
        </p:grpSpPr>
        <p:sp>
          <p:nvSpPr>
            <p:cNvPr id="55309" name="Rectangle 14"/>
            <p:cNvSpPr>
              <a:spLocks noChangeArrowheads="1"/>
            </p:cNvSpPr>
            <p:nvPr/>
          </p:nvSpPr>
          <p:spPr bwMode="auto">
            <a:xfrm>
              <a:off x="4416" y="1920"/>
              <a:ext cx="864" cy="240"/>
            </a:xfrm>
            <a:prstGeom prst="rect">
              <a:avLst/>
            </a:prstGeom>
            <a:solidFill>
              <a:srgbClr val="CCEC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endParaRPr lang="x-none" altLang="x-none"/>
            </a:p>
          </p:txBody>
        </p:sp>
        <p:sp>
          <p:nvSpPr>
            <p:cNvPr id="55310" name="Text Box 15"/>
            <p:cNvSpPr txBox="1">
              <a:spLocks noChangeArrowheads="1"/>
            </p:cNvSpPr>
            <p:nvPr/>
          </p:nvSpPr>
          <p:spPr bwMode="auto">
            <a:xfrm>
              <a:off x="4128" y="1862"/>
              <a:ext cx="260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/>
                <a:t>aa</a:t>
              </a:r>
            </a:p>
          </p:txBody>
        </p:sp>
        <p:sp>
          <p:nvSpPr>
            <p:cNvPr id="55311" name="Text Box 16"/>
            <p:cNvSpPr txBox="1">
              <a:spLocks noChangeArrowheads="1"/>
            </p:cNvSpPr>
            <p:nvPr/>
          </p:nvSpPr>
          <p:spPr bwMode="auto">
            <a:xfrm>
              <a:off x="4464" y="1920"/>
              <a:ext cx="76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x-none" sz="1600" b="1"/>
                <a:t>100</a:t>
              </a:r>
            </a:p>
          </p:txBody>
        </p:sp>
      </p:grpSp>
      <p:sp>
        <p:nvSpPr>
          <p:cNvPr id="55307" name="Rectangle 23"/>
          <p:cNvSpPr>
            <a:spLocks noChangeArrowheads="1"/>
          </p:cNvSpPr>
          <p:nvPr/>
        </p:nvSpPr>
        <p:spPr bwMode="auto">
          <a:xfrm>
            <a:off x="1295400" y="5638800"/>
            <a:ext cx="67818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2800">
                <a:solidFill>
                  <a:srgbClr val="000000"/>
                </a:solidFill>
                <a:latin typeface="Comic Sans MS" charset="0"/>
              </a:rPr>
              <a:t>Change the value of one value variable</a:t>
            </a:r>
            <a:br>
              <a:rPr lang="en-US" altLang="x-none" sz="2800">
                <a:solidFill>
                  <a:srgbClr val="000000"/>
                </a:solidFill>
                <a:latin typeface="Comic Sans MS" charset="0"/>
              </a:rPr>
            </a:br>
            <a:r>
              <a:rPr lang="en-US" altLang="x-none" sz="2800">
                <a:solidFill>
                  <a:srgbClr val="000000"/>
                </a:solidFill>
                <a:latin typeface="Comic Sans MS" charset="0"/>
              </a:rPr>
              <a:t>will </a:t>
            </a:r>
            <a:r>
              <a:rPr lang="en-US" altLang="x-none" sz="2800">
                <a:solidFill>
                  <a:srgbClr val="CC0000"/>
                </a:solidFill>
                <a:latin typeface="Comic Sans MS" charset="0"/>
              </a:rPr>
              <a:t>not</a:t>
            </a:r>
            <a:r>
              <a:rPr lang="en-US" altLang="x-none" sz="2800">
                <a:solidFill>
                  <a:srgbClr val="000000"/>
                </a:solidFill>
                <a:latin typeface="Comic Sans MS" charset="0"/>
              </a:rPr>
              <a:t> change the other.</a:t>
            </a:r>
            <a:endParaRPr lang="en-US" altLang="x-none"/>
          </a:p>
        </p:txBody>
      </p:sp>
      <p:sp>
        <p:nvSpPr>
          <p:cNvPr id="17" name="Text Box 21"/>
          <p:cNvSpPr txBox="1">
            <a:spLocks noChangeArrowheads="1"/>
          </p:cNvSpPr>
          <p:nvPr/>
        </p:nvSpPr>
        <p:spPr bwMode="auto">
          <a:xfrm>
            <a:off x="7086600" y="3625850"/>
            <a:ext cx="1219200" cy="3365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x-none" sz="1600" b="1">
                <a:solidFill>
                  <a:srgbClr val="CC0000"/>
                </a:solidFill>
              </a:rPr>
              <a:t>200</a:t>
            </a:r>
          </a:p>
        </p:txBody>
      </p:sp>
    </p:spTree>
    <p:extLst>
      <p:ext uri="{BB962C8B-B14F-4D97-AF65-F5344CB8AC3E}">
        <p14:creationId xmlns:p14="http://schemas.microsoft.com/office/powerpoint/2010/main" val="5230929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Title 1"/>
          <p:cNvSpPr>
            <a:spLocks noGrp="1"/>
          </p:cNvSpPr>
          <p:nvPr>
            <p:ph type="title"/>
          </p:nvPr>
        </p:nvSpPr>
        <p:spPr>
          <a:xfrm>
            <a:off x="533400" y="76200"/>
            <a:ext cx="7772400" cy="1143000"/>
          </a:xfrm>
        </p:spPr>
        <p:txBody>
          <a:bodyPr/>
          <a:lstStyle/>
          <a:p>
            <a:r>
              <a:rPr lang="en-US" altLang="x-none">
                <a:latin typeface="Courier New" charset="0"/>
                <a:ea typeface="ＭＳ Ｐゴシック" charset="-128"/>
              </a:rPr>
              <a:t>System.out.printf</a:t>
            </a:r>
            <a:r>
              <a:rPr lang="en-US" altLang="x-none">
                <a:ea typeface="ＭＳ Ｐゴシック" charset="-128"/>
              </a:rPr>
              <a:t> and </a:t>
            </a:r>
            <a:r>
              <a:rPr lang="en-US" altLang="x-none">
                <a:latin typeface="Courier New" charset="0"/>
                <a:ea typeface="ＭＳ Ｐゴシック" charset="-128"/>
              </a:rPr>
              <a:t>String.format</a:t>
            </a:r>
            <a:endParaRPr lang="en-US" altLang="x-none">
              <a:ea typeface="ＭＳ Ｐゴシック" charset="-128"/>
            </a:endParaRPr>
          </a:p>
        </p:txBody>
      </p:sp>
      <p:sp>
        <p:nvSpPr>
          <p:cNvPr id="7782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x-none">
                <a:latin typeface="Courier New" charset="0"/>
                <a:ea typeface="ＭＳ Ｐゴシック" charset="-128"/>
              </a:rPr>
              <a:t>String.format </a:t>
            </a:r>
            <a:r>
              <a:rPr lang="en-US" altLang="x-none">
                <a:ea typeface="ＭＳ Ｐゴシック" charset="-128"/>
              </a:rPr>
              <a:t>has the same formatting capability as </a:t>
            </a:r>
            <a:r>
              <a:rPr lang="en-US" altLang="x-none">
                <a:latin typeface="Courier New" charset="0"/>
                <a:ea typeface="ＭＳ Ｐゴシック" charset="-128"/>
              </a:rPr>
              <a:t>printf</a:t>
            </a:r>
            <a:r>
              <a:rPr lang="en-US" altLang="x-none">
                <a:ea typeface="ＭＳ Ｐゴシック" charset="-128"/>
              </a:rPr>
              <a:t>, except that </a:t>
            </a:r>
            <a:r>
              <a:rPr lang="en-US" altLang="x-none">
                <a:latin typeface="Courier New" charset="0"/>
                <a:ea typeface="ＭＳ Ｐゴシック" charset="-128"/>
              </a:rPr>
              <a:t>printf </a:t>
            </a:r>
            <a:r>
              <a:rPr lang="en-US" altLang="x-none">
                <a:ea typeface="ＭＳ Ｐゴシック" charset="-128"/>
              </a:rPr>
              <a:t>outputs and </a:t>
            </a:r>
            <a:r>
              <a:rPr lang="en-US" altLang="x-none">
                <a:latin typeface="Courier New" charset="0"/>
                <a:ea typeface="ＭＳ Ｐゴシック" charset="-128"/>
              </a:rPr>
              <a:t>String.format </a:t>
            </a:r>
            <a:r>
              <a:rPr lang="en-US" altLang="x-none">
                <a:ea typeface="ＭＳ Ｐゴシック" charset="-128"/>
              </a:rPr>
              <a:t>returns:</a:t>
            </a:r>
            <a:br>
              <a:rPr lang="en-US" altLang="x-none">
                <a:ea typeface="ＭＳ Ｐゴシック" charset="-128"/>
              </a:rPr>
            </a:br>
            <a:br>
              <a:rPr lang="en-US" altLang="x-none">
                <a:ea typeface="ＭＳ Ｐゴシック" charset="-128"/>
              </a:rPr>
            </a:br>
            <a:endParaRPr lang="en-US" altLang="x-none">
              <a:ea typeface="ＭＳ Ｐゴシック" charset="-128"/>
            </a:endParaRPr>
          </a:p>
        </p:txBody>
      </p:sp>
      <p:sp>
        <p:nvSpPr>
          <p:cNvPr id="7782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38D1E534-16C1-B84F-A2D7-17AF6D03A9BF}" type="slidenum">
              <a:rPr lang="en-US" altLang="x-none" sz="1200">
                <a:latin typeface="Tahoma" charset="0"/>
              </a:rPr>
              <a:pPr/>
              <a:t>50</a:t>
            </a:fld>
            <a:endParaRPr lang="en-US" altLang="x-none" sz="1200">
              <a:latin typeface="Tahoma" charset="0"/>
            </a:endParaRPr>
          </a:p>
        </p:txBody>
      </p:sp>
      <p:sp>
        <p:nvSpPr>
          <p:cNvPr id="77828" name="Rectangle 4"/>
          <p:cNvSpPr>
            <a:spLocks noChangeArrowheads="1"/>
          </p:cNvSpPr>
          <p:nvPr/>
        </p:nvSpPr>
        <p:spPr bwMode="auto">
          <a:xfrm>
            <a:off x="762000" y="3429000"/>
            <a:ext cx="7696200" cy="2576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tabLst>
                <a:tab pos="2057400" algn="l"/>
              </a:tabLs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tabLst>
                <a:tab pos="2057400" algn="l"/>
              </a:tabLs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tabLst>
                <a:tab pos="2057400" algn="l"/>
              </a:tabLs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tabLst>
                <a:tab pos="2057400" algn="l"/>
              </a:tabLs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tabLst>
                <a:tab pos="2057400" algn="l"/>
              </a:tabLs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057400" algn="l"/>
              </a:tabLs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057400" algn="l"/>
              </a:tabLs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057400" algn="l"/>
              </a:tabLs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057400" algn="l"/>
              </a:tabLs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>
              <a:lnSpc>
                <a:spcPct val="8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System.out.printf("</a:t>
            </a:r>
            <a:r>
              <a:rPr lang="en-US" altLang="x-none" sz="1800" b="1">
                <a:solidFill>
                  <a:srgbClr val="000000"/>
                </a:solidFill>
                <a:latin typeface="Courier New" charset="0"/>
              </a:rPr>
              <a:t>%,.2f</a:t>
            </a:r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\n", 12345678.9);</a:t>
            </a:r>
            <a:br>
              <a:rPr lang="en-US" altLang="x-none" sz="1800">
                <a:solidFill>
                  <a:srgbClr val="000000"/>
                </a:solidFill>
                <a:latin typeface="Courier New" charset="0"/>
              </a:rPr>
            </a:br>
            <a:endParaRPr lang="en-US" altLang="x-none" sz="1800">
              <a:solidFill>
                <a:srgbClr val="000000"/>
              </a:solidFill>
              <a:latin typeface="Courier New" charset="0"/>
            </a:endParaRPr>
          </a:p>
          <a:p>
            <a:pPr algn="l">
              <a:lnSpc>
                <a:spcPct val="8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String s = String.format("</a:t>
            </a:r>
            <a:r>
              <a:rPr lang="en-US" altLang="x-none" sz="1800" b="1">
                <a:solidFill>
                  <a:srgbClr val="000000"/>
                </a:solidFill>
                <a:latin typeface="Courier New" charset="0"/>
              </a:rPr>
              <a:t>%,.2f</a:t>
            </a:r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\n", 12345678.9);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System.out.print( s );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endParaRPr lang="en-US" altLang="x-none" sz="1800">
              <a:solidFill>
                <a:srgbClr val="000000"/>
              </a:solidFill>
              <a:latin typeface="Courier New" charset="0"/>
            </a:endParaRPr>
          </a:p>
          <a:p>
            <a:pPr algn="l">
              <a:lnSpc>
                <a:spcPct val="8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endParaRPr lang="en-US" altLang="x-none" sz="1800">
              <a:solidFill>
                <a:srgbClr val="000000"/>
              </a:solidFill>
              <a:latin typeface="Courier New" charset="0"/>
            </a:endParaRPr>
          </a:p>
          <a:p>
            <a:pPr algn="l">
              <a:lnSpc>
                <a:spcPct val="8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r>
              <a:rPr lang="en-US" altLang="x-none" sz="1800">
                <a:solidFill>
                  <a:srgbClr val="000000"/>
                </a:solidFill>
                <a:latin typeface="Comic Sans MS" charset="0"/>
              </a:rPr>
              <a:t>Output: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r>
              <a:rPr lang="en-US" altLang="x-none" sz="600">
                <a:solidFill>
                  <a:srgbClr val="000000"/>
                </a:solidFill>
                <a:latin typeface="Courier New" charset="0"/>
              </a:rPr>
              <a:t>	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12,345,678.90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r>
              <a:rPr lang="en-US" altLang="x-none" sz="1800">
                <a:solidFill>
                  <a:srgbClr val="000000"/>
                </a:solidFill>
                <a:latin typeface="Courier New" charset="0"/>
              </a:rPr>
              <a:t>12,345,678.90</a:t>
            </a:r>
          </a:p>
        </p:txBody>
      </p:sp>
    </p:spTree>
    <p:extLst>
      <p:ext uri="{BB962C8B-B14F-4D97-AF65-F5344CB8AC3E}">
        <p14:creationId xmlns:p14="http://schemas.microsoft.com/office/powerpoint/2010/main" val="192014918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ea typeface="ＭＳ Ｐゴシック" charset="-128"/>
              </a:rPr>
              <a:t>Exercise: F2C</a:t>
            </a:r>
          </a:p>
        </p:txBody>
      </p:sp>
      <p:sp>
        <p:nvSpPr>
          <p:cNvPr id="78850" name="Rectangle 3"/>
          <p:cNvSpPr>
            <a:spLocks noGrp="1"/>
          </p:cNvSpPr>
          <p:nvPr>
            <p:ph type="body" idx="1"/>
          </p:nvPr>
        </p:nvSpPr>
        <p:spPr>
          <a:xfrm>
            <a:off x="533400" y="1600200"/>
            <a:ext cx="8077200" cy="4648200"/>
          </a:xfrm>
        </p:spPr>
        <p:txBody>
          <a:bodyPr/>
          <a:lstStyle/>
          <a:p>
            <a:pPr eaLnBrk="1" hangingPunct="1"/>
            <a:r>
              <a:rPr lang="en-US" altLang="x-none" sz="3200" dirty="0">
                <a:ea typeface="ＭＳ Ｐゴシック" charset="-128"/>
              </a:rPr>
              <a:t>Revise F2C to print 2 decimal digits.</a:t>
            </a:r>
            <a:endParaRPr lang="en-US" altLang="x-none" sz="3200" dirty="0">
              <a:latin typeface="Courier New" charset="0"/>
              <a:ea typeface="ＭＳ Ｐゴシック" charset="-128"/>
            </a:endParaRPr>
          </a:p>
        </p:txBody>
      </p:sp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id="{F55EFE4C-02AF-A84F-FE79-9A76CA7E9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013575" y="6402388"/>
            <a:ext cx="2130425" cy="4556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D1A6E363-5ED2-AE41-8411-3D9868CD2CE6}" type="slidenum">
              <a:rPr lang="en-US" altLang="x-none" sz="1200">
                <a:latin typeface="Tahoma" charset="0"/>
              </a:rPr>
              <a:pPr/>
              <a:t>51</a:t>
            </a:fld>
            <a:endParaRPr lang="en-US" altLang="x-none" sz="12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0588826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153400" cy="1143000"/>
          </a:xfrm>
        </p:spPr>
        <p:txBody>
          <a:bodyPr/>
          <a:lstStyle/>
          <a:p>
            <a:r>
              <a:rPr lang="en-US" altLang="x-none" sz="3600" dirty="0">
                <a:ea typeface="ＭＳ Ｐゴシック" charset="-128"/>
              </a:rPr>
              <a:t>Foundational Programming Concepts</a:t>
            </a:r>
          </a:p>
        </p:txBody>
      </p:sp>
      <p:sp>
        <p:nvSpPr>
          <p:cNvPr id="2355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13575" y="6402388"/>
            <a:ext cx="2130425" cy="4556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CE31BBC6-ED54-504B-BAB8-E8FDF167CDF6}" type="slidenum">
              <a:rPr lang="en-US" altLang="x-none" sz="1200">
                <a:latin typeface="Tahoma" charset="0"/>
              </a:rPr>
              <a:pPr/>
              <a:t>52</a:t>
            </a:fld>
            <a:endParaRPr lang="en-US" altLang="x-none" sz="1200" dirty="0">
              <a:latin typeface="Tahoma" charset="0"/>
            </a:endParaRPr>
          </a:p>
        </p:txBody>
      </p:sp>
      <p:sp>
        <p:nvSpPr>
          <p:cNvPr id="18" name="Rectangle 3"/>
          <p:cNvSpPr>
            <a:spLocks noChangeArrowheads="1"/>
          </p:cNvSpPr>
          <p:nvPr/>
        </p:nvSpPr>
        <p:spPr bwMode="auto">
          <a:xfrm>
            <a:off x="3832225" y="2590800"/>
            <a:ext cx="1150938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kern="0" dirty="0">
                <a:solidFill>
                  <a:schemeClr val="accent5">
                    <a:lumMod val="40000"/>
                    <a:lumOff val="60000"/>
                  </a:schemeClr>
                </a:solidFill>
                <a:ea typeface="ＭＳ Ｐゴシック" charset="0"/>
                <a:cs typeface="ＭＳ Ｐゴシック" charset="0"/>
              </a:rPr>
              <a:t>objects</a:t>
            </a:r>
          </a:p>
        </p:txBody>
      </p:sp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3124200" y="3124200"/>
            <a:ext cx="2536825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kern="0" dirty="0">
                <a:solidFill>
                  <a:schemeClr val="accent1">
                    <a:lumMod val="75000"/>
                  </a:schemeClr>
                </a:solidFill>
                <a:ea typeface="ＭＳ Ｐゴシック" charset="0"/>
                <a:cs typeface="ＭＳ Ｐゴシック" charset="0"/>
              </a:rPr>
              <a:t>methods</a:t>
            </a:r>
            <a:r>
              <a:rPr lang="en-US" sz="2400" kern="0" dirty="0">
                <a:solidFill>
                  <a:srgbClr val="A50021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US" sz="2400" kern="0" dirty="0">
                <a:solidFill>
                  <a:schemeClr val="accent6">
                    <a:lumMod val="75000"/>
                  </a:schemeClr>
                </a:solidFill>
                <a:ea typeface="ＭＳ Ｐゴシック" charset="0"/>
                <a:cs typeface="ＭＳ Ｐゴシック" charset="0"/>
              </a:rPr>
              <a:t>and </a:t>
            </a:r>
            <a:r>
              <a:rPr lang="en-US" sz="2400" kern="0" dirty="0">
                <a:solidFill>
                  <a:schemeClr val="accent5">
                    <a:lumMod val="40000"/>
                    <a:lumOff val="60000"/>
                  </a:schemeClr>
                </a:solidFill>
                <a:ea typeface="ＭＳ Ｐゴシック" charset="0"/>
                <a:cs typeface="ＭＳ Ｐゴシック" charset="0"/>
              </a:rPr>
              <a:t>classes</a:t>
            </a:r>
          </a:p>
        </p:txBody>
      </p:sp>
      <p:sp>
        <p:nvSpPr>
          <p:cNvPr id="20" name="Rectangle 5"/>
          <p:cNvSpPr>
            <a:spLocks noChangeArrowheads="1"/>
          </p:cNvSpPr>
          <p:nvPr/>
        </p:nvSpPr>
        <p:spPr bwMode="auto">
          <a:xfrm>
            <a:off x="2460625" y="3657600"/>
            <a:ext cx="3962400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kern="0" dirty="0">
                <a:solidFill>
                  <a:schemeClr val="accent5">
                    <a:lumMod val="50000"/>
                  </a:schemeClr>
                </a:solidFill>
                <a:ea typeface="ＭＳ Ｐゴシック" charset="0"/>
                <a:cs typeface="ＭＳ Ｐゴシック" charset="0"/>
              </a:rPr>
              <a:t>graphics</a:t>
            </a:r>
            <a:r>
              <a:rPr lang="en-US" sz="2400" kern="0" dirty="0">
                <a:solidFill>
                  <a:schemeClr val="accent6">
                    <a:lumMod val="75000"/>
                  </a:schemeClr>
                </a:solidFill>
                <a:ea typeface="ＭＳ Ｐゴシック" charset="0"/>
                <a:cs typeface="ＭＳ Ｐゴシック" charset="0"/>
              </a:rPr>
              <a:t>, </a:t>
            </a:r>
            <a:r>
              <a:rPr lang="en-US" sz="2400" kern="0" dirty="0">
                <a:solidFill>
                  <a:schemeClr val="accent5">
                    <a:lumMod val="50000"/>
                  </a:schemeClr>
                </a:solidFill>
                <a:ea typeface="ＭＳ Ｐゴシック" charset="0"/>
                <a:cs typeface="ＭＳ Ｐゴシック" charset="0"/>
              </a:rPr>
              <a:t>sound</a:t>
            </a:r>
            <a:r>
              <a:rPr lang="en-US" sz="2400" kern="0" dirty="0">
                <a:solidFill>
                  <a:srgbClr val="000090"/>
                </a:solidFill>
                <a:ea typeface="ＭＳ Ｐゴシック" charset="0"/>
                <a:cs typeface="ＭＳ Ｐゴシック" charset="0"/>
              </a:rPr>
              <a:t>, and image I/O</a:t>
            </a:r>
          </a:p>
        </p:txBody>
      </p:sp>
      <p:sp>
        <p:nvSpPr>
          <p:cNvPr id="21" name="Rectangle 6"/>
          <p:cNvSpPr>
            <a:spLocks noChangeArrowheads="1"/>
          </p:cNvSpPr>
          <p:nvPr/>
        </p:nvSpPr>
        <p:spPr bwMode="auto">
          <a:xfrm>
            <a:off x="3832225" y="4191000"/>
            <a:ext cx="1150938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kern="0">
                <a:solidFill>
                  <a:srgbClr val="000090"/>
                </a:solidFill>
                <a:ea typeface="ＭＳ Ｐゴシック" charset="0"/>
                <a:cs typeface="ＭＳ Ｐゴシック" charset="0"/>
              </a:rPr>
              <a:t>arrays</a:t>
            </a:r>
          </a:p>
        </p:txBody>
      </p:sp>
      <p:sp>
        <p:nvSpPr>
          <p:cNvPr id="22" name="Rectangle 7"/>
          <p:cNvSpPr>
            <a:spLocks noChangeArrowheads="1"/>
          </p:cNvSpPr>
          <p:nvPr/>
        </p:nvSpPr>
        <p:spPr bwMode="auto">
          <a:xfrm>
            <a:off x="2917825" y="4724400"/>
            <a:ext cx="2895600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kern="0" dirty="0">
                <a:solidFill>
                  <a:srgbClr val="000090"/>
                </a:solidFill>
                <a:ea typeface="ＭＳ Ｐゴシック" charset="0"/>
                <a:cs typeface="ＭＳ Ｐゴシック" charset="0"/>
              </a:rPr>
              <a:t>conditionals and </a:t>
            </a:r>
            <a:r>
              <a:rPr lang="en-US" sz="2400" kern="0" dirty="0">
                <a:solidFill>
                  <a:schemeClr val="accent1">
                    <a:lumMod val="75000"/>
                  </a:schemeClr>
                </a:solidFill>
                <a:ea typeface="ＭＳ Ｐゴシック" charset="0"/>
                <a:cs typeface="ＭＳ Ｐゴシック" charset="0"/>
              </a:rPr>
              <a:t>loops</a:t>
            </a:r>
          </a:p>
        </p:txBody>
      </p:sp>
      <p:sp>
        <p:nvSpPr>
          <p:cNvPr id="23" name="Rectangle 8"/>
          <p:cNvSpPr>
            <a:spLocks noChangeArrowheads="1"/>
          </p:cNvSpPr>
          <p:nvPr/>
        </p:nvSpPr>
        <p:spPr bwMode="auto">
          <a:xfrm>
            <a:off x="3222625" y="5257800"/>
            <a:ext cx="1139825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kern="0" dirty="0">
                <a:solidFill>
                  <a:srgbClr val="006600"/>
                </a:solidFill>
                <a:ea typeface="ＭＳ Ｐゴシック" charset="0"/>
                <a:cs typeface="ＭＳ Ｐゴシック" charset="0"/>
              </a:rPr>
              <a:t>math</a:t>
            </a:r>
          </a:p>
        </p:txBody>
      </p:sp>
      <p:sp>
        <p:nvSpPr>
          <p:cNvPr id="24" name="Rectangle 9"/>
          <p:cNvSpPr>
            <a:spLocks noChangeArrowheads="1"/>
          </p:cNvSpPr>
          <p:nvPr/>
        </p:nvSpPr>
        <p:spPr bwMode="auto">
          <a:xfrm>
            <a:off x="4362450" y="5257800"/>
            <a:ext cx="1150938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kern="0" dirty="0">
                <a:solidFill>
                  <a:srgbClr val="006600"/>
                </a:solidFill>
                <a:ea typeface="ＭＳ Ｐゴシック" charset="0"/>
                <a:cs typeface="ＭＳ Ｐゴシック" charset="0"/>
              </a:rPr>
              <a:t>text I/O</a:t>
            </a:r>
          </a:p>
        </p:txBody>
      </p:sp>
      <p:sp>
        <p:nvSpPr>
          <p:cNvPr id="25" name="Rectangle 10"/>
          <p:cNvSpPr>
            <a:spLocks noChangeArrowheads="1"/>
          </p:cNvSpPr>
          <p:nvPr/>
        </p:nvSpPr>
        <p:spPr bwMode="auto">
          <a:xfrm>
            <a:off x="4365625" y="5791200"/>
            <a:ext cx="2895600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kern="0" dirty="0">
                <a:solidFill>
                  <a:srgbClr val="00664D"/>
                </a:solidFill>
                <a:ea typeface="ＭＳ Ｐゴシック" charset="0"/>
                <a:cs typeface="ＭＳ Ｐゴシック" charset="0"/>
              </a:rPr>
              <a:t>assignment statements</a:t>
            </a:r>
          </a:p>
        </p:txBody>
      </p:sp>
      <p:sp>
        <p:nvSpPr>
          <p:cNvPr id="26" name="Rectangle 11"/>
          <p:cNvSpPr>
            <a:spLocks noChangeArrowheads="1"/>
          </p:cNvSpPr>
          <p:nvPr/>
        </p:nvSpPr>
        <p:spPr bwMode="auto">
          <a:xfrm>
            <a:off x="1477963" y="5791200"/>
            <a:ext cx="2884487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kern="0" dirty="0">
                <a:solidFill>
                  <a:schemeClr val="accent1">
                    <a:lumMod val="50000"/>
                  </a:schemeClr>
                </a:solidFill>
                <a:ea typeface="ＭＳ Ｐゴシック" charset="0"/>
                <a:cs typeface="ＭＳ Ｐゴシック" charset="0"/>
              </a:rPr>
              <a:t>primitive data types</a:t>
            </a:r>
          </a:p>
        </p:txBody>
      </p:sp>
      <p:sp>
        <p:nvSpPr>
          <p:cNvPr id="27" name="Oval 14"/>
          <p:cNvSpPr>
            <a:spLocks noChangeArrowheads="1"/>
          </p:cNvSpPr>
          <p:nvPr/>
        </p:nvSpPr>
        <p:spPr bwMode="auto">
          <a:xfrm>
            <a:off x="152400" y="1752600"/>
            <a:ext cx="8839200" cy="838200"/>
          </a:xfrm>
          <a:prstGeom prst="ellipse">
            <a:avLst/>
          </a:prstGeom>
          <a:solidFill>
            <a:schemeClr val="accent2">
              <a:lumMod val="20000"/>
              <a:lumOff val="80000"/>
              <a:alpha val="50195"/>
            </a:schemeClr>
          </a:solidFill>
          <a:ln w="9525">
            <a:noFill/>
            <a:round/>
            <a:headEnd/>
            <a:tailEnd type="none" w="sm" len="sm"/>
          </a:ln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kern="0" dirty="0">
                <a:solidFill>
                  <a:srgbClr val="000090"/>
                </a:solidFill>
                <a:ea typeface="ＭＳ Ｐゴシック" charset="0"/>
                <a:cs typeface="ＭＳ Ｐゴシック" charset="0"/>
              </a:rPr>
              <a:t>any program you might want to write</a:t>
            </a:r>
          </a:p>
        </p:txBody>
      </p:sp>
      <p:sp>
        <p:nvSpPr>
          <p:cNvPr id="2" name="Oval 1"/>
          <p:cNvSpPr>
            <a:spLocks noChangeArrowheads="1"/>
          </p:cNvSpPr>
          <p:nvPr/>
        </p:nvSpPr>
        <p:spPr bwMode="auto">
          <a:xfrm flipV="1">
            <a:off x="2806064" y="4762500"/>
            <a:ext cx="1765935" cy="495300"/>
          </a:xfrm>
          <a:prstGeom prst="ellipse">
            <a:avLst/>
          </a:prstGeom>
          <a:noFill/>
          <a:ln w="25400">
            <a:solidFill>
              <a:srgbClr val="8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</p:spTree>
    <p:extLst>
      <p:ext uri="{BB962C8B-B14F-4D97-AF65-F5344CB8AC3E}">
        <p14:creationId xmlns:p14="http://schemas.microsoft.com/office/powerpoint/2010/main" val="886515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6CD17486-2C8D-FE45-B9EE-844DE6C471A1}" type="slidenum">
              <a:rPr lang="en-US" altLang="x-none" sz="1200">
                <a:solidFill>
                  <a:srgbClr val="000000"/>
                </a:solidFill>
                <a:latin typeface="Tahoma" charset="0"/>
              </a:rPr>
              <a:pPr eaLnBrk="1" hangingPunct="1"/>
              <a:t>53</a:t>
            </a:fld>
            <a:endParaRPr lang="en-US" altLang="x-none" sz="120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sz="3200">
                <a:ea typeface="ＭＳ Ｐゴシック" charset="-128"/>
              </a:rPr>
              <a:t>Program Flow of Control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x-none" dirty="0">
                <a:ea typeface="ＭＳ Ｐゴシック" charset="-128"/>
              </a:rPr>
              <a:t>Java has three types of program flow of control:</a:t>
            </a:r>
          </a:p>
          <a:p>
            <a:pPr lvl="1"/>
            <a:r>
              <a:rPr lang="en-US" altLang="x-none" dirty="0">
                <a:ea typeface="ＭＳ Ｐゴシック" charset="-128"/>
              </a:rPr>
              <a:t>decision statements, or </a:t>
            </a:r>
            <a:r>
              <a:rPr lang="en-US" altLang="x-none" dirty="0">
                <a:solidFill>
                  <a:srgbClr val="CC0000"/>
                </a:solidFill>
                <a:ea typeface="ＭＳ Ｐゴシック" charset="-128"/>
              </a:rPr>
              <a:t>conditional statements: </a:t>
            </a:r>
            <a:r>
              <a:rPr lang="en-US" altLang="x-none" dirty="0">
                <a:ea typeface="ＭＳ Ｐゴシック" charset="-128"/>
              </a:rPr>
              <a:t>decide whether or not to execute a particular statement</a:t>
            </a:r>
          </a:p>
          <a:p>
            <a:pPr lvl="1"/>
            <a:r>
              <a:rPr lang="en-US" altLang="x-none" dirty="0">
                <a:ea typeface="ＭＳ Ｐゴシック" charset="-128"/>
              </a:rPr>
              <a:t>repetition statements, or </a:t>
            </a:r>
            <a:r>
              <a:rPr lang="en-US" altLang="x-none" dirty="0">
                <a:solidFill>
                  <a:srgbClr val="CC0000"/>
                </a:solidFill>
                <a:ea typeface="ＭＳ Ｐゴシック" charset="-128"/>
              </a:rPr>
              <a:t>loop statements: </a:t>
            </a:r>
            <a:r>
              <a:rPr lang="en-US" altLang="x-none" dirty="0">
                <a:ea typeface="ＭＳ Ｐゴシック" charset="-128"/>
              </a:rPr>
              <a:t>perform a statement over and over repetitively</a:t>
            </a:r>
          </a:p>
          <a:p>
            <a:pPr lvl="1"/>
            <a:r>
              <a:rPr lang="en-US" altLang="x-none" dirty="0">
                <a:ea typeface="ＭＳ Ｐゴシック" charset="-128"/>
              </a:rPr>
              <a:t>exceptions: to handle run-time errors (atypical)</a:t>
            </a:r>
          </a:p>
          <a:p>
            <a:pPr lvl="1"/>
            <a:endParaRPr lang="en-US" altLang="x-none" dirty="0">
              <a:solidFill>
                <a:srgbClr val="CC0000"/>
              </a:solidFill>
              <a:ea typeface="ＭＳ Ｐゴシック" charset="-128"/>
            </a:endParaRPr>
          </a:p>
          <a:p>
            <a:r>
              <a:rPr lang="en-US" altLang="x-none" dirty="0">
                <a:ea typeface="ＭＳ Ｐゴシック" charset="-128"/>
              </a:rPr>
              <a:t>The foundation of conditional/loop program flow of control is the logical condition, which should be </a:t>
            </a:r>
            <a:r>
              <a:rPr lang="en-US" altLang="x-none" dirty="0">
                <a:solidFill>
                  <a:srgbClr val="C00000"/>
                </a:solidFill>
                <a:ea typeface="ＭＳ Ｐゴシック" charset="-128"/>
              </a:rPr>
              <a:t>a </a:t>
            </a:r>
            <a:r>
              <a:rPr lang="en-US" altLang="x-none" dirty="0" err="1">
                <a:solidFill>
                  <a:srgbClr val="C00000"/>
                </a:solidFill>
                <a:ea typeface="ＭＳ Ｐゴシック" charset="-128"/>
              </a:rPr>
              <a:t>boolean</a:t>
            </a:r>
            <a:r>
              <a:rPr lang="en-US" altLang="x-none" dirty="0">
                <a:solidFill>
                  <a:srgbClr val="C00000"/>
                </a:solidFill>
                <a:ea typeface="ＭＳ Ｐゴシック" charset="-128"/>
              </a:rPr>
              <a:t> expression</a:t>
            </a:r>
            <a:endParaRPr lang="en-US" altLang="x-none" sz="3200" dirty="0">
              <a:solidFill>
                <a:srgbClr val="C00000"/>
              </a:solidFill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9986565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9370CAB6-5012-5645-809B-2C3B0C485874}" type="slidenum">
              <a:rPr lang="en-US" altLang="x-none" sz="1200">
                <a:solidFill>
                  <a:srgbClr val="000000"/>
                </a:solidFill>
                <a:latin typeface="Tahoma" charset="0"/>
              </a:rPr>
              <a:pPr eaLnBrk="1" hangingPunct="1"/>
              <a:t>54</a:t>
            </a:fld>
            <a:endParaRPr lang="en-US" altLang="x-none" sz="120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76200"/>
            <a:ext cx="8305800" cy="1143000"/>
          </a:xfrm>
          <a:noFill/>
        </p:spPr>
        <p:txBody>
          <a:bodyPr lIns="92075" tIns="46038" rIns="92075" bIns="46038"/>
          <a:lstStyle/>
          <a:p>
            <a:r>
              <a:rPr lang="en-US" altLang="x-none" dirty="0">
                <a:ea typeface="ＭＳ Ｐゴシック" charset="-128"/>
              </a:rPr>
              <a:t>Basic Boolean Condition: </a:t>
            </a:r>
            <a:br>
              <a:rPr lang="en-US" altLang="x-none" dirty="0">
                <a:ea typeface="ＭＳ Ｐゴシック" charset="-128"/>
              </a:rPr>
            </a:br>
            <a:r>
              <a:rPr lang="en-US" altLang="x-none" dirty="0">
                <a:ea typeface="ＭＳ Ｐゴシック" charset="-128"/>
              </a:rPr>
              <a:t>Relational Comparison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00200"/>
            <a:ext cx="7772400" cy="4953000"/>
          </a:xfrm>
          <a:noFill/>
        </p:spPr>
        <p:txBody>
          <a:bodyPr lIns="92075" tIns="46038" rIns="92075" bIns="46038"/>
          <a:lstStyle/>
          <a:p>
            <a:pPr>
              <a:lnSpc>
                <a:spcPct val="80000"/>
              </a:lnSpc>
            </a:pPr>
            <a:r>
              <a:rPr lang="en-US" altLang="x-none" sz="2400">
                <a:ea typeface="ＭＳ Ｐゴシック" charset="-128"/>
              </a:rPr>
              <a:t>A basic Boolean expression is to compare two values using a </a:t>
            </a:r>
            <a:r>
              <a:rPr lang="en-US" altLang="x-none" sz="2400" i="1">
                <a:solidFill>
                  <a:srgbClr val="C00000"/>
                </a:solidFill>
                <a:ea typeface="ＭＳ Ｐゴシック" charset="-128"/>
              </a:rPr>
              <a:t>relational operator </a:t>
            </a:r>
            <a:r>
              <a:rPr lang="en-US" altLang="x-none" sz="2400">
                <a:ea typeface="ＭＳ Ｐゴシック" charset="-128"/>
              </a:rPr>
              <a:t>:</a:t>
            </a:r>
          </a:p>
          <a:p>
            <a:pPr lvl="3">
              <a:lnSpc>
                <a:spcPct val="80000"/>
              </a:lnSpc>
              <a:buFontTx/>
              <a:buNone/>
            </a:pPr>
            <a:endParaRPr lang="en-US" altLang="x-none" sz="1800">
              <a:latin typeface="Times New Roman" charset="0"/>
              <a:ea typeface="ＭＳ Ｐゴシック" charset="-128"/>
            </a:endParaRPr>
          </a:p>
          <a:p>
            <a:pPr lvl="3">
              <a:lnSpc>
                <a:spcPct val="80000"/>
              </a:lnSpc>
              <a:buFontTx/>
              <a:buNone/>
            </a:pPr>
            <a:endParaRPr lang="en-US" altLang="x-none" sz="1800">
              <a:latin typeface="Times New Roman" charset="0"/>
              <a:ea typeface="ＭＳ Ｐゴシック" charset="-128"/>
            </a:endParaRPr>
          </a:p>
          <a:p>
            <a:pPr lvl="3">
              <a:lnSpc>
                <a:spcPct val="80000"/>
              </a:lnSpc>
              <a:buFontTx/>
              <a:buNone/>
            </a:pPr>
            <a:endParaRPr lang="en-US" altLang="x-none" sz="1800">
              <a:latin typeface="Times New Roman" charset="0"/>
              <a:ea typeface="ＭＳ Ｐゴシック" charset="-128"/>
            </a:endParaRPr>
          </a:p>
          <a:p>
            <a:pPr lvl="3">
              <a:lnSpc>
                <a:spcPct val="80000"/>
              </a:lnSpc>
              <a:buFontTx/>
              <a:buNone/>
            </a:pPr>
            <a:endParaRPr lang="en-US" altLang="x-none" sz="1800">
              <a:latin typeface="Times New Roman" charset="0"/>
              <a:ea typeface="ＭＳ Ｐゴシック" charset="-128"/>
            </a:endParaRPr>
          </a:p>
          <a:p>
            <a:pPr lvl="3">
              <a:lnSpc>
                <a:spcPct val="80000"/>
              </a:lnSpc>
              <a:buFontTx/>
              <a:buNone/>
            </a:pPr>
            <a:endParaRPr lang="en-US" altLang="x-none" sz="1800">
              <a:latin typeface="Times New Roman" charset="0"/>
              <a:ea typeface="ＭＳ Ｐゴシック" charset="-128"/>
            </a:endParaRPr>
          </a:p>
          <a:p>
            <a:pPr lvl="3">
              <a:lnSpc>
                <a:spcPct val="80000"/>
              </a:lnSpc>
              <a:buFontTx/>
              <a:buNone/>
            </a:pPr>
            <a:endParaRPr lang="en-US" altLang="x-none" sz="1800">
              <a:latin typeface="Times New Roman" charset="0"/>
              <a:ea typeface="ＭＳ Ｐゴシック" charset="-128"/>
            </a:endParaRPr>
          </a:p>
          <a:p>
            <a:pPr lvl="3">
              <a:lnSpc>
                <a:spcPct val="80000"/>
              </a:lnSpc>
              <a:buFontTx/>
              <a:buNone/>
            </a:pPr>
            <a:endParaRPr lang="en-US" altLang="x-none" sz="1800">
              <a:latin typeface="Times New Roman" charset="0"/>
              <a:ea typeface="ＭＳ Ｐゴシック" charset="-128"/>
            </a:endParaRPr>
          </a:p>
          <a:p>
            <a:pPr lvl="3">
              <a:lnSpc>
                <a:spcPct val="80000"/>
              </a:lnSpc>
              <a:buFontTx/>
              <a:buNone/>
            </a:pPr>
            <a:endParaRPr lang="en-US" altLang="x-none" sz="1800">
              <a:latin typeface="Times New Roman" charset="0"/>
              <a:ea typeface="ＭＳ Ｐゴシック" charset="-128"/>
            </a:endParaRPr>
          </a:p>
          <a:p>
            <a:pPr lvl="3">
              <a:lnSpc>
                <a:spcPct val="80000"/>
              </a:lnSpc>
              <a:buFontTx/>
              <a:buNone/>
            </a:pPr>
            <a:endParaRPr lang="en-US" altLang="x-none" sz="1800">
              <a:latin typeface="Times New Roman" charset="0"/>
              <a:ea typeface="ＭＳ Ｐゴシック" charset="-128"/>
            </a:endParaRPr>
          </a:p>
          <a:p>
            <a:pPr lvl="3">
              <a:lnSpc>
                <a:spcPct val="80000"/>
              </a:lnSpc>
              <a:buFontTx/>
              <a:buNone/>
            </a:pPr>
            <a:endParaRPr lang="en-US" altLang="x-none" sz="1800">
              <a:latin typeface="Times New Roman" charset="0"/>
              <a:ea typeface="ＭＳ Ｐゴシック" charset="-128"/>
            </a:endParaRPr>
          </a:p>
          <a:p>
            <a:pPr lvl="3">
              <a:lnSpc>
                <a:spcPct val="80000"/>
              </a:lnSpc>
              <a:buFontTx/>
              <a:buNone/>
            </a:pPr>
            <a:endParaRPr lang="en-US" altLang="x-none" sz="1800">
              <a:latin typeface="Times New Roman" charset="0"/>
              <a:ea typeface="ＭＳ Ｐゴシック" charset="-128"/>
            </a:endParaRPr>
          </a:p>
          <a:p>
            <a:pPr lvl="3">
              <a:lnSpc>
                <a:spcPct val="80000"/>
              </a:lnSpc>
              <a:buFontTx/>
              <a:buNone/>
            </a:pPr>
            <a:endParaRPr lang="en-US" altLang="x-none" sz="1800">
              <a:latin typeface="Times New Roman" charset="0"/>
              <a:ea typeface="ＭＳ Ｐゴシック" charset="-128"/>
            </a:endParaRPr>
          </a:p>
          <a:p>
            <a:pPr lvl="3">
              <a:lnSpc>
                <a:spcPct val="80000"/>
              </a:lnSpc>
              <a:buFontTx/>
              <a:buNone/>
            </a:pPr>
            <a:endParaRPr lang="en-US" altLang="x-none" sz="1800">
              <a:latin typeface="Times New Roman" charset="0"/>
              <a:ea typeface="ＭＳ Ｐゴシック" charset="-128"/>
            </a:endParaRPr>
          </a:p>
          <a:p>
            <a:pPr lvl="3">
              <a:lnSpc>
                <a:spcPct val="80000"/>
              </a:lnSpc>
              <a:buFontTx/>
              <a:buNone/>
            </a:pPr>
            <a:endParaRPr lang="en-US" altLang="x-none" sz="1800">
              <a:latin typeface="Times New Roman" charset="0"/>
              <a:ea typeface="ＭＳ Ｐゴシック" charset="-128"/>
            </a:endParaRPr>
          </a:p>
          <a:p>
            <a:pPr>
              <a:lnSpc>
                <a:spcPct val="80000"/>
              </a:lnSpc>
            </a:pPr>
            <a:r>
              <a:rPr lang="en-US" altLang="x-none" sz="2400">
                <a:ea typeface="ＭＳ Ｐゴシック" charset="-128"/>
              </a:rPr>
              <a:t>Note the difference between the equality operator (</a:t>
            </a:r>
            <a:r>
              <a:rPr lang="en-US" altLang="x-none" sz="2400">
                <a:latin typeface="Courier New" charset="0"/>
                <a:ea typeface="ＭＳ Ｐゴシック" charset="-128"/>
              </a:rPr>
              <a:t>==</a:t>
            </a:r>
            <a:r>
              <a:rPr lang="en-US" altLang="x-none" sz="2400">
                <a:ea typeface="ＭＳ Ｐゴシック" charset="-128"/>
              </a:rPr>
              <a:t>) and the assignment operator (</a:t>
            </a:r>
            <a:r>
              <a:rPr lang="en-US" altLang="x-none" sz="2400">
                <a:latin typeface="Courier New" charset="0"/>
                <a:ea typeface="ＭＳ Ｐゴシック" charset="-128"/>
              </a:rPr>
              <a:t>=</a:t>
            </a:r>
            <a:r>
              <a:rPr lang="en-US" altLang="x-none" sz="2400">
                <a:ea typeface="ＭＳ Ｐゴシック" charset="-128"/>
              </a:rPr>
              <a:t>)</a:t>
            </a:r>
          </a:p>
        </p:txBody>
      </p:sp>
      <p:graphicFrame>
        <p:nvGraphicFramePr>
          <p:cNvPr id="5" name="Group 50"/>
          <p:cNvGraphicFramePr>
            <a:graphicFrameLocks noGrp="1"/>
          </p:cNvGraphicFramePr>
          <p:nvPr/>
        </p:nvGraphicFramePr>
        <p:xfrm>
          <a:off x="960438" y="2667000"/>
          <a:ext cx="7345362" cy="2560635"/>
        </p:xfrm>
        <a:graphic>
          <a:graphicData uri="http://schemas.openxmlformats.org/drawingml/2006/table">
            <a:tbl>
              <a:tblPr/>
              <a:tblGrid>
                <a:gridCol w="14541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147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896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867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58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  <a:cs typeface="Arial" charset="0"/>
                        </a:rPr>
                        <a:t>Operator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  <a:cs typeface="Arial" charset="0"/>
                        </a:rPr>
                        <a:t>Meaning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  <a:cs typeface="Arial" charset="0"/>
                        </a:rPr>
                        <a:t>Example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  <a:cs typeface="Arial" charset="0"/>
                        </a:rPr>
                        <a:t>Value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8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Arial" charset="0"/>
                        </a:rPr>
                        <a:t>==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  <a:cs typeface="Arial" charset="0"/>
                        </a:rPr>
                        <a:t>equals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Arial" charset="0"/>
                        </a:rPr>
                        <a:t>1 + 1 == 2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Arial" charset="0"/>
                        </a:rPr>
                        <a:t>true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8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Arial" charset="0"/>
                        </a:rPr>
                        <a:t>!=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  <a:cs typeface="Arial" charset="0"/>
                        </a:rPr>
                        <a:t>does not equal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Arial" charset="0"/>
                        </a:rPr>
                        <a:t>3.2 != 2.5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Arial" charset="0"/>
                        </a:rPr>
                        <a:t>true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8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Arial" charset="0"/>
                        </a:rPr>
                        <a:t>&lt;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  <a:cs typeface="Arial" charset="0"/>
                        </a:rPr>
                        <a:t>less than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Arial" charset="0"/>
                        </a:rPr>
                        <a:t>10 &lt; 5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Arial" charset="0"/>
                        </a:rPr>
                        <a:t>false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8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Arial" charset="0"/>
                        </a:rPr>
                        <a:t>&gt;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  <a:cs typeface="Arial" charset="0"/>
                        </a:rPr>
                        <a:t>greater than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Arial" charset="0"/>
                        </a:rPr>
                        <a:t>10 &gt; 5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Arial" charset="0"/>
                        </a:rPr>
                        <a:t>true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8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Arial" charset="0"/>
                        </a:rPr>
                        <a:t>&lt;=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  <a:cs typeface="Arial" charset="0"/>
                        </a:rPr>
                        <a:t>less than or equal to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Arial" charset="0"/>
                        </a:rPr>
                        <a:t>126 &lt;= 100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Arial" charset="0"/>
                        </a:rPr>
                        <a:t>false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8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Arial" charset="0"/>
                        </a:rPr>
                        <a:t>&gt;=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ＭＳ Ｐゴシック" charset="0"/>
                          <a:cs typeface="Arial" charset="0"/>
                        </a:rPr>
                        <a:t>greater than or equal to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Arial" charset="0"/>
                        </a:rPr>
                        <a:t>5.0 &gt;= 5.0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EB641B"/>
                        </a:buClr>
                        <a:buSzPct val="95000"/>
                        <a:buFont typeface="Wingdings 2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charset="0"/>
                          <a:ea typeface="ＭＳ Ｐゴシック" charset="0"/>
                          <a:cs typeface="Arial" charset="0"/>
                        </a:rPr>
                        <a:t>true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26670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9888" y="-3175"/>
            <a:ext cx="2424112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09825194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9C7E1DFB-3BF4-6745-BBFF-3AA0FD769D1B}" type="slidenum">
              <a:rPr lang="en-US" altLang="x-none" sz="1200">
                <a:solidFill>
                  <a:srgbClr val="000000"/>
                </a:solidFill>
                <a:latin typeface="Tahoma" charset="0"/>
              </a:rPr>
              <a:pPr eaLnBrk="1" hangingPunct="1"/>
              <a:t>55</a:t>
            </a:fld>
            <a:endParaRPr lang="en-US" altLang="x-none" sz="120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153400" cy="1143000"/>
          </a:xfrm>
          <a:noFill/>
        </p:spPr>
        <p:txBody>
          <a:bodyPr lIns="92075" tIns="46038" rIns="92075" bIns="46038"/>
          <a:lstStyle/>
          <a:p>
            <a:r>
              <a:rPr lang="en-US" altLang="x-none" sz="3600">
                <a:ea typeface="ＭＳ Ｐゴシック" charset="-128"/>
              </a:rPr>
              <a:t>Example: Basic Boolean Expression</a:t>
            </a:r>
          </a:p>
        </p:txBody>
      </p:sp>
      <p:pic>
        <p:nvPicPr>
          <p:cNvPr id="28675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76400"/>
            <a:ext cx="9144000" cy="499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381000" y="5867400"/>
            <a:ext cx="1965325" cy="64611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eaLnBrk="1" hangingPunct="1">
              <a:defRPr/>
            </a:pPr>
            <a:r>
              <a:rPr lang="en-US" sz="3600" kern="0" dirty="0" err="1">
                <a:solidFill>
                  <a:srgbClr val="3333CC"/>
                </a:solidFill>
                <a:latin typeface="Comic Sans MS" charset="0"/>
                <a:ea typeface="ＭＳ Ｐゴシック" charset="0"/>
                <a:cs typeface="ＭＳ Ｐゴシック" charset="0"/>
              </a:rPr>
              <a:t>Flip.java</a:t>
            </a:r>
            <a:endParaRPr lang="en-US" dirty="0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5901617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1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0900" y="1943100"/>
            <a:ext cx="5829300" cy="491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7772400" cy="1143000"/>
          </a:xfrm>
        </p:spPr>
        <p:txBody>
          <a:bodyPr/>
          <a:lstStyle/>
          <a:p>
            <a:r>
              <a:rPr lang="en-US" altLang="zh-CN" sz="3600" dirty="0">
                <a:ea typeface="ＭＳ Ｐゴシック" charset="-128"/>
              </a:rPr>
              <a:t>(Offline)</a:t>
            </a:r>
            <a:r>
              <a:rPr lang="zh-CN" altLang="en-US" sz="3600" dirty="0">
                <a:ea typeface="ＭＳ Ｐゴシック" charset="-128"/>
              </a:rPr>
              <a:t> </a:t>
            </a:r>
            <a:r>
              <a:rPr lang="en-US" altLang="x-none" sz="3600" dirty="0">
                <a:ea typeface="ＭＳ Ｐゴシック" charset="-128"/>
              </a:rPr>
              <a:t>Example: Chaos Game</a:t>
            </a:r>
            <a:endParaRPr lang="en-US" altLang="x-none" sz="3600" dirty="0">
              <a:latin typeface="Courier New" charset="0"/>
              <a:ea typeface="ＭＳ Ｐゴシック" charset="-128"/>
            </a:endParaRP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>
          <a:xfrm>
            <a:off x="533400" y="1371600"/>
            <a:ext cx="7772400" cy="4648200"/>
          </a:xfrm>
        </p:spPr>
        <p:txBody>
          <a:bodyPr/>
          <a:lstStyle/>
          <a:p>
            <a:r>
              <a:rPr lang="en-US" altLang="x-none" dirty="0">
                <a:ea typeface="ＭＳ Ｐゴシック" charset="-128"/>
              </a:rPr>
              <a:t>Play on equilateral triangle, with vertices R (node 0), G (node 1), B (node 2)</a:t>
            </a:r>
          </a:p>
          <a:p>
            <a:pPr lvl="1"/>
            <a:r>
              <a:rPr lang="en-US" altLang="x-none" dirty="0">
                <a:ea typeface="ＭＳ Ｐゴシック" charset="-128"/>
              </a:rPr>
              <a:t>Start at R</a:t>
            </a:r>
          </a:p>
          <a:p>
            <a:pPr lvl="1"/>
            <a:r>
              <a:rPr lang="en-US" altLang="x-none" dirty="0">
                <a:ea typeface="ＭＳ Ｐゴシック" charset="-128"/>
              </a:rPr>
              <a:t>Repeat N times</a:t>
            </a:r>
          </a:p>
          <a:p>
            <a:pPr lvl="2"/>
            <a:r>
              <a:rPr lang="en-US" altLang="x-none" sz="1800" dirty="0">
                <a:ea typeface="ＭＳ Ｐゴシック" charset="-128"/>
              </a:rPr>
              <a:t>Pick a random vertex</a:t>
            </a:r>
          </a:p>
          <a:p>
            <a:pPr lvl="2"/>
            <a:r>
              <a:rPr lang="en-US" altLang="x-none" sz="1800" dirty="0">
                <a:ea typeface="ＭＳ Ｐゴシック" charset="-128"/>
              </a:rPr>
              <a:t>Move halfway between </a:t>
            </a:r>
            <a:br>
              <a:rPr lang="en-US" altLang="x-none" sz="1800" dirty="0">
                <a:ea typeface="ＭＳ Ｐゴシック" charset="-128"/>
              </a:rPr>
            </a:br>
            <a:r>
              <a:rPr lang="en-US" altLang="x-none" sz="1800" dirty="0">
                <a:ea typeface="ＭＳ Ｐゴシック" charset="-128"/>
              </a:rPr>
              <a:t>current point and vertex</a:t>
            </a:r>
          </a:p>
          <a:p>
            <a:pPr lvl="2"/>
            <a:r>
              <a:rPr lang="en-US" altLang="x-none" sz="1800" dirty="0">
                <a:ea typeface="ＭＳ Ｐゴシック" charset="-128"/>
              </a:rPr>
              <a:t>Draw a point in color of </a:t>
            </a:r>
            <a:br>
              <a:rPr lang="en-US" altLang="x-none" sz="1800" dirty="0">
                <a:ea typeface="ＭＳ Ｐゴシック" charset="-128"/>
              </a:rPr>
            </a:br>
            <a:r>
              <a:rPr lang="en-US" altLang="x-none" sz="1800" dirty="0">
                <a:ea typeface="ＭＳ Ｐゴシック" charset="-128"/>
              </a:rPr>
              <a:t>chosen vertex</a:t>
            </a:r>
          </a:p>
          <a:p>
            <a:pPr lvl="1"/>
            <a:endParaRPr lang="en-US" altLang="x-none" sz="1800" dirty="0">
              <a:ea typeface="ＭＳ Ｐゴシック" charset="-128"/>
            </a:endParaRPr>
          </a:p>
          <a:p>
            <a:pPr lvl="1"/>
            <a:endParaRPr lang="en-US" altLang="x-none" dirty="0">
              <a:ea typeface="ＭＳ Ｐゴシック" charset="-128"/>
            </a:endParaRPr>
          </a:p>
          <a:p>
            <a:pPr lvl="1"/>
            <a:endParaRPr lang="en-US" altLang="x-none" dirty="0">
              <a:ea typeface="ＭＳ Ｐゴシック" charset="-128"/>
            </a:endParaRPr>
          </a:p>
          <a:p>
            <a:pPr lvl="1"/>
            <a:endParaRPr lang="en-US" altLang="x-none" dirty="0">
              <a:ea typeface="ＭＳ Ｐゴシック" charset="-128"/>
            </a:endParaRPr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29BFDF38-B0D5-754F-8B3E-5F23188C8047}" type="slidenum">
              <a:rPr lang="en-US" altLang="x-none" sz="1200">
                <a:solidFill>
                  <a:srgbClr val="000000"/>
                </a:solidFill>
                <a:latin typeface="Tahoma" charset="0"/>
              </a:rPr>
              <a:pPr eaLnBrk="1" hangingPunct="1"/>
              <a:t>56</a:t>
            </a:fld>
            <a:endParaRPr lang="en-US" altLang="x-none" sz="1200">
              <a:solidFill>
                <a:srgbClr val="000000"/>
              </a:solidFill>
              <a:latin typeface="Tahoma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81000" y="5867400"/>
            <a:ext cx="2432050" cy="64611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eaLnBrk="1" hangingPunct="1">
              <a:defRPr/>
            </a:pPr>
            <a:r>
              <a:rPr lang="en-US" sz="3600" kern="0" dirty="0" err="1">
                <a:solidFill>
                  <a:srgbClr val="3333CC"/>
                </a:solidFill>
                <a:latin typeface="Comic Sans MS" charset="0"/>
                <a:ea typeface="ＭＳ Ｐゴシック" charset="0"/>
                <a:cs typeface="ＭＳ Ｐゴシック" charset="0"/>
              </a:rPr>
              <a:t>Chaos.java</a:t>
            </a:r>
            <a:endParaRPr lang="en-US" dirty="0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400800" y="1828800"/>
            <a:ext cx="411163" cy="5238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eaLnBrk="1" hangingPunct="1">
              <a:defRPr/>
            </a:pPr>
            <a:r>
              <a:rPr lang="en-US" sz="2800" kern="0" dirty="0">
                <a:solidFill>
                  <a:srgbClr val="000090"/>
                </a:solidFill>
                <a:latin typeface="Comic Sans MS" charset="0"/>
                <a:ea typeface="ＭＳ Ｐゴシック" charset="0"/>
                <a:cs typeface="ＭＳ Ｐゴシック" charset="0"/>
              </a:rPr>
              <a:t>B</a:t>
            </a:r>
            <a:endParaRPr lang="en-US" dirty="0">
              <a:solidFill>
                <a:srgbClr val="000090"/>
              </a:solidFill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6224035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7772400" cy="1143000"/>
          </a:xfrm>
        </p:spPr>
        <p:txBody>
          <a:bodyPr/>
          <a:lstStyle/>
          <a:p>
            <a:r>
              <a:rPr lang="en-US" altLang="zh-CN" sz="3600" dirty="0">
                <a:ea typeface="ＭＳ Ｐゴシック" charset="-128"/>
              </a:rPr>
              <a:t>(Offline)</a:t>
            </a:r>
            <a:r>
              <a:rPr lang="zh-CN" altLang="en-US" sz="3600" dirty="0">
                <a:ea typeface="ＭＳ Ｐゴシック" charset="-128"/>
              </a:rPr>
              <a:t> </a:t>
            </a:r>
            <a:r>
              <a:rPr lang="en-US" altLang="x-none" sz="3600" dirty="0">
                <a:ea typeface="ＭＳ Ｐゴシック" charset="-128"/>
              </a:rPr>
              <a:t>Example: Chaos Game</a:t>
            </a:r>
            <a:endParaRPr lang="en-US" altLang="x-none" sz="3600" dirty="0">
              <a:latin typeface="Courier New" charset="0"/>
              <a:ea typeface="ＭＳ Ｐゴシック" charset="-128"/>
            </a:endParaRPr>
          </a:p>
        </p:txBody>
      </p:sp>
      <p:sp>
        <p:nvSpPr>
          <p:cNvPr id="3174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fld id="{41529FC3-AB4E-3242-917E-14DB195F0837}" type="slidenum">
              <a:rPr lang="en-US" altLang="x-none" sz="1200">
                <a:solidFill>
                  <a:srgbClr val="000000"/>
                </a:solidFill>
                <a:latin typeface="Tahoma" charset="0"/>
              </a:rPr>
              <a:pPr eaLnBrk="1" hangingPunct="1"/>
              <a:t>57</a:t>
            </a:fld>
            <a:endParaRPr lang="en-US" altLang="x-none" sz="1200">
              <a:solidFill>
                <a:srgbClr val="000000"/>
              </a:solidFill>
              <a:latin typeface="Tahoma" charset="0"/>
            </a:endParaRPr>
          </a:p>
        </p:txBody>
      </p:sp>
      <p:pic>
        <p:nvPicPr>
          <p:cNvPr id="31747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389063"/>
            <a:ext cx="5664200" cy="549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48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752600"/>
            <a:ext cx="2133600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070119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4"/>
          <p:cNvSpPr>
            <a:spLocks noChangeArrowheads="1"/>
          </p:cNvSpPr>
          <p:nvPr/>
        </p:nvSpPr>
        <p:spPr bwMode="auto">
          <a:xfrm>
            <a:off x="1611313" y="4519613"/>
            <a:ext cx="1522412" cy="280987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>
              <a:solidFill>
                <a:srgbClr val="FFFFFF"/>
              </a:solidFill>
            </a:endParaRPr>
          </a:p>
        </p:txBody>
      </p:sp>
      <p:sp>
        <p:nvSpPr>
          <p:cNvPr id="57346" name="Rectangle 4"/>
          <p:cNvSpPr>
            <a:spLocks noChangeArrowheads="1"/>
          </p:cNvSpPr>
          <p:nvPr/>
        </p:nvSpPr>
        <p:spPr bwMode="auto">
          <a:xfrm>
            <a:off x="1600200" y="2538413"/>
            <a:ext cx="1430338" cy="280987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>
              <a:solidFill>
                <a:srgbClr val="FFFFFF"/>
              </a:solidFill>
            </a:endParaRPr>
          </a:p>
        </p:txBody>
      </p:sp>
      <p:sp>
        <p:nvSpPr>
          <p:cNvPr id="57347" name="Rectangle 4"/>
          <p:cNvSpPr>
            <a:spLocks noChangeArrowheads="1"/>
          </p:cNvSpPr>
          <p:nvPr/>
        </p:nvSpPr>
        <p:spPr bwMode="auto">
          <a:xfrm>
            <a:off x="5222875" y="2157413"/>
            <a:ext cx="720725" cy="280987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>
              <a:solidFill>
                <a:srgbClr val="FFFFFF"/>
              </a:solidFill>
            </a:endParaRPr>
          </a:p>
        </p:txBody>
      </p:sp>
      <p:sp>
        <p:nvSpPr>
          <p:cNvPr id="57348" name="Rectang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ea typeface="ＭＳ Ｐゴシック" charset="-128"/>
              </a:rPr>
              <a:t>Exercise: </a:t>
            </a:r>
            <a:r>
              <a:rPr lang="en-US" altLang="en-US">
                <a:ea typeface="ＭＳ Ｐゴシック" charset="-128"/>
              </a:rPr>
              <a:t>“</a:t>
            </a:r>
            <a:r>
              <a:rPr lang="en-US" altLang="x-none">
                <a:ea typeface="ＭＳ Ｐゴシック" charset="-128"/>
              </a:rPr>
              <a:t>Parameter Mystery</a:t>
            </a:r>
            <a:r>
              <a:rPr lang="en-US" altLang="en-US">
                <a:ea typeface="ＭＳ Ｐゴシック" charset="-128"/>
              </a:rPr>
              <a:t>”</a:t>
            </a:r>
            <a:endParaRPr lang="en-US" altLang="x-none" b="1" i="1">
              <a:ea typeface="ＭＳ Ｐゴシック" charset="-128"/>
            </a:endParaRPr>
          </a:p>
        </p:txBody>
      </p:sp>
      <p:sp>
        <p:nvSpPr>
          <p:cNvPr id="57349" name="Rectangle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10000"/>
              </a:lnSpc>
              <a:buFont typeface="Wingdings" charset="2"/>
              <a:buNone/>
            </a:pPr>
            <a:endParaRPr lang="en-US" altLang="x-none" sz="90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90000"/>
              </a:lnSpc>
              <a:buFont typeface="Wingdings 2" charset="2"/>
              <a:buNone/>
            </a:pPr>
            <a:endParaRPr lang="en-US" altLang="x-none" sz="200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90000"/>
              </a:lnSpc>
              <a:buFont typeface="Wingdings 2" charset="2"/>
              <a:buNone/>
            </a:pPr>
            <a:r>
              <a:rPr lang="en-US" altLang="x-none" sz="2000">
                <a:latin typeface="Courier New" charset="0"/>
                <a:ea typeface="ＭＳ Ｐゴシック" charset="-128"/>
              </a:rPr>
              <a:t>public static void strange(</a:t>
            </a:r>
            <a:r>
              <a:rPr lang="en-US" altLang="x-none" sz="2000" b="1">
                <a:latin typeface="Courier New" charset="0"/>
                <a:ea typeface="ＭＳ Ｐゴシック" charset="-128"/>
              </a:rPr>
              <a:t>int x</a:t>
            </a:r>
            <a:r>
              <a:rPr lang="en-US" altLang="x-none" sz="2000">
                <a:latin typeface="Courier New" charset="0"/>
                <a:ea typeface="ＭＳ Ｐゴシック" charset="-128"/>
              </a:rPr>
              <a:t>) {</a:t>
            </a:r>
          </a:p>
          <a:p>
            <a:pPr lvl="1" eaLnBrk="1" hangingPunct="1">
              <a:lnSpc>
                <a:spcPct val="90000"/>
              </a:lnSpc>
              <a:buFont typeface="Wingdings 2" charset="2"/>
              <a:buNone/>
            </a:pPr>
            <a:r>
              <a:rPr lang="en-US" altLang="x-none" sz="2000" b="1">
                <a:latin typeface="Courier New" charset="0"/>
                <a:ea typeface="ＭＳ Ｐゴシック" charset="-128"/>
              </a:rPr>
              <a:t>    x = x + 1;</a:t>
            </a:r>
            <a:endParaRPr lang="en-US" altLang="x-none" sz="200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90000"/>
              </a:lnSpc>
              <a:buFont typeface="Wingdings 2" charset="2"/>
              <a:buNone/>
            </a:pPr>
            <a:r>
              <a:rPr lang="en-US" altLang="x-none" sz="2000">
                <a:latin typeface="Courier New" charset="0"/>
                <a:ea typeface="ＭＳ Ｐゴシック" charset="-128"/>
              </a:rPr>
              <a:t>    System.out.println("1. x = " + </a:t>
            </a:r>
            <a:r>
              <a:rPr lang="en-US" altLang="x-none" sz="2000" b="1">
                <a:latin typeface="Courier New" charset="0"/>
                <a:ea typeface="ＭＳ Ｐゴシック" charset="-128"/>
              </a:rPr>
              <a:t>x</a:t>
            </a:r>
            <a:r>
              <a:rPr lang="en-US" altLang="x-none" sz="2000">
                <a:latin typeface="Courier New" charset="0"/>
                <a:ea typeface="ＭＳ Ｐゴシック" charset="-128"/>
              </a:rPr>
              <a:t>);</a:t>
            </a:r>
          </a:p>
          <a:p>
            <a:pPr lvl="1" eaLnBrk="1" hangingPunct="1">
              <a:lnSpc>
                <a:spcPct val="90000"/>
              </a:lnSpc>
              <a:buFont typeface="Wingdings 2" charset="2"/>
              <a:buNone/>
            </a:pPr>
            <a:r>
              <a:rPr lang="en-US" altLang="x-none" sz="2000">
                <a:latin typeface="Courier New" charset="0"/>
                <a:ea typeface="ＭＳ Ｐゴシック" charset="-128"/>
              </a:rPr>
              <a:t>}</a:t>
            </a:r>
          </a:p>
          <a:p>
            <a:pPr lvl="1" eaLnBrk="1" hangingPunct="1">
              <a:lnSpc>
                <a:spcPct val="90000"/>
              </a:lnSpc>
              <a:buFont typeface="Wingdings 2" charset="2"/>
              <a:buNone/>
            </a:pPr>
            <a:endParaRPr lang="en-US" altLang="x-none" sz="2000"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90000"/>
              </a:lnSpc>
              <a:buFont typeface="Wingdings 2" charset="2"/>
              <a:buNone/>
            </a:pPr>
            <a:r>
              <a:rPr lang="en-US" altLang="x-none" sz="2000">
                <a:latin typeface="Courier New" charset="0"/>
                <a:ea typeface="ＭＳ Ｐゴシック" charset="-128"/>
              </a:rPr>
              <a:t>public static void main(String[] args) {</a:t>
            </a:r>
          </a:p>
          <a:p>
            <a:pPr lvl="1" eaLnBrk="1" hangingPunct="1">
              <a:lnSpc>
                <a:spcPct val="90000"/>
              </a:lnSpc>
              <a:buFont typeface="Wingdings 2" charset="2"/>
              <a:buNone/>
            </a:pPr>
            <a:r>
              <a:rPr lang="en-US" altLang="x-none" sz="2000">
                <a:latin typeface="Courier New" charset="0"/>
                <a:ea typeface="ＭＳ Ｐゴシック" charset="-128"/>
              </a:rPr>
              <a:t>    int x = 23;</a:t>
            </a:r>
          </a:p>
          <a:p>
            <a:pPr lvl="1" eaLnBrk="1" hangingPunct="1">
              <a:lnSpc>
                <a:spcPct val="90000"/>
              </a:lnSpc>
              <a:buFont typeface="Wingdings 2" charset="2"/>
              <a:buNone/>
            </a:pPr>
            <a:r>
              <a:rPr lang="en-US" altLang="x-none" sz="2000" b="1">
                <a:latin typeface="Courier New" charset="0"/>
                <a:ea typeface="ＭＳ Ｐゴシック" charset="-128"/>
              </a:rPr>
              <a:t>    strange(x);</a:t>
            </a:r>
          </a:p>
          <a:p>
            <a:pPr lvl="1" eaLnBrk="1" hangingPunct="1">
              <a:lnSpc>
                <a:spcPct val="90000"/>
              </a:lnSpc>
              <a:buFont typeface="Wingdings 2" charset="2"/>
              <a:buNone/>
            </a:pPr>
            <a:r>
              <a:rPr lang="en-US" altLang="x-none" sz="2000">
                <a:latin typeface="Courier New" charset="0"/>
                <a:ea typeface="ＭＳ Ｐゴシック" charset="-128"/>
              </a:rPr>
              <a:t>    System.out.println("2. x = " + </a:t>
            </a:r>
            <a:r>
              <a:rPr lang="en-US" altLang="x-none" sz="2000" b="1">
                <a:latin typeface="Courier New" charset="0"/>
                <a:ea typeface="ＭＳ Ｐゴシック" charset="-128"/>
              </a:rPr>
              <a:t>x</a:t>
            </a:r>
            <a:r>
              <a:rPr lang="en-US" altLang="x-none" sz="2000">
                <a:latin typeface="Courier New" charset="0"/>
                <a:ea typeface="ＭＳ Ｐゴシック" charset="-128"/>
              </a:rPr>
              <a:t>);</a:t>
            </a:r>
            <a:endParaRPr lang="en-US" altLang="x-none" sz="2000" b="1">
              <a:solidFill>
                <a:srgbClr val="008080"/>
              </a:solidFill>
              <a:latin typeface="Courier New" charset="0"/>
              <a:ea typeface="ＭＳ Ｐゴシック" charset="-128"/>
            </a:endParaRPr>
          </a:p>
          <a:p>
            <a:pPr lvl="1" eaLnBrk="1" hangingPunct="1">
              <a:lnSpc>
                <a:spcPct val="90000"/>
              </a:lnSpc>
              <a:buFont typeface="Wingdings 2" charset="2"/>
              <a:buNone/>
            </a:pPr>
            <a:r>
              <a:rPr lang="en-US" altLang="x-none" sz="2000">
                <a:latin typeface="Courier New" charset="0"/>
                <a:ea typeface="ＭＳ Ｐゴシック" charset="-128"/>
              </a:rPr>
              <a:t>    ...</a:t>
            </a:r>
          </a:p>
          <a:p>
            <a:pPr lvl="1" eaLnBrk="1" hangingPunct="1">
              <a:lnSpc>
                <a:spcPct val="90000"/>
              </a:lnSpc>
              <a:buFont typeface="Wingdings 2" charset="2"/>
              <a:buNone/>
            </a:pPr>
            <a:r>
              <a:rPr lang="en-US" altLang="x-none" sz="2000">
                <a:latin typeface="Courier New" charset="0"/>
                <a:ea typeface="ＭＳ Ｐゴシック" charset="-128"/>
              </a:rPr>
              <a:t>}</a:t>
            </a:r>
            <a:endParaRPr lang="en-US" altLang="x-none" sz="2000">
              <a:ea typeface="ＭＳ Ｐゴシック" charset="-128"/>
            </a:endParaRPr>
          </a:p>
        </p:txBody>
      </p:sp>
      <p:sp>
        <p:nvSpPr>
          <p:cNvPr id="35847" name="Text Box 7"/>
          <p:cNvSpPr txBox="1">
            <a:spLocks noChangeArrowheads="1"/>
          </p:cNvSpPr>
          <p:nvPr/>
        </p:nvSpPr>
        <p:spPr bwMode="auto">
          <a:xfrm>
            <a:off x="7162800" y="5033963"/>
            <a:ext cx="1590675" cy="1138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2000">
                <a:latin typeface="Tahoma" charset="0"/>
              </a:rPr>
              <a:t>Output:</a:t>
            </a:r>
          </a:p>
          <a:p>
            <a:pPr eaLnBrk="1" hangingPunct="1"/>
            <a:endParaRPr lang="en-US" altLang="x-none" sz="800">
              <a:latin typeface="Courier New" charset="0"/>
            </a:endParaRPr>
          </a:p>
          <a:p>
            <a:pPr eaLnBrk="1" hangingPunct="1"/>
            <a:r>
              <a:rPr lang="en-US" altLang="x-none" sz="2000">
                <a:latin typeface="Courier New" charset="0"/>
              </a:rPr>
              <a:t>1. x = 24</a:t>
            </a:r>
          </a:p>
          <a:p>
            <a:pPr eaLnBrk="1" hangingPunct="1"/>
            <a:r>
              <a:rPr lang="en-US" altLang="x-none" sz="2000">
                <a:latin typeface="Courier New" charset="0"/>
              </a:rPr>
              <a:t>2. x = 23</a:t>
            </a:r>
          </a:p>
        </p:txBody>
      </p:sp>
    </p:spTree>
    <p:extLst>
      <p:ext uri="{BB962C8B-B14F-4D97-AF65-F5344CB8AC3E}">
        <p14:creationId xmlns:p14="http://schemas.microsoft.com/office/powerpoint/2010/main" val="49515750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Explanation: </a:t>
            </a:r>
            <a:r>
              <a:rPr lang="en-US" altLang="x-none">
                <a:latin typeface="Courier New" charset="0"/>
                <a:ea typeface="ＭＳ Ｐゴシック" charset="-128"/>
              </a:rPr>
              <a:t>main()</a:t>
            </a:r>
            <a:r>
              <a:rPr lang="en-US" altLang="x-none">
                <a:ea typeface="ＭＳ Ｐゴシック" charset="-128"/>
              </a:rPr>
              <a:t> start</a:t>
            </a:r>
          </a:p>
        </p:txBody>
      </p:sp>
      <p:sp>
        <p:nvSpPr>
          <p:cNvPr id="5939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5E64E505-85A2-1B42-8E18-B1B3723A03BA}" type="slidenum">
              <a:rPr lang="en-US" altLang="x-none" sz="1200">
                <a:latin typeface="Tahoma" charset="0"/>
              </a:rPr>
              <a:pPr/>
              <a:t>7</a:t>
            </a:fld>
            <a:endParaRPr lang="en-US" altLang="x-none" sz="1200">
              <a:latin typeface="Tahoma" charset="0"/>
            </a:endParaRPr>
          </a:p>
        </p:txBody>
      </p:sp>
      <p:sp>
        <p:nvSpPr>
          <p:cNvPr id="59395" name="Rectangle 6"/>
          <p:cNvSpPr txBox="1">
            <a:spLocks/>
          </p:cNvSpPr>
          <p:nvPr/>
        </p:nvSpPr>
        <p:spPr bwMode="auto">
          <a:xfrm>
            <a:off x="533400" y="16002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1" tIns="45708" rIns="91411" bIns="45708"/>
          <a:lstStyle>
            <a:lvl1pPr marL="342900" indent="-3429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1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charset="2"/>
              <a:buNone/>
            </a:pPr>
            <a:endParaRPr lang="en-US" altLang="x-none" sz="900">
              <a:latin typeface="Courier New" charset="0"/>
            </a:endParaRP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75000"/>
              <a:buFont typeface="Wingdings 2" charset="2"/>
              <a:buNone/>
            </a:pPr>
            <a:endParaRPr lang="en-US" altLang="x-none" sz="2000">
              <a:latin typeface="Courier New" charset="0"/>
            </a:endParaRP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75000"/>
              <a:buFont typeface="Wingdings 2" charset="2"/>
              <a:buNone/>
            </a:pPr>
            <a:endParaRPr lang="en-US" altLang="x-none" sz="2000">
              <a:latin typeface="Courier New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09600" y="1600200"/>
            <a:ext cx="6400800" cy="1724025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txBody>
          <a:bodyPr>
            <a:spAutoFit/>
          </a:bodyPr>
          <a:lstStyle/>
          <a:p>
            <a:pPr marL="285750" indent="-285750" algn="l">
              <a:lnSpc>
                <a:spcPct val="90000"/>
              </a:lnSpc>
              <a:spcBef>
                <a:spcPct val="20000"/>
              </a:spcBef>
              <a:buClr>
                <a:srgbClr val="3333CC"/>
              </a:buClr>
              <a:buSzPct val="75000"/>
              <a:defRPr/>
            </a:pPr>
            <a:r>
              <a:rPr lang="en-US" sz="20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public static void main(String[] args) {</a:t>
            </a:r>
          </a:p>
          <a:p>
            <a:pPr marL="285750" indent="-285750" algn="l">
              <a:lnSpc>
                <a:spcPct val="90000"/>
              </a:lnSpc>
              <a:spcBef>
                <a:spcPct val="20000"/>
              </a:spcBef>
              <a:buClr>
                <a:srgbClr val="3333CC"/>
              </a:buClr>
              <a:buSzPct val="75000"/>
              <a:defRPr/>
            </a:pPr>
            <a:r>
              <a:rPr lang="en-US" sz="20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int x = 23;</a:t>
            </a:r>
          </a:p>
          <a:p>
            <a:pPr marL="285750" indent="-285750" algn="l">
              <a:lnSpc>
                <a:spcPct val="90000"/>
              </a:lnSpc>
              <a:spcBef>
                <a:spcPct val="20000"/>
              </a:spcBef>
              <a:buClr>
                <a:srgbClr val="3333CC"/>
              </a:buClr>
              <a:buSzPct val="75000"/>
              <a:defRPr/>
            </a:pPr>
            <a:r>
              <a:rPr lang="en-US" sz="2000" b="1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strange(x);</a:t>
            </a:r>
          </a:p>
          <a:p>
            <a:pPr marL="285750" indent="-285750" algn="l">
              <a:lnSpc>
                <a:spcPct val="90000"/>
              </a:lnSpc>
              <a:spcBef>
                <a:spcPct val="20000"/>
              </a:spcBef>
              <a:buClr>
                <a:srgbClr val="3333CC"/>
              </a:buClr>
              <a:buSzPct val="75000"/>
              <a:defRPr/>
            </a:pPr>
            <a:r>
              <a:rPr lang="en-US" sz="20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System.out.println("2. x = " + </a:t>
            </a:r>
            <a:r>
              <a:rPr lang="en-US" sz="2000" b="1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x</a:t>
            </a:r>
            <a:r>
              <a:rPr lang="en-US" sz="20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);</a:t>
            </a:r>
            <a:endParaRPr lang="en-US" sz="2000" b="1">
              <a:solidFill>
                <a:srgbClr val="008080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 marL="285750" indent="-285750" algn="l">
              <a:lnSpc>
                <a:spcPct val="90000"/>
              </a:lnSpc>
              <a:spcBef>
                <a:spcPct val="20000"/>
              </a:spcBef>
              <a:buClr>
                <a:srgbClr val="3333CC"/>
              </a:buClr>
              <a:buSzPct val="75000"/>
              <a:defRPr/>
            </a:pPr>
            <a:r>
              <a:rPr lang="en-US" sz="20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}</a:t>
            </a:r>
            <a:endParaRPr lang="en-US" sz="2000">
              <a:solidFill>
                <a:srgbClr val="000000"/>
              </a:solidFill>
              <a:latin typeface="Comic Sans MS" charset="0"/>
              <a:ea typeface="ＭＳ Ｐゴシック" charset="0"/>
              <a:cs typeface="ＭＳ Ｐゴシック" charset="0"/>
            </a:endParaRPr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7086600" y="1752600"/>
            <a:ext cx="1676400" cy="1371600"/>
            <a:chOff x="7086600" y="1752600"/>
            <a:chExt cx="1676400" cy="1371600"/>
          </a:xfrm>
        </p:grpSpPr>
        <p:sp>
          <p:nvSpPr>
            <p:cNvPr id="8" name="Rectangle 7"/>
            <p:cNvSpPr/>
            <p:nvPr/>
          </p:nvSpPr>
          <p:spPr bwMode="auto">
            <a:xfrm>
              <a:off x="8001000" y="1752600"/>
              <a:ext cx="762000" cy="533400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8001000" y="2590800"/>
              <a:ext cx="762000" cy="533400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r>
                <a:rPr lang="en-US" sz="2400" dirty="0">
                  <a:latin typeface="Times New Roman" pitchFamily="18" charset="0"/>
                  <a:ea typeface="+mn-ea"/>
                  <a:cs typeface="ＭＳ Ｐゴシック" charset="0"/>
                </a:rPr>
                <a:t>23</a:t>
              </a:r>
            </a:p>
          </p:txBody>
        </p:sp>
        <p:sp>
          <p:nvSpPr>
            <p:cNvPr id="59401" name="Rectangle 9"/>
            <p:cNvSpPr>
              <a:spLocks noChangeArrowheads="1"/>
            </p:cNvSpPr>
            <p:nvPr/>
          </p:nvSpPr>
          <p:spPr bwMode="auto">
            <a:xfrm>
              <a:off x="7086600" y="1828800"/>
              <a:ext cx="800100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>
                  <a:solidFill>
                    <a:srgbClr val="000000"/>
                  </a:solidFill>
                  <a:latin typeface="Courier New" charset="0"/>
                </a:rPr>
                <a:t>args</a:t>
              </a:r>
              <a:endParaRPr lang="en-US" altLang="x-none"/>
            </a:p>
          </p:txBody>
        </p:sp>
        <p:sp>
          <p:nvSpPr>
            <p:cNvPr id="59402" name="Rectangle 10"/>
            <p:cNvSpPr>
              <a:spLocks noChangeArrowheads="1"/>
            </p:cNvSpPr>
            <p:nvPr/>
          </p:nvSpPr>
          <p:spPr bwMode="auto">
            <a:xfrm>
              <a:off x="7281863" y="2647950"/>
              <a:ext cx="338137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>
                  <a:solidFill>
                    <a:srgbClr val="000000"/>
                  </a:solidFill>
                  <a:latin typeface="Courier New" charset="0"/>
                </a:rPr>
                <a:t>x</a:t>
              </a:r>
              <a:endParaRPr lang="en-US" altLang="x-none"/>
            </a:p>
          </p:txBody>
        </p:sp>
      </p:grpSp>
      <p:sp>
        <p:nvSpPr>
          <p:cNvPr id="12" name="Right Arrow 11"/>
          <p:cNvSpPr>
            <a:spLocks noChangeArrowheads="1"/>
          </p:cNvSpPr>
          <p:nvPr/>
        </p:nvSpPr>
        <p:spPr bwMode="auto">
          <a:xfrm>
            <a:off x="381000" y="2057400"/>
            <a:ext cx="762000" cy="1524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</p:spTree>
    <p:extLst>
      <p:ext uri="{BB962C8B-B14F-4D97-AF65-F5344CB8AC3E}">
        <p14:creationId xmlns:p14="http://schemas.microsoft.com/office/powerpoint/2010/main" val="1561463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Explanation: Invocation</a:t>
            </a:r>
          </a:p>
        </p:txBody>
      </p:sp>
      <p:sp>
        <p:nvSpPr>
          <p:cNvPr id="6041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FA2F1BAF-F5B9-A24F-9C05-536B9855ABB9}" type="slidenum">
              <a:rPr lang="en-US" altLang="x-none" sz="1200">
                <a:latin typeface="Tahoma" charset="0"/>
              </a:rPr>
              <a:pPr/>
              <a:t>8</a:t>
            </a:fld>
            <a:endParaRPr lang="en-US" altLang="x-none" sz="1200">
              <a:latin typeface="Tahoma" charset="0"/>
            </a:endParaRPr>
          </a:p>
        </p:txBody>
      </p:sp>
      <p:sp>
        <p:nvSpPr>
          <p:cNvPr id="60419" name="Rectangle 5"/>
          <p:cNvSpPr>
            <a:spLocks noChangeArrowheads="1"/>
          </p:cNvSpPr>
          <p:nvPr/>
        </p:nvSpPr>
        <p:spPr bwMode="auto">
          <a:xfrm>
            <a:off x="609600" y="4267200"/>
            <a:ext cx="6400800" cy="13843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2857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public static void strange(</a:t>
            </a:r>
            <a:r>
              <a:rPr lang="en-US" altLang="x-none" sz="2000" b="1">
                <a:solidFill>
                  <a:srgbClr val="000000"/>
                </a:solidFill>
                <a:latin typeface="Courier New" charset="0"/>
              </a:rPr>
              <a:t>int x</a:t>
            </a:r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) {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r>
              <a:rPr lang="en-US" altLang="x-none" sz="2000" b="1">
                <a:solidFill>
                  <a:srgbClr val="000000"/>
                </a:solidFill>
                <a:latin typeface="Courier New" charset="0"/>
              </a:rPr>
              <a:t>    x = x + 1;</a:t>
            </a:r>
            <a:endParaRPr lang="en-US" altLang="x-none" sz="2000">
              <a:solidFill>
                <a:srgbClr val="000000"/>
              </a:solidFill>
              <a:latin typeface="Courier New" charset="0"/>
            </a:endParaRP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    System.out.println("1. x = " + </a:t>
            </a:r>
            <a:r>
              <a:rPr lang="en-US" altLang="x-none" sz="2000" b="1">
                <a:solidFill>
                  <a:srgbClr val="000000"/>
                </a:solidFill>
                <a:latin typeface="Courier New" charset="0"/>
              </a:rPr>
              <a:t>x</a:t>
            </a:r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);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}</a:t>
            </a:r>
          </a:p>
        </p:txBody>
      </p:sp>
      <p:sp>
        <p:nvSpPr>
          <p:cNvPr id="7" name="Rectangle 6"/>
          <p:cNvSpPr/>
          <p:nvPr/>
        </p:nvSpPr>
        <p:spPr>
          <a:xfrm>
            <a:off x="609600" y="1600200"/>
            <a:ext cx="6400800" cy="1724025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txBody>
          <a:bodyPr>
            <a:spAutoFit/>
          </a:bodyPr>
          <a:lstStyle/>
          <a:p>
            <a:pPr marL="285750" indent="-285750" algn="l">
              <a:lnSpc>
                <a:spcPct val="90000"/>
              </a:lnSpc>
              <a:spcBef>
                <a:spcPct val="20000"/>
              </a:spcBef>
              <a:buClr>
                <a:srgbClr val="3333CC"/>
              </a:buClr>
              <a:buSzPct val="75000"/>
              <a:defRPr/>
            </a:pPr>
            <a:r>
              <a:rPr lang="en-US" sz="20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public static void main(String[] args) {</a:t>
            </a:r>
          </a:p>
          <a:p>
            <a:pPr marL="285750" indent="-285750" algn="l">
              <a:lnSpc>
                <a:spcPct val="90000"/>
              </a:lnSpc>
              <a:spcBef>
                <a:spcPct val="20000"/>
              </a:spcBef>
              <a:buClr>
                <a:srgbClr val="3333CC"/>
              </a:buClr>
              <a:buSzPct val="75000"/>
              <a:defRPr/>
            </a:pPr>
            <a:r>
              <a:rPr lang="en-US" sz="20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int x = 23;</a:t>
            </a:r>
          </a:p>
          <a:p>
            <a:pPr marL="285750" indent="-285750" algn="l">
              <a:lnSpc>
                <a:spcPct val="90000"/>
              </a:lnSpc>
              <a:spcBef>
                <a:spcPct val="20000"/>
              </a:spcBef>
              <a:buClr>
                <a:srgbClr val="3333CC"/>
              </a:buClr>
              <a:buSzPct val="75000"/>
              <a:defRPr/>
            </a:pPr>
            <a:r>
              <a:rPr lang="en-US" sz="2000" b="1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strange(x);</a:t>
            </a:r>
          </a:p>
          <a:p>
            <a:pPr marL="285750" indent="-285750" algn="l">
              <a:lnSpc>
                <a:spcPct val="90000"/>
              </a:lnSpc>
              <a:spcBef>
                <a:spcPct val="20000"/>
              </a:spcBef>
              <a:buClr>
                <a:srgbClr val="3333CC"/>
              </a:buClr>
              <a:buSzPct val="75000"/>
              <a:defRPr/>
            </a:pPr>
            <a:r>
              <a:rPr lang="en-US" sz="20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System.out.println("2. x = " + </a:t>
            </a:r>
            <a:r>
              <a:rPr lang="en-US" sz="2000" b="1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x</a:t>
            </a:r>
            <a:r>
              <a:rPr lang="en-US" sz="20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);</a:t>
            </a:r>
            <a:endParaRPr lang="en-US" sz="2000" b="1">
              <a:solidFill>
                <a:srgbClr val="008080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 marL="285750" indent="-285750" algn="l">
              <a:lnSpc>
                <a:spcPct val="90000"/>
              </a:lnSpc>
              <a:spcBef>
                <a:spcPct val="20000"/>
              </a:spcBef>
              <a:buClr>
                <a:srgbClr val="3333CC"/>
              </a:buClr>
              <a:buSzPct val="75000"/>
              <a:defRPr/>
            </a:pPr>
            <a:r>
              <a:rPr lang="en-US" sz="200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}</a:t>
            </a:r>
            <a:endParaRPr lang="en-US" sz="2000">
              <a:solidFill>
                <a:srgbClr val="000000"/>
              </a:solidFill>
              <a:latin typeface="Comic Sans M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8001000" y="1752600"/>
            <a:ext cx="762000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8001000" y="2590800"/>
            <a:ext cx="762000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r>
              <a:rPr lang="en-US" sz="2400" dirty="0">
                <a:latin typeface="Times New Roman" pitchFamily="18" charset="0"/>
                <a:ea typeface="+mn-ea"/>
                <a:cs typeface="ＭＳ Ｐゴシック" charset="0"/>
              </a:rPr>
              <a:t>23</a:t>
            </a:r>
          </a:p>
        </p:txBody>
      </p:sp>
      <p:sp>
        <p:nvSpPr>
          <p:cNvPr id="60423" name="Rectangle 9"/>
          <p:cNvSpPr>
            <a:spLocks noChangeArrowheads="1"/>
          </p:cNvSpPr>
          <p:nvPr/>
        </p:nvSpPr>
        <p:spPr bwMode="auto">
          <a:xfrm>
            <a:off x="7086600" y="1828800"/>
            <a:ext cx="8001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args</a:t>
            </a:r>
            <a:endParaRPr lang="en-US" altLang="x-none"/>
          </a:p>
        </p:txBody>
      </p:sp>
      <p:sp>
        <p:nvSpPr>
          <p:cNvPr id="60424" name="Rectangle 10"/>
          <p:cNvSpPr>
            <a:spLocks noChangeArrowheads="1"/>
          </p:cNvSpPr>
          <p:nvPr/>
        </p:nvSpPr>
        <p:spPr bwMode="auto">
          <a:xfrm>
            <a:off x="7281863" y="2647950"/>
            <a:ext cx="3381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x</a:t>
            </a:r>
            <a:endParaRPr lang="en-US" altLang="x-none"/>
          </a:p>
        </p:txBody>
      </p:sp>
      <p:sp>
        <p:nvSpPr>
          <p:cNvPr id="60425" name="Right Arrow 11"/>
          <p:cNvSpPr>
            <a:spLocks noChangeArrowheads="1"/>
          </p:cNvSpPr>
          <p:nvPr/>
        </p:nvSpPr>
        <p:spPr bwMode="auto">
          <a:xfrm>
            <a:off x="381000" y="2362200"/>
            <a:ext cx="762000" cy="1524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cxnSp>
        <p:nvCxnSpPr>
          <p:cNvPr id="60426" name="Straight Connector 13"/>
          <p:cNvCxnSpPr>
            <a:cxnSpLocks noChangeShapeType="1"/>
          </p:cNvCxnSpPr>
          <p:nvPr/>
        </p:nvCxnSpPr>
        <p:spPr bwMode="auto">
          <a:xfrm>
            <a:off x="0" y="3810000"/>
            <a:ext cx="91440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2" name="Group 25"/>
          <p:cNvGrpSpPr>
            <a:grpSpLocks/>
          </p:cNvGrpSpPr>
          <p:nvPr/>
        </p:nvGrpSpPr>
        <p:grpSpPr bwMode="auto">
          <a:xfrm>
            <a:off x="7281863" y="4572000"/>
            <a:ext cx="1481137" cy="533400"/>
            <a:chOff x="7281446" y="4572000"/>
            <a:chExt cx="1481554" cy="533400"/>
          </a:xfrm>
        </p:grpSpPr>
        <p:sp>
          <p:nvSpPr>
            <p:cNvPr id="15" name="Rectangle 14"/>
            <p:cNvSpPr/>
            <p:nvPr/>
          </p:nvSpPr>
          <p:spPr bwMode="auto">
            <a:xfrm>
              <a:off x="8000785" y="4572000"/>
              <a:ext cx="762215" cy="533400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 sz="2400">
                <a:ea typeface="ＭＳ Ｐゴシック" charset="0"/>
                <a:cs typeface="ＭＳ Ｐゴシック" charset="0"/>
              </a:endParaRPr>
            </a:p>
          </p:txBody>
        </p:sp>
        <p:sp>
          <p:nvSpPr>
            <p:cNvPr id="60434" name="Rectangle 15"/>
            <p:cNvSpPr>
              <a:spLocks noChangeArrowheads="1"/>
            </p:cNvSpPr>
            <p:nvPr/>
          </p:nvSpPr>
          <p:spPr bwMode="auto">
            <a:xfrm>
              <a:off x="7281446" y="4629150"/>
              <a:ext cx="338232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>
                  <a:solidFill>
                    <a:srgbClr val="000000"/>
                  </a:solidFill>
                  <a:latin typeface="Courier New" charset="0"/>
                </a:rPr>
                <a:t>x</a:t>
              </a:r>
              <a:endParaRPr lang="en-US" altLang="x-none"/>
            </a:p>
          </p:txBody>
        </p:sp>
      </p:grpSp>
      <p:sp>
        <p:nvSpPr>
          <p:cNvPr id="19" name="Text Box 7"/>
          <p:cNvSpPr txBox="1">
            <a:spLocks noChangeArrowheads="1"/>
          </p:cNvSpPr>
          <p:nvPr/>
        </p:nvSpPr>
        <p:spPr bwMode="auto">
          <a:xfrm>
            <a:off x="6096000" y="5780088"/>
            <a:ext cx="2819400" cy="1077912"/>
          </a:xfrm>
          <a:prstGeom prst="rect">
            <a:avLst/>
          </a:prstGeom>
          <a:noFill/>
          <a:ln w="12700">
            <a:solidFill>
              <a:schemeClr val="accent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1600" b="1">
                <a:solidFill>
                  <a:srgbClr val="000000"/>
                </a:solidFill>
                <a:latin typeface="Courier New" charset="0"/>
              </a:rPr>
              <a:t>compiler declares formal argument x and copies value from the actual argument</a:t>
            </a:r>
            <a:endParaRPr lang="en-US" altLang="x-none" sz="1600" b="1">
              <a:latin typeface="Courier New" charset="0"/>
            </a:endParaRPr>
          </a:p>
        </p:txBody>
      </p:sp>
      <p:sp>
        <p:nvSpPr>
          <p:cNvPr id="60429" name="Right Arrow 19"/>
          <p:cNvSpPr>
            <a:spLocks noChangeArrowheads="1"/>
          </p:cNvSpPr>
          <p:nvPr/>
        </p:nvSpPr>
        <p:spPr bwMode="auto">
          <a:xfrm>
            <a:off x="381000" y="4495800"/>
            <a:ext cx="762000" cy="1524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grpSp>
        <p:nvGrpSpPr>
          <p:cNvPr id="3" name="Group 26"/>
          <p:cNvGrpSpPr>
            <a:grpSpLocks/>
          </p:cNvGrpSpPr>
          <p:nvPr/>
        </p:nvGrpSpPr>
        <p:grpSpPr bwMode="auto">
          <a:xfrm>
            <a:off x="8153400" y="3200400"/>
            <a:ext cx="533400" cy="1833563"/>
            <a:chOff x="8153400" y="3200400"/>
            <a:chExt cx="533400" cy="1833265"/>
          </a:xfrm>
        </p:grpSpPr>
        <p:sp>
          <p:nvSpPr>
            <p:cNvPr id="60431" name="Rectangle 16"/>
            <p:cNvSpPr>
              <a:spLocks noChangeArrowheads="1"/>
            </p:cNvSpPr>
            <p:nvPr/>
          </p:nvSpPr>
          <p:spPr bwMode="auto">
            <a:xfrm>
              <a:off x="8153400" y="4572000"/>
              <a:ext cx="49244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400">
                  <a:solidFill>
                    <a:srgbClr val="000000"/>
                  </a:solidFill>
                </a:rPr>
                <a:t>23</a:t>
              </a:r>
              <a:endParaRPr lang="en-US" altLang="x-none"/>
            </a:p>
          </p:txBody>
        </p:sp>
        <p:cxnSp>
          <p:nvCxnSpPr>
            <p:cNvPr id="60432" name="Curved Connector 20"/>
            <p:cNvCxnSpPr>
              <a:cxnSpLocks noChangeShapeType="1"/>
            </p:cNvCxnSpPr>
            <p:nvPr/>
          </p:nvCxnSpPr>
          <p:spPr bwMode="auto">
            <a:xfrm flipH="1">
              <a:off x="8610600" y="3200400"/>
              <a:ext cx="76200" cy="1349375"/>
            </a:xfrm>
            <a:prstGeom prst="curvedConnector3">
              <a:avLst>
                <a:gd name="adj1" fmla="val -590912"/>
              </a:avLst>
            </a:prstGeom>
            <a:noFill/>
            <a:ln w="12700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1270458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Explanation: Local update</a:t>
            </a:r>
          </a:p>
        </p:txBody>
      </p:sp>
      <p:sp>
        <p:nvSpPr>
          <p:cNvPr id="6144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FE5BAC75-0051-034C-9936-3D26AA96B5B2}" type="slidenum">
              <a:rPr lang="en-US" altLang="x-none" sz="1200">
                <a:latin typeface="Tahoma" charset="0"/>
              </a:rPr>
              <a:pPr/>
              <a:t>9</a:t>
            </a:fld>
            <a:endParaRPr lang="en-US" altLang="x-none" sz="1200">
              <a:latin typeface="Tahoma" charset="0"/>
            </a:endParaRPr>
          </a:p>
        </p:txBody>
      </p:sp>
      <p:sp>
        <p:nvSpPr>
          <p:cNvPr id="61443" name="Rectangle 6"/>
          <p:cNvSpPr txBox="1">
            <a:spLocks/>
          </p:cNvSpPr>
          <p:nvPr/>
        </p:nvSpPr>
        <p:spPr bwMode="auto">
          <a:xfrm>
            <a:off x="533400" y="16002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1" tIns="45708" rIns="91411" bIns="45708"/>
          <a:lstStyle>
            <a:lvl1pPr marL="342900" indent="-3429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110000"/>
              </a:lnSpc>
              <a:spcBef>
                <a:spcPct val="20000"/>
              </a:spcBef>
              <a:buClr>
                <a:schemeClr val="accent2"/>
              </a:buClr>
              <a:buSzPct val="85000"/>
              <a:buFont typeface="Wingdings" charset="2"/>
              <a:buNone/>
            </a:pPr>
            <a:endParaRPr lang="en-US" altLang="x-none" sz="900">
              <a:latin typeface="Courier New" charset="0"/>
            </a:endParaRP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75000"/>
              <a:buFont typeface="Wingdings 2" charset="2"/>
              <a:buNone/>
            </a:pPr>
            <a:endParaRPr lang="en-US" altLang="x-none" sz="2000">
              <a:latin typeface="Courier New" charset="0"/>
            </a:endParaRP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75000"/>
              <a:buFont typeface="Wingdings 2" charset="2"/>
              <a:buNone/>
            </a:pPr>
            <a:endParaRPr lang="en-US" altLang="x-none" sz="2000">
              <a:latin typeface="Courier New" charset="0"/>
            </a:endParaRPr>
          </a:p>
        </p:txBody>
      </p:sp>
      <p:sp>
        <p:nvSpPr>
          <p:cNvPr id="61444" name="Rectangle 5"/>
          <p:cNvSpPr>
            <a:spLocks noChangeArrowheads="1"/>
          </p:cNvSpPr>
          <p:nvPr/>
        </p:nvSpPr>
        <p:spPr bwMode="auto">
          <a:xfrm>
            <a:off x="609600" y="4267200"/>
            <a:ext cx="6400800" cy="13843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2857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public static void strange(</a:t>
            </a:r>
            <a:r>
              <a:rPr lang="en-US" altLang="x-none" sz="2000" b="1">
                <a:solidFill>
                  <a:srgbClr val="000000"/>
                </a:solidFill>
                <a:latin typeface="Courier New" charset="0"/>
              </a:rPr>
              <a:t>int x</a:t>
            </a:r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) {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r>
              <a:rPr lang="en-US" altLang="x-none" sz="2000" b="1">
                <a:solidFill>
                  <a:srgbClr val="000000"/>
                </a:solidFill>
                <a:latin typeface="Courier New" charset="0"/>
              </a:rPr>
              <a:t>    x = x + 1;</a:t>
            </a:r>
            <a:endParaRPr lang="en-US" altLang="x-none" sz="2000">
              <a:solidFill>
                <a:srgbClr val="000000"/>
              </a:solidFill>
              <a:latin typeface="Courier New" charset="0"/>
            </a:endParaRP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    System.out.println("1. x = " + </a:t>
            </a:r>
            <a:r>
              <a:rPr lang="en-US" altLang="x-none" sz="2000" b="1">
                <a:solidFill>
                  <a:srgbClr val="000000"/>
                </a:solidFill>
                <a:latin typeface="Courier New" charset="0"/>
              </a:rPr>
              <a:t>x</a:t>
            </a:r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);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3333CC"/>
              </a:buClr>
              <a:buSzPct val="75000"/>
            </a:pPr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}</a:t>
            </a:r>
          </a:p>
        </p:txBody>
      </p:sp>
      <p:sp>
        <p:nvSpPr>
          <p:cNvPr id="7" name="Rectangle 6"/>
          <p:cNvSpPr/>
          <p:nvPr/>
        </p:nvSpPr>
        <p:spPr>
          <a:xfrm>
            <a:off x="609600" y="1600200"/>
            <a:ext cx="6400800" cy="1724025"/>
          </a:xfrm>
          <a:prstGeom prst="rect">
            <a:avLst/>
          </a:prstGeom>
          <a:ln>
            <a:solidFill>
              <a:schemeClr val="accent6">
                <a:lumMod val="50000"/>
              </a:schemeClr>
            </a:solidFill>
          </a:ln>
        </p:spPr>
        <p:txBody>
          <a:bodyPr>
            <a:spAutoFit/>
          </a:bodyPr>
          <a:lstStyle/>
          <a:p>
            <a:pPr marL="285750" indent="-285750" algn="l">
              <a:lnSpc>
                <a:spcPct val="90000"/>
              </a:lnSpc>
              <a:spcBef>
                <a:spcPct val="20000"/>
              </a:spcBef>
              <a:buClr>
                <a:srgbClr val="3333CC"/>
              </a:buClr>
              <a:buSzPct val="75000"/>
              <a:defRPr/>
            </a:pPr>
            <a:r>
              <a:rPr lang="en-US" sz="20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public static void main(String[] </a:t>
            </a:r>
            <a:r>
              <a:rPr lang="en-US" sz="20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args</a:t>
            </a:r>
            <a:r>
              <a:rPr lang="en-US" sz="20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 {</a:t>
            </a:r>
          </a:p>
          <a:p>
            <a:pPr marL="285750" indent="-285750" algn="l">
              <a:lnSpc>
                <a:spcPct val="90000"/>
              </a:lnSpc>
              <a:spcBef>
                <a:spcPct val="20000"/>
              </a:spcBef>
              <a:buClr>
                <a:srgbClr val="3333CC"/>
              </a:buClr>
              <a:buSzPct val="75000"/>
              <a:defRPr/>
            </a:pPr>
            <a:r>
              <a:rPr lang="en-US" sz="20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</a:t>
            </a:r>
            <a:r>
              <a:rPr lang="en-US" sz="20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int</a:t>
            </a:r>
            <a:r>
              <a:rPr lang="en-US" sz="20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x = 23;</a:t>
            </a:r>
          </a:p>
          <a:p>
            <a:pPr marL="285750" indent="-285750" algn="l">
              <a:lnSpc>
                <a:spcPct val="90000"/>
              </a:lnSpc>
              <a:spcBef>
                <a:spcPct val="20000"/>
              </a:spcBef>
              <a:buClr>
                <a:srgbClr val="3333CC"/>
              </a:buClr>
              <a:buSzPct val="75000"/>
              <a:defRPr/>
            </a:pPr>
            <a:r>
              <a:rPr lang="en-US" sz="2000" b="1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strange(x);</a:t>
            </a:r>
          </a:p>
          <a:p>
            <a:pPr marL="285750" indent="-285750" algn="l">
              <a:lnSpc>
                <a:spcPct val="90000"/>
              </a:lnSpc>
              <a:spcBef>
                <a:spcPct val="20000"/>
              </a:spcBef>
              <a:buClr>
                <a:srgbClr val="3333CC"/>
              </a:buClr>
              <a:buSzPct val="75000"/>
              <a:defRPr/>
            </a:pPr>
            <a:r>
              <a:rPr lang="en-US" sz="20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</a:t>
            </a:r>
            <a:r>
              <a:rPr lang="en-US" sz="2000" dirty="0" err="1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System.out.println</a:t>
            </a:r>
            <a:r>
              <a:rPr lang="en-US" sz="20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("2. x = " + </a:t>
            </a:r>
            <a:r>
              <a:rPr lang="en-US" sz="2000" b="1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x</a:t>
            </a:r>
            <a:r>
              <a:rPr lang="en-US" sz="20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);</a:t>
            </a:r>
            <a:endParaRPr lang="en-US" sz="2000" b="1" dirty="0">
              <a:solidFill>
                <a:srgbClr val="008080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 marL="285750" indent="-285750" algn="l">
              <a:lnSpc>
                <a:spcPct val="90000"/>
              </a:lnSpc>
              <a:spcBef>
                <a:spcPct val="20000"/>
              </a:spcBef>
              <a:buClr>
                <a:srgbClr val="3333CC"/>
              </a:buClr>
              <a:buSzPct val="75000"/>
              <a:defRPr/>
            </a:pPr>
            <a:r>
              <a:rPr lang="en-US" sz="2000" dirty="0">
                <a:solidFill>
                  <a:srgbClr val="000000"/>
                </a:solidFill>
                <a:latin typeface="Courier New" charset="0"/>
                <a:ea typeface="ＭＳ Ｐゴシック" charset="0"/>
                <a:cs typeface="ＭＳ Ｐゴシック" charset="0"/>
              </a:rPr>
              <a:t>}</a:t>
            </a:r>
            <a:endParaRPr lang="en-US" sz="2000" dirty="0">
              <a:solidFill>
                <a:srgbClr val="000000"/>
              </a:solidFill>
              <a:latin typeface="Comic Sans M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8001000" y="1752600"/>
            <a:ext cx="762000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8001000" y="2590800"/>
            <a:ext cx="762000" cy="533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r>
              <a:rPr lang="en-US" sz="2400" dirty="0">
                <a:latin typeface="Times New Roman" pitchFamily="18" charset="0"/>
                <a:ea typeface="+mn-ea"/>
                <a:cs typeface="ＭＳ Ｐゴシック" charset="0"/>
              </a:rPr>
              <a:t>23</a:t>
            </a:r>
          </a:p>
        </p:txBody>
      </p:sp>
      <p:sp>
        <p:nvSpPr>
          <p:cNvPr id="61448" name="Rectangle 9"/>
          <p:cNvSpPr>
            <a:spLocks noChangeArrowheads="1"/>
          </p:cNvSpPr>
          <p:nvPr/>
        </p:nvSpPr>
        <p:spPr bwMode="auto">
          <a:xfrm>
            <a:off x="7086600" y="1828800"/>
            <a:ext cx="8001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args</a:t>
            </a:r>
            <a:endParaRPr lang="en-US" altLang="x-none"/>
          </a:p>
        </p:txBody>
      </p:sp>
      <p:sp>
        <p:nvSpPr>
          <p:cNvPr id="61449" name="Rectangle 10"/>
          <p:cNvSpPr>
            <a:spLocks noChangeArrowheads="1"/>
          </p:cNvSpPr>
          <p:nvPr/>
        </p:nvSpPr>
        <p:spPr bwMode="auto">
          <a:xfrm>
            <a:off x="7281863" y="2647950"/>
            <a:ext cx="3381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2000">
                <a:solidFill>
                  <a:srgbClr val="000000"/>
                </a:solidFill>
                <a:latin typeface="Courier New" charset="0"/>
              </a:rPr>
              <a:t>x</a:t>
            </a:r>
            <a:endParaRPr lang="en-US" altLang="x-none"/>
          </a:p>
        </p:txBody>
      </p:sp>
      <p:sp>
        <p:nvSpPr>
          <p:cNvPr id="61450" name="Right Arrow 11"/>
          <p:cNvSpPr>
            <a:spLocks noChangeArrowheads="1"/>
          </p:cNvSpPr>
          <p:nvPr/>
        </p:nvSpPr>
        <p:spPr bwMode="auto">
          <a:xfrm>
            <a:off x="381000" y="2362200"/>
            <a:ext cx="762000" cy="1524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cxnSp>
        <p:nvCxnSpPr>
          <p:cNvPr id="61451" name="Straight Connector 13"/>
          <p:cNvCxnSpPr>
            <a:cxnSpLocks noChangeShapeType="1"/>
          </p:cNvCxnSpPr>
          <p:nvPr/>
        </p:nvCxnSpPr>
        <p:spPr bwMode="auto">
          <a:xfrm>
            <a:off x="0" y="3810000"/>
            <a:ext cx="91440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61452" name="Group 25"/>
          <p:cNvGrpSpPr>
            <a:grpSpLocks/>
          </p:cNvGrpSpPr>
          <p:nvPr/>
        </p:nvGrpSpPr>
        <p:grpSpPr bwMode="auto">
          <a:xfrm>
            <a:off x="7281863" y="4572000"/>
            <a:ext cx="1481137" cy="533400"/>
            <a:chOff x="7281446" y="4572000"/>
            <a:chExt cx="1481554" cy="533400"/>
          </a:xfrm>
        </p:grpSpPr>
        <p:sp>
          <p:nvSpPr>
            <p:cNvPr id="15" name="Rectangle 14"/>
            <p:cNvSpPr/>
            <p:nvPr/>
          </p:nvSpPr>
          <p:spPr bwMode="auto">
            <a:xfrm>
              <a:off x="8000785" y="4572000"/>
              <a:ext cx="762215" cy="533400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r>
                <a:rPr lang="en-US" sz="2400" dirty="0">
                  <a:latin typeface="Times New Roman" pitchFamily="18" charset="0"/>
                  <a:ea typeface="+mn-ea"/>
                  <a:cs typeface="ＭＳ Ｐゴシック" charset="0"/>
                </a:rPr>
                <a:t>23</a:t>
              </a:r>
            </a:p>
          </p:txBody>
        </p:sp>
        <p:sp>
          <p:nvSpPr>
            <p:cNvPr id="61456" name="Rectangle 15"/>
            <p:cNvSpPr>
              <a:spLocks noChangeArrowheads="1"/>
            </p:cNvSpPr>
            <p:nvPr/>
          </p:nvSpPr>
          <p:spPr bwMode="auto">
            <a:xfrm>
              <a:off x="7281446" y="4629150"/>
              <a:ext cx="338232" cy="400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5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>
                  <a:solidFill>
                    <a:srgbClr val="000000"/>
                  </a:solidFill>
                  <a:latin typeface="Courier New" charset="0"/>
                </a:rPr>
                <a:t>x</a:t>
              </a:r>
              <a:endParaRPr lang="en-US" altLang="x-none"/>
            </a:p>
          </p:txBody>
        </p:sp>
      </p:grpSp>
      <p:sp>
        <p:nvSpPr>
          <p:cNvPr id="61453" name="Right Arrow 19"/>
          <p:cNvSpPr>
            <a:spLocks noChangeArrowheads="1"/>
          </p:cNvSpPr>
          <p:nvPr/>
        </p:nvSpPr>
        <p:spPr bwMode="auto">
          <a:xfrm>
            <a:off x="381000" y="4724400"/>
            <a:ext cx="762000" cy="1524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8153400" y="4572000"/>
            <a:ext cx="492125" cy="461963"/>
          </a:xfrm>
          <a:prstGeom prst="rect">
            <a:avLst/>
          </a:prstGeom>
          <a:solidFill>
            <a:srgbClr val="C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2400">
                <a:solidFill>
                  <a:srgbClr val="000000"/>
                </a:solidFill>
              </a:rPr>
              <a:t>24</a:t>
            </a:r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58561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</p:sld>
</file>

<file path=ppt/theme/theme1.xml><?xml version="1.0" encoding="utf-8"?>
<a:theme xmlns:a="http://schemas.openxmlformats.org/drawingml/2006/main" name="1_Kurose">
  <a:themeElements>
    <a:clrScheme name="1_Kuros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Kurose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1_Kuros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Kuros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Kuros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Kuros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Kuros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Kuros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Kuros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cs112</Template>
  <TotalTime>12817</TotalTime>
  <Words>3829</Words>
  <Application>Microsoft Macintosh PowerPoint</Application>
  <PresentationFormat>On-screen Show (4:3)</PresentationFormat>
  <Paragraphs>688</Paragraphs>
  <Slides>57</Slides>
  <Notes>23</Notes>
  <HiddenSlides>11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57</vt:i4>
      </vt:variant>
    </vt:vector>
  </HeadingPairs>
  <TitlesOfParts>
    <vt:vector size="71" baseType="lpstr">
      <vt:lpstr>ＭＳ ゴシック</vt:lpstr>
      <vt:lpstr>ＭＳ Ｐゴシック</vt:lpstr>
      <vt:lpstr>ZapfDingbats</vt:lpstr>
      <vt:lpstr>Arial</vt:lpstr>
      <vt:lpstr>Comic Sans MS</vt:lpstr>
      <vt:lpstr>Courier New</vt:lpstr>
      <vt:lpstr>Lucida Grande</vt:lpstr>
      <vt:lpstr>Monaco</vt:lpstr>
      <vt:lpstr>Tahoma</vt:lpstr>
      <vt:lpstr>Times New Roman</vt:lpstr>
      <vt:lpstr>Verdana</vt:lpstr>
      <vt:lpstr>Wingdings</vt:lpstr>
      <vt:lpstr>Wingdings 2</vt:lpstr>
      <vt:lpstr>1_Kurose</vt:lpstr>
      <vt:lpstr>Introduction to  Computational Thinking</vt:lpstr>
      <vt:lpstr>Outline</vt:lpstr>
      <vt:lpstr>Recap: Defining a Method Returning a Value</vt:lpstr>
      <vt:lpstr>Recap: Method Definition, Invocation, Formal Arguments (Parameters)</vt:lpstr>
      <vt:lpstr>Recap: Value-Variable Assignment and Value Semantics</vt:lpstr>
      <vt:lpstr>Exercise: “Parameter Mystery”</vt:lpstr>
      <vt:lpstr>Explanation: main() start</vt:lpstr>
      <vt:lpstr>Explanation: Invocation</vt:lpstr>
      <vt:lpstr>Explanation: Local update</vt:lpstr>
      <vt:lpstr>Explanation: Method return</vt:lpstr>
      <vt:lpstr>Explanation: Method return</vt:lpstr>
      <vt:lpstr>Foundational Programming Concepts</vt:lpstr>
      <vt:lpstr>(Some Potentially Confusing) Scanner Details</vt:lpstr>
      <vt:lpstr>Exercise: nextInt, nextLine</vt:lpstr>
      <vt:lpstr>Exercise: nextInt, next</vt:lpstr>
      <vt:lpstr>Exercise: nextLine or next?</vt:lpstr>
      <vt:lpstr>(Offline) Practice: Scanner Fun</vt:lpstr>
      <vt:lpstr>Input from File</vt:lpstr>
      <vt:lpstr>Exercise: Plot a Geo Data File</vt:lpstr>
      <vt:lpstr>Input from File</vt:lpstr>
      <vt:lpstr>Exercise</vt:lpstr>
      <vt:lpstr>Design Issue</vt:lpstr>
      <vt:lpstr>Token and Exception</vt:lpstr>
      <vt:lpstr>Issue: How to avoid crash when user may give wrong type of input?</vt:lpstr>
      <vt:lpstr>Approach 1: Test before Proceed</vt:lpstr>
      <vt:lpstr>The if statement</vt:lpstr>
      <vt:lpstr>The if/else Statement</vt:lpstr>
      <vt:lpstr>The if/else Statement</vt:lpstr>
      <vt:lpstr>Outline</vt:lpstr>
      <vt:lpstr>Recap: Scanner </vt:lpstr>
      <vt:lpstr>Recap: Scanning Details</vt:lpstr>
      <vt:lpstr>Token and Exception</vt:lpstr>
      <vt:lpstr>Exceptions</vt:lpstr>
      <vt:lpstr>Why Not a “Smarter” nextInt()</vt:lpstr>
      <vt:lpstr>Design Methodology: How to Handle Potential Exceptions?</vt:lpstr>
      <vt:lpstr>Robust Input Approach 1: Test Before Proceed</vt:lpstr>
      <vt:lpstr>Robust Input Approach 2: try and catch</vt:lpstr>
      <vt:lpstr>Robust Input Approach 2: Example</vt:lpstr>
      <vt:lpstr>File as Scanner Source</vt:lpstr>
      <vt:lpstr>What Happened: the throws Clause</vt:lpstr>
      <vt:lpstr>Scanner File Input</vt:lpstr>
      <vt:lpstr>Outline</vt:lpstr>
      <vt:lpstr>A Tiny Bit History of Java Text Formatting</vt:lpstr>
      <vt:lpstr>Discussion</vt:lpstr>
      <vt:lpstr>Printf/Format Design</vt:lpstr>
      <vt:lpstr>Printf/Format Design  and Language Support</vt:lpstr>
      <vt:lpstr>printf Width</vt:lpstr>
      <vt:lpstr>printf Precision</vt:lpstr>
      <vt:lpstr>printf Formatting</vt:lpstr>
      <vt:lpstr>System.out.printf and String.format</vt:lpstr>
      <vt:lpstr>Exercise: F2C</vt:lpstr>
      <vt:lpstr>Foundational Programming Concepts</vt:lpstr>
      <vt:lpstr>Program Flow of Control</vt:lpstr>
      <vt:lpstr>Basic Boolean Condition:  Relational Comparison</vt:lpstr>
      <vt:lpstr>Example: Basic Boolean Expression</vt:lpstr>
      <vt:lpstr>(Offline) Example: Chaos Game</vt:lpstr>
      <vt:lpstr>(Offline) Example: Chaos Game</vt:lpstr>
    </vt:vector>
  </TitlesOfParts>
  <Company>Yale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112 Introduction to Programming</dc:title>
  <dc:subject>Lecture 2: Programming Language Levels and Java Program Structure</dc:subject>
  <dc:creator>Richard Yang</dc:creator>
  <cp:lastModifiedBy>Simmons</cp:lastModifiedBy>
  <cp:revision>868</cp:revision>
  <cp:lastPrinted>2025-11-08T14:31:54Z</cp:lastPrinted>
  <dcterms:created xsi:type="dcterms:W3CDTF">1999-08-16T14:47:17Z</dcterms:created>
  <dcterms:modified xsi:type="dcterms:W3CDTF">2025-11-08T14:32:19Z</dcterms:modified>
</cp:coreProperties>
</file>