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7" r:id="rId1"/>
  </p:sldMasterIdLst>
  <p:notesMasterIdLst>
    <p:notesMasterId r:id="rId139"/>
  </p:notesMasterIdLst>
  <p:handoutMasterIdLst>
    <p:handoutMasterId r:id="rId140"/>
  </p:handoutMasterIdLst>
  <p:sldIdLst>
    <p:sldId id="256" r:id="rId2"/>
    <p:sldId id="1737" r:id="rId3"/>
    <p:sldId id="1828" r:id="rId4"/>
    <p:sldId id="1912" r:id="rId5"/>
    <p:sldId id="1902" r:id="rId6"/>
    <p:sldId id="1832" r:id="rId7"/>
    <p:sldId id="1903" r:id="rId8"/>
    <p:sldId id="1823" r:id="rId9"/>
    <p:sldId id="1904" r:id="rId10"/>
    <p:sldId id="1822" r:id="rId11"/>
    <p:sldId id="1907" r:id="rId12"/>
    <p:sldId id="1905" r:id="rId13"/>
    <p:sldId id="1911" r:id="rId14"/>
    <p:sldId id="1830" r:id="rId15"/>
    <p:sldId id="1868" r:id="rId16"/>
    <p:sldId id="1781" r:id="rId17"/>
    <p:sldId id="1824" r:id="rId18"/>
    <p:sldId id="1783" r:id="rId19"/>
    <p:sldId id="1857" r:id="rId20"/>
    <p:sldId id="1784" r:id="rId21"/>
    <p:sldId id="1785" r:id="rId22"/>
    <p:sldId id="1786" r:id="rId23"/>
    <p:sldId id="1796" r:id="rId24"/>
    <p:sldId id="1788" r:id="rId25"/>
    <p:sldId id="1797" r:id="rId26"/>
    <p:sldId id="1858" r:id="rId27"/>
    <p:sldId id="1860" r:id="rId28"/>
    <p:sldId id="1798" r:id="rId29"/>
    <p:sldId id="1799" r:id="rId30"/>
    <p:sldId id="1861" r:id="rId31"/>
    <p:sldId id="1803" r:id="rId32"/>
    <p:sldId id="1804" r:id="rId33"/>
    <p:sldId id="1862" r:id="rId34"/>
    <p:sldId id="1863" r:id="rId35"/>
    <p:sldId id="1867" r:id="rId36"/>
    <p:sldId id="1839" r:id="rId37"/>
    <p:sldId id="1865" r:id="rId38"/>
    <p:sldId id="1844" r:id="rId39"/>
    <p:sldId id="1845" r:id="rId40"/>
    <p:sldId id="1846" r:id="rId41"/>
    <p:sldId id="1847" r:id="rId42"/>
    <p:sldId id="1848" r:id="rId43"/>
    <p:sldId id="1849" r:id="rId44"/>
    <p:sldId id="1850" r:id="rId45"/>
    <p:sldId id="1851" r:id="rId46"/>
    <p:sldId id="1852" r:id="rId47"/>
    <p:sldId id="1766" r:id="rId48"/>
    <p:sldId id="1767" r:id="rId49"/>
    <p:sldId id="1768" r:id="rId50"/>
    <p:sldId id="1769" r:id="rId51"/>
    <p:sldId id="1770" r:id="rId52"/>
    <p:sldId id="1913" r:id="rId53"/>
    <p:sldId id="1718" r:id="rId54"/>
    <p:sldId id="1719" r:id="rId55"/>
    <p:sldId id="1777" r:id="rId56"/>
    <p:sldId id="1720" r:id="rId57"/>
    <p:sldId id="1721" r:id="rId58"/>
    <p:sldId id="1722" r:id="rId59"/>
    <p:sldId id="1723" r:id="rId60"/>
    <p:sldId id="1724" r:id="rId61"/>
    <p:sldId id="1725" r:id="rId62"/>
    <p:sldId id="1726" r:id="rId63"/>
    <p:sldId id="1727" r:id="rId64"/>
    <p:sldId id="1728" r:id="rId65"/>
    <p:sldId id="1738" r:id="rId66"/>
    <p:sldId id="1730" r:id="rId67"/>
    <p:sldId id="1731" r:id="rId68"/>
    <p:sldId id="1773" r:id="rId69"/>
    <p:sldId id="1774" r:id="rId70"/>
    <p:sldId id="1772" r:id="rId71"/>
    <p:sldId id="1741" r:id="rId72"/>
    <p:sldId id="1742" r:id="rId73"/>
    <p:sldId id="1743" r:id="rId74"/>
    <p:sldId id="1744" r:id="rId75"/>
    <p:sldId id="1745" r:id="rId76"/>
    <p:sldId id="1746" r:id="rId77"/>
    <p:sldId id="1747" r:id="rId78"/>
    <p:sldId id="1748" r:id="rId79"/>
    <p:sldId id="1749" r:id="rId80"/>
    <p:sldId id="1750" r:id="rId81"/>
    <p:sldId id="1751" r:id="rId82"/>
    <p:sldId id="1752" r:id="rId83"/>
    <p:sldId id="1753" r:id="rId84"/>
    <p:sldId id="1776" r:id="rId85"/>
    <p:sldId id="1754" r:id="rId86"/>
    <p:sldId id="1755" r:id="rId87"/>
    <p:sldId id="1756" r:id="rId88"/>
    <p:sldId id="1757" r:id="rId89"/>
    <p:sldId id="1758" r:id="rId90"/>
    <p:sldId id="1717" r:id="rId91"/>
    <p:sldId id="1821" r:id="rId92"/>
    <p:sldId id="1869" r:id="rId93"/>
    <p:sldId id="1843" r:id="rId94"/>
    <p:sldId id="1760" r:id="rId95"/>
    <p:sldId id="1870" r:id="rId96"/>
    <p:sldId id="1871" r:id="rId97"/>
    <p:sldId id="1872" r:id="rId98"/>
    <p:sldId id="1873" r:id="rId99"/>
    <p:sldId id="1874" r:id="rId100"/>
    <p:sldId id="1875" r:id="rId101"/>
    <p:sldId id="1876" r:id="rId102"/>
    <p:sldId id="1877" r:id="rId103"/>
    <p:sldId id="1829" r:id="rId104"/>
    <p:sldId id="1878" r:id="rId105"/>
    <p:sldId id="1879" r:id="rId106"/>
    <p:sldId id="1880" r:id="rId107"/>
    <p:sldId id="1881" r:id="rId108"/>
    <p:sldId id="1775" r:id="rId109"/>
    <p:sldId id="1882" r:id="rId110"/>
    <p:sldId id="1883" r:id="rId111"/>
    <p:sldId id="1884" r:id="rId112"/>
    <p:sldId id="1885" r:id="rId113"/>
    <p:sldId id="1886" r:id="rId114"/>
    <p:sldId id="1859" r:id="rId115"/>
    <p:sldId id="1887" r:id="rId116"/>
    <p:sldId id="1888" r:id="rId117"/>
    <p:sldId id="1889" r:id="rId118"/>
    <p:sldId id="1890" r:id="rId119"/>
    <p:sldId id="1853" r:id="rId120"/>
    <p:sldId id="1891" r:id="rId121"/>
    <p:sldId id="1787" r:id="rId122"/>
    <p:sldId id="1892" r:id="rId123"/>
    <p:sldId id="1893" r:id="rId124"/>
    <p:sldId id="1894" r:id="rId125"/>
    <p:sldId id="1789" r:id="rId126"/>
    <p:sldId id="1790" r:id="rId127"/>
    <p:sldId id="1792" r:id="rId128"/>
    <p:sldId id="1895" r:id="rId129"/>
    <p:sldId id="1896" r:id="rId130"/>
    <p:sldId id="1897" r:id="rId131"/>
    <p:sldId id="1898" r:id="rId132"/>
    <p:sldId id="1800" r:id="rId133"/>
    <p:sldId id="1801" r:id="rId134"/>
    <p:sldId id="1802" r:id="rId135"/>
    <p:sldId id="1899" r:id="rId136"/>
    <p:sldId id="1900" r:id="rId137"/>
    <p:sldId id="1806" r:id="rId13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5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6600"/>
    <a:srgbClr val="006666"/>
    <a:srgbClr val="CC0000"/>
    <a:srgbClr val="A50021"/>
    <a:srgbClr val="6666FF"/>
    <a:srgbClr val="FF9900"/>
    <a:srgbClr val="FFFF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384"/>
    <p:restoredTop sz="91509"/>
  </p:normalViewPr>
  <p:slideViewPr>
    <p:cSldViewPr>
      <p:cViewPr varScale="1">
        <p:scale>
          <a:sx n="82" d="100"/>
          <a:sy n="82" d="100"/>
        </p:scale>
        <p:origin x="1096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6" d="100"/>
        <a:sy n="156" d="100"/>
      </p:scale>
      <p:origin x="0" y="9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notesMaster" Target="notesMasters/notesMaster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6" Type="http://schemas.openxmlformats.org/officeDocument/2006/relationships/slide" Target="slides/slide1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6.xml"/><Relationship Id="rId2" Type="http://schemas.openxmlformats.org/officeDocument/2006/relationships/slide" Target="slides/slide61.xml"/><Relationship Id="rId1" Type="http://schemas.openxmlformats.org/officeDocument/2006/relationships/slide" Target="slides/slide60.xml"/><Relationship Id="rId5" Type="http://schemas.openxmlformats.org/officeDocument/2006/relationships/slide" Target="slides/slide89.xml"/><Relationship Id="rId4" Type="http://schemas.openxmlformats.org/officeDocument/2006/relationships/slide" Target="slides/slide8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fld id="{76255C8E-B57E-ED42-99BC-62A6451A7DA1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2188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defTabSz="955675" eaLnBrk="0" hangingPunct="0">
              <a:defRPr sz="1300"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5712" tIns="47856" rIns="95712" bIns="47856" numCol="1" anchor="b" anchorCtr="0" compatLnSpc="1">
            <a:prstTxWarp prst="textNoShape">
              <a:avLst/>
            </a:prstTxWarp>
          </a:bodyPr>
          <a:lstStyle>
            <a:lvl1pPr algn="r" defTabSz="955675" eaLnBrk="0" hangingPunct="0">
              <a:defRPr sz="1300"/>
            </a:lvl1pPr>
          </a:lstStyle>
          <a:p>
            <a:fld id="{6A390671-87C6-9140-8669-A8E385457C36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C989FAB-571C-0141-866D-24537013E1F4}" type="slidenum">
              <a:rPr lang="en-US" altLang="x-none" sz="1300"/>
              <a:pPr/>
              <a:t>1</a:t>
            </a:fld>
            <a:endParaRPr lang="en-US" altLang="x-none" sz="13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4523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828106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x-none" sz="1200" dirty="0">
                <a:ea typeface="ＭＳ Ｐゴシック" charset="-128"/>
              </a:rPr>
              <a:t>Permutation</a:t>
            </a:r>
            <a:r>
              <a:rPr lang="zh-CN" altLang="en-US" sz="1200" dirty="0">
                <a:ea typeface="ＭＳ Ｐゴシック" charset="-128"/>
              </a:rPr>
              <a:t>： 排列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151196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强调跟C的区别</a:t>
            </a:r>
            <a:r>
              <a:rPr lang="zh-CN" altLang="en-US" dirty="0"/>
              <a:t>：</a:t>
            </a:r>
            <a:endParaRPr lang="en-US" altLang="zh-CN" dirty="0"/>
          </a:p>
          <a:p>
            <a:r>
              <a:rPr lang="en-US" altLang="zh-CN" dirty="0"/>
              <a:t>1.</a:t>
            </a:r>
            <a:r>
              <a:rPr lang="zh-CN" altLang="en-US" dirty="0"/>
              <a:t> 初始全是</a:t>
            </a:r>
            <a:r>
              <a:rPr lang="en-US" altLang="zh-CN" dirty="0"/>
              <a:t>0</a:t>
            </a:r>
            <a:r>
              <a:rPr lang="zh-CN" altLang="en-US" dirty="0"/>
              <a:t>而不是随机数值</a:t>
            </a:r>
            <a:endParaRPr lang="en-US" altLang="zh-CN" dirty="0"/>
          </a:p>
          <a:p>
            <a:r>
              <a:rPr lang="en-US" altLang="zh-CN" dirty="0"/>
              <a:t>2.</a:t>
            </a:r>
            <a:r>
              <a:rPr lang="zh-CN" altLang="en-US" dirty="0"/>
              <a:t> 声明长度可以是一个可变变量，不非要真值整数</a:t>
            </a:r>
            <a:endParaRPr lang="en-US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138383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F26A3D2-3420-8E4B-A0B4-DD5B298B1AE5}" type="slidenum">
              <a:rPr lang="en-US" altLang="x-none" sz="1300">
                <a:solidFill>
                  <a:srgbClr val="000000"/>
                </a:solidFill>
              </a:rPr>
              <a:pPr/>
              <a:t>22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都跟C一致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0139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F7181D4-89D7-2F4A-8634-CA7E8196DB4C}" type="slidenum">
              <a:rPr lang="en-US" altLang="x-none" sz="1300">
                <a:solidFill>
                  <a:srgbClr val="000000"/>
                </a:solidFill>
              </a:rPr>
              <a:pPr/>
              <a:t>23</a:t>
            </a:fld>
            <a:endParaRPr lang="en-US" altLang="x-none" sz="13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014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C语言没有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25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5763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跟C一致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26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8999797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FACE0F5-AE8B-4B49-AD3D-19DD28F03A7A}" type="slidenum">
              <a:rPr lang="en-US" altLang="x-none" sz="1300">
                <a:solidFill>
                  <a:srgbClr val="000000"/>
                </a:solidFill>
              </a:rPr>
              <a:pPr/>
              <a:t>28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跟C一样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42805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FEB76CD-F25D-4A41-BA34-7908E05964B8}" type="slidenum">
              <a:rPr lang="en-US" altLang="x-none" sz="1300">
                <a:solidFill>
                  <a:srgbClr val="000000"/>
                </a:solidFill>
              </a:rPr>
              <a:pPr/>
              <a:t>29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543639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6657" tIns="48328" rIns="96657" bIns="48328" anchor="b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/>
            <a:fld id="{CAF5AA67-7901-9845-96DF-2CC9F2E43511}" type="slidenum">
              <a:rPr lang="en-US" altLang="x-none" sz="1300" smtClean="0">
                <a:solidFill>
                  <a:srgbClr val="000000"/>
                </a:solidFill>
              </a:rPr>
              <a:pPr algn="r"/>
              <a:t>3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2187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跟C语言一样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31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011602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跟C一致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32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6917899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8362ABA-83A7-FF45-9B64-090F4411ABB1}" type="slidenum">
              <a:rPr lang="en-US" altLang="x-none" sz="1300">
                <a:solidFill>
                  <a:srgbClr val="000000"/>
                </a:solidFill>
              </a:rPr>
              <a:pPr/>
              <a:t>33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>
                <a:latin typeface="Times New Roman" charset="0"/>
                <a:ea typeface="ＭＳ Ｐゴシック" charset="-128"/>
              </a:rPr>
              <a:t>课上看代码练习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045032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100F4F7-88A7-0947-A3E9-A8768CF32A83}" type="slidenum">
              <a:rPr lang="en-US" altLang="x-none" sz="1300">
                <a:solidFill>
                  <a:srgbClr val="000000"/>
                </a:solidFill>
              </a:rPr>
              <a:pPr/>
              <a:t>34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769733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E498136-B3B1-0C48-9B16-870A8250E06A}" type="slidenum">
              <a:rPr lang="en-US" altLang="x-none" sz="1300">
                <a:solidFill>
                  <a:srgbClr val="000000"/>
                </a:solidFill>
              </a:rPr>
              <a:pPr/>
              <a:t>36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简单过掉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，跟</a:t>
            </a:r>
            <a:r>
              <a:rPr lang="en-US" altLang="zh-CN" dirty="0">
                <a:latin typeface="Times New Roman" charset="0"/>
                <a:ea typeface="ＭＳ Ｐゴシック" charset="-128"/>
              </a:rPr>
              <a:t>C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类似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201097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D4A4D63-8AC9-8949-A43E-4151A31598E8}" type="slidenum">
              <a:rPr lang="en-US" altLang="x-none" sz="1300">
                <a:solidFill>
                  <a:srgbClr val="000000"/>
                </a:solidFill>
              </a:rPr>
              <a:pPr/>
              <a:t>38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给出思路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3939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 dirty="0">
                <a:latin typeface="Arial" charset="0"/>
                <a:ea typeface="ＭＳ Ｐゴシック" charset="-128"/>
              </a:rPr>
              <a:t>Curve the scores; add a fixed number to each score.</a:t>
            </a:r>
            <a:br>
              <a:rPr lang="en-US" altLang="x-none" dirty="0">
                <a:latin typeface="Arial" charset="0"/>
                <a:ea typeface="ＭＳ Ｐゴシック" charset="-128"/>
              </a:rPr>
            </a:br>
            <a:r>
              <a:rPr lang="en-US" altLang="x-none" dirty="0">
                <a:latin typeface="Arial" charset="0"/>
                <a:ea typeface="ＭＳ Ｐゴシック" charset="-128"/>
              </a:rPr>
              <a:t>(But don't allow a curved score to exceed the max of 100.)</a:t>
            </a:r>
          </a:p>
          <a:p>
            <a:endParaRPr lang="en-US" altLang="x-none" dirty="0">
              <a:latin typeface="Arial" charset="0"/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Histogram</a:t>
            </a:r>
            <a:r>
              <a:rPr lang="zh-CN" altLang="en-US" dirty="0">
                <a:latin typeface="Arial" charset="0"/>
                <a:ea typeface="ＭＳ Ｐゴシック" charset="-128"/>
              </a:rPr>
              <a:t>：直方图</a:t>
            </a:r>
            <a:endParaRPr lang="en-US" altLang="x-none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145554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D0DCFC3-592A-8D4E-A7A7-736EDAEB878E}" type="slidenum">
              <a:rPr lang="en-US" altLang="x-none" sz="1300">
                <a:solidFill>
                  <a:srgbClr val="000000"/>
                </a:solidFill>
              </a:rPr>
              <a:pPr/>
              <a:t>40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55917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3866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97943CF-986B-5E44-83F8-1E4001E6D53B}" type="slidenum">
              <a:rPr lang="en-US" altLang="x-none" sz="1300">
                <a:solidFill>
                  <a:srgbClr val="000000"/>
                </a:solidFill>
              </a:rPr>
              <a:pPr/>
              <a:t>43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整数除法</a:t>
            </a:r>
          </a:p>
          <a:p>
            <a:endParaRPr lang="en-CN" altLang="x-none" dirty="0">
              <a:latin typeface="Times New Roman" charset="0"/>
              <a:ea typeface="ＭＳ Ｐゴシック" charset="-128"/>
            </a:endParaRPr>
          </a:p>
          <a:p>
            <a:r>
              <a:rPr lang="en-CN" altLang="x-none" dirty="0">
                <a:latin typeface="Times New Roman" charset="0"/>
                <a:ea typeface="ＭＳ Ｐゴシック" charset="-128"/>
              </a:rPr>
              <a:t>多少种类别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？</a:t>
            </a:r>
            <a:endParaRPr lang="en-US" altLang="zh-CN" dirty="0">
              <a:latin typeface="Times New Roman" charset="0"/>
              <a:ea typeface="ＭＳ Ｐゴシック" charset="-128"/>
            </a:endParaRP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zh-CN" altLang="en-US" dirty="0">
                <a:latin typeface="Times New Roman" charset="0"/>
                <a:ea typeface="ＭＳ Ｐゴシック" charset="-128"/>
              </a:rPr>
              <a:t>怎么把不同的分数映射到相应的类别？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06038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CN" dirty="0"/>
              <a:t>ipher</a:t>
            </a:r>
            <a:r>
              <a:rPr lang="zh-CN" altLang="en-US" dirty="0"/>
              <a:t> 密码</a:t>
            </a:r>
            <a:endParaRPr lang="en-US" altLang="zh-CN" dirty="0"/>
          </a:p>
          <a:p>
            <a:r>
              <a:rPr lang="zh-CN" altLang="en-US" dirty="0"/>
              <a:t>中间是例子</a:t>
            </a:r>
            <a:endParaRPr lang="en-US" altLang="zh-CN" dirty="0"/>
          </a:p>
          <a:p>
            <a:r>
              <a:rPr lang="zh-CN" altLang="en-US" dirty="0"/>
              <a:t>下面是密码表，相当于整体向一个方向偏移，例如，（注意最后三个的对应关系）最开始的</a:t>
            </a:r>
            <a:r>
              <a:rPr lang="en-US" altLang="zh-CN" dirty="0" err="1"/>
              <a:t>abc</a:t>
            </a:r>
            <a:r>
              <a:rPr lang="zh-CN" altLang="en-US" dirty="0"/>
              <a:t>表示了</a:t>
            </a:r>
            <a:r>
              <a:rPr lang="en-US" altLang="zh-CN" dirty="0" err="1"/>
              <a:t>xyz</a:t>
            </a:r>
            <a:endParaRPr lang="en-US" altLang="zh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9111599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6C5E935D-D3EA-EA44-9633-C6006D215F06}" type="slidenum">
              <a:rPr lang="en-US" altLang="x-none" sz="1300">
                <a:solidFill>
                  <a:srgbClr val="000000"/>
                </a:solidFill>
              </a:rPr>
              <a:pPr/>
              <a:t>45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80220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E3494F58-B70D-1C4D-A770-6A12D6C287D1}" type="slidenum">
              <a:rPr lang="en-US" altLang="x-none" sz="1300">
                <a:solidFill>
                  <a:srgbClr val="000000"/>
                </a:solidFill>
              </a:rPr>
              <a:pPr/>
              <a:t>47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74220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7356AC0F-2DCD-5B4B-AE74-876AA16D834F}" type="slidenum">
              <a:rPr lang="en-US" altLang="x-none" sz="1300">
                <a:solidFill>
                  <a:srgbClr val="000000"/>
                </a:solidFill>
              </a:rPr>
              <a:pPr/>
              <a:t>48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961916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15B4E07D-1A4A-5E45-9107-9F4940F4F37B}" type="slidenum">
              <a:rPr lang="en-US" altLang="x-none" sz="1300">
                <a:solidFill>
                  <a:srgbClr val="000000"/>
                </a:solidFill>
              </a:rPr>
              <a:pPr/>
              <a:t>49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963986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BCFED1CC-908E-BA48-8ACD-3C06D0AB06DB}" type="slidenum">
              <a:rPr lang="en-US" altLang="x-none" sz="1300">
                <a:solidFill>
                  <a:srgbClr val="000000"/>
                </a:solidFill>
              </a:rPr>
              <a:pPr/>
              <a:t>50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35725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19086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731099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Arial" charset="0"/>
                <a:ea typeface="ＭＳ Ｐゴシック" charset="-128"/>
              </a:rPr>
              <a:t>带大家回顾一下</a:t>
            </a:r>
          </a:p>
          <a:p>
            <a:endParaRPr lang="en-CN" altLang="x-none" dirty="0">
              <a:latin typeface="Arial" charset="0"/>
              <a:ea typeface="ＭＳ Ｐゴシック" charset="-128"/>
            </a:endParaRPr>
          </a:p>
          <a:p>
            <a:r>
              <a:rPr lang="en-CN" altLang="x-none" dirty="0">
                <a:latin typeface="Arial" charset="0"/>
                <a:ea typeface="ＭＳ Ｐゴシック" charset="-128"/>
              </a:rPr>
              <a:t>不定长循环有很多作用</a:t>
            </a:r>
            <a:r>
              <a:rPr lang="zh-CN" altLang="en-US" dirty="0">
                <a:latin typeface="Arial" charset="0"/>
                <a:ea typeface="ＭＳ Ｐゴシック" charset="-128"/>
              </a:rPr>
              <a:t>，比如</a:t>
            </a:r>
            <a:endParaRPr lang="en-US" altLang="zh-CN" dirty="0">
              <a:latin typeface="Arial" charset="0"/>
              <a:ea typeface="ＭＳ Ｐゴシック" charset="-128"/>
            </a:endParaRPr>
          </a:p>
          <a:p>
            <a:endParaRPr lang="en-US" altLang="zh-CN" dirty="0">
              <a:latin typeface="Arial" charset="0"/>
              <a:ea typeface="ＭＳ Ｐゴシック" charset="-128"/>
            </a:endParaRPr>
          </a:p>
          <a:p>
            <a:r>
              <a:rPr lang="zh-CN" altLang="en-US" dirty="0">
                <a:latin typeface="Arial" charset="0"/>
                <a:ea typeface="ＭＳ Ｐゴシック" charset="-128"/>
              </a:rPr>
              <a:t>那么实现不定长数组的关键就是，对于循环判定条件的特殊处理</a:t>
            </a:r>
            <a:endParaRPr lang="en-US" altLang="zh-CN" dirty="0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94486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以Scanner为例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57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21789231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for</a:t>
            </a:r>
            <a:r>
              <a:rPr lang="zh-CN" altLang="en-US" dirty="0"/>
              <a:t> 循环的判定条件在中间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58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165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其他密码的例子</a:t>
            </a:r>
            <a:r>
              <a:rPr lang="zh-CN" altLang="en-US" dirty="0"/>
              <a:t>，快速过掉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01680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31DFE61-B4B6-E34B-A96C-EA5486201B74}" type="slidenum">
              <a:rPr lang="en-US" altLang="x-none" sz="1300">
                <a:solidFill>
                  <a:srgbClr val="000000"/>
                </a:solidFill>
              </a:rPr>
              <a:pPr/>
              <a:t>59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回顾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，大家学过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37839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0FF770-CD0B-C046-BE15-77D794CDC667}" type="slidenum">
              <a:rPr lang="en-US" altLang="x-none" sz="1300">
                <a:solidFill>
                  <a:srgbClr val="000000"/>
                </a:solidFill>
              </a:rPr>
              <a:pPr/>
              <a:t>64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5596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DD129C6C-317D-CA43-AB41-FBDC8D55173B}" type="slidenum">
              <a:rPr lang="en-US" altLang="x-none" sz="1300"/>
              <a:pPr/>
              <a:t>65</a:t>
            </a:fld>
            <a:endParaRPr lang="en-US" altLang="x-none" sz="13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376202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59E2DBAE-6B7F-ED4E-990A-FE3AA221DD06}" type="slidenum">
              <a:rPr lang="en-US" altLang="x-none" sz="1300">
                <a:solidFill>
                  <a:srgbClr val="000000"/>
                </a:solidFill>
              </a:rPr>
              <a:pPr/>
              <a:t>66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4421114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7E9C6EC-526B-3042-8F75-3BEF20331005}" type="slidenum">
              <a:rPr lang="en-US" altLang="x-none" sz="1300">
                <a:solidFill>
                  <a:srgbClr val="000000"/>
                </a:solidFill>
              </a:rPr>
              <a:pPr/>
              <a:t>67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2188" cy="3600450"/>
          </a:xfrm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latin typeface="Times New Roman" charset="0"/>
                <a:ea typeface="ＭＳ Ｐゴシック" charset="-128"/>
              </a:rPr>
              <a:t>C</a:t>
            </a:r>
            <a:r>
              <a:rPr lang="en-CN" altLang="x-none" dirty="0">
                <a:latin typeface="Times New Roman" charset="0"/>
                <a:ea typeface="ＭＳ Ｐゴシック" charset="-128"/>
              </a:rPr>
              <a:t>heck是否有示例代码</a:t>
            </a:r>
          </a:p>
          <a:p>
            <a:endParaRPr lang="en-CN" altLang="x-none" dirty="0">
              <a:latin typeface="Times New Roman" charset="0"/>
              <a:ea typeface="ＭＳ Ｐゴシック" charset="-128"/>
            </a:endParaRPr>
          </a:p>
          <a:p>
            <a:r>
              <a:rPr lang="en-US" altLang="x-none" sz="1200" dirty="0">
                <a:ea typeface="ＭＳ Ｐゴシック" charset="-128"/>
              </a:rPr>
              <a:t>Coupon</a:t>
            </a:r>
            <a:r>
              <a:rPr lang="zh-CN" altLang="en-US" sz="1200" dirty="0">
                <a:latin typeface="Times New Roman" charset="0"/>
                <a:ea typeface="ＭＳ Ｐゴシック" charset="-128"/>
              </a:rPr>
              <a:t>：</a:t>
            </a:r>
            <a:r>
              <a:rPr lang="zh-CN" altLang="en-CN" sz="1200" dirty="0">
                <a:latin typeface="Times New Roman" charset="0"/>
                <a:ea typeface="ＭＳ Ｐゴシック" charset="-128"/>
              </a:rPr>
              <a:t>优惠券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371479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问大家</a:t>
            </a:r>
            <a:r>
              <a:rPr lang="zh-CN" altLang="en-US" dirty="0"/>
              <a:t>，如何实现是否是数字的检查？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71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61224737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yry: really depends on using the shortcircuit </a:t>
            </a: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9AE8C36-3B82-754F-A4EC-3A67A6F4EF2B}" type="slidenum">
              <a:rPr lang="en-US" altLang="x-none" sz="1300"/>
              <a:pPr/>
              <a:t>76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45317708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yry: really depends on using the shortcircuit </a:t>
            </a: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08027857-5410-D546-A282-6B0F8F87D25F}" type="slidenum">
              <a:rPr lang="en-US" altLang="x-none" sz="1300"/>
              <a:pPr/>
              <a:t>77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447082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yry: really depends on using the shortcircuit </a:t>
            </a: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45DB2FAD-9451-EF43-AB59-BED5CA4EC4A1}" type="slidenum">
              <a:rPr lang="en-US" altLang="x-none" sz="1300"/>
              <a:pPr/>
              <a:t>78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24121120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yry: really depends on using the shortcircuit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7AAC6D0-56EB-C04F-817B-B20196E205A7}" type="slidenum">
              <a:rPr lang="en-US" altLang="x-none" sz="1300"/>
              <a:pPr/>
              <a:t>79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21433238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以这个为例</a:t>
            </a:r>
            <a:r>
              <a:rPr lang="zh-CN" altLang="en-US" dirty="0"/>
              <a:t>，如果要编码这段话，手动的话很麻烦，</a:t>
            </a:r>
            <a:endParaRPr lang="en-US" altLang="zh-CN" dirty="0"/>
          </a:p>
          <a:p>
            <a:endParaRPr lang="en-CN" dirty="0"/>
          </a:p>
          <a:p>
            <a:r>
              <a:rPr lang="en-CN" dirty="0"/>
              <a:t>答案</a:t>
            </a:r>
            <a:r>
              <a:rPr lang="zh-CN" altLang="en-US" dirty="0"/>
              <a:t>：</a:t>
            </a:r>
            <a:r>
              <a:rPr lang="en-CN" dirty="0"/>
              <a:t>简化流程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3498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注意我们这里的要求</a:t>
            </a:r>
            <a:r>
              <a:rPr lang="zh-CN" altLang="en-US" dirty="0"/>
              <a:t>，是存在 </a:t>
            </a:r>
            <a:r>
              <a:rPr lang="en-US" altLang="zh-CN" dirty="0"/>
              <a:t>any</a:t>
            </a:r>
          </a:p>
          <a:p>
            <a:r>
              <a:rPr lang="en-US" dirty="0"/>
              <a:t>Odd</a:t>
            </a:r>
            <a:r>
              <a:rPr lang="zh-CN" altLang="en-US" dirty="0"/>
              <a:t> 奇数</a:t>
            </a:r>
            <a:endParaRPr lang="en-US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80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9401452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</a:t>
            </a:r>
            <a:r>
              <a:rPr lang="en-CN" dirty="0"/>
              <a:t>very</a:t>
            </a:r>
            <a:r>
              <a:rPr lang="zh-CN" altLang="en-US" dirty="0"/>
              <a:t> 要求每一个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82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76510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yry: really depends on using the shortcircuit 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9DF3FC27-1C2C-8F42-AFE5-F29AD615C8FD}" type="slidenum">
              <a:rPr lang="en-US" altLang="x-none" sz="1300"/>
              <a:pPr/>
              <a:t>87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201194023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C60FF770-CD0B-C046-BE15-77D794CDC667}" type="slidenum">
              <a:rPr lang="en-US" altLang="x-none" sz="1300">
                <a:solidFill>
                  <a:srgbClr val="000000"/>
                </a:solidFill>
              </a:rPr>
              <a:pPr/>
              <a:t>91</a:t>
            </a:fld>
            <a:endParaRPr lang="en-US" altLang="x-none" sz="1300">
              <a:solidFill>
                <a:srgbClr val="000000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95129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yry: really depends on using the shortcircuit </a:t>
            </a:r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A7AAC6D0-56EB-C04F-817B-B20196E205A7}" type="slidenum">
              <a:rPr lang="en-US" altLang="x-none" sz="1300"/>
              <a:pPr/>
              <a:t>92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81475248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Arial" charset="0"/>
                <a:ea typeface="ＭＳ Ｐゴシック" charset="-128"/>
              </a:rPr>
              <a:t>断言不是你的程序的一部分</a:t>
            </a:r>
            <a:r>
              <a:rPr lang="zh-CN" altLang="en-US" dirty="0">
                <a:latin typeface="Arial" charset="0"/>
                <a:ea typeface="ＭＳ Ｐゴシック" charset="-128"/>
              </a:rPr>
              <a:t>，是我们对程序的理解</a:t>
            </a:r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27E7AF9E-E2BC-514E-8D22-EFC22D26D581}" type="slidenum">
              <a:rPr lang="en-US" altLang="x-none" sz="1300"/>
              <a:pPr/>
              <a:t>98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74807096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6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3C2F045C-5122-B74C-95F2-BDAF2508B261}" type="slidenum">
              <a:rPr lang="en-US" altLang="x-none" sz="1300"/>
              <a:pPr/>
              <a:t>99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8192372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Arial" charset="0"/>
              <a:ea typeface="ＭＳ Ｐゴシック" charset="-128"/>
            </a:endParaRPr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ADF9E01-2406-D943-B8AB-81307A8F77CD}" type="slidenum">
              <a:rPr lang="en-US" altLang="x-none" sz="1300"/>
              <a:pPr/>
              <a:t>100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86412693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根据while内部y的进入条件</a:t>
            </a:r>
            <a:r>
              <a:rPr lang="zh-CN" altLang="en-US" dirty="0"/>
              <a:t>，判断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101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0084189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4088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4088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5836B90-5A99-2B4F-8240-8883027E2E94}" type="slidenum">
              <a:rPr lang="en-US" altLang="x-none" sz="1300"/>
              <a:pPr/>
              <a:t>104</a:t>
            </a:fld>
            <a:endParaRPr lang="en-US" altLang="x-none" sz="1300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3562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我们的需求</a:t>
            </a:r>
            <a:r>
              <a:rPr lang="zh-CN" altLang="en-US" dirty="0"/>
              <a:t>：在下面的编码表</a:t>
            </a:r>
            <a:endParaRPr lang="en-US" altLang="zh-CN" dirty="0"/>
          </a:p>
          <a:p>
            <a:endParaRPr lang="en-US" dirty="0"/>
          </a:p>
          <a:p>
            <a:r>
              <a:rPr lang="zh-CN" altLang="en-US" dirty="0"/>
              <a:t>如果</a:t>
            </a:r>
            <a:r>
              <a:rPr lang="en-US" altLang="zh-CN" dirty="0"/>
              <a:t>key</a:t>
            </a:r>
            <a:r>
              <a:rPr lang="zh-CN" altLang="en-US" dirty="0"/>
              <a:t>是</a:t>
            </a:r>
            <a:r>
              <a:rPr lang="en-US" altLang="zh-CN" dirty="0"/>
              <a:t>100</a:t>
            </a:r>
            <a:r>
              <a:rPr lang="zh-CN" altLang="en-US" dirty="0"/>
              <a:t>，这段代码问题是什么？</a:t>
            </a:r>
            <a:endParaRPr lang="en-US" altLang="zh-CN" dirty="0"/>
          </a:p>
          <a:p>
            <a:endParaRPr lang="en-US" dirty="0"/>
          </a:p>
          <a:p>
            <a:r>
              <a:rPr lang="en-CN" dirty="0"/>
              <a:t>直接加</a:t>
            </a:r>
            <a:r>
              <a:rPr lang="en-US" altLang="zh-CN" dirty="0"/>
              <a:t>100</a:t>
            </a:r>
            <a:r>
              <a:rPr lang="zh-CN" altLang="en-US" dirty="0"/>
              <a:t>，超过</a:t>
            </a:r>
            <a:r>
              <a:rPr lang="en-US" altLang="zh-CN" dirty="0"/>
              <a:t>97-122</a:t>
            </a:r>
            <a:r>
              <a:rPr lang="zh-CN" altLang="en-US" dirty="0"/>
              <a:t>范围，得放缩到这个范围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894649901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Sentinel</a:t>
            </a:r>
            <a:r>
              <a:rPr lang="zh-CN" altLang="en-US" dirty="0"/>
              <a:t>：哨兵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105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7580489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If user gives -1 -2, the method returns -2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8DDB746F-F7B7-F143-9CD9-34075D114472}" type="slidenum">
              <a:rPr lang="en-US" altLang="x-none" sz="1300"/>
              <a:pPr/>
              <a:t>109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56663493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441716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4176759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Fence</a:t>
            </a:r>
            <a:r>
              <a:rPr lang="zh-CN" altLang="en-US" dirty="0">
                <a:ea typeface="ＭＳ Ｐゴシック" charset="-128"/>
              </a:rPr>
              <a:t>：栅栏</a:t>
            </a:r>
            <a:endParaRPr lang="en-US" altLang="zh-CN" dirty="0">
              <a:ea typeface="ＭＳ Ｐゴシック" charset="-128"/>
            </a:endParaRPr>
          </a:p>
          <a:p>
            <a:endParaRPr lang="en-US" altLang="zh-CN" dirty="0">
              <a:ea typeface="ＭＳ Ｐゴシック" charset="-128"/>
            </a:endParaRPr>
          </a:p>
          <a:p>
            <a:r>
              <a:rPr lang="zh-CN" altLang="en-US" dirty="0">
                <a:ea typeface="ＭＳ Ｐゴシック" charset="-128"/>
              </a:rPr>
              <a:t>这一类问题呢，可以类比为安装栅栏</a:t>
            </a:r>
            <a:endParaRPr lang="en-US" altLang="zh-CN" dirty="0">
              <a:ea typeface="ＭＳ Ｐゴシック" charset="-128"/>
            </a:endParaRPr>
          </a:p>
          <a:p>
            <a:endParaRPr lang="en-US" altLang="x-none" dirty="0">
              <a:latin typeface="Times New Roman" charset="0"/>
              <a:ea typeface="ＭＳ Ｐゴシック" charset="-128"/>
            </a:endParaRPr>
          </a:p>
          <a:p>
            <a:r>
              <a:rPr lang="zh-CN" altLang="en-US" dirty="0">
                <a:latin typeface="Times New Roman" charset="0"/>
                <a:ea typeface="ＭＳ Ｐゴシック" charset="-128"/>
              </a:rPr>
              <a:t>这里例子里面，逗号是栅栏柱之间的铁丝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008952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Fencepost</a:t>
            </a:r>
            <a:r>
              <a:rPr lang="zh-CN" altLang="en-US" dirty="0"/>
              <a:t>：栅栏柱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76580975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获取的输入是栅栏</a:t>
            </a:r>
          </a:p>
          <a:p>
            <a:endParaRPr lang="en-CN" dirty="0"/>
          </a:p>
          <a:p>
            <a:r>
              <a:rPr lang="en-CN" dirty="0"/>
              <a:t>执行的后续操作是铁丝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41567102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检查是否是最后一个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，是，就不用装铁丝了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975962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注意初始的grade声明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122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075282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Sentinel</a:t>
            </a:r>
            <a:r>
              <a:rPr lang="zh-CN" altLang="en-US" dirty="0"/>
              <a:t>：哨兵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123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989753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另一种设计方法</a:t>
            </a:r>
            <a:r>
              <a:rPr lang="zh-CN" altLang="en-US" dirty="0"/>
              <a:t>，我们知道一共只有</a:t>
            </a:r>
            <a:r>
              <a:rPr lang="en-US" altLang="zh-CN" dirty="0"/>
              <a:t>26</a:t>
            </a:r>
            <a:r>
              <a:rPr lang="zh-CN" altLang="en-US" dirty="0"/>
              <a:t>个</a:t>
            </a:r>
            <a:endParaRPr lang="en-US" altLang="zh-CN" dirty="0"/>
          </a:p>
          <a:p>
            <a:endParaRPr lang="en-US" dirty="0"/>
          </a:p>
          <a:p>
            <a:r>
              <a:rPr lang="en-CN" dirty="0"/>
              <a:t>我们可以用一个运算来实现这个放缩</a:t>
            </a:r>
            <a:r>
              <a:rPr lang="zh-CN" altLang="en-US" dirty="0"/>
              <a:t>，问大家？</a:t>
            </a:r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4727858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r>
              <a:rPr lang="en-CN" altLang="x-none" dirty="0">
                <a:latin typeface="Times New Roman" charset="0"/>
                <a:ea typeface="ＭＳ Ｐゴシック" charset="-128"/>
              </a:rPr>
              <a:t>另一种方法</a:t>
            </a:r>
            <a:r>
              <a:rPr lang="zh-CN" altLang="en-US" dirty="0">
                <a:latin typeface="Times New Roman" charset="0"/>
                <a:ea typeface="ＭＳ Ｐゴシック" charset="-128"/>
              </a:rPr>
              <a:t>：先给一个初始</a:t>
            </a:r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68704451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x-none" altLang="x-none">
              <a:latin typeface="Times New Roman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66699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r>
              <a:rPr lang="en-US" altLang="x-none">
                <a:latin typeface="Times New Roman" charset="0"/>
                <a:ea typeface="ＭＳ Ｐゴシック" charset="-128"/>
              </a:rPr>
              <a:t>If user gives -1 -2, the method returns -2</a:t>
            </a:r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55675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55675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fld id="{FEE4D9E0-4DC4-414D-A2CC-0CC10B8B0640}" type="slidenum">
              <a:rPr lang="en-US" altLang="x-none" sz="1300"/>
              <a:pPr/>
              <a:t>131</a:t>
            </a:fld>
            <a:endParaRPr lang="en-US" altLang="x-none" sz="1300"/>
          </a:p>
        </p:txBody>
      </p:sp>
    </p:spTree>
    <p:extLst>
      <p:ext uri="{BB962C8B-B14F-4D97-AF65-F5344CB8AC3E}">
        <p14:creationId xmlns:p14="http://schemas.microsoft.com/office/powerpoint/2010/main" val="1349214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11039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N" dirty="0"/>
              <a:t>相同的思路</a:t>
            </a:r>
            <a:r>
              <a:rPr lang="zh-CN" altLang="en-US" dirty="0"/>
              <a:t>，相同的平移方向，这次平移的距离：</a:t>
            </a:r>
            <a:r>
              <a:rPr lang="en-US" altLang="zh-CN" dirty="0"/>
              <a:t>26-key</a:t>
            </a:r>
          </a:p>
          <a:p>
            <a:endParaRPr lang="en-US" dirty="0"/>
          </a:p>
          <a:p>
            <a:endParaRPr lang="en-C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A390671-87C6-9140-8669-A8E385457C36}" type="slidenum">
              <a:rPr lang="en-US" altLang="x-none" smtClean="0"/>
              <a:pPr/>
              <a:t>13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81816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70B44-A5D0-3644-881F-2971C90A744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85000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FAD42E-06EB-4B40-97DA-7FCB33423B2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77725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F55A55-B0A1-9D4C-A554-C21209A33D9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009613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495800" y="16002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495800" y="4000500"/>
            <a:ext cx="3810000" cy="22479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0020AC-E6D1-9346-B775-A4095ECC90B6}" type="slidenum">
              <a:rPr lang="en-US" altLang="x-none">
                <a:solidFill>
                  <a:srgbClr val="000000"/>
                </a:solidFill>
              </a:rPr>
              <a:pPr/>
              <a:t>‹#›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517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B42C5DE-3AA9-1B4E-99DA-8E0FA69886BF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115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1F3733-D272-EF4D-B942-62C6A299E0E2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1509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4D07DB-B782-5A46-9A2D-ED4519CB7AD9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01289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C89392-FF23-CB4F-89BB-860516C6D346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38944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034408-1F57-2C4F-8A25-750C74953ED7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628079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F9788-AF78-FE4C-9479-B541A7F980F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4586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02F0014-8CDF-DB41-8ECF-2246FB190055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35682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55846C-83B2-364F-9112-AA4C0D63C4CB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6903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11" tIns="45708" rIns="91411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x-none"/>
              <a:t>Click to edit Master text styles</a:t>
            </a:r>
          </a:p>
          <a:p>
            <a:pPr lvl="1"/>
            <a:r>
              <a:rPr lang="en-US" altLang="x-none"/>
              <a:t>Second level</a:t>
            </a:r>
          </a:p>
          <a:p>
            <a:pPr lvl="2"/>
            <a:r>
              <a:rPr lang="en-US" altLang="x-none"/>
              <a:t>Third level</a:t>
            </a:r>
          </a:p>
          <a:p>
            <a:pPr lvl="3"/>
            <a:r>
              <a:rPr lang="en-US" altLang="x-none"/>
              <a:t>Fourth level</a:t>
            </a:r>
          </a:p>
          <a:p>
            <a:pPr lvl="4"/>
            <a:r>
              <a:rPr lang="en-US" altLang="x-none"/>
              <a:t>Fifth level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141317" name="Text Box 5"/>
          <p:cNvSpPr txBox="1">
            <a:spLocks noChangeArrowheads="1"/>
          </p:cNvSpPr>
          <p:nvPr/>
        </p:nvSpPr>
        <p:spPr bwMode="auto">
          <a:xfrm>
            <a:off x="8040688" y="6396038"/>
            <a:ext cx="184150" cy="1666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1285" tIns="45642" rIns="91285" bIns="45642">
            <a:spAutoFit/>
          </a:bodyPr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defRPr/>
            </a:pPr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92225"/>
            <a:ext cx="9144000" cy="76200"/>
          </a:xfrm>
          <a:prstGeom prst="rect">
            <a:avLst/>
          </a:prstGeom>
          <a:gradFill rotWithShape="0">
            <a:gsLst>
              <a:gs pos="0">
                <a:srgbClr val="475E76"/>
              </a:gs>
              <a:gs pos="100000">
                <a:srgbClr val="99CCFF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141319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34950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0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2575" y="6402388"/>
            <a:ext cx="3956050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ahoma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21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0D024D0C-5D26-F24B-82D1-3B1E5AF212ED}" type="slidenum">
              <a:rPr lang="en-US" altLang="x-none"/>
              <a:pPr/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Wingdings" charset="2"/>
        <a:buChar char="q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charset="0"/>
        <a:buChar char="m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pPr algn="ctr"/>
            <a:r>
              <a:rPr lang="en-US" altLang="x-none" dirty="0">
                <a:ea typeface="ＭＳ Ｐゴシック" charset="-128"/>
              </a:rPr>
              <a:t>Introduction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to</a:t>
            </a:r>
            <a:r>
              <a:rPr lang="zh-CN" altLang="en-US" dirty="0">
                <a:ea typeface="ＭＳ Ｐゴシック" charset="-128"/>
              </a:rPr>
              <a:t> </a:t>
            </a:r>
            <a:br>
              <a:rPr lang="en-US" altLang="zh-CN" dirty="0">
                <a:ea typeface="ＭＳ Ｐゴシック" charset="-128"/>
              </a:rPr>
            </a:br>
            <a:r>
              <a:rPr lang="en-US" altLang="zh-CN" dirty="0">
                <a:ea typeface="ＭＳ Ｐゴシック" charset="-128"/>
              </a:rPr>
              <a:t>Computational</a:t>
            </a:r>
            <a:r>
              <a:rPr lang="zh-CN" altLang="en-US" dirty="0">
                <a:ea typeface="ＭＳ Ｐゴシック" charset="-128"/>
              </a:rPr>
              <a:t> </a:t>
            </a:r>
            <a:r>
              <a:rPr lang="en-US" altLang="zh-CN" dirty="0">
                <a:ea typeface="ＭＳ Ｐゴシック" charset="-128"/>
              </a:rPr>
              <a:t>Thinking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048000"/>
            <a:ext cx="6781800" cy="3352800"/>
          </a:xfrm>
        </p:spPr>
        <p:txBody>
          <a:bodyPr/>
          <a:lstStyle/>
          <a:p>
            <a:r>
              <a:rPr lang="en-US" altLang="x-none" sz="1800" i="1" dirty="0">
                <a:ea typeface="ＭＳ Ｐゴシック" charset="-128"/>
              </a:rPr>
              <a:t>Encryption/Decryption</a:t>
            </a:r>
          </a:p>
          <a:p>
            <a:r>
              <a:rPr lang="en-US" altLang="x-none" sz="1800" i="1" dirty="0">
                <a:ea typeface="ＭＳ Ｐゴシック" charset="-128"/>
              </a:rPr>
              <a:t>Basic Arrays</a:t>
            </a:r>
          </a:p>
          <a:p>
            <a:r>
              <a:rPr lang="en-US" altLang="x-none" sz="1800" i="1" dirty="0">
                <a:ea typeface="ＭＳ Ｐゴシック" charset="-128"/>
              </a:rPr>
              <a:t>Indefinite Loops: </a:t>
            </a:r>
            <a:br>
              <a:rPr lang="en-US" altLang="x-none" sz="1800" i="1" dirty="0">
                <a:ea typeface="ＭＳ Ｐゴシック" charset="-128"/>
              </a:rPr>
            </a:br>
            <a:r>
              <a:rPr lang="en-US" altLang="x-none" sz="1800" i="1" dirty="0">
                <a:ea typeface="ＭＳ Ｐゴシック" charset="-128"/>
              </a:rPr>
              <a:t>Motivation; while/do-while Statements</a:t>
            </a:r>
            <a:r>
              <a:rPr lang="en-US" altLang="zh-CN" sz="1800" i="1" dirty="0">
                <a:ea typeface="ＭＳ Ｐゴシック" charset="-128"/>
              </a:rPr>
              <a:t>;</a:t>
            </a:r>
            <a:endParaRPr lang="en-US" altLang="x-none" sz="1800" i="1" dirty="0">
              <a:ea typeface="ＭＳ Ｐゴシック" charset="-128"/>
            </a:endParaRPr>
          </a:p>
          <a:p>
            <a:r>
              <a:rPr lang="en-US" altLang="x-none" sz="1800" i="1" dirty="0">
                <a:ea typeface="ＭＳ Ｐゴシック" charset="-128"/>
              </a:rPr>
              <a:t>Program analysis; </a:t>
            </a:r>
            <a:br>
              <a:rPr lang="en-US" altLang="x-none" sz="1800" i="1" dirty="0">
                <a:ea typeface="ＭＳ Ｐゴシック" charset="-128"/>
              </a:rPr>
            </a:br>
            <a:r>
              <a:rPr lang="en-US" altLang="x-none" sz="1800" i="1" dirty="0">
                <a:ea typeface="ＭＳ Ｐゴシック" charset="-128"/>
              </a:rPr>
              <a:t>Loop pattern: Sentinel input/Fencepost loops</a:t>
            </a:r>
          </a:p>
          <a:p>
            <a:endParaRPr lang="en-US" altLang="x-none" sz="1800" i="1" dirty="0">
              <a:ea typeface="ＭＳ Ｐゴシック" charset="-128"/>
            </a:endParaRPr>
          </a:p>
          <a:p>
            <a:endParaRPr lang="en-US" altLang="x-none" sz="1800" dirty="0">
              <a:ea typeface="ＭＳ Ｐゴシック" charset="-128"/>
            </a:endParaRPr>
          </a:p>
          <a:p>
            <a:r>
              <a:rPr lang="en-US" altLang="zh-CN" sz="1400" b="1" kern="0" dirty="0" err="1">
                <a:ea typeface="ＭＳ Ｐゴシック" charset="-128"/>
              </a:rPr>
              <a:t>Qiao</a:t>
            </a:r>
            <a:r>
              <a:rPr lang="zh-CN" altLang="en-US" sz="1400" b="1" kern="0" dirty="0">
                <a:ea typeface="ＭＳ Ｐゴシック" charset="-128"/>
              </a:rPr>
              <a:t> </a:t>
            </a:r>
            <a:r>
              <a:rPr lang="en-US" altLang="zh-CN" sz="1400" b="1" kern="0" dirty="0">
                <a:ea typeface="ＭＳ Ｐゴシック" charset="-128"/>
              </a:rPr>
              <a:t>Xiang</a:t>
            </a:r>
            <a:r>
              <a:rPr lang="en-US" altLang="zh-CN" sz="1400" kern="0" dirty="0">
                <a:ea typeface="ＭＳ Ｐゴシック" charset="-128"/>
              </a:rPr>
              <a:t>,</a:t>
            </a:r>
            <a:r>
              <a:rPr lang="zh-CN" altLang="en-US" sz="1400" kern="0" dirty="0">
                <a:ea typeface="ＭＳ Ｐゴシック" charset="-128"/>
              </a:rPr>
              <a:t> </a:t>
            </a:r>
            <a:r>
              <a:rPr lang="en-US" altLang="zh-CN" sz="1400" kern="0" dirty="0">
                <a:ea typeface="ＭＳ Ｐゴシック" charset="-128"/>
              </a:rPr>
              <a:t>Qingyu</a:t>
            </a:r>
            <a:r>
              <a:rPr lang="zh-CN" altLang="en-US" sz="1400" kern="0" dirty="0">
                <a:ea typeface="ＭＳ Ｐゴシック" charset="-128"/>
              </a:rPr>
              <a:t> </a:t>
            </a:r>
            <a:r>
              <a:rPr lang="en-US" altLang="zh-CN" sz="1400" kern="0" dirty="0">
                <a:ea typeface="ＭＳ Ｐゴシック" charset="-128"/>
              </a:rPr>
              <a:t>Song</a:t>
            </a:r>
            <a:endParaRPr lang="en-US" altLang="x-none" sz="1400" kern="0" dirty="0">
              <a:ea typeface="ＭＳ Ｐゴシック" charset="-128"/>
            </a:endParaRPr>
          </a:p>
          <a:p>
            <a:r>
              <a:rPr lang="en-US" altLang="x-none" sz="1400" kern="0" dirty="0">
                <a:ea typeface="ＭＳ Ｐゴシック" charset="-128"/>
              </a:rPr>
              <a:t>https://</a:t>
            </a:r>
            <a:r>
              <a:rPr lang="en-US" altLang="x-none" sz="1400" kern="0" dirty="0" err="1">
                <a:ea typeface="ＭＳ Ｐゴシック" charset="-128"/>
              </a:rPr>
              <a:t>sngroup.org.cn</a:t>
            </a:r>
            <a:r>
              <a:rPr lang="en-US" altLang="x-none" sz="1400" kern="0" dirty="0">
                <a:ea typeface="ＭＳ Ｐゴシック" charset="-128"/>
              </a:rPr>
              <a:t>/courses/</a:t>
            </a:r>
            <a:r>
              <a:rPr lang="en-US" altLang="zh-CN" sz="1400" kern="0" dirty="0">
                <a:ea typeface="ＭＳ Ｐゴシック" charset="-128"/>
              </a:rPr>
              <a:t>ct</a:t>
            </a:r>
            <a:r>
              <a:rPr lang="en-US" altLang="x-none" sz="1400" kern="0" dirty="0">
                <a:ea typeface="ＭＳ Ｐゴシック" charset="-128"/>
              </a:rPr>
              <a:t>-xmuf25/</a:t>
            </a:r>
            <a:r>
              <a:rPr lang="en-US" altLang="x-none" sz="1400" kern="0" dirty="0" err="1">
                <a:ea typeface="ＭＳ Ｐゴシック" charset="-128"/>
              </a:rPr>
              <a:t>index.shtml</a:t>
            </a:r>
            <a:endParaRPr lang="en-US" altLang="zh-CN" sz="1400" kern="0" dirty="0">
              <a:ea typeface="ＭＳ Ｐゴシック" charset="-128"/>
            </a:endParaRPr>
          </a:p>
          <a:p>
            <a:r>
              <a:rPr lang="en-US" altLang="zh-CN" sz="1400" kern="0" dirty="0">
                <a:ea typeface="ＭＳ Ｐゴシック" charset="-128"/>
              </a:rPr>
              <a:t>11/19/2025</a:t>
            </a:r>
            <a:endParaRPr lang="en-US" altLang="x-none" sz="1800" kern="0" dirty="0">
              <a:ea typeface="ＭＳ Ｐゴシック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697ACA6-262A-F26C-1599-D8FE4FCEE1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707" y="6358928"/>
            <a:ext cx="81153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Char char="q"/>
              <a:defRPr sz="28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This deck of slides are heavily based on cs112 at Yale University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cs101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at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UCAS, respectively,</a:t>
            </a:r>
            <a:r>
              <a:rPr kumimoji="1" lang="zh-CN" altLang="en-US" sz="1200" dirty="0">
                <a:latin typeface="Arial" charset="0"/>
              </a:rPr>
              <a:t> </a:t>
            </a:r>
            <a:endParaRPr kumimoji="1" lang="en-US" altLang="zh-CN" sz="1200" dirty="0">
              <a:latin typeface="Arial" charset="0"/>
            </a:endParaRPr>
          </a:p>
          <a:p>
            <a:pPr algn="ctr">
              <a:spcBef>
                <a:spcPct val="0"/>
              </a:spcBef>
              <a:buClrTx/>
              <a:buSzTx/>
              <a:buNone/>
            </a:pPr>
            <a:r>
              <a:rPr kumimoji="1" lang="en-US" altLang="zh-CN" sz="1200" dirty="0">
                <a:latin typeface="Arial" charset="0"/>
              </a:rPr>
              <a:t>by courtesy of Dr. Y. Richard Yang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and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Dr. Zhiwei</a:t>
            </a:r>
            <a:r>
              <a:rPr kumimoji="1" lang="zh-CN" altLang="en-US" sz="1200" dirty="0">
                <a:latin typeface="Arial" charset="0"/>
              </a:rPr>
              <a:t> </a:t>
            </a:r>
            <a:r>
              <a:rPr kumimoji="1" lang="en-US" altLang="zh-CN" sz="1200" dirty="0">
                <a:latin typeface="Arial" charset="0"/>
              </a:rPr>
              <a:t>Xu.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Caesar Cipher Encoding</a:t>
            </a:r>
          </a:p>
        </p:txBody>
      </p:sp>
      <p:pic>
        <p:nvPicPr>
          <p:cNvPr id="2150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61038"/>
            <a:ext cx="9144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381000" y="1447800"/>
          <a:ext cx="8305800" cy="1041400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Letter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Orig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81000" y="26670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Shift (+3)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"/>
          <p:cNvGraphicFramePr>
            <a:graphicFrameLocks noGrp="1"/>
          </p:cNvGraphicFramePr>
          <p:nvPr/>
        </p:nvGraphicFramePr>
        <p:xfrm>
          <a:off x="381000" y="35814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Cipher (% 26)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85800" y="4343400"/>
            <a:ext cx="83631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 dirty="0" err="1">
                <a:solidFill>
                  <a:srgbClr val="000000"/>
                </a:solidFill>
              </a:rPr>
              <a:t>int</a:t>
            </a:r>
            <a:r>
              <a:rPr lang="en-US" altLang="x-none" sz="3200" dirty="0">
                <a:solidFill>
                  <a:srgbClr val="000000"/>
                </a:solidFill>
              </a:rPr>
              <a:t> </a:t>
            </a:r>
            <a:r>
              <a:rPr lang="en-US" altLang="x-none" sz="3200" dirty="0" err="1">
                <a:solidFill>
                  <a:srgbClr val="000000"/>
                </a:solidFill>
              </a:rPr>
              <a:t>chRelativeIndex</a:t>
            </a:r>
            <a:r>
              <a:rPr lang="en-US" altLang="x-none" sz="3200" dirty="0">
                <a:solidFill>
                  <a:srgbClr val="000000"/>
                </a:solidFill>
              </a:rPr>
              <a:t> = </a:t>
            </a:r>
            <a:r>
              <a:rPr lang="en-US" altLang="x-none" sz="3200" dirty="0" err="1">
                <a:solidFill>
                  <a:srgbClr val="000000"/>
                </a:solidFill>
              </a:rPr>
              <a:t>ch</a:t>
            </a:r>
            <a:r>
              <a:rPr lang="en-US" altLang="x-none" sz="3200" dirty="0">
                <a:solidFill>
                  <a:srgbClr val="000000"/>
                </a:solidFill>
              </a:rPr>
              <a:t> – </a:t>
            </a:r>
            <a:r>
              <a:rPr lang="en-US" altLang="en-US" sz="3200" dirty="0">
                <a:solidFill>
                  <a:srgbClr val="000000"/>
                </a:solidFill>
              </a:rPr>
              <a:t>‘</a:t>
            </a:r>
            <a:r>
              <a:rPr lang="en-US" altLang="x-none" sz="3200" dirty="0">
                <a:solidFill>
                  <a:srgbClr val="000000"/>
                </a:solidFill>
              </a:rPr>
              <a:t>a</a:t>
            </a:r>
            <a:r>
              <a:rPr lang="en-US" altLang="en-US" sz="3200" dirty="0">
                <a:solidFill>
                  <a:srgbClr val="000000"/>
                </a:solidFill>
              </a:rPr>
              <a:t>’</a:t>
            </a:r>
            <a:r>
              <a:rPr lang="en-US" altLang="x-none" sz="3200" dirty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en-US" altLang="x-none" sz="3200" dirty="0" err="1">
                <a:solidFill>
                  <a:srgbClr val="000000"/>
                </a:solidFill>
              </a:rPr>
              <a:t>int</a:t>
            </a:r>
            <a:r>
              <a:rPr lang="en-US" altLang="x-none" sz="3200" dirty="0">
                <a:solidFill>
                  <a:srgbClr val="000000"/>
                </a:solidFill>
              </a:rPr>
              <a:t> </a:t>
            </a:r>
            <a:r>
              <a:rPr lang="en-US" altLang="x-none" sz="3200" dirty="0" err="1">
                <a:solidFill>
                  <a:srgbClr val="000000"/>
                </a:solidFill>
              </a:rPr>
              <a:t>cipherRelInd</a:t>
            </a:r>
            <a:r>
              <a:rPr lang="en-US" altLang="x-none" sz="3200" dirty="0">
                <a:solidFill>
                  <a:srgbClr val="000000"/>
                </a:solidFill>
              </a:rPr>
              <a:t> = (</a:t>
            </a:r>
            <a:r>
              <a:rPr lang="en-US" altLang="x-none" sz="3200" dirty="0" err="1">
                <a:solidFill>
                  <a:srgbClr val="000000"/>
                </a:solidFill>
              </a:rPr>
              <a:t>chRelativeIndex</a:t>
            </a:r>
            <a:r>
              <a:rPr lang="en-US" altLang="x-none" sz="3200" dirty="0">
                <a:solidFill>
                  <a:srgbClr val="000000"/>
                </a:solidFill>
              </a:rPr>
              <a:t> + key) % 26;</a:t>
            </a:r>
          </a:p>
          <a:p>
            <a:pPr eaLnBrk="1" hangingPunct="1"/>
            <a:r>
              <a:rPr lang="en-US" altLang="x-none" sz="3200" dirty="0" err="1">
                <a:solidFill>
                  <a:srgbClr val="000000"/>
                </a:solidFill>
              </a:rPr>
              <a:t>ch</a:t>
            </a:r>
            <a:r>
              <a:rPr lang="en-US" altLang="x-none" sz="3200" dirty="0">
                <a:solidFill>
                  <a:srgbClr val="000000"/>
                </a:solidFill>
              </a:rPr>
              <a:t> = (char)(</a:t>
            </a:r>
            <a:r>
              <a:rPr lang="en-US" altLang="x-none" sz="3200" dirty="0" err="1">
                <a:solidFill>
                  <a:srgbClr val="000000"/>
                </a:solidFill>
              </a:rPr>
              <a:t>cipherRelInd</a:t>
            </a:r>
            <a:r>
              <a:rPr lang="en-US" altLang="x-none" sz="3200" dirty="0">
                <a:solidFill>
                  <a:srgbClr val="000000"/>
                </a:solidFill>
              </a:rPr>
              <a:t> + </a:t>
            </a:r>
            <a:r>
              <a:rPr lang="en-US" altLang="en-US" sz="3200" dirty="0">
                <a:solidFill>
                  <a:srgbClr val="000000"/>
                </a:solidFill>
              </a:rPr>
              <a:t>‘</a:t>
            </a:r>
            <a:r>
              <a:rPr lang="en-US" altLang="x-none" sz="3200" dirty="0">
                <a:solidFill>
                  <a:srgbClr val="000000"/>
                </a:solidFill>
              </a:rPr>
              <a:t>a</a:t>
            </a:r>
            <a:r>
              <a:rPr lang="en-US" altLang="en-US" sz="3200" dirty="0">
                <a:solidFill>
                  <a:srgbClr val="000000"/>
                </a:solidFill>
              </a:rPr>
              <a:t>’</a:t>
            </a:r>
            <a:r>
              <a:rPr lang="en-US" altLang="x-none" sz="3200" dirty="0">
                <a:solidFill>
                  <a:srgbClr val="000000"/>
                </a:solidFill>
              </a:rPr>
              <a:t>);</a:t>
            </a:r>
            <a:endParaRPr lang="en-US" altLang="x-none" dirty="0">
              <a:solidFill>
                <a:srgbClr val="000000"/>
              </a:solidFill>
            </a:endParaRPr>
          </a:p>
        </p:txBody>
      </p:sp>
      <p:pic>
        <p:nvPicPr>
          <p:cNvPr id="2159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795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4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Control Structure Establishes Assertions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A key function of a control structure (e.g.,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if</a:t>
            </a:r>
            <a:r>
              <a:rPr lang="en-US" altLang="x-none" dirty="0">
                <a:ea typeface="ＭＳ Ｐゴシック" charset="-128"/>
              </a:rPr>
              <a:t>, 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while, break)</a:t>
            </a:r>
            <a:r>
              <a:rPr lang="en-US" altLang="x-none" dirty="0">
                <a:ea typeface="ＭＳ Ｐゴシック" charset="-128"/>
              </a:rPr>
              <a:t>is that it establishes assertions:</a:t>
            </a:r>
          </a:p>
          <a:p>
            <a:pPr eaLnBrk="1" hangingPunct="1"/>
            <a:endParaRPr lang="en-US" altLang="x-none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public static void mystery(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a,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b)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    if (a &lt; 0)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x-none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is a == 10? 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        ...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}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486400" y="4476750"/>
            <a:ext cx="1108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FALSE</a:t>
            </a:r>
          </a:p>
        </p:txBody>
      </p:sp>
      <p:sp>
        <p:nvSpPr>
          <p:cNvPr id="5" name="Rectangular Callout 4"/>
          <p:cNvSpPr>
            <a:spLocks noChangeArrowheads="1"/>
          </p:cNvSpPr>
          <p:nvPr/>
        </p:nvSpPr>
        <p:spPr bwMode="auto">
          <a:xfrm>
            <a:off x="5105400" y="5257800"/>
            <a:ext cx="3276600" cy="762000"/>
          </a:xfrm>
          <a:prstGeom prst="wedgeRectCallout">
            <a:avLst>
              <a:gd name="adj1" fmla="val -11102"/>
              <a:gd name="adj2" fmla="val -107301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We know a &lt; 0, which implies </a:t>
            </a:r>
            <a:br>
              <a:rPr lang="en-US" altLang="x-none" sz="1800"/>
            </a:br>
            <a:r>
              <a:rPr lang="en-US" altLang="x-none" sz="1800"/>
              <a:t>a != any positive number.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100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025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Assertions and Controls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x-none" sz="2000" dirty="0">
                <a:ea typeface="ＭＳ Ｐゴシック" charset="-128"/>
              </a:rPr>
              <a:t>At the start of an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if</a:t>
            </a:r>
            <a:r>
              <a:rPr lang="en-US" altLang="x-none" sz="2000" dirty="0">
                <a:ea typeface="ＭＳ Ｐゴシック" charset="-128"/>
              </a:rPr>
              <a:t> or loop's body, the &lt;test&gt; or what can be implied by the &lt;test&gt; must be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true</a:t>
            </a:r>
            <a:r>
              <a:rPr lang="en-US" altLang="x-none" sz="2000" dirty="0">
                <a:ea typeface="ＭＳ Ｐゴシック" charset="-128"/>
              </a:rPr>
              <a:t>, e.g.,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while (y &lt; 10) {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is y &lt; 10?  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...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sz="2000" dirty="0">
                <a:ea typeface="ＭＳ Ｐゴシック" charset="-128"/>
              </a:rPr>
              <a:t>In the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else</a:t>
            </a:r>
            <a:r>
              <a:rPr lang="en-US" altLang="x-none" sz="2000" dirty="0">
                <a:ea typeface="ＭＳ Ｐゴシック" charset="-128"/>
              </a:rPr>
              <a:t> or after a loop 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w/o break</a:t>
            </a:r>
            <a:r>
              <a:rPr lang="en-US" altLang="x-none" sz="2000" dirty="0">
                <a:ea typeface="ＭＳ Ｐゴシック" charset="-128"/>
              </a:rPr>
              <a:t>, the &lt;test&gt; must be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false</a:t>
            </a:r>
            <a:r>
              <a:rPr lang="en-US" altLang="x-none" sz="2000" dirty="0">
                <a:ea typeface="ＭＳ Ｐゴシック" charset="-128"/>
              </a:rPr>
              <a:t>: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while (y &lt; 10) {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...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is y &lt; 10?  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sz="2000" dirty="0">
                <a:ea typeface="ＭＳ Ｐゴシック" charset="-128"/>
              </a:rPr>
              <a:t>Note: Inside a loop's body, the loop's test may become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false</a:t>
            </a:r>
            <a:r>
              <a:rPr lang="en-US" altLang="x-none" sz="2000" dirty="0">
                <a:ea typeface="ＭＳ Ｐゴシック" charset="-128"/>
              </a:rPr>
              <a:t>:</a:t>
            </a:r>
            <a:br>
              <a:rPr lang="en-US" altLang="x-none" sz="2000" dirty="0">
                <a:ea typeface="ＭＳ Ｐゴシック" charset="-128"/>
              </a:rPr>
            </a:b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while (y &lt; 10) {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y++;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is y &lt; 10?  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// if y &lt; 12</a:t>
            </a: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}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886200" y="2286000"/>
            <a:ext cx="73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C00000"/>
                </a:solidFill>
                <a:latin typeface="Courier New" charset="0"/>
              </a:rPr>
              <a:t>TRUE</a:t>
            </a:r>
            <a:endParaRPr lang="en-US" altLang="x-none">
              <a:solidFill>
                <a:srgbClr val="C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62400" y="4430712"/>
            <a:ext cx="877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C00000"/>
                </a:solidFill>
                <a:latin typeface="Courier New" charset="0"/>
              </a:rPr>
              <a:t>FALSE</a:t>
            </a:r>
            <a:endParaRPr lang="en-US" altLang="x-none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6030912"/>
            <a:ext cx="2590800" cy="3111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lnSpc>
                <a:spcPct val="75000"/>
              </a:lnSpc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1800" b="1" kern="0" dirty="0">
                <a:solidFill>
                  <a:srgbClr val="C00000"/>
                </a:solidFill>
                <a:latin typeface="Courier New" pitchFamily="49" charset="0"/>
                <a:ea typeface="+mn-ea"/>
                <a:cs typeface="Arial" charset="0"/>
              </a:rPr>
              <a:t>UNKNOWN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4017963" y="6259512"/>
            <a:ext cx="7381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C00000"/>
                </a:solidFill>
                <a:latin typeface="Courier New" charset="0"/>
              </a:rPr>
              <a:t>TRUE</a:t>
            </a:r>
            <a:endParaRPr lang="en-US" altLang="x-none">
              <a:solidFill>
                <a:srgbClr val="C0000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101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537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800"/>
              <a:t>Using Assertions to Understand Program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public static double </a:t>
            </a:r>
            <a:r>
              <a:rPr lang="en-US" altLang="x-none" sz="1600" dirty="0" err="1">
                <a:latin typeface="Courier New" charset="0"/>
              </a:rPr>
              <a:t>getNonNegDouble</a:t>
            </a:r>
            <a:r>
              <a:rPr lang="en-US" altLang="x-none" sz="1600" dirty="0">
                <a:latin typeface="Courier New" charset="0"/>
              </a:rPr>
              <a:t>(Scanner console)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	 </a:t>
            </a:r>
            <a:r>
              <a:rPr lang="en-US" altLang="x-none" sz="1600" dirty="0" err="1">
                <a:latin typeface="Courier New" charset="0"/>
              </a:rPr>
              <a:t>System.out.print</a:t>
            </a:r>
            <a:r>
              <a:rPr lang="en-US" altLang="x-none" sz="1600" dirty="0">
                <a:latin typeface="Courier New" charset="0"/>
              </a:rPr>
              <a:t>("Type a nonnegative number: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	 double number = </a:t>
            </a:r>
            <a:r>
              <a:rPr lang="en-US" altLang="x-none" sz="1600" dirty="0" err="1">
                <a:latin typeface="Courier New" charset="0"/>
              </a:rPr>
              <a:t>console.nextDouble</a:t>
            </a:r>
            <a:r>
              <a:rPr lang="en-US" altLang="x-none" sz="16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 dirty="0">
                <a:solidFill>
                  <a:srgbClr val="008080"/>
                </a:solidFill>
                <a:latin typeface="Courier New" charset="0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	    </a:t>
            </a:r>
            <a:r>
              <a:rPr lang="en-US" altLang="x-none" sz="1600" dirty="0" err="1">
                <a:latin typeface="Courier New" charset="0"/>
              </a:rPr>
              <a:t>System.out.print</a:t>
            </a:r>
            <a:r>
              <a:rPr lang="en-US" altLang="x-none" sz="1600" dirty="0">
                <a:latin typeface="Courier New" charset="0"/>
              </a:rPr>
              <a:t>(“Error: Negative; try again: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	    number = </a:t>
            </a:r>
            <a:r>
              <a:rPr lang="en-US" altLang="x-none" sz="1600" dirty="0" err="1">
                <a:latin typeface="Courier New" charset="0"/>
              </a:rPr>
              <a:t>console.nextDouble</a:t>
            </a:r>
            <a:r>
              <a:rPr lang="en-US" altLang="x-none" sz="16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	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 dirty="0">
                <a:solidFill>
                  <a:srgbClr val="008080"/>
                </a:solidFill>
                <a:latin typeface="Courier New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</a:rPr>
              <a:t>    return number;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 dirty="0">
                <a:solidFill>
                  <a:srgbClr val="008080"/>
                </a:solidFill>
                <a:latin typeface="Courier New" charset="0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800600"/>
            <a:ext cx="75745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  <a:cs typeface="+mn-cs"/>
              </a:rPr>
              <a:t>Is the following statement about the program above correct: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8588" y="2667000"/>
            <a:ext cx="3148012" cy="288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1600" b="1" i="1" kern="0" dirty="0">
                <a:solidFill>
                  <a:srgbClr val="008080"/>
                </a:solidFill>
                <a:latin typeface="Courier New" pitchFamily="49" charset="0"/>
                <a:ea typeface="+mn-ea"/>
                <a:cs typeface="+mn-cs"/>
              </a:rPr>
              <a:t>// ASSERTION: number &lt; 0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181600"/>
            <a:ext cx="727474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</a:rPr>
              <a:t> it prints an error message only if user </a:t>
            </a:r>
            <a:r>
              <a:rPr lang="en-US" sz="2000" kern="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</a:rPr>
              <a:t> is negative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49584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</a:rPr>
              <a:t> it returns </a:t>
            </a:r>
            <a:r>
              <a:rPr lang="en-US" sz="2000" kern="0" dirty="0">
                <a:solidFill>
                  <a:srgbClr val="0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</a:rPr>
              <a:t> only if non-negative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54100" y="3810000"/>
            <a:ext cx="3517900" cy="338138"/>
          </a:xfrm>
          <a:prstGeom prst="rect">
            <a:avLst/>
          </a:prstGeom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x-none" sz="1600" b="1" i="1">
                <a:solidFill>
                  <a:srgbClr val="008080"/>
                </a:solidFill>
                <a:latin typeface="Courier New" charset="0"/>
              </a:rPr>
              <a:t>// ASSERTION: number &gt;= 0.0</a:t>
            </a:r>
            <a:endParaRPr lang="en-US" altLang="x-non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28688" y="2805113"/>
            <a:ext cx="528637" cy="2600325"/>
          </a:xfrm>
          <a:custGeom>
            <a:avLst/>
            <a:gdLst>
              <a:gd name="T0" fmla="*/ 442912 w 528637"/>
              <a:gd name="T1" fmla="*/ 2600325 h 2600325"/>
              <a:gd name="T2" fmla="*/ 14287 w 528637"/>
              <a:gd name="T3" fmla="*/ 914400 h 2600325"/>
              <a:gd name="T4" fmla="*/ 528637 w 528637"/>
              <a:gd name="T5" fmla="*/ 0 h 2600325"/>
              <a:gd name="T6" fmla="*/ 0 60000 65536"/>
              <a:gd name="T7" fmla="*/ 0 60000 65536"/>
              <a:gd name="T8" fmla="*/ 0 60000 65536"/>
              <a:gd name="T9" fmla="*/ 0 w 528637"/>
              <a:gd name="T10" fmla="*/ 0 h 2600325"/>
              <a:gd name="T11" fmla="*/ 528637 w 528637"/>
              <a:gd name="T12" fmla="*/ 2600325 h 2600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637" h="2600325">
                <a:moveTo>
                  <a:pt x="442912" y="2600325"/>
                </a:moveTo>
                <a:cubicBezTo>
                  <a:pt x="221456" y="1974056"/>
                  <a:pt x="0" y="1347787"/>
                  <a:pt x="14287" y="914400"/>
                </a:cubicBezTo>
                <a:cubicBezTo>
                  <a:pt x="28574" y="481013"/>
                  <a:pt x="278605" y="240506"/>
                  <a:pt x="528637" y="0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66763" y="3962400"/>
            <a:ext cx="528637" cy="1905000"/>
          </a:xfrm>
          <a:custGeom>
            <a:avLst/>
            <a:gdLst>
              <a:gd name="T0" fmla="*/ 442912 w 528637"/>
              <a:gd name="T1" fmla="*/ 1022422 h 2600325"/>
              <a:gd name="T2" fmla="*/ 14287 w 528637"/>
              <a:gd name="T3" fmla="*/ 359533 h 2600325"/>
              <a:gd name="T4" fmla="*/ 528637 w 528637"/>
              <a:gd name="T5" fmla="*/ 0 h 2600325"/>
              <a:gd name="T6" fmla="*/ 0 60000 65536"/>
              <a:gd name="T7" fmla="*/ 0 60000 65536"/>
              <a:gd name="T8" fmla="*/ 0 60000 65536"/>
              <a:gd name="T9" fmla="*/ 0 w 528637"/>
              <a:gd name="T10" fmla="*/ 0 h 2600325"/>
              <a:gd name="T11" fmla="*/ 528637 w 528637"/>
              <a:gd name="T12" fmla="*/ 2600325 h 2600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637" h="2600325">
                <a:moveTo>
                  <a:pt x="442912" y="2600325"/>
                </a:moveTo>
                <a:cubicBezTo>
                  <a:pt x="221456" y="1974056"/>
                  <a:pt x="0" y="1347787"/>
                  <a:pt x="14287" y="914400"/>
                </a:cubicBezTo>
                <a:cubicBezTo>
                  <a:pt x="28574" y="481013"/>
                  <a:pt x="278605" y="240506"/>
                  <a:pt x="528637" y="0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0879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 animBg="1"/>
      <p:bldP spid="13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(for/while/do/while)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search loop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Common indefinite loop pattern: sentinel user input processing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103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2613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1815C6A-C923-8742-91A4-482D2B090B08}" type="slidenum">
              <a:rPr lang="en-US" altLang="x-none" sz="1200">
                <a:latin typeface="Tahoma" charset="0"/>
              </a:rPr>
              <a:pPr eaLnBrk="1" hangingPunct="1"/>
              <a:t>104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 lIns="92075" tIns="46038" rIns="92075" bIns="46038"/>
          <a:lstStyle/>
          <a:p>
            <a:r>
              <a:rPr lang="en-US" altLang="x-none" sz="3200">
                <a:ea typeface="ＭＳ Ｐゴシック" charset="-128"/>
              </a:rPr>
              <a:t>User Input Protocol</a:t>
            </a:r>
          </a:p>
        </p:txBody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2075" tIns="46038" rIns="92075" bIns="46038"/>
          <a:lstStyle/>
          <a:p>
            <a:r>
              <a:rPr lang="en-US" altLang="x-none" sz="2400" dirty="0">
                <a:ea typeface="ＭＳ Ｐゴシック" charset="-128"/>
              </a:rPr>
              <a:t>Two input styles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Header </a:t>
            </a:r>
            <a:r>
              <a:rPr lang="en-US" altLang="x-none" sz="2000" dirty="0">
                <a:ea typeface="ＭＳ Ｐゴシック" charset="-128"/>
              </a:rPr>
              <a:t>control protocol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User first specifies the number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of data items (e.g., </a:t>
            </a:r>
            <a:r>
              <a:rPr lang="en-US" altLang="x-none" sz="1800" dirty="0" err="1">
                <a:ea typeface="ＭＳ Ｐゴシック" charset="-128"/>
              </a:rPr>
              <a:t>TaskMan</a:t>
            </a:r>
            <a:r>
              <a:rPr lang="en-US" altLang="x-none" sz="1800" dirty="0">
                <a:ea typeface="ＭＳ Ｐゴシック" charset="-128"/>
              </a:rPr>
              <a:t>)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In-band</a:t>
            </a:r>
            <a:r>
              <a:rPr lang="en-US" altLang="x-none" sz="2000" dirty="0">
                <a:ea typeface="ＭＳ Ｐゴシック" charset="-128"/>
              </a:rPr>
              <a:t> control protocol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User finishes input by entering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 a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sentinel</a:t>
            </a:r>
            <a:r>
              <a:rPr lang="en-US" altLang="x-none" sz="1800" dirty="0">
                <a:ea typeface="ＭＳ Ｐゴシック" charset="-128"/>
              </a:rPr>
              <a:t> value</a:t>
            </a:r>
          </a:p>
          <a:p>
            <a:pPr lvl="3"/>
            <a:r>
              <a:rPr lang="en-US" altLang="x-none" sz="1800" dirty="0">
                <a:latin typeface="Times New Roman" charset="0"/>
                <a:ea typeface="ＭＳ Ｐゴシック" charset="-128"/>
              </a:rPr>
              <a:t>e.g., -1 to signal the end of input </a:t>
            </a:r>
            <a:br>
              <a:rPr lang="en-US" altLang="x-none" sz="1800" dirty="0">
                <a:latin typeface="Times New Roman" charset="0"/>
                <a:ea typeface="ＭＳ Ｐゴシック" charset="-128"/>
              </a:rPr>
            </a:br>
            <a:r>
              <a:rPr lang="en-US" altLang="x-none" sz="1800" dirty="0">
                <a:latin typeface="Times New Roman" charset="0"/>
                <a:ea typeface="ＭＳ Ｐゴシック" charset="-128"/>
              </a:rPr>
              <a:t>grades; </a:t>
            </a:r>
            <a:r>
              <a:rPr lang="en-US" altLang="en-US" sz="1800" dirty="0">
                <a:latin typeface="Times New Roman" charset="0"/>
                <a:ea typeface="ＭＳ Ｐゴシック" charset="-128"/>
              </a:rPr>
              <a:t>“</a:t>
            </a:r>
            <a:r>
              <a:rPr lang="en-US" altLang="x-none" sz="1800" dirty="0">
                <a:latin typeface="Times New Roman" charset="0"/>
                <a:ea typeface="ＭＳ Ｐゴシック" charset="-128"/>
              </a:rPr>
              <a:t>quit</a:t>
            </a:r>
            <a:r>
              <a:rPr lang="en-US" altLang="en-US" sz="1800" dirty="0">
                <a:latin typeface="Times New Roman" charset="0"/>
                <a:ea typeface="ＭＳ Ｐゴシック" charset="-128"/>
              </a:rPr>
              <a:t>”</a:t>
            </a:r>
            <a:r>
              <a:rPr lang="en-US" altLang="x-none" sz="1800" dirty="0">
                <a:latin typeface="Times New Roman" charset="0"/>
                <a:ea typeface="ＭＳ Ｐゴシック" charset="-128"/>
              </a:rPr>
              <a:t> to finish the program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Why in-band sentinel: flexibility.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Complexity of in-band sentinel: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ea typeface="ＭＳ Ｐゴシック" charset="-128"/>
              </a:rPr>
              <a:t>a data item just read can be </a:t>
            </a:r>
            <a:br>
              <a:rPr lang="en-US" altLang="x-none" sz="1800" dirty="0">
                <a:ea typeface="ＭＳ Ｐゴシック" charset="-128"/>
              </a:rPr>
            </a:br>
            <a:r>
              <a:rPr lang="en-US" altLang="x-none" sz="1800" dirty="0">
                <a:solidFill>
                  <a:srgbClr val="C00000"/>
                </a:solidFill>
                <a:ea typeface="ＭＳ Ｐゴシック" charset="-128"/>
              </a:rPr>
              <a:t>either a real data item</a:t>
            </a:r>
            <a:r>
              <a:rPr lang="en-US" altLang="x-none" sz="1800" dirty="0">
                <a:ea typeface="ＭＳ Ｐゴシック" charset="-128"/>
              </a:rPr>
              <a:t> </a:t>
            </a:r>
            <a:r>
              <a:rPr lang="en-US" altLang="x-none" sz="1800" dirty="0">
                <a:solidFill>
                  <a:srgbClr val="16165D"/>
                </a:solidFill>
                <a:ea typeface="ＭＳ Ｐゴシック" charset="-128"/>
              </a:rPr>
              <a:t>or </a:t>
            </a:r>
            <a:br>
              <a:rPr lang="en-US" altLang="x-none" sz="1800" dirty="0">
                <a:solidFill>
                  <a:srgbClr val="16165D"/>
                </a:solidFill>
                <a:ea typeface="ＭＳ Ｐゴシック" charset="-128"/>
              </a:rPr>
            </a:br>
            <a:r>
              <a:rPr lang="en-US" altLang="x-none" sz="1800" dirty="0">
                <a:solidFill>
                  <a:srgbClr val="16165D"/>
                </a:solidFill>
                <a:ea typeface="ＭＳ Ｐゴシック" charset="-128"/>
              </a:rPr>
              <a:t>the signaling sentinel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5715000" y="1600200"/>
            <a:ext cx="3429000" cy="1981200"/>
            <a:chOff x="5715000" y="2057400"/>
            <a:chExt cx="3429000" cy="1981200"/>
          </a:xfrm>
        </p:grpSpPr>
        <p:pic>
          <p:nvPicPr>
            <p:cNvPr id="32790" name="Picture 8" descr="http://t1.gstatic.com/images?q=tbn:ANd9GcR0Vy7dPX_20Wa1YapIy37O5Rl_XpNMP588qsoUsEZ3emHFYODu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625"/>
            <a:stretch>
              <a:fillRect/>
            </a:stretch>
          </p:blipFill>
          <p:spPr bwMode="auto">
            <a:xfrm>
              <a:off x="7924800" y="2286000"/>
              <a:ext cx="1219200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791" name="Picture 10" descr="http://t3.gstatic.com/images?q=tbn:ANd9GcQYp0IMLmdyVViWoOBQY2RiUqSDQZSfZyxEkn3duFexAXBn3Vf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000" y="2057400"/>
              <a:ext cx="1285294" cy="198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6934200" y="1600200"/>
            <a:ext cx="914400" cy="523875"/>
            <a:chOff x="6934200" y="2057400"/>
            <a:chExt cx="914400" cy="523220"/>
          </a:xfrm>
        </p:grpSpPr>
        <p:cxnSp>
          <p:nvCxnSpPr>
            <p:cNvPr id="32788" name="Straight Arrow Connector 8"/>
            <p:cNvCxnSpPr>
              <a:cxnSpLocks noChangeShapeType="1"/>
            </p:cNvCxnSpPr>
            <p:nvPr/>
          </p:nvCxnSpPr>
          <p:spPr bwMode="auto">
            <a:xfrm>
              <a:off x="6934200" y="2504420"/>
              <a:ext cx="914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9" name="Rectangle 9"/>
            <p:cNvSpPr>
              <a:spLocks noChangeArrowheads="1"/>
            </p:cNvSpPr>
            <p:nvPr/>
          </p:nvSpPr>
          <p:spPr bwMode="auto">
            <a:xfrm>
              <a:off x="7148513" y="2057400"/>
              <a:ext cx="47148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800">
                  <a:solidFill>
                    <a:srgbClr val="000000"/>
                  </a:solidFill>
                  <a:latin typeface="Comic Sans MS" charset="0"/>
                </a:rPr>
                <a:t>N</a:t>
              </a:r>
              <a:endParaRPr lang="en-US" altLang="x-none"/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6934200" y="2209800"/>
            <a:ext cx="992188" cy="369888"/>
            <a:chOff x="6934200" y="2667000"/>
            <a:chExt cx="992695" cy="369332"/>
          </a:xfrm>
        </p:grpSpPr>
        <p:cxnSp>
          <p:nvCxnSpPr>
            <p:cNvPr id="32786" name="Straight Arrow Connector 10"/>
            <p:cNvCxnSpPr>
              <a:cxnSpLocks noChangeShapeType="1"/>
            </p:cNvCxnSpPr>
            <p:nvPr/>
          </p:nvCxnSpPr>
          <p:spPr bwMode="auto">
            <a:xfrm>
              <a:off x="6934200" y="2949952"/>
              <a:ext cx="914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7" name="Rectangle 11"/>
            <p:cNvSpPr>
              <a:spLocks noChangeArrowheads="1"/>
            </p:cNvSpPr>
            <p:nvPr/>
          </p:nvSpPr>
          <p:spPr bwMode="auto">
            <a:xfrm>
              <a:off x="7086678" y="2667000"/>
              <a:ext cx="84021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  <a:latin typeface="Comic Sans MS" charset="0"/>
                </a:rPr>
                <a:t>data 1</a:t>
              </a:r>
              <a:endParaRPr lang="en-US" altLang="x-none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7010400" y="2667000"/>
            <a:ext cx="920750" cy="457200"/>
            <a:chOff x="7010400" y="3124200"/>
            <a:chExt cx="920445" cy="457200"/>
          </a:xfrm>
        </p:grpSpPr>
        <p:cxnSp>
          <p:nvCxnSpPr>
            <p:cNvPr id="32783" name="Straight Arrow Connector 12"/>
            <p:cNvCxnSpPr>
              <a:cxnSpLocks noChangeShapeType="1"/>
            </p:cNvCxnSpPr>
            <p:nvPr/>
          </p:nvCxnSpPr>
          <p:spPr bwMode="auto">
            <a:xfrm>
              <a:off x="7010400" y="3495020"/>
              <a:ext cx="914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4" name="Rectangle 13"/>
            <p:cNvSpPr>
              <a:spLocks noChangeArrowheads="1"/>
            </p:cNvSpPr>
            <p:nvPr/>
          </p:nvSpPr>
          <p:spPr bwMode="auto">
            <a:xfrm>
              <a:off x="7010400" y="3211513"/>
              <a:ext cx="92044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  <a:latin typeface="Comic Sans MS" charset="0"/>
                </a:rPr>
                <a:t>data N</a:t>
              </a:r>
              <a:endParaRPr lang="en-US" altLang="x-none"/>
            </a:p>
          </p:txBody>
        </p:sp>
        <p:cxnSp>
          <p:nvCxnSpPr>
            <p:cNvPr id="32785" name="Straight Connector 17"/>
            <p:cNvCxnSpPr>
              <a:cxnSpLocks noChangeShapeType="1"/>
              <a:endCxn id="32784" idx="0"/>
            </p:cNvCxnSpPr>
            <p:nvPr/>
          </p:nvCxnSpPr>
          <p:spPr bwMode="auto">
            <a:xfrm rot="16200000" flipH="1">
              <a:off x="7425177" y="3166622"/>
              <a:ext cx="87868" cy="302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5715000" y="3886200"/>
            <a:ext cx="3429000" cy="2057400"/>
            <a:chOff x="5715000" y="3886200"/>
            <a:chExt cx="3429000" cy="2057400"/>
          </a:xfrm>
        </p:grpSpPr>
        <p:pic>
          <p:nvPicPr>
            <p:cNvPr id="32777" name="Picture 2" descr="http://t0.gstatic.com/images?q=tbn:ANd9GcSG6-AQ3D0QqU2tYIoIAwN0BMHkrVNJXPNbp7kzdFR9cEMqsAosa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950" y="4267200"/>
              <a:ext cx="882650" cy="67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2778" name="Group 17"/>
            <p:cNvGrpSpPr>
              <a:grpSpLocks/>
            </p:cNvGrpSpPr>
            <p:nvPr/>
          </p:nvGrpSpPr>
          <p:grpSpPr bwMode="auto">
            <a:xfrm>
              <a:off x="5715000" y="3962400"/>
              <a:ext cx="3429000" cy="1981200"/>
              <a:chOff x="5715000" y="2057400"/>
              <a:chExt cx="3429000" cy="1981200"/>
            </a:xfrm>
          </p:grpSpPr>
          <p:pic>
            <p:nvPicPr>
              <p:cNvPr id="32781" name="Picture 8" descr="http://t1.gstatic.com/images?q=tbn:ANd9GcR0Vy7dPX_20Wa1YapIy37O5Rl_XpNMP588qsoUsEZ3emHFYODu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40625"/>
              <a:stretch>
                <a:fillRect/>
              </a:stretch>
            </p:blipFill>
            <p:spPr bwMode="auto">
              <a:xfrm>
                <a:off x="7924800" y="2286000"/>
                <a:ext cx="1219200" cy="144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2782" name="Picture 10" descr="http://t3.gstatic.com/images?q=tbn:ANd9GcQYp0IMLmdyVViWoOBQY2RiUqSDQZSfZyxEkn3duFexAXBn3Vf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15000" y="2057400"/>
                <a:ext cx="1285294" cy="1981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32779" name="Straight Arrow Connector 24"/>
            <p:cNvCxnSpPr>
              <a:cxnSpLocks noChangeShapeType="1"/>
            </p:cNvCxnSpPr>
            <p:nvPr/>
          </p:nvCxnSpPr>
          <p:spPr bwMode="auto">
            <a:xfrm>
              <a:off x="6889750" y="4854575"/>
              <a:ext cx="914400" cy="1588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780" name="Rectangle 31"/>
            <p:cNvSpPr>
              <a:spLocks noChangeArrowheads="1"/>
            </p:cNvSpPr>
            <p:nvPr/>
          </p:nvSpPr>
          <p:spPr bwMode="auto">
            <a:xfrm>
              <a:off x="6692900" y="3886200"/>
              <a:ext cx="17653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1800">
                  <a:solidFill>
                    <a:srgbClr val="000000"/>
                  </a:solidFill>
                  <a:latin typeface="Comic Sans MS" charset="0"/>
                </a:rPr>
                <a:t>data || control</a:t>
              </a:r>
              <a:endParaRPr lang="en-US" altLang="x-none"/>
            </a:p>
          </p:txBody>
        </p:sp>
      </p:grpSp>
    </p:spTree>
    <p:extLst>
      <p:ext uri="{BB962C8B-B14F-4D97-AF65-F5344CB8AC3E}">
        <p14:creationId xmlns:p14="http://schemas.microsoft.com/office/powerpoint/2010/main" val="1061728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44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44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44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544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44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4771" grpId="0" build="allAtOnce" autoUpdateAnimBg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382000" cy="4648200"/>
          </a:xfrm>
        </p:spPr>
        <p:txBody>
          <a:bodyPr/>
          <a:lstStyle/>
          <a:p>
            <a:pPr eaLnBrk="1" hangingPunct="1"/>
            <a:r>
              <a:rPr lang="en-US" altLang="x-none" sz="2400" b="1" dirty="0">
                <a:ea typeface="ＭＳ Ｐゴシック" charset="-128"/>
              </a:rPr>
              <a:t>sentinel</a:t>
            </a:r>
            <a:r>
              <a:rPr lang="en-US" altLang="x-none" sz="2400" dirty="0">
                <a:ea typeface="ＭＳ Ｐゴシック" charset="-128"/>
              </a:rPr>
              <a:t>: A </a:t>
            </a:r>
            <a:r>
              <a:rPr lang="en-US" altLang="x-none" sz="2000" dirty="0">
                <a:ea typeface="ＭＳ Ｐゴシック" charset="-128"/>
              </a:rPr>
              <a:t>value that signals the end of user input.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b="1" dirty="0">
                <a:ea typeface="ＭＳ Ｐゴシック" charset="-128"/>
              </a:rPr>
              <a:t>sentinel loop</a:t>
            </a:r>
            <a:r>
              <a:rPr lang="en-US" altLang="x-none" sz="2000" dirty="0">
                <a:ea typeface="ＭＳ Ｐゴシック" charset="-128"/>
              </a:rPr>
              <a:t>: Repeats until a sentinel value is seen.</a:t>
            </a:r>
          </a:p>
          <a:p>
            <a:pPr lvl="1" eaLnBrk="1" hangingPunct="1"/>
            <a:endParaRPr lang="en-US" altLang="x-none" sz="20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Example: Write a program that prompts the user for exam grade until the user types -1, then outputs the average grade.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(In this case, the value -1 </a:t>
            </a:r>
            <a:r>
              <a:rPr lang="en-US" altLang="x-none" sz="2000" dirty="0">
                <a:solidFill>
                  <a:srgbClr val="FF0000"/>
                </a:solidFill>
                <a:ea typeface="ＭＳ Ｐゴシック" charset="-128"/>
              </a:rPr>
              <a:t>is the sentinel value</a:t>
            </a:r>
            <a:r>
              <a:rPr lang="en-US" altLang="x-none" sz="2000" dirty="0">
                <a:ea typeface="ＭＳ Ｐゴシック" charset="-128"/>
              </a:rPr>
              <a:t>.)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ea typeface="ＭＳ Ｐゴシック" charset="-128"/>
              </a:rPr>
              <a:t>	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Type a grade (-1 to exit): </a:t>
            </a:r>
            <a:r>
              <a:rPr lang="en-US" altLang="x-none" sz="2000" b="1" u="sng" dirty="0">
                <a:latin typeface="Courier New" charset="0"/>
                <a:ea typeface="ＭＳ Ｐゴシック" charset="-128"/>
              </a:rPr>
              <a:t>100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Type a grade (-1 to exit): </a:t>
            </a:r>
            <a:r>
              <a:rPr lang="en-US" altLang="x-none" sz="2000" b="1" u="sng" dirty="0">
                <a:latin typeface="Courier New" charset="0"/>
                <a:ea typeface="ＭＳ Ｐゴシック" charset="-128"/>
              </a:rPr>
              <a:t>90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Type a grade (-1 to exit): </a:t>
            </a:r>
            <a:r>
              <a:rPr lang="en-US" altLang="x-none" sz="2000" b="1" u="sng" dirty="0">
                <a:latin typeface="Courier New" charset="0"/>
                <a:ea typeface="ＭＳ Ｐゴシック" charset="-128"/>
              </a:rPr>
              <a:t>-1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The average is 95.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Sentinel Values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09600" y="6019800"/>
            <a:ext cx="640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latin typeface="Comic Sans MS" charset="0"/>
              </a:rPr>
              <a:t>Design question: </a:t>
            </a:r>
            <a:r>
              <a:rPr lang="en-US" altLang="x-none" sz="2000">
                <a:latin typeface="Comic Sans MS" charset="0"/>
              </a:rPr>
              <a:t>for, while, or do loop?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105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67282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Potential Solution</a:t>
            </a:r>
          </a:p>
        </p:txBody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8153400" cy="3962400"/>
          </a:xfrm>
          <a:ln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Scanner console = new Scanner(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System.in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grade; 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do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grade = 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The average is 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+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                 (count &gt; 0? sum /count : 0) );</a:t>
            </a:r>
            <a:br>
              <a:rPr lang="en-US" altLang="x-none" sz="2000" dirty="0">
                <a:latin typeface="Courier New" charset="0"/>
                <a:ea typeface="ＭＳ Ｐゴシック" charset="-128"/>
              </a:rPr>
            </a:b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106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70560"/>
      </p:ext>
    </p:extLst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Potential Solution: Test</a:t>
            </a:r>
          </a:p>
        </p:txBody>
      </p:sp>
      <p:sp>
        <p:nvSpPr>
          <p:cNvPr id="37890" name="Rectangle 3"/>
          <p:cNvSpPr>
            <a:spLocks noGrp="1"/>
          </p:cNvSpPr>
          <p:nvPr>
            <p:ph type="body" idx="1"/>
          </p:nvPr>
        </p:nvSpPr>
        <p:spPr>
          <a:xfrm>
            <a:off x="152400" y="4948238"/>
            <a:ext cx="7772400" cy="762000"/>
          </a:xfrm>
        </p:spPr>
        <p:txBody>
          <a:bodyPr/>
          <a:lstStyle/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Type a grade (-1 to exit): </a:t>
            </a:r>
            <a:r>
              <a:rPr lang="en-US" altLang="x-none" sz="1600" b="1" u="sng">
                <a:latin typeface="Courier New" charset="0"/>
                <a:ea typeface="ＭＳ Ｐゴシック" charset="-128"/>
              </a:rPr>
              <a:t>100</a:t>
            </a: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Type a grade (-1 to exit): </a:t>
            </a:r>
            <a:r>
              <a:rPr lang="en-US" altLang="x-none" sz="1600" b="1" u="sng">
                <a:latin typeface="Courier New" charset="0"/>
                <a:ea typeface="ＭＳ Ｐゴシック" charset="-128"/>
              </a:rPr>
              <a:t>90</a:t>
            </a: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Type a grade (-1 to exit): </a:t>
            </a:r>
            <a:r>
              <a:rPr lang="en-US" altLang="x-none" sz="1600" b="1" u="sng">
                <a:latin typeface="Courier New" charset="0"/>
                <a:ea typeface="ＭＳ Ｐゴシック" charset="-128"/>
              </a:rPr>
              <a:t>-1</a:t>
            </a:r>
            <a:endParaRPr lang="en-US" altLang="x-none" sz="1600">
              <a:latin typeface="Courier New" charset="0"/>
              <a:ea typeface="ＭＳ Ｐゴシック" charset="-12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85800" y="5791200"/>
            <a:ext cx="129698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Output: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057400" y="5878513"/>
            <a:ext cx="254000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Courier New" charset="0"/>
              </a:rPr>
              <a:t>The average is 63</a:t>
            </a:r>
            <a:endParaRPr lang="en-US" sz="7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6319838"/>
            <a:ext cx="3597275" cy="4619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400" kern="0" dirty="0">
                <a:solidFill>
                  <a:srgbClr val="FF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output is incorrect!</a:t>
            </a:r>
          </a:p>
        </p:txBody>
      </p:sp>
      <p:sp>
        <p:nvSpPr>
          <p:cNvPr id="37894" name="Rectangle 3"/>
          <p:cNvSpPr txBox="1">
            <a:spLocks/>
          </p:cNvSpPr>
          <p:nvPr/>
        </p:nvSpPr>
        <p:spPr bwMode="auto">
          <a:xfrm>
            <a:off x="685800" y="1600200"/>
            <a:ext cx="7086600" cy="3276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107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71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Program Analysis</a:t>
            </a:r>
          </a:p>
        </p:txBody>
      </p:sp>
      <p:sp>
        <p:nvSpPr>
          <p:cNvPr id="3891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B8F99B9-E06B-B944-8809-B687F57209EF}" type="slidenum">
              <a:rPr lang="en-US" altLang="x-none" sz="1200">
                <a:latin typeface="Tahoma" charset="0"/>
              </a:rPr>
              <a:pPr eaLnBrk="1" hangingPunct="1"/>
              <a:t>108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" name="Vertical Scroll 5"/>
          <p:cNvSpPr/>
          <p:nvPr/>
        </p:nvSpPr>
        <p:spPr bwMode="auto">
          <a:xfrm>
            <a:off x="1676400" y="2362200"/>
            <a:ext cx="2286000" cy="12954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br>
              <a:rPr lang="en-US" sz="2400" dirty="0">
                <a:ea typeface="ＭＳ Ｐゴシック" charset="0"/>
                <a:cs typeface="Arial" charset="0"/>
              </a:rPr>
            </a:br>
            <a:r>
              <a:rPr lang="en-US" sz="2400" dirty="0">
                <a:ea typeface="ＭＳ Ｐゴシック" charset="0"/>
                <a:cs typeface="Arial" charset="0"/>
              </a:rPr>
              <a:t>Requirements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3124200" y="4572000"/>
            <a:ext cx="29718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latin typeface="Times New Roman" pitchFamily="18" charset="0"/>
                <a:ea typeface="+mn-ea"/>
                <a:cs typeface="Arial" charset="0"/>
              </a:rPr>
              <a:t>Derive assertions to check if program satisfies requirements</a:t>
            </a:r>
          </a:p>
        </p:txBody>
      </p:sp>
      <p:sp>
        <p:nvSpPr>
          <p:cNvPr id="8" name="Vertical Scroll 7"/>
          <p:cNvSpPr/>
          <p:nvPr/>
        </p:nvSpPr>
        <p:spPr bwMode="auto">
          <a:xfrm>
            <a:off x="5334000" y="2362200"/>
            <a:ext cx="1676400" cy="12954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600" dirty="0">
              <a:ea typeface="ＭＳ Ｐゴシック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2400" dirty="0">
                <a:ea typeface="ＭＳ Ｐゴシック" charset="0"/>
                <a:cs typeface="Arial" charset="0"/>
              </a:rPr>
              <a:t>Program</a:t>
            </a:r>
            <a:endParaRPr lang="en-US" sz="1800" dirty="0">
              <a:ea typeface="ＭＳ Ｐゴシック" charset="0"/>
              <a:cs typeface="Arial" charset="0"/>
            </a:endParaRPr>
          </a:p>
        </p:txBody>
      </p:sp>
      <p:cxnSp>
        <p:nvCxnSpPr>
          <p:cNvPr id="38918" name="Straight Arrow Connector 8"/>
          <p:cNvCxnSpPr>
            <a:cxnSpLocks noChangeShapeType="1"/>
            <a:stCxn id="6" idx="2"/>
            <a:endCxn id="7" idx="0"/>
          </p:cNvCxnSpPr>
          <p:nvPr/>
        </p:nvCxnSpPr>
        <p:spPr bwMode="auto">
          <a:xfrm>
            <a:off x="2819400" y="3657600"/>
            <a:ext cx="179070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919" name="Straight Arrow Connector 10"/>
          <p:cNvCxnSpPr>
            <a:cxnSpLocks noChangeShapeType="1"/>
            <a:stCxn id="8" idx="2"/>
            <a:endCxn id="7" idx="0"/>
          </p:cNvCxnSpPr>
          <p:nvPr/>
        </p:nvCxnSpPr>
        <p:spPr bwMode="auto">
          <a:xfrm flipH="1">
            <a:off x="4610100" y="3657600"/>
            <a:ext cx="156210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685822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Requirements Specification</a:t>
            </a:r>
          </a:p>
        </p:txBody>
      </p:sp>
      <p:sp>
        <p:nvSpPr>
          <p:cNvPr id="3993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A155BC9-BAA2-6248-8660-05A18C9B07C1}" type="slidenum">
              <a:rPr lang="en-US" altLang="x-none" sz="1200">
                <a:latin typeface="Tahoma" charset="0"/>
              </a:rPr>
              <a:pPr eaLnBrk="1" hangingPunct="1"/>
              <a:t>109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24389" y="3448555"/>
            <a:ext cx="44198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reads in </a:t>
            </a: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a non-sentinel 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grade</a:t>
            </a:r>
            <a:endParaRPr lang="en-US" altLang="x-none" sz="1600" dirty="0">
              <a:latin typeface="Comic Sans MS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680284" y="4795148"/>
            <a:ext cx="370165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=&gt; not add to sum/count;</a:t>
            </a:r>
            <a:br>
              <a:rPr lang="en-US" altLang="x-none" sz="24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read loop must stop</a:t>
            </a:r>
            <a:endParaRPr lang="en-US" altLang="x-none" sz="16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644189" y="3453020"/>
            <a:ext cx="3376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=&gt; add it to sum/count </a:t>
            </a:r>
            <a:endParaRPr lang="en-US" altLang="x-none" sz="70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0518" r="7420" b="11671"/>
          <a:stretch>
            <a:fillRect/>
          </a:stretch>
        </p:blipFill>
        <p:spPr bwMode="auto">
          <a:xfrm>
            <a:off x="7862220" y="3230918"/>
            <a:ext cx="129381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5808" y="4876800"/>
            <a:ext cx="692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89284" y="1615090"/>
            <a:ext cx="851226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The program reads in a sequence of grades, adds each</a:t>
            </a:r>
            <a:b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</a:b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non-sentinel grade to sum/count, stops when </a:t>
            </a:r>
            <a:r>
              <a:rPr lang="en-US" sz="2400" kern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sees sentinel.</a:t>
            </a:r>
            <a:endParaRPr lang="en-US" sz="2400" kern="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52463" y="4778531"/>
            <a:ext cx="355738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reads in sentinel </a:t>
            </a:r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grade</a:t>
            </a:r>
            <a:endParaRPr lang="en-US" altLang="x-none" sz="1600" dirty="0">
              <a:latin typeface="Comic Sans MS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6421" y="6028486"/>
            <a:ext cx="268535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add to sum/count</a:t>
            </a:r>
            <a:endParaRPr lang="en-US" altLang="x-none" sz="16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680284" y="6091535"/>
            <a:ext cx="347082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=&gt; grade is not sentinel</a:t>
            </a:r>
            <a:endParaRPr lang="en-US" altLang="x-none" sz="1600" dirty="0">
              <a:latin typeface="Comic Sans MS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1501" y="5572357"/>
            <a:ext cx="40815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Equivalent </a:t>
            </a:r>
            <a:r>
              <a:rPr lang="en-US" altLang="x-none" sz="2400" dirty="0" err="1">
                <a:solidFill>
                  <a:srgbClr val="000000"/>
                </a:solidFill>
                <a:latin typeface="Comic Sans MS" charset="0"/>
              </a:rPr>
              <a:t>cond</a:t>
            </a: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 for safety: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28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3" grpId="0"/>
      <p:bldP spid="10" grpId="0"/>
      <p:bldP spid="11" grpId="0"/>
      <p:bldP spid="12" grpId="0"/>
      <p:bldP spid="1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CaesarFile using a for Loop </a:t>
            </a:r>
          </a:p>
        </p:txBody>
      </p:sp>
      <p:sp>
        <p:nvSpPr>
          <p:cNvPr id="573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576F085-01D2-994C-8CB9-7A77E1B8CD17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11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7347" name="Rectangle 3"/>
          <p:cNvSpPr txBox="1">
            <a:spLocks/>
          </p:cNvSpPr>
          <p:nvPr/>
        </p:nvSpPr>
        <p:spPr bwMode="auto">
          <a:xfrm>
            <a:off x="762001" y="4154486"/>
            <a:ext cx="8123738" cy="224790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2857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public static void encode(Scanner scan,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key)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1800" dirty="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for (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line = 0; line &lt; NLINES; line ++ ) {</a:t>
            </a: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String text =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scan.nextLine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	String result =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Caesar.encode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(text, key);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	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( result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 dirty="0">
                <a:solidFill>
                  <a:srgbClr val="800000"/>
                </a:solidFill>
                <a:latin typeface="Courier New" charset="0"/>
              </a:rPr>
              <a:t>}</a:t>
            </a:r>
            <a:endParaRPr lang="en-US" altLang="x-none" sz="1600" dirty="0">
              <a:solidFill>
                <a:srgbClr val="800000"/>
              </a:solidFill>
              <a:latin typeface="Courier New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0" y="1455558"/>
            <a:ext cx="8123739" cy="24314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public class 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</a:rPr>
              <a:t>ReadFile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{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public static void main(String[] 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</a:rPr>
              <a:t>args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) {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   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try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{</a:t>
            </a:r>
            <a:endParaRPr lang="en-US" altLang="x-none" sz="1600" b="1" dirty="0">
              <a:solidFill>
                <a:srgbClr val="800000"/>
              </a:solidFill>
              <a:latin typeface="Courier New" charset="0"/>
            </a:endParaRP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b="1" dirty="0">
                <a:solidFill>
                  <a:srgbClr val="800000"/>
                </a:solidFill>
                <a:latin typeface="Courier New" charset="0"/>
              </a:rPr>
              <a:t>            Scanner input = new Scanner(new File(</a:t>
            </a:r>
            <a:r>
              <a:rPr lang="en-US" altLang="en-US" sz="1600" b="1" dirty="0">
                <a:solidFill>
                  <a:srgbClr val="800000"/>
                </a:solidFill>
                <a:latin typeface="Courier New" charset="0"/>
              </a:rPr>
              <a:t>”</a:t>
            </a:r>
            <a:r>
              <a:rPr lang="en-US" altLang="ja-JP" sz="1600" b="1" dirty="0" err="1">
                <a:solidFill>
                  <a:srgbClr val="800000"/>
                </a:solidFill>
                <a:latin typeface="Courier New" charset="0"/>
              </a:rPr>
              <a:t>data.txt</a:t>
            </a:r>
            <a:r>
              <a:rPr lang="en-US" altLang="ja-JP" sz="1600" b="1" dirty="0">
                <a:solidFill>
                  <a:srgbClr val="800000"/>
                </a:solidFill>
                <a:latin typeface="Courier New" charset="0"/>
              </a:rPr>
              <a:t>"));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        encode(input, 3);    </a:t>
            </a:r>
            <a:br>
              <a:rPr lang="en-US" altLang="x-none" sz="16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    } 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</a:rPr>
              <a:t>catch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</a:rPr>
              <a:t>FileNotFoundException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e) {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        // print an error message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        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</a:rPr>
              <a:t>System.out.println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ja-JP" altLang="en-US" sz="1600" dirty="0">
                <a:solidFill>
                  <a:srgbClr val="000000"/>
                </a:solidFill>
                <a:latin typeface="Courier New" charset="0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ourier New" charset="0"/>
              </a:rPr>
              <a:t>File not found exception</a:t>
            </a:r>
            <a:r>
              <a:rPr lang="ja-JP" altLang="en-US" sz="1600" dirty="0">
                <a:solidFill>
                  <a:srgbClr val="000000"/>
                </a:solidFill>
                <a:latin typeface="Courier New" charset="0"/>
              </a:rPr>
              <a:t>”</a:t>
            </a:r>
            <a:r>
              <a:rPr lang="en-US" altLang="ja-JP" sz="1600" dirty="0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    } // end of catch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    } // end of main</a:t>
            </a:r>
          </a:p>
          <a:p>
            <a:pPr eaLnBrk="1" hangingPunct="1">
              <a:lnSpc>
                <a:spcPct val="7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1600" dirty="0">
              <a:solidFill>
                <a:srgbClr val="8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9155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Program Analysis</a:t>
            </a:r>
          </a:p>
        </p:txBody>
      </p:sp>
      <p:sp>
        <p:nvSpPr>
          <p:cNvPr id="41986" name="Rectangle 3"/>
          <p:cNvSpPr txBox="1">
            <a:spLocks/>
          </p:cNvSpPr>
          <p:nvPr/>
        </p:nvSpPr>
        <p:spPr bwMode="auto">
          <a:xfrm>
            <a:off x="685800" y="1600200"/>
            <a:ext cx="7086600" cy="32766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600" y="4953000"/>
            <a:ext cx="4556125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Condition to guarantee safety: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74737" y="5562600"/>
            <a:ext cx="51651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add to sum and count =&gt; grade != -1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6788" y="3276600"/>
            <a:ext cx="6250429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// assertion grade != -1 must be established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110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070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Program Revision to Establish Assertion</a:t>
            </a:r>
          </a:p>
        </p:txBody>
      </p:sp>
      <p:sp>
        <p:nvSpPr>
          <p:cNvPr id="43010" name="Rectangle 3"/>
          <p:cNvSpPr txBox="1">
            <a:spLocks/>
          </p:cNvSpPr>
          <p:nvPr/>
        </p:nvSpPr>
        <p:spPr bwMode="auto">
          <a:xfrm>
            <a:off x="685800" y="1600200"/>
            <a:ext cx="7086600" cy="3581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6788" y="3276600"/>
            <a:ext cx="26781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if (grade != -1) {</a:t>
            </a: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br>
              <a:rPr lang="en-US" altLang="x-none" sz="1800" b="1">
                <a:solidFill>
                  <a:srgbClr val="FF0000"/>
                </a:solidFill>
                <a:latin typeface="Courier New" charset="0"/>
              </a:rPr>
            </a:b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111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0615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Version 2: do/while -&gt; while</a:t>
            </a:r>
          </a:p>
        </p:txBody>
      </p:sp>
      <p:sp>
        <p:nvSpPr>
          <p:cNvPr id="44034" name="Rectangle 3"/>
          <p:cNvSpPr txBox="1">
            <a:spLocks/>
          </p:cNvSpPr>
          <p:nvPr/>
        </p:nvSpPr>
        <p:spPr bwMode="auto">
          <a:xfrm>
            <a:off x="685800" y="1600200"/>
            <a:ext cx="7086600" cy="3581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b="1" dirty="0">
                <a:latin typeface="Courier New" charset="0"/>
              </a:rPr>
              <a:t>while (grade != -1)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966788" y="3276600"/>
            <a:ext cx="26781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if (grade != -1) {</a:t>
            </a: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b="1" dirty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b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</a:b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112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69515"/>
      </p:ext>
    </p:extLst>
  </p:cSld>
  <p:clrMapOvr>
    <a:masterClrMapping/>
  </p:clrMapOvr>
  <p:transition spd="med"/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x-none" dirty="0">
                <a:solidFill>
                  <a:srgbClr val="3333CC"/>
                </a:solidFill>
                <a:ea typeface="ＭＳ Ｐゴシック" charset="-128"/>
              </a:rPr>
              <a:t>Final Version 2: do/while -&gt; while</a:t>
            </a:r>
            <a:endParaRPr lang="en-US" altLang="x-none" sz="3200" dirty="0">
              <a:ea typeface="ＭＳ Ｐゴシック" charset="-128"/>
            </a:endParaRPr>
          </a:p>
        </p:txBody>
      </p:sp>
      <p:sp>
        <p:nvSpPr>
          <p:cNvPr id="45058" name="Rectangle 3"/>
          <p:cNvSpPr txBox="1">
            <a:spLocks/>
          </p:cNvSpPr>
          <p:nvPr/>
        </p:nvSpPr>
        <p:spPr bwMode="auto">
          <a:xfrm>
            <a:off x="685800" y="1600200"/>
            <a:ext cx="7086600" cy="35814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 </a:t>
            </a: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= 0</a:t>
            </a:r>
            <a:r>
              <a:rPr lang="en-US" altLang="x-none" sz="1800" dirty="0">
                <a:latin typeface="Courier New" charset="0"/>
              </a:rPr>
              <a:t>; // any value other than sentinel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b="1" dirty="0">
                <a:latin typeface="Courier New" charset="0"/>
              </a:rPr>
              <a:t>while (grade != -1)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45059" name="Rectangle 11"/>
          <p:cNvSpPr>
            <a:spLocks noChangeArrowheads="1"/>
          </p:cNvSpPr>
          <p:nvPr/>
        </p:nvSpPr>
        <p:spPr bwMode="auto">
          <a:xfrm>
            <a:off x="966788" y="3276600"/>
            <a:ext cx="2678112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if (grade != -1) {</a:t>
            </a: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endParaRPr lang="en-US" altLang="x-none" sz="1800" b="1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75000"/>
              </a:lnSpc>
              <a:buFont typeface="Wingdings 2" charset="2"/>
              <a:buNone/>
            </a:pPr>
            <a:br>
              <a:rPr lang="en-US" altLang="x-none" sz="1800" b="1">
                <a:solidFill>
                  <a:srgbClr val="FF0000"/>
                </a:solidFill>
                <a:latin typeface="Courier New" charset="0"/>
              </a:rPr>
            </a:b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113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117164"/>
      </p:ext>
    </p:extLst>
  </p:cSld>
  <p:clrMapOvr>
    <a:masterClrMapping/>
  </p:clrMapOvr>
  <p:transition spd="med"/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(for/while/do/while)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search loop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analysis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Common indefinite loop pattern: sentinel user input processing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Basic design using assertion to view and fix bug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An alternative view of the bug: a design pattern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114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4198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 idx="4294967295"/>
          </p:nvPr>
        </p:nvSpPr>
        <p:spPr>
          <a:xfrm>
            <a:off x="533400" y="228600"/>
            <a:ext cx="80772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Simpler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Problem...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48130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Revisit the </a:t>
            </a:r>
            <a:r>
              <a:rPr lang="en-US" altLang="x-none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>
                <a:ea typeface="ＭＳ Ｐゴシック" charset="-128"/>
              </a:rPr>
              <a:t> method that prints from a given maximum (&gt;=1) to 1, separated by commas.</a:t>
            </a:r>
            <a:br>
              <a:rPr lang="en-US" altLang="x-none">
                <a:ea typeface="ＭＳ Ｐゴシック" charset="-128"/>
              </a:rPr>
            </a:b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For example, the call: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countDown(5)</a:t>
            </a:r>
          </a:p>
          <a:p>
            <a:pPr lvl="1" eaLnBrk="1" hangingPunct="1">
              <a:buFont typeface="Wingdings 2" charset="2"/>
              <a:buNone/>
            </a:pPr>
            <a:endParaRPr lang="en-US" altLang="x-none">
              <a:latin typeface="Courier New" charset="0"/>
              <a:ea typeface="ＭＳ Ｐゴシック" charset="-128"/>
            </a:endParaRPr>
          </a:p>
          <a:p>
            <a:pPr eaLnBrk="1" hangingPunct="1">
              <a:buFont typeface="Wingdings 2" charset="2"/>
              <a:buNone/>
            </a:pPr>
            <a:r>
              <a:rPr lang="en-US" altLang="x-none">
                <a:ea typeface="ＭＳ Ｐゴシック" charset="-128"/>
              </a:rPr>
              <a:t>	should print: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5, 4, 3, 2, 1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115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2770139"/>
      </p:ext>
    </p:extLst>
  </p:cSld>
  <p:clrMapOvr>
    <a:masterClrMapping/>
  </p:clrMapOvr>
  <p:transition/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Previous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Solution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78643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public static void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max)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for 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max;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&gt;= 1;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--)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+ ", "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();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to end the line of output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Output from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(5)</a:t>
            </a:r>
            <a:r>
              <a:rPr lang="en-US" altLang="x-none" sz="1800" dirty="0">
                <a:ea typeface="ＭＳ Ｐゴシック" charset="-128"/>
              </a:rPr>
              <a:t>:	</a:t>
            </a:r>
            <a:endParaRPr lang="en-US" altLang="x-none" sz="1800" b="1" dirty="0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33938" y="3352800"/>
            <a:ext cx="2252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5, 4, 3, 2, 1</a:t>
            </a:r>
            <a:r>
              <a:rPr lang="en-US" altLang="x-none" sz="1800" b="1">
                <a:solidFill>
                  <a:srgbClr val="A50021"/>
                </a:solidFill>
                <a:latin typeface="Courier New" charset="0"/>
              </a:rPr>
              <a:t>, </a:t>
            </a:r>
            <a:endParaRPr lang="en-US" altLang="x-none"/>
          </a:p>
        </p:txBody>
      </p:sp>
      <p:sp>
        <p:nvSpPr>
          <p:cNvPr id="2" name="Rectangle 1"/>
          <p:cNvSpPr/>
          <p:nvPr/>
        </p:nvSpPr>
        <p:spPr>
          <a:xfrm>
            <a:off x="5943600" y="304800"/>
            <a:ext cx="25860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5, 4, 3, 2, 1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116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32920"/>
      </p:ext>
    </p:extLst>
  </p:cSld>
  <p:clrMapOvr>
    <a:masterClrMapping/>
  </p:clrMapOvr>
  <p:transition spd="med"/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Previous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Solution</a:t>
            </a:r>
            <a:r>
              <a:rPr lang="ja-JP" altLang="en-US">
                <a:ea typeface="ＭＳ Ｐゴシック" charset="-128"/>
              </a:rPr>
              <a:t>”</a:t>
            </a:r>
            <a:endParaRPr lang="en-US" altLang="x-none">
              <a:ea typeface="ＭＳ Ｐゴシック" charset="-128"/>
            </a:endParaRPr>
          </a:p>
        </p:txBody>
      </p:sp>
      <p:sp>
        <p:nvSpPr>
          <p:cNvPr id="786435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229600" cy="4648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public static void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max)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for 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max;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&gt;= 1;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--)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 + ", "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();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to end the line of output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Output from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(5)</a:t>
            </a:r>
            <a:r>
              <a:rPr lang="en-US" altLang="x-none" sz="1800" dirty="0">
                <a:ea typeface="ＭＳ Ｐゴシック" charset="-128"/>
              </a:rPr>
              <a:t>:	</a:t>
            </a:r>
            <a:endParaRPr lang="en-US" altLang="x-none" sz="1800" b="1" dirty="0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endParaRPr lang="en-US" altLang="x-none" sz="1800" b="1" dirty="0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public static void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max)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for (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max;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&gt;= 1;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--)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", " + </a:t>
            </a:r>
            <a:r>
              <a:rPr lang="en-US" altLang="x-none" sz="1800" b="1" dirty="0" err="1">
                <a:latin typeface="Courier New" charset="0"/>
                <a:ea typeface="ＭＳ Ｐゴシック" charset="-128"/>
              </a:rPr>
              <a:t>i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();  </a:t>
            </a: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to end the line of output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/>
            <a:r>
              <a:rPr lang="en-US" altLang="x-none" sz="1800" dirty="0">
                <a:ea typeface="ＭＳ Ｐゴシック" charset="-128"/>
              </a:rPr>
              <a:t>Output from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countDown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(5)</a:t>
            </a:r>
            <a:r>
              <a:rPr lang="en-US" altLang="x-none" sz="1800" dirty="0">
                <a:ea typeface="ＭＳ Ｐゴシック" charset="-128"/>
              </a:rPr>
              <a:t>:	</a:t>
            </a:r>
            <a:r>
              <a:rPr lang="en-US" altLang="x-none" sz="1800" b="1" dirty="0">
                <a:solidFill>
                  <a:srgbClr val="A50021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5, 4, 3, 2, 1</a:t>
            </a:r>
            <a:endParaRPr lang="en-US" altLang="x-none" sz="1800" dirty="0">
              <a:solidFill>
                <a:srgbClr val="A50021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833938" y="3352800"/>
            <a:ext cx="22526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5, 4, 3, 2, 1</a:t>
            </a:r>
            <a:r>
              <a:rPr lang="en-US" altLang="x-none" sz="1800" b="1">
                <a:solidFill>
                  <a:srgbClr val="A50021"/>
                </a:solidFill>
                <a:latin typeface="Courier New" charset="0"/>
              </a:rPr>
              <a:t>, </a:t>
            </a:r>
            <a:endParaRPr lang="en-US" altLang="x-none"/>
          </a:p>
        </p:txBody>
      </p:sp>
      <p:sp>
        <p:nvSpPr>
          <p:cNvPr id="2" name="Rectangle 1"/>
          <p:cNvSpPr/>
          <p:nvPr/>
        </p:nvSpPr>
        <p:spPr>
          <a:xfrm>
            <a:off x="5943600" y="304800"/>
            <a:ext cx="2586038" cy="4619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kern="0" dirty="0">
                <a:solidFill>
                  <a:srgbClr val="00000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5, 4, 3, 2, 1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117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46216"/>
      </p:ext>
    </p:extLst>
  </p:cSld>
  <p:clrMapOvr>
    <a:masterClrMapping/>
  </p:clrMapOvr>
  <p:transition spd="med"/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Problem: Fence Post Analogy</a:t>
            </a:r>
          </a:p>
        </p:txBody>
      </p:sp>
      <p:sp>
        <p:nvSpPr>
          <p:cNvPr id="25602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001000" cy="4648200"/>
          </a:xfrm>
        </p:spPr>
        <p:txBody>
          <a:bodyPr/>
          <a:lstStyle/>
          <a:p>
            <a:pPr eaLnBrk="1" hangingPunct="1"/>
            <a:r>
              <a:rPr lang="en-US" altLang="x-none" sz="2000">
                <a:ea typeface="ＭＳ Ｐゴシック" charset="-128"/>
              </a:rPr>
              <a:t>We print </a:t>
            </a:r>
            <a:r>
              <a:rPr lang="en-US" altLang="x-none" sz="2000" i="1">
                <a:ea typeface="ＭＳ Ｐゴシック" charset="-128"/>
              </a:rPr>
              <a:t>n</a:t>
            </a:r>
            <a:r>
              <a:rPr lang="en-US" altLang="x-none" sz="2000">
                <a:ea typeface="ＭＳ Ｐゴシック" charset="-128"/>
              </a:rPr>
              <a:t> numbers but need only </a:t>
            </a:r>
            <a:r>
              <a:rPr lang="en-US" altLang="x-none" sz="2000" i="1">
                <a:ea typeface="ＭＳ Ｐゴシック" charset="-128"/>
              </a:rPr>
              <a:t>n</a:t>
            </a:r>
            <a:r>
              <a:rPr lang="en-US" altLang="x-none" sz="2000">
                <a:ea typeface="ＭＳ Ｐゴシック" charset="-128"/>
              </a:rPr>
              <a:t> - 1 commas.</a:t>
            </a:r>
          </a:p>
          <a:p>
            <a:pPr eaLnBrk="1" hangingPunct="1"/>
            <a:endParaRPr lang="en-US" altLang="x-none" sz="2000">
              <a:ea typeface="ＭＳ Ｐゴシック" charset="-128"/>
            </a:endParaRPr>
          </a:p>
          <a:p>
            <a:pPr eaLnBrk="1" hangingPunct="1"/>
            <a:endParaRPr lang="en-US" altLang="x-none" sz="2000">
              <a:ea typeface="ＭＳ Ｐゴシック" charset="-128"/>
            </a:endParaRPr>
          </a:p>
          <a:p>
            <a:pPr eaLnBrk="1" hangingPunct="1"/>
            <a:endParaRPr lang="en-US" altLang="x-none" sz="2000">
              <a:ea typeface="ＭＳ Ｐゴシック" charset="-128"/>
            </a:endParaRPr>
          </a:p>
          <a:p>
            <a:pPr eaLnBrk="1" hangingPunct="1"/>
            <a:endParaRPr lang="en-US" altLang="x-none" sz="2000">
              <a:ea typeface="ＭＳ Ｐゴシック" charset="-128"/>
            </a:endParaRPr>
          </a:p>
          <a:p>
            <a:pPr eaLnBrk="1" hangingPunct="1"/>
            <a:endParaRPr lang="en-US" altLang="x-none" sz="2000">
              <a:ea typeface="ＭＳ Ｐゴシック" charset="-128"/>
            </a:endParaRPr>
          </a:p>
          <a:p>
            <a:pPr eaLnBrk="1" hangingPunct="1">
              <a:lnSpc>
                <a:spcPct val="110000"/>
              </a:lnSpc>
            </a:pPr>
            <a:r>
              <a:rPr lang="en-US" altLang="x-none" sz="2200">
                <a:ea typeface="ＭＳ Ｐゴシック" charset="-128"/>
              </a:rPr>
              <a:t>If we use a loop algorithm that repeatedly places a post + wire, the last post will have an extra dangling wire.</a:t>
            </a:r>
            <a:br>
              <a:rPr lang="en-US" altLang="x-none" sz="2200">
                <a:ea typeface="ＭＳ Ｐゴシック" charset="-128"/>
              </a:rPr>
            </a:br>
            <a:endParaRPr lang="en-US" altLang="x-none" sz="220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r>
              <a:rPr lang="en-US" altLang="x-none" sz="1800">
                <a:solidFill>
                  <a:srgbClr val="800000"/>
                </a:solidFill>
                <a:ea typeface="ＭＳ Ｐゴシック" charset="-128"/>
              </a:rPr>
              <a:t>	</a:t>
            </a:r>
            <a:r>
              <a:rPr lang="en-US" altLang="x-none" sz="1800" i="1">
                <a:solidFill>
                  <a:srgbClr val="800000"/>
                </a:solidFill>
                <a:ea typeface="ＭＳ Ｐゴシック" charset="-128"/>
              </a:rPr>
              <a:t>loop (length of fence-wire pair) {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 i="1">
                <a:solidFill>
                  <a:srgbClr val="800000"/>
                </a:solidFill>
                <a:ea typeface="ＭＳ Ｐゴシック" charset="-128"/>
              </a:rPr>
              <a:t>	    place a post.          // e.g., &lt;number&gt;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 i="1">
                <a:solidFill>
                  <a:srgbClr val="800000"/>
                </a:solidFill>
                <a:ea typeface="ＭＳ Ｐゴシック" charset="-128"/>
              </a:rPr>
              <a:t>	    place some wire.    // e.g., , 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1800" i="1">
                <a:solidFill>
                  <a:srgbClr val="800000"/>
                </a:solidFill>
                <a:ea typeface="ＭＳ Ｐゴシック" charset="-128"/>
              </a:rPr>
              <a:t>	}</a:t>
            </a:r>
          </a:p>
        </p:txBody>
      </p:sp>
      <p:grpSp>
        <p:nvGrpSpPr>
          <p:cNvPr id="31" name="Group 4"/>
          <p:cNvGrpSpPr>
            <a:grpSpLocks/>
          </p:cNvGrpSpPr>
          <p:nvPr/>
        </p:nvGrpSpPr>
        <p:grpSpPr bwMode="auto">
          <a:xfrm>
            <a:off x="1905000" y="2590800"/>
            <a:ext cx="4953000" cy="990600"/>
            <a:chOff x="480" y="2400"/>
            <a:chExt cx="3120" cy="624"/>
          </a:xfrm>
        </p:grpSpPr>
        <p:grpSp>
          <p:nvGrpSpPr>
            <p:cNvPr id="51205" name="Group 5"/>
            <p:cNvGrpSpPr>
              <a:grpSpLocks/>
            </p:cNvGrpSpPr>
            <p:nvPr/>
          </p:nvGrpSpPr>
          <p:grpSpPr bwMode="auto">
            <a:xfrm>
              <a:off x="480" y="2400"/>
              <a:ext cx="624" cy="624"/>
              <a:chOff x="480" y="2400"/>
              <a:chExt cx="624" cy="624"/>
            </a:xfrm>
          </p:grpSpPr>
          <p:sp>
            <p:nvSpPr>
              <p:cNvPr id="51226" name="Rectangle 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1227" name="Group 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1228" name="Rectangle 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1229" name="Rectangle 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1206" name="Group 10"/>
            <p:cNvGrpSpPr>
              <a:grpSpLocks/>
            </p:cNvGrpSpPr>
            <p:nvPr/>
          </p:nvGrpSpPr>
          <p:grpSpPr bwMode="auto">
            <a:xfrm>
              <a:off x="1104" y="2400"/>
              <a:ext cx="624" cy="624"/>
              <a:chOff x="480" y="2400"/>
              <a:chExt cx="624" cy="624"/>
            </a:xfrm>
          </p:grpSpPr>
          <p:sp>
            <p:nvSpPr>
              <p:cNvPr id="51222" name="Rectangle 1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1223" name="Group 1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1224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1225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1207" name="Group 15"/>
            <p:cNvGrpSpPr>
              <a:grpSpLocks/>
            </p:cNvGrpSpPr>
            <p:nvPr/>
          </p:nvGrpSpPr>
          <p:grpSpPr bwMode="auto">
            <a:xfrm>
              <a:off x="1728" y="2400"/>
              <a:ext cx="624" cy="624"/>
              <a:chOff x="480" y="2400"/>
              <a:chExt cx="624" cy="624"/>
            </a:xfrm>
          </p:grpSpPr>
          <p:sp>
            <p:nvSpPr>
              <p:cNvPr id="51218" name="Rectangle 1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1219" name="Group 1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1220" name="Rectangle 1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1221" name="Rectangle 1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1208" name="Group 20"/>
            <p:cNvGrpSpPr>
              <a:grpSpLocks/>
            </p:cNvGrpSpPr>
            <p:nvPr/>
          </p:nvGrpSpPr>
          <p:grpSpPr bwMode="auto">
            <a:xfrm>
              <a:off x="2352" y="2400"/>
              <a:ext cx="624" cy="624"/>
              <a:chOff x="480" y="2400"/>
              <a:chExt cx="624" cy="624"/>
            </a:xfrm>
          </p:grpSpPr>
          <p:sp>
            <p:nvSpPr>
              <p:cNvPr id="51214" name="Rectangle 2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1215" name="Group 2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1216" name="Rectangle 2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1217" name="Rectangle 2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1209" name="Group 25"/>
            <p:cNvGrpSpPr>
              <a:grpSpLocks/>
            </p:cNvGrpSpPr>
            <p:nvPr/>
          </p:nvGrpSpPr>
          <p:grpSpPr bwMode="auto">
            <a:xfrm>
              <a:off x="2976" y="2400"/>
              <a:ext cx="624" cy="624"/>
              <a:chOff x="480" y="2400"/>
              <a:chExt cx="624" cy="624"/>
            </a:xfrm>
          </p:grpSpPr>
          <p:sp>
            <p:nvSpPr>
              <p:cNvPr id="51210" name="Rectangle 2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1211" name="Group 2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1212" name="Rectangle 2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1213" name="Rectangle 2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</p:grpSp>
      <p:sp>
        <p:nvSpPr>
          <p:cNvPr id="57" name="Rectangle 56"/>
          <p:cNvSpPr>
            <a:spLocks noChangeArrowheads="1"/>
          </p:cNvSpPr>
          <p:nvPr/>
        </p:nvSpPr>
        <p:spPr bwMode="auto">
          <a:xfrm>
            <a:off x="1905000" y="2133600"/>
            <a:ext cx="49561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5  ,  4   ,  3  ,  2   ,  1  </a:t>
            </a:r>
            <a:r>
              <a:rPr lang="en-US" altLang="x-none" sz="2000" b="1">
                <a:solidFill>
                  <a:srgbClr val="A50021"/>
                </a:solidFill>
                <a:latin typeface="Courier New" charset="0"/>
              </a:rPr>
              <a:t>, </a:t>
            </a:r>
            <a:endParaRPr lang="en-US" altLang="x-none" sz="60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118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881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Problem: Fence Post Analogy</a:t>
            </a:r>
          </a:p>
        </p:txBody>
      </p: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609600" y="1524000"/>
            <a:ext cx="7924800" cy="677863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dirty="0">
                <a:latin typeface="Comic Sans MS" charset="0"/>
              </a:rPr>
              <a:t>The sentinel input loop pattern is also a fencepost problem: </a:t>
            </a:r>
            <a:r>
              <a:rPr lang="en-US" altLang="x-none" sz="1800" dirty="0">
                <a:latin typeface="Comic Sans MS" charset="0"/>
              </a:rPr>
              <a:t>Must read </a:t>
            </a:r>
            <a:r>
              <a:rPr lang="en-US" altLang="x-none" sz="1800" i="1" dirty="0">
                <a:latin typeface="Comic Sans MS" charset="0"/>
              </a:rPr>
              <a:t>N</a:t>
            </a:r>
            <a:r>
              <a:rPr lang="en-US" altLang="x-none" sz="1800" dirty="0">
                <a:latin typeface="Comic Sans MS" charset="0"/>
              </a:rPr>
              <a:t> grades, but sum/count only the first </a:t>
            </a:r>
            <a:r>
              <a:rPr lang="en-US" altLang="x-none" sz="1800" i="1" dirty="0">
                <a:latin typeface="Comic Sans MS" charset="0"/>
              </a:rPr>
              <a:t>N</a:t>
            </a:r>
            <a:r>
              <a:rPr lang="en-US" altLang="x-none" sz="1800" dirty="0">
                <a:latin typeface="Comic Sans MS" charset="0"/>
              </a:rPr>
              <a:t>-1.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119</a:t>
            </a:fld>
            <a:endParaRPr lang="en-US" altLang="x-none">
              <a:solidFill>
                <a:srgbClr val="000000"/>
              </a:solidFill>
            </a:endParaRPr>
          </a:p>
        </p:txBody>
      </p:sp>
      <p:grpSp>
        <p:nvGrpSpPr>
          <p:cNvPr id="10" name="Group 4"/>
          <p:cNvGrpSpPr>
            <a:grpSpLocks/>
          </p:cNvGrpSpPr>
          <p:nvPr/>
        </p:nvGrpSpPr>
        <p:grpSpPr bwMode="auto">
          <a:xfrm>
            <a:off x="2251075" y="2743200"/>
            <a:ext cx="4429125" cy="990600"/>
            <a:chOff x="1248" y="3360"/>
            <a:chExt cx="2019" cy="624"/>
          </a:xfrm>
        </p:grpSpPr>
        <p:grpSp>
          <p:nvGrpSpPr>
            <p:cNvPr id="11" name="Group 5"/>
            <p:cNvGrpSpPr>
              <a:grpSpLocks/>
            </p:cNvGrpSpPr>
            <p:nvPr/>
          </p:nvGrpSpPr>
          <p:grpSpPr bwMode="auto">
            <a:xfrm>
              <a:off x="1248" y="3360"/>
              <a:ext cx="624" cy="624"/>
              <a:chOff x="480" y="2400"/>
              <a:chExt cx="624" cy="624"/>
            </a:xfrm>
          </p:grpSpPr>
          <p:sp>
            <p:nvSpPr>
              <p:cNvPr id="23" name="Rectangle 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24" name="Group 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25" name="Rectangle 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26" name="Rectangle 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12" name="Group 10"/>
            <p:cNvGrpSpPr>
              <a:grpSpLocks/>
            </p:cNvGrpSpPr>
            <p:nvPr/>
          </p:nvGrpSpPr>
          <p:grpSpPr bwMode="auto">
            <a:xfrm>
              <a:off x="1872" y="3360"/>
              <a:ext cx="624" cy="624"/>
              <a:chOff x="480" y="2400"/>
              <a:chExt cx="624" cy="624"/>
            </a:xfrm>
          </p:grpSpPr>
          <p:sp>
            <p:nvSpPr>
              <p:cNvPr id="19" name="Rectangle 1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20" name="Group 1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21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22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13" name="Group 20"/>
            <p:cNvGrpSpPr>
              <a:grpSpLocks/>
            </p:cNvGrpSpPr>
            <p:nvPr/>
          </p:nvGrpSpPr>
          <p:grpSpPr bwMode="auto">
            <a:xfrm>
              <a:off x="2499" y="3360"/>
              <a:ext cx="624" cy="624"/>
              <a:chOff x="-141" y="2400"/>
              <a:chExt cx="624" cy="624"/>
            </a:xfrm>
          </p:grpSpPr>
          <p:sp>
            <p:nvSpPr>
              <p:cNvPr id="15" name="Rectangle 21"/>
              <p:cNvSpPr>
                <a:spLocks noChangeArrowheads="1"/>
              </p:cNvSpPr>
              <p:nvPr/>
            </p:nvSpPr>
            <p:spPr bwMode="auto">
              <a:xfrm>
                <a:off x="-141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16" name="Group 22"/>
              <p:cNvGrpSpPr>
                <a:grpSpLocks/>
              </p:cNvGrpSpPr>
              <p:nvPr/>
            </p:nvGrpSpPr>
            <p:grpSpPr bwMode="auto">
              <a:xfrm>
                <a:off x="3" y="2496"/>
                <a:ext cx="480" cy="240"/>
                <a:chOff x="3" y="2496"/>
                <a:chExt cx="480" cy="240"/>
              </a:xfrm>
            </p:grpSpPr>
            <p:sp>
              <p:nvSpPr>
                <p:cNvPr id="17" name="Rectangle 23"/>
                <p:cNvSpPr>
                  <a:spLocks noChangeArrowheads="1"/>
                </p:cNvSpPr>
                <p:nvPr/>
              </p:nvSpPr>
              <p:spPr bwMode="auto">
                <a:xfrm>
                  <a:off x="3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18" name="Rectangle 24"/>
                <p:cNvSpPr>
                  <a:spLocks noChangeArrowheads="1"/>
                </p:cNvSpPr>
                <p:nvPr/>
              </p:nvSpPr>
              <p:spPr bwMode="auto">
                <a:xfrm>
                  <a:off x="3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3123" y="3360"/>
              <a:ext cx="14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2109788" y="4495800"/>
            <a:ext cx="14922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read</a:t>
            </a:r>
            <a:br>
              <a:rPr lang="en-US" altLang="x-none" sz="240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a number</a:t>
            </a:r>
            <a:endParaRPr lang="en-US" altLang="x-none" sz="400"/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3567178" y="4648200"/>
            <a:ext cx="27446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 eaLnBrk="1" hangingPunct="1"/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update sum/count</a:t>
            </a:r>
            <a:endParaRPr lang="en-US" altLang="x-none" sz="400" dirty="0"/>
          </a:p>
        </p:txBody>
      </p:sp>
      <p:cxnSp>
        <p:nvCxnSpPr>
          <p:cNvPr id="29" name="Straight Arrow Connector 29"/>
          <p:cNvCxnSpPr>
            <a:cxnSpLocks noChangeShapeType="1"/>
          </p:cNvCxnSpPr>
          <p:nvPr/>
        </p:nvCxnSpPr>
        <p:spPr bwMode="auto">
          <a:xfrm rot="16200000" flipV="1">
            <a:off x="2251076" y="3890962"/>
            <a:ext cx="762000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" name="Straight Arrow Connector 31"/>
          <p:cNvCxnSpPr>
            <a:cxnSpLocks noChangeShapeType="1"/>
          </p:cNvCxnSpPr>
          <p:nvPr/>
        </p:nvCxnSpPr>
        <p:spPr bwMode="auto">
          <a:xfrm rot="5400000" flipH="1" flipV="1">
            <a:off x="2936082" y="3653631"/>
            <a:ext cx="762000" cy="922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1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3622676" y="2967037"/>
            <a:ext cx="762000" cy="2295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" name="Straight Arrow Connector 35"/>
          <p:cNvCxnSpPr>
            <a:cxnSpLocks noChangeShapeType="1"/>
          </p:cNvCxnSpPr>
          <p:nvPr/>
        </p:nvCxnSpPr>
        <p:spPr bwMode="auto">
          <a:xfrm rot="5400000" flipH="1" flipV="1">
            <a:off x="4307682" y="2282031"/>
            <a:ext cx="762000" cy="36655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3" name="Straight Arrow Connector 37"/>
          <p:cNvCxnSpPr>
            <a:cxnSpLocks noChangeShapeType="1"/>
          </p:cNvCxnSpPr>
          <p:nvPr/>
        </p:nvCxnSpPr>
        <p:spPr bwMode="auto">
          <a:xfrm rot="16200000" flipV="1">
            <a:off x="3556794" y="3266281"/>
            <a:ext cx="914400" cy="1849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" name="Straight Arrow Connector 39"/>
          <p:cNvCxnSpPr>
            <a:cxnSpLocks noChangeShapeType="1"/>
          </p:cNvCxnSpPr>
          <p:nvPr/>
        </p:nvCxnSpPr>
        <p:spPr bwMode="auto">
          <a:xfrm rot="16200000" flipV="1">
            <a:off x="4242594" y="3952081"/>
            <a:ext cx="914400" cy="4778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Straight Arrow Connector 41"/>
          <p:cNvCxnSpPr>
            <a:cxnSpLocks noChangeShapeType="1"/>
          </p:cNvCxnSpPr>
          <p:nvPr/>
        </p:nvCxnSpPr>
        <p:spPr bwMode="auto">
          <a:xfrm rot="5400000" flipH="1" flipV="1">
            <a:off x="4928394" y="3744119"/>
            <a:ext cx="914400" cy="893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71189120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Think: </a:t>
            </a:r>
            <a:br>
              <a:rPr lang="en-US" dirty="0"/>
            </a:br>
            <a:r>
              <a:rPr lang="en-US" dirty="0"/>
              <a:t>How to Decode?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F9788-AF78-FE4C-9479-B541A7F980F8}" type="slidenum">
              <a:rPr lang="en-US" altLang="x-none" smtClean="0"/>
              <a:pPr/>
              <a:t>12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2069651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Problem: Fence Post Analogy</a:t>
            </a:r>
          </a:p>
        </p:txBody>
      </p:sp>
      <p:sp>
        <p:nvSpPr>
          <p:cNvPr id="5" name="Rectangle 25"/>
          <p:cNvSpPr>
            <a:spLocks noChangeArrowheads="1"/>
          </p:cNvSpPr>
          <p:nvPr/>
        </p:nvSpPr>
        <p:spPr bwMode="auto">
          <a:xfrm>
            <a:off x="7772400" y="3505200"/>
            <a:ext cx="152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620000" y="4572000"/>
            <a:ext cx="762000" cy="381000"/>
            <a:chOff x="7467600" y="3505200"/>
            <a:chExt cx="762000" cy="381000"/>
          </a:xfrm>
        </p:grpSpPr>
        <p:sp>
          <p:nvSpPr>
            <p:cNvPr id="53254" name="Rectangle 23"/>
            <p:cNvSpPr>
              <a:spLocks noChangeArrowheads="1"/>
            </p:cNvSpPr>
            <p:nvPr/>
          </p:nvSpPr>
          <p:spPr bwMode="auto">
            <a:xfrm>
              <a:off x="7467600" y="3505200"/>
              <a:ext cx="7620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  <p:sp>
          <p:nvSpPr>
            <p:cNvPr id="53255" name="Rectangle 24"/>
            <p:cNvSpPr>
              <a:spLocks noChangeArrowheads="1"/>
            </p:cNvSpPr>
            <p:nvPr/>
          </p:nvSpPr>
          <p:spPr bwMode="auto">
            <a:xfrm>
              <a:off x="7467600" y="3810000"/>
              <a:ext cx="762000" cy="7620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53252" name="Rectangle 2"/>
          <p:cNvSpPr>
            <a:spLocks noChangeArrowheads="1"/>
          </p:cNvSpPr>
          <p:nvPr/>
        </p:nvSpPr>
        <p:spPr bwMode="auto">
          <a:xfrm>
            <a:off x="609600" y="1524000"/>
            <a:ext cx="7924800" cy="677863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latin typeface="Comic Sans MS" charset="0"/>
              </a:rPr>
              <a:t>The sentinel input loop pattern is also a fencepost problem: </a:t>
            </a:r>
            <a:r>
              <a:rPr lang="en-US" altLang="x-none" sz="1800">
                <a:latin typeface="Comic Sans MS" charset="0"/>
              </a:rPr>
              <a:t>Must read </a:t>
            </a:r>
            <a:r>
              <a:rPr lang="en-US" altLang="x-none" sz="1800" i="1">
                <a:latin typeface="Comic Sans MS" charset="0"/>
              </a:rPr>
              <a:t>N</a:t>
            </a:r>
            <a:r>
              <a:rPr lang="en-US" altLang="x-none" sz="1800">
                <a:latin typeface="Comic Sans MS" charset="0"/>
              </a:rPr>
              <a:t> grades, but sum/count only the first </a:t>
            </a:r>
            <a:r>
              <a:rPr lang="en-US" altLang="x-none" sz="1800" i="1">
                <a:latin typeface="Comic Sans MS" charset="0"/>
              </a:rPr>
              <a:t>N</a:t>
            </a:r>
            <a:r>
              <a:rPr lang="en-US" altLang="x-none" sz="1800">
                <a:latin typeface="Comic Sans MS" charset="0"/>
              </a:rPr>
              <a:t>-1.</a:t>
            </a:r>
          </a:p>
        </p:txBody>
      </p:sp>
      <p:sp>
        <p:nvSpPr>
          <p:cNvPr id="53253" name="Rectangle 3"/>
          <p:cNvSpPr txBox="1">
            <a:spLocks/>
          </p:cNvSpPr>
          <p:nvPr/>
        </p:nvSpPr>
        <p:spPr bwMode="auto">
          <a:xfrm>
            <a:off x="609600" y="2362200"/>
            <a:ext cx="8001000" cy="38862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Scanner console = new Scanner(System.in);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int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int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System.out.print("Type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grade = console.nextInt();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System.out.println(</a:t>
            </a:r>
            <a:r>
              <a:rPr lang="en-US" altLang="en-US" sz="1800">
                <a:latin typeface="Courier New" charset="0"/>
              </a:rPr>
              <a:t>”</a:t>
            </a:r>
            <a:r>
              <a:rPr lang="en-US" altLang="x-none" sz="1800">
                <a:latin typeface="Courier New" charset="0"/>
              </a:rPr>
              <a:t>The average is </a:t>
            </a:r>
            <a:r>
              <a:rPr lang="en-US" altLang="en-US" sz="1800">
                <a:latin typeface="Courier New" charset="0"/>
              </a:rPr>
              <a:t>“</a:t>
            </a:r>
            <a:r>
              <a:rPr lang="en-US" altLang="x-none" sz="1800">
                <a:latin typeface="Courier New" charset="0"/>
              </a:rPr>
              <a:t> +</a:t>
            </a:r>
            <a:br>
              <a:rPr lang="en-US" altLang="x-none" sz="1800">
                <a:latin typeface="Courier New" charset="0"/>
              </a:rPr>
            </a:br>
            <a:r>
              <a:rPr lang="en-US" altLang="x-none" sz="1800">
                <a:latin typeface="Courier New" charset="0"/>
              </a:rPr>
              <a:t>                 count &gt; 0? sum /count : 0);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120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185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3200" dirty="0">
                <a:ea typeface="ＭＳ Ｐゴシック" charset="-128"/>
              </a:rPr>
              <a:t>Solve the </a:t>
            </a:r>
            <a:r>
              <a:rPr lang="en-US" altLang="x-none" sz="3200">
                <a:ea typeface="ＭＳ Ｐゴシック" charset="-128"/>
              </a:rPr>
              <a:t>Fencepost Problem: Design I</a:t>
            </a:r>
            <a:endParaRPr lang="en-US" altLang="x-none" sz="3200" dirty="0">
              <a:ea typeface="ＭＳ Ｐゴシック" charset="-128"/>
            </a:endParaRPr>
          </a:p>
        </p:txBody>
      </p:sp>
      <p:grpSp>
        <p:nvGrpSpPr>
          <p:cNvPr id="54274" name="Group 4"/>
          <p:cNvGrpSpPr>
            <a:grpSpLocks/>
          </p:cNvGrpSpPr>
          <p:nvPr/>
        </p:nvGrpSpPr>
        <p:grpSpPr bwMode="auto">
          <a:xfrm>
            <a:off x="2286000" y="4876800"/>
            <a:ext cx="4191000" cy="990600"/>
            <a:chOff x="1248" y="3360"/>
            <a:chExt cx="2640" cy="624"/>
          </a:xfrm>
        </p:grpSpPr>
        <p:grpSp>
          <p:nvGrpSpPr>
            <p:cNvPr id="54283" name="Group 5"/>
            <p:cNvGrpSpPr>
              <a:grpSpLocks/>
            </p:cNvGrpSpPr>
            <p:nvPr/>
          </p:nvGrpSpPr>
          <p:grpSpPr bwMode="auto">
            <a:xfrm>
              <a:off x="1248" y="3360"/>
              <a:ext cx="624" cy="624"/>
              <a:chOff x="480" y="2400"/>
              <a:chExt cx="624" cy="624"/>
            </a:xfrm>
          </p:grpSpPr>
          <p:sp>
            <p:nvSpPr>
              <p:cNvPr id="54300" name="Rectangle 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4301" name="Group 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4302" name="Rectangle 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4303" name="Rectangle 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4284" name="Group 10"/>
            <p:cNvGrpSpPr>
              <a:grpSpLocks/>
            </p:cNvGrpSpPr>
            <p:nvPr/>
          </p:nvGrpSpPr>
          <p:grpSpPr bwMode="auto">
            <a:xfrm>
              <a:off x="1872" y="3360"/>
              <a:ext cx="624" cy="624"/>
              <a:chOff x="480" y="2400"/>
              <a:chExt cx="624" cy="624"/>
            </a:xfrm>
          </p:grpSpPr>
          <p:sp>
            <p:nvSpPr>
              <p:cNvPr id="54296" name="Rectangle 1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4297" name="Group 1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4298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4299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4285" name="Group 15"/>
            <p:cNvGrpSpPr>
              <a:grpSpLocks/>
            </p:cNvGrpSpPr>
            <p:nvPr/>
          </p:nvGrpSpPr>
          <p:grpSpPr bwMode="auto">
            <a:xfrm>
              <a:off x="2496" y="3360"/>
              <a:ext cx="624" cy="624"/>
              <a:chOff x="480" y="2400"/>
              <a:chExt cx="624" cy="624"/>
            </a:xfrm>
          </p:grpSpPr>
          <p:sp>
            <p:nvSpPr>
              <p:cNvPr id="54292" name="Rectangle 1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4293" name="Group 1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4294" name="Rectangle 1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4295" name="Rectangle 1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4286" name="Group 20"/>
            <p:cNvGrpSpPr>
              <a:grpSpLocks/>
            </p:cNvGrpSpPr>
            <p:nvPr/>
          </p:nvGrpSpPr>
          <p:grpSpPr bwMode="auto">
            <a:xfrm>
              <a:off x="3120" y="3360"/>
              <a:ext cx="624" cy="624"/>
              <a:chOff x="480" y="2400"/>
              <a:chExt cx="624" cy="624"/>
            </a:xfrm>
          </p:grpSpPr>
          <p:sp>
            <p:nvSpPr>
              <p:cNvPr id="54288" name="Rectangle 2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4289" name="Group 2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4290" name="Rectangle 2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4291" name="Rectangle 2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sp>
          <p:nvSpPr>
            <p:cNvPr id="54287" name="Rectangle 25"/>
            <p:cNvSpPr>
              <a:spLocks noChangeArrowheads="1"/>
            </p:cNvSpPr>
            <p:nvPr/>
          </p:nvSpPr>
          <p:spPr bwMode="auto">
            <a:xfrm>
              <a:off x="3744" y="3360"/>
              <a:ext cx="144" cy="624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54275" name="AutoShape 27" descr="data:image/jpg;base64,/9j/4AAQSkZJRgABAQAAAQABAAD/2wCEAAkGBhQSERUUEhQVFRUVFBgXFxYXFRQUFhQYFxcXFxYVFBYXGyYeGBomGRcUIDsgIycpLCwsFR4xNTAqNyYrLCkBCQoKDgwOGg8PGiwiHyQ0MDIqLy0vNSkqLDQsLCwqLC8rKTU0LCwtNCwpLyksMCwsKSksNSwqLC40LCosLCotKf/AABEIAMoAyAMBIgACEQEDEQH/xAAcAAABBQEBAQAAAAAAAAAAAAAAAgMEBQYHAQj/xABFEAACAQMCAwUEBgYJAgcAAAABAgMABBESIQUxQQYTIlFhBzJxgRQjQlKRoTNDYoKxwSQ0U2Nyc5Ky8aLwFkSDhMLR4f/EABsBAAEFAQEAAAAAAAAAAAAAAAABAgMEBQYH/8QAMxEAAgECAwQIBQUBAQAAAAAAAAECAxEEITEFEkFREyJhcYGRsdEyocHh8AYUIzPxQ0L/2gAMAwEAAhEDEQA/AO40UUUAFFVXaPtPBYxd7cNgE4VQNTyN0SNRuzVy/jHbK9vcjUbOA8o4yDOw/vJvsfBPxpk6kYLMtYbCVcTLdpq/odF7R9vLOy8M0o7zpCn1kzeWI13HxOBWHvfadfTMfo8MVtH0M+ZZj66EYKvwJNZuy4XHFkovibdmOWdidyWc7mpYWqU8U38J0mG2FCOdd37FkvPX0F3HGuISe/xCUf5UcMX4EKT+dQ3imb3729b/ANzIv5JipemjTULrTfE047OwkdKa9SuPCATky3BO+5uZ87899dOxW8qfory8jxyxcyMP9LkipmmjTSdLPmPeBwr/AOcfIkWfbHicHKeO5UfYnjCMR6Sx43+IrXdn/axbyssV0jWczbASEGJzttHMPCefI4NYgrTNzarIpV1DKeYIyKmhiZL4szOxGxKFRXpdV+aO7UVxnst2xl4YRHMzS2OcaiS8tp5EHm8PpzXp5HscE6uoZCGVgGVgchgRkEHqCKvQmpq6OUxGHqYee5UVmLorF9p/ahBbOYYEa6uF2ZIyFSM+UspyEPoMn0rAcW7S395nv5+5jP6m2ygx+3MTrb5YFNnVjDVk2FwFfE/1xy56LzOr8Z7cWNoxW4uoo2HNCwLj9xct+VUMvtq4YDtM7+qQysP9tcytOGxxDwIBnmeZPxY7mnZE61VeM5I3qf6bbXXqWfYr/O69DpUHto4W3Odo/wDHDKv/AMav+FdsbK5wILqGQnkokXV/oJ1flXESKiXPCon96NCfPSM/iN6FjVxQ6f6Zl/4qeat9WfSVFfPfC+0N7af1a6fSP1UxM8XwGo6l+Rre9mfbJFI6w3yfRZWOFk1areQ+jndD6N+NWadeFTRmHjNl4nCZ1I5c1mvt4nR6KKKmM0KKKKACqbtZ2ojsLcyuCzEhI4196WQ+6i/gST0AJq3dwASSAAMknYADmSa4fxPjR4hdG6bPcrlLVTkYjzhpiD9p8fJQBUdSooRuXMFhJYqqqa8exDUjyzzG5umDzsMDHuQr0ihB5DzPMnnTwFAFLArKlJyd2d/SpQoQUKaskAFe4p2G3Zs6VLY54Ga8kiKnDAg+RGDSWHbyva4jFFLEZpXdUom8hqine6rwxUBvIbxSSKWRXlIOGmT/AIpiHtdcQ2h4XAXR9Z0Tj9VaNknSeesNlB6YOalkVBltT36OOQjdG+ZVl/MGpKdRwvYo43CQxKjvcGvLieW1osahEGFAwB/M+ZPnXrrUhhTZFQvM1IWirIZryvSKKaTEd1wa8p6RdqZppKndDMi70xPArqVYAg8walyDamKboySylGzzL/sL2+fhzLBdM0lkSFSQnU9qTsA3VouX+Gu3RShgGUgqQCCDkEHcEEcxivnB0BBBGQdiDyNbj2QdqDE54fMxKkF7Un7o9+DJ+7sw9CfIVq4bEb/VlqcHtvZCw389FdV6rl9jrNFFFXTmDD+1nixS1W2RsSXjmM45iEDVO3+nC/8AqCsJFEFAVRgAAADkANgBVl22vO+4rLvlbaJIV8gz/Wyn44MY/dqAorNxM7ztyO02JQVPD9I9ZeiFAU7DCWYKvMnApAq87N2u7SH/AAj+JP8AAfOoYxu7GpXq9HByLi0tRGgVenXzPmar+0EI0q2PFnGfTB2q2qj47eZOgfZ3Pxxy/wC/OrM7KJi4belVT8yqqjueJs+ZVlWC1jbSZ2jaYTyb/VRIpBZRhsuPLan+JZlnitC3dpKrNI2dDyKvKCFjtrc7eeK0vZ5O+stN7axwIjELC6AIsaYKMVcnGNxnrjPWq8nuK4Y3Fy3uipu1tX9CieWaJFeaLXEyhhcW+qSPSwyGeMjvEGCOhFSYJ1dQyMGU8mUgg/Air3isU06QmxuY40D+N1xJlRtpjxlT1226b7Yqr7UcKto3V1mFpPM+lSAWjmb++hGxG4GvYgkb0yM08nr+ajKWPnD+zNc+P3GSKadMVDn4m1u4ivU7licLIDqglP7En2T+y2CKsiKc0bFGvCorwdyNXhFLdcUmmlpMaYU24p9hTZFISRZHkFIrya9jT3nRfiyj+Jqul7R2y85k+R1f7c0m5J6IV4ilD4pJd7LKo7DBpyGZXUMpBUjII3BryYUxlmEk80N1HYYNSKZlG9NZPHURUe91gLJEcSwsJYz5Om4/HcfOpFFEZOLTQlejGtTlTlo1Y752a42t5aQ3CcpYw2Pun7S/Jsj5UVhfYhxP6m5tCf6vNrT0jmBYAfBg/wCIoroIveSZ5FVpulOUJap28jKxS95LcSH9Zd3DfISsi/8ASgqStVnZ/wDq8Z8wT82ZifzNWi1kTd5NnoWFju4eC7F6HtbHhsGiJB6ZPxO/86yUCZZR5sB+JrbVLRWrKW0JZRiMX1xojZhzHL4nlWZjXO5/5q44+/hVfNv4f8/lVYBRN3YmFW7TvzGb2xSZCkqh1PQ/xHkfUVVXKzwxPDIGvbNhhoixFzGuQfq5B+kAxyO+3OryimiVsPCqutrzPOG8ftorBzYIZBAv9XAYSqxYA94mC+ckknBzg1Nl4nD9Ghu7yIROuGVXXVJHI2wWIY1ajtgYzyyBiqHiHAo5WEgLRTL7s0Z0SD4ke8PQ01wCWSV5RPKr8SRWFuJkCxIvSWAKMMW5lhkjGMYBzFKktf8AfztMivRqUdc1w5eRa8R4fJexs94HitVGsWqbzShBqBnK5wdto0333NU/CeBvLD3/AA8tGmph9FuGLxtpPOGUElAfmM58quk7QPbKLdy15fHU3dxgeFSfB3smkKigY8RAJ8uVK/8ADNxc739wdJ/8tblo4h6SSZ1y/kKapOKzyX5w+rIYtxleF7/n5YyZ7Yw5MbhxMpKtGi98cjnpaPKsPXNOx8SncFksLsqBnJQJkDyVjk/AVqOCcRs4btrG1gMbouWdIwF2AbDvnUeY3OxNTL+yuzewyRTKtsq4liIyWO+423Jyu+RjT1pzqJPS3eXFj8Q1k14IyfAOF3HEIhMs0dvEWI0ovfTZBwVcthY29MHnT3AOzXDrt5V1XNw0LBXM0rhSSWAKhCARlW/DlWg4lwx7eU3dqpYt/WIF/XqP1kY5CZf+obc6tLS9hMPfxlO6ZTJrACgjBJZtuYwc53BBFMlVdrx8LcO8ryqVKj/klf08FoZi17LW6XhhHC4u4EeoXDePLY93DZ+Hntmp/EeDzxzQ/Qo7RIc4lBiQEeLdhhckacjAIOfSrex4zHPEZYD3ijUNgVJZRumGAIbpv51D7KcYmuYTJPAYCGwAdY1DAJOHAYYJK7jBxkbUxznq+HMjUI6czJdpeDCzuA8Yxb3LEaRsIZueB5K4BOOhB86iyjarPi9+NN3DxC9tikn6BIsNLEwJKMFQagRhNjncHeqPh07PAjOpViviBGN+ux5efzqVp7t2dFsbE716L4Zru5e32F03NypykS8qiZ0q1GaKKKYSlx7Or0w8Yi3wtzDJE2TgFk+sT57EfM17WfaUpcWcg5peQnnjYtgjNFbWFlemjzTbtJU8bO3Gz+XuXPB4tCMn9nLNH/omdf5VYLSb+27q/vovK5MgH7MyLIPz1UpapVFabR0+Bnv4am+xfLIlcNXMyAfeH5b1sax3DXxKhH3h+e1bGpKOhS2h8a7il46fGg6YP8f/AMFQqn9oE9xsciR/AgfxqBTZfEyWjnSiFFFFIShWbvrN+JT9xbgKsDgyXe+YWBB0QEEEybb9B+dWkt08ztBaAPKBh5CcRW+eRkYc26hBucdKsuxxNqq2MyKkiBmjdc6LpQctIpO/eDPiU79eXJJT3Fda/mZl4yupfxLR6+xO7N2trD3kVu4eRWzOxbXKzkkapm6nIb0G42rzhPDrpbqeWecNC+0UK5IQZ2Y5HhOnbA55JNTuHcFht9XcxhNZyxySTuTzJOBlmOBtuamiqUp5u3HmUlDJX4BRVBwDtX9Knni7l07kkaicg4cphthofIzp38O+aZbh1vYzS3kszAzEgA4JJcg6FC+KY7AKN9Izijo2nZ6hvq10S7Di1w95NE9sY4EHgnLfpDtyHUHJ5ctO/OqftHfLYSnEYmivcqbYMgPfdZArfq3XIY8sqD1pXEOOXU7CGAx2TyozRfSAWuZAoPiWIArENubktz22rKcEtNLP36MLxDpmaRi7nO6srEnwMNxjarEIWzfl9fPkOw9L9xUVO/i/ReHMsE4teLGI7dbeyiGcKimdxk5PifC557461X3PCjLvcTzz55h5WC/JFwKtZKakpd9rTL856nS0tm4eOsb9+fy0+RDteHRxfo0VPgAD+POpDcq9pLnY1G23qacIRgrRVkMUmTlSqRLyppZWozRRRTCUiXvvQbA/0qHY8j9YNjRU/htt3l7Yx/evIz8ky5/215Wvg/6zzv8AUUk8Z4L6m29pVj3XEYZgPDcwmJjjbvITrTJ8yjsP3Kp1ro3tH4I1zYv3YzNCRPF6vHvp/eXUv71cx4feiWNJF5OoPwz0PqOVR4mFpbxd2HiFKk6T1Xo/uTEfBBHMEH8K2kE4dQy8iP8AsViRU6x4s8QIGCCc4Odvhg1DTnu6mli8O6qTjqi845jut+eoY+P/ABmqOF+le3V80hyx26AchUS4uFjVnchVUZJPQCllK7yGUaXR07SZOdwASSAAMknYADmSarbS3mvziLVDa9bjlJMBsRbj7I5jvD8qc4PwR7/EtwrJajeOA7PceUk/lH1CdeZ253nEuD3D3Vu8c4it4R44l1Auc8sAaSuAq4PIZxUcqii7J5mViMU55U9PX7DVxwye3NtFw9IUt1c98Gx7p0+L7xbGs6gck4ztVpxnhQuIimSjAho5B70Ui+5IvwPTqCR1qZ3gzpyM4zjIzjzxzxWeXXaTXVzeXS/R3K90hziPA5AdWPLC5J51WTcu9ebKTSXc/kTOA8XaeN1kAS5hPdzL0WTHhdR1jYYYehx0pjs9aXFvHI17Or+6clyVTA8ba3C6Qx308lxzrMXnF7mS6+l2kIjAj7tknJRrpc5Usg/R6cnBJz0pEvD5bkh76XvcHIhXwW6H0Tm59WzU/ReCfmTUsPWqNWj4vJE/j/tPVVIs177DBWncOLaLJxqJAy4Hpt60iLVa3UdzdNHNEYNTX8j7K7ZxFaRqcKvLZVJIJOelDgY0gDTjGMDGPLHLFUbcKFrLHcwRiTuiSbdvEmlt2MAOe7ccxinxjG1l/vj+InxGzqkY78XvW4ey4+pplilvJxcW0AtvBoF3OmZ2T+4gOyjH236HlVJx7gEcd0sVnNK1+Y+8cTMZEulGTpkc7JJgMRgAY22rVXHGZrqG3l4cyMrzL3rPjKRj31Kn7fQ9fLnmr76Ohk16V1gadWBrCk506ueNs4qHpHD29yhGOe9F58/Y5lYcREyk4Ksp0vG2zRsOasKekO9L4lwO6uXmvFtu4nikKiPO95COYYcu8GBhhsc46ColrdrKodDkH5EHqpHQg7YqSSWq/wAOq2djf3C3ZfEvn2j1IlO1LpqY1Ea61G6bl5U5TUxprJo6jdFFFNJS79ndp3vF4NsiGKaU+mQIlP4vRWj9i/Dstd3JGxZIEOOkYLSY/fcD9yitzDx3aaR5Ztat02MqSXO3ll9DqNcQ49wg2HEJIMYguNU9ucYUEn66IfBjqx5MK7fWf7b9lRfWxQYEyHvIH5aJVB05/ZPIjyJ9KfUhvxsV8HiXhqyqLx7jmINKqHYXfeJkgqwJV0PNHU6XQ+oYEVLBrJas7M9BjJTipR0YtHxVf2ll0wiTGtI5Y5JEO4eNHBZSOvnj0qdQy5BBGQRgg8iDzBp0XZkVel0sHHmi74vwNryW1uIbkpHERIAmcSqxVgQQwG6jTuCMMau4r+NneNXRnjxrQMCyatxqXmM1h+yXGxZP9DnbELEm1lY7Lk5Nu7Hkc7gmrDiElvZ3Mr20feXs4y41uURSQdcxyRGuRkKBqONvOoZQd93y+5y27KMt22d817CuLJDZXMlzGHlvLpdCRGTw4XGTy8EY0jJOfIc6qorWSRxNdOJZgPDtiKH0hTkD+0dzXtvBh2lkYyTSY1yEY2HJEX7CDoo+eTUgy1Msl28zYwuA3OtNZ8uC+45TbyeVILZrykuaqiFeE0E0hjSD0is7+SxmNzbgsjH+kQDlIo/WJ5SD8/xrV2stlGs3FkZys0QLtqLDAKjSI+j5AGOh8qpCag2huLZn+iSRpHLkvHJH3iq/341yACRzB22/AfW1/wBRi43Z0r9JRV+zt5r6mw7T3Pe2Hew3YtFYJIs5yPCfFpxzyQRsN+lYeDDzzzqpSOYqVUjSWIXDzFOSF2300o2jO4knledx7pkxoT/LjUaU+VSqarRjuosYDZs6dRVquTWi9wqO5yaedsCmKYzoYoKjud6ec4FMU1k0UFM3U+hGbGSBsBzY8go9ScD509V72B7P/TL9SwzDakSybbNJ+pj9cHxn/CPOpKNPpJpFPaOLWEw8qnHh3vT3Oq9h+A/Q7GCA++E1SHbeR/HIdufiJHyoq9ordPKW75sKKKKBDk/tG7PG1uTexqfo82BcADaGUbLOR0VhhSfMAnnVMr126aFXUq4DKwIZSMhgRggjqCK412r7LPwty6AtYu2x5m0JPut/dEnY/Z5GqdejfrROi2TtNUv4KunB8vsMg0rNMq3UcqUGqgdbY8ubVJFKOoZTzBGRSLHh6QrpjXSM5O5JJ8yScn506Gr3VTru1iPo4729bPnxFUUnVRqpB9hWaSTSdVeZpBbHpakk14WpsmkHpHpNNO1es9IpCVIKKKblfpSD0riJGyaTRSXbFNJkhuVqRRTc86opZjgDck03UkbUVd6CLu4KgaVLOxCog3LuxwqgeZNd27C9mfoNmkRwZW+smb78rYLHPkNlHoorDeybsW0jjiNypG39FibmqnnOw+8w5ehz1GOs1sYaj0cbvVnm+2dpfvKu7D4I6dvb7BRRRVowwooooAKRLEGUqwDKQQQRkEHYgg8xil0UAca7XdjX4YTLAGexO7L7z2m/MdWh3+K/Cq6KcMAQQQRkEHII8wa7q6AggjIOxB3BHka5R2u9nT2mq44eheEnVJaLuU83tv5x/h5VUrUN7rR1Oh2ZtbobUq3w8Hy+xSaq9zUO0vUlQOjAqfy8wR0PpT9Z2h2MbSV08h3NeaqbrzVQO3RwvSS1ILikl6S4qiLJptnryikHpBRRSHkxQO1B3xTNBNFNJUrHlMu2a9kemYNcsoht42nmP2EwdPrIx2RfU0KLm7REq1qdCHSVZWXaJuLhUUs5wBzNavsJ7NXvHS6v0KWw8UVu2zSnpJMOi/s9fhz0vYv2UrCy3F8VnnG6IN4YPLSCPG/7RHwHWuiVqUMModaWpwe1ttSxf8VLKHzff2dh4q4GBsBXtFFXDnQooooAKKKKACiiigAooooA5r2/9nDFmvOHqBNzmt84S5H3lHJZfXr8eeDsb5ZV1LkYJDKwwyMOasOhFfQ1c49ons+Z2N7Yr9eB9dCNhcqOoH9qOh68qrV6CmrrU29l7UlhZbk84P5dq9jEV7TFndrKgZeR5g7FSOasOhB6U/WU1bJnexkppSi7phRRSTIKBwqvCaaM1IJpLjlEW8vlSKKj3V3o0gKzu50pGgLPIx5Kqjc0JNuyCc4UouUnZIkUxE7Sydzbo88v3IxqI9Xb3UHqxFbXs37J5ZgJOIsY1O/0aJsHHlNMN/3Ux8a6Zwvg8NsgjgiSJB9lFCj4nHM+pq9TwfGZyuM/UaXVwy8X9F7+Ry/gXsgmmw9/L3Sf2EByx9JJunwQfOumcF4Bb2kfd20SRJ5KN2Pmx5sfU1YUVejCMFaKOUr4mriJb9WTbCiiinkAUUUUAFFFFABRRRQAUUUUAFFFFABRRRQBy32l9h2jZ+IWaknncwKP0qjnMg/tB18x884i2vRIgdGypGQRX0TXE/aR2RPDpTdwL/RJW+ujUbW7t+sQDlGx5jofiKp4mhvrejqdFsban7eXRVX1H8n7f7zKUmikrICAQQQeR868MgrLO+WeguvCabM1NpHJLLHDCNc0zaY16Dzd/JFG5pYpydkMrVI0abqVHZIfto5J5lgtk7yZhkLyVF6ySt9lB+J5AGuudi/Z7DYjvG+uumHjmYcv2IV/Vp8Nz19JfYzsZFw+HSnjlfBmmYeKVv5KOi9BWhrYo0FTXaecbS2nUxsuUVovq+0KKKKnMkKKKKACiiigAooooAKKKKACiiigAooooAKKKKACiiigApq7tUlRo5FDI6lWUjIZSMEEeWKdooA+d+03Zl+FXQgOprWUk28h+yeZhc+Y6eYx64YrvfaXs5FfWz284yrjYj3kYe66HowP/wBcjXAWt5IZZLaf9NA2lj98c0kHoy4P41mYujbrrxO4/T20nNftqjzXw93Lw4dnceu4AJOwAyT5AV032R9le7iN7MuJrhR3YI3ig5ovoW2c/u+Vc/7P8E+m3sNsRlCe9m/yoyCVPlqYqvwJr6DAxyqTB0rLfZT/AFJjnOosNF5LN9/2Xqe0UUVfOTCiiigAooooAKKKKACiiigAooooAKKKKACiiigAooooAKKKKACiiigArl3tm7N4EXEI9jFiKf8AahdsKx/wsfwb0rqNVPaqBXs5ldQylcFWAIIyNiDsabKKkrMlo1ZUqkakdU7mS9jfBdNvJduuGuX8BPPuI9o8eQZtbfvCuh1HsIgsSKoCqqgAAAAADAAA5ADpUiiKUUkhKtSVWbqS1buFFFFOIwooooAKKKKACiiigAooooAKKKKAP//Z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4276" name="AutoShape 29" descr="data:image/jpg;base64,/9j/4AAQSkZJRgABAQAAAQABAAD/2wCEAAkGBhQSERUUEhQVFRUVFBgXFxYXFRQUFhQYFxcXFxYVFBYXGyYeGBomGRcUIDsgIycpLCwsFR4xNTAqNyYrLCkBCQoKDgwOGg8PGiwiHyQ0MDIqLy0vNSkqLDQsLCwqLC8rKTU0LCwtNCwpLyksMCwsKSksNSwqLC40LCosLCotKf/AABEIAMoAyAMBIgACEQEDEQH/xAAcAAABBQEBAQAAAAAAAAAAAAAAAgMEBQYHAQj/xABFEAACAQMCAwUEBgYJAgcAAAABAgMABBESIQUxQQYTIlFhBzJxgRQjQlKRoTNDYoKxwSQ0U2Nyc5Ky8aLwFkSDhMLR4f/EABsBAAEFAQEAAAAAAAAAAAAAAAABAgMEBQYH/8QAMxEAAgECAwQIBQUBAQAAAAAAAAECAxEEITEFEkFREyJhcYGRsdEyocHh8AYUIzPxQ0L/2gAMAwEAAhEDEQA/AO40UUUAFFVXaPtPBYxd7cNgE4VQNTyN0SNRuzVy/jHbK9vcjUbOA8o4yDOw/vJvsfBPxpk6kYLMtYbCVcTLdpq/odF7R9vLOy8M0o7zpCn1kzeWI13HxOBWHvfadfTMfo8MVtH0M+ZZj66EYKvwJNZuy4XHFkovibdmOWdidyWc7mpYWqU8U38J0mG2FCOdd37FkvPX0F3HGuISe/xCUf5UcMX4EKT+dQ3imb3729b/ANzIv5JipemjTULrTfE047OwkdKa9SuPCATky3BO+5uZ87899dOxW8qfory8jxyxcyMP9LkipmmjTSdLPmPeBwr/AOcfIkWfbHicHKeO5UfYnjCMR6Sx43+IrXdn/axbyssV0jWczbASEGJzttHMPCefI4NYgrTNzarIpV1DKeYIyKmhiZL4szOxGxKFRXpdV+aO7UVxnst2xl4YRHMzS2OcaiS8tp5EHm8PpzXp5HscE6uoZCGVgGVgchgRkEHqCKvQmpq6OUxGHqYee5UVmLorF9p/ahBbOYYEa6uF2ZIyFSM+UspyEPoMn0rAcW7S395nv5+5jP6m2ygx+3MTrb5YFNnVjDVk2FwFfE/1xy56LzOr8Z7cWNoxW4uoo2HNCwLj9xct+VUMvtq4YDtM7+qQysP9tcytOGxxDwIBnmeZPxY7mnZE61VeM5I3qf6bbXXqWfYr/O69DpUHto4W3Odo/wDHDKv/AMav+FdsbK5wILqGQnkokXV/oJ1flXESKiXPCon96NCfPSM/iN6FjVxQ6f6Zl/4qeat9WfSVFfPfC+0N7af1a6fSP1UxM8XwGo6l+Rre9mfbJFI6w3yfRZWOFk1areQ+jndD6N+NWadeFTRmHjNl4nCZ1I5c1mvt4nR6KKKmM0KKKKACqbtZ2ojsLcyuCzEhI4196WQ+6i/gST0AJq3dwASSAAMknYADmSa4fxPjR4hdG6bPcrlLVTkYjzhpiD9p8fJQBUdSooRuXMFhJYqqqa8exDUjyzzG5umDzsMDHuQr0ihB5DzPMnnTwFAFLArKlJyd2d/SpQoQUKaskAFe4p2G3Zs6VLY54Ga8kiKnDAg+RGDSWHbyva4jFFLEZpXdUom8hqine6rwxUBvIbxSSKWRXlIOGmT/AIpiHtdcQ2h4XAXR9Z0Tj9VaNknSeesNlB6YOalkVBltT36OOQjdG+ZVl/MGpKdRwvYo43CQxKjvcGvLieW1osahEGFAwB/M+ZPnXrrUhhTZFQvM1IWirIZryvSKKaTEd1wa8p6RdqZppKndDMi70xPArqVYAg8walyDamKboySylGzzL/sL2+fhzLBdM0lkSFSQnU9qTsA3VouX+Gu3RShgGUgqQCCDkEHcEEcxivnB0BBBGQdiDyNbj2QdqDE54fMxKkF7Un7o9+DJ+7sw9CfIVq4bEb/VlqcHtvZCw389FdV6rl9jrNFFFXTmDD+1nixS1W2RsSXjmM45iEDVO3+nC/8AqCsJFEFAVRgAAADkANgBVl22vO+4rLvlbaJIV8gz/Wyn44MY/dqAorNxM7ztyO02JQVPD9I9ZeiFAU7DCWYKvMnApAq87N2u7SH/AAj+JP8AAfOoYxu7GpXq9HByLi0tRGgVenXzPmar+0EI0q2PFnGfTB2q2qj47eZOgfZ3Pxxy/wC/OrM7KJi4belVT8yqqjueJs+ZVlWC1jbSZ2jaYTyb/VRIpBZRhsuPLan+JZlnitC3dpKrNI2dDyKvKCFjtrc7eeK0vZ5O+stN7axwIjELC6AIsaYKMVcnGNxnrjPWq8nuK4Y3Fy3uipu1tX9CieWaJFeaLXEyhhcW+qSPSwyGeMjvEGCOhFSYJ1dQyMGU8mUgg/Air3isU06QmxuY40D+N1xJlRtpjxlT1226b7Yqr7UcKto3V1mFpPM+lSAWjmb++hGxG4GvYgkb0yM08nr+ajKWPnD+zNc+P3GSKadMVDn4m1u4ivU7licLIDqglP7En2T+y2CKsiKc0bFGvCorwdyNXhFLdcUmmlpMaYU24p9hTZFISRZHkFIrya9jT3nRfiyj+Jqul7R2y85k+R1f7c0m5J6IV4ilD4pJd7LKo7DBpyGZXUMpBUjII3BryYUxlmEk80N1HYYNSKZlG9NZPHURUe91gLJEcSwsJYz5Om4/HcfOpFFEZOLTQlejGtTlTlo1Y752a42t5aQ3CcpYw2Pun7S/Jsj5UVhfYhxP6m5tCf6vNrT0jmBYAfBg/wCIoroIveSZ5FVpulOUJap28jKxS95LcSH9Zd3DfISsi/8ASgqStVnZ/wDq8Z8wT82ZifzNWi1kTd5NnoWFju4eC7F6HtbHhsGiJB6ZPxO/86yUCZZR5sB+JrbVLRWrKW0JZRiMX1xojZhzHL4nlWZjXO5/5q44+/hVfNv4f8/lVYBRN3YmFW7TvzGb2xSZCkqh1PQ/xHkfUVVXKzwxPDIGvbNhhoixFzGuQfq5B+kAxyO+3OryimiVsPCqutrzPOG8ftorBzYIZBAv9XAYSqxYA94mC+ckknBzg1Nl4nD9Ghu7yIROuGVXXVJHI2wWIY1ajtgYzyyBiqHiHAo5WEgLRTL7s0Z0SD4ke8PQ01wCWSV5RPKr8SRWFuJkCxIvSWAKMMW5lhkjGMYBzFKktf8AfztMivRqUdc1w5eRa8R4fJexs94HitVGsWqbzShBqBnK5wdto0333NU/CeBvLD3/AA8tGmph9FuGLxtpPOGUElAfmM58quk7QPbKLdy15fHU3dxgeFSfB3smkKigY8RAJ8uVK/8ADNxc739wdJ/8tblo4h6SSZ1y/kKapOKzyX5w+rIYtxleF7/n5YyZ7Yw5MbhxMpKtGi98cjnpaPKsPXNOx8SncFksLsqBnJQJkDyVjk/AVqOCcRs4btrG1gMbouWdIwF2AbDvnUeY3OxNTL+yuzewyRTKtsq4liIyWO+423Jyu+RjT1pzqJPS3eXFj8Q1k14IyfAOF3HEIhMs0dvEWI0ovfTZBwVcthY29MHnT3AOzXDrt5V1XNw0LBXM0rhSSWAKhCARlW/DlWg4lwx7eU3dqpYt/WIF/XqP1kY5CZf+obc6tLS9hMPfxlO6ZTJrACgjBJZtuYwc53BBFMlVdrx8LcO8ryqVKj/klf08FoZi17LW6XhhHC4u4EeoXDePLY93DZ+Hntmp/EeDzxzQ/Qo7RIc4lBiQEeLdhhckacjAIOfSrex4zHPEZYD3ijUNgVJZRumGAIbpv51D7KcYmuYTJPAYCGwAdY1DAJOHAYYJK7jBxkbUxznq+HMjUI6czJdpeDCzuA8Yxb3LEaRsIZueB5K4BOOhB86iyjarPi9+NN3DxC9tikn6BIsNLEwJKMFQagRhNjncHeqPh07PAjOpViviBGN+ux5efzqVp7t2dFsbE716L4Zru5e32F03NypykS8qiZ0q1GaKKKYSlx7Or0w8Yi3wtzDJE2TgFk+sT57EfM17WfaUpcWcg5peQnnjYtgjNFbWFlemjzTbtJU8bO3Gz+XuXPB4tCMn9nLNH/omdf5VYLSb+27q/vovK5MgH7MyLIPz1UpapVFabR0+Bnv4am+xfLIlcNXMyAfeH5b1sax3DXxKhH3h+e1bGpKOhS2h8a7il46fGg6YP8f/AMFQqn9oE9xsciR/AgfxqBTZfEyWjnSiFFFFIShWbvrN+JT9xbgKsDgyXe+YWBB0QEEEybb9B+dWkt08ztBaAPKBh5CcRW+eRkYc26hBucdKsuxxNqq2MyKkiBmjdc6LpQctIpO/eDPiU79eXJJT3Fda/mZl4yupfxLR6+xO7N2trD3kVu4eRWzOxbXKzkkapm6nIb0G42rzhPDrpbqeWecNC+0UK5IQZ2Y5HhOnbA55JNTuHcFht9XcxhNZyxySTuTzJOBlmOBtuamiqUp5u3HmUlDJX4BRVBwDtX9Knni7l07kkaicg4cphthofIzp38O+aZbh1vYzS3kszAzEgA4JJcg6FC+KY7AKN9Izijo2nZ6hvq10S7Di1w95NE9sY4EHgnLfpDtyHUHJ5ctO/OqftHfLYSnEYmivcqbYMgPfdZArfq3XIY8sqD1pXEOOXU7CGAx2TyozRfSAWuZAoPiWIArENubktz22rKcEtNLP36MLxDpmaRi7nO6srEnwMNxjarEIWzfl9fPkOw9L9xUVO/i/ReHMsE4teLGI7dbeyiGcKimdxk5PifC557461X3PCjLvcTzz55h5WC/JFwKtZKakpd9rTL856nS0tm4eOsb9+fy0+RDteHRxfo0VPgAD+POpDcq9pLnY1G23qacIRgrRVkMUmTlSqRLyppZWozRRRTCUiXvvQbA/0qHY8j9YNjRU/htt3l7Yx/evIz8ky5/215Wvg/6zzv8AUUk8Z4L6m29pVj3XEYZgPDcwmJjjbvITrTJ8yjsP3Kp1ro3tH4I1zYv3YzNCRPF6vHvp/eXUv71cx4feiWNJF5OoPwz0PqOVR4mFpbxd2HiFKk6T1Xo/uTEfBBHMEH8K2kE4dQy8iP8AsViRU6x4s8QIGCCc4Odvhg1DTnu6mli8O6qTjqi845jut+eoY+P/ABmqOF+le3V80hyx26AchUS4uFjVnchVUZJPQCllK7yGUaXR07SZOdwASSAAMknYADmSarbS3mvziLVDa9bjlJMBsRbj7I5jvD8qc4PwR7/EtwrJajeOA7PceUk/lH1CdeZ253nEuD3D3Vu8c4it4R44l1Auc8sAaSuAq4PIZxUcqii7J5mViMU55U9PX7DVxwye3NtFw9IUt1c98Gx7p0+L7xbGs6gck4ztVpxnhQuIimSjAho5B70Ui+5IvwPTqCR1qZ3gzpyM4zjIzjzxzxWeXXaTXVzeXS/R3K90hziPA5AdWPLC5J51WTcu9ebKTSXc/kTOA8XaeN1kAS5hPdzL0WTHhdR1jYYYehx0pjs9aXFvHI17Or+6clyVTA8ba3C6Qx308lxzrMXnF7mS6+l2kIjAj7tknJRrpc5Usg/R6cnBJz0pEvD5bkh76XvcHIhXwW6H0Tm59WzU/ReCfmTUsPWqNWj4vJE/j/tPVVIs177DBWncOLaLJxqJAy4Hpt60iLVa3UdzdNHNEYNTX8j7K7ZxFaRqcKvLZVJIJOelDgY0gDTjGMDGPLHLFUbcKFrLHcwRiTuiSbdvEmlt2MAOe7ccxinxjG1l/vj+InxGzqkY78XvW4ey4+pplilvJxcW0AtvBoF3OmZ2T+4gOyjH236HlVJx7gEcd0sVnNK1+Y+8cTMZEulGTpkc7JJgMRgAY22rVXHGZrqG3l4cyMrzL3rPjKRj31Kn7fQ9fLnmr76Ohk16V1gadWBrCk506ueNs4qHpHD29yhGOe9F58/Y5lYcREyk4Ksp0vG2zRsOasKekO9L4lwO6uXmvFtu4nikKiPO95COYYcu8GBhhsc46ColrdrKodDkH5EHqpHQg7YqSSWq/wAOq2djf3C3ZfEvn2j1IlO1LpqY1Ea61G6bl5U5TUxprJo6jdFFFNJS79ndp3vF4NsiGKaU+mQIlP4vRWj9i/Dstd3JGxZIEOOkYLSY/fcD9yitzDx3aaR5Ztat02MqSXO3ll9DqNcQ49wg2HEJIMYguNU9ucYUEn66IfBjqx5MK7fWf7b9lRfWxQYEyHvIH5aJVB05/ZPIjyJ9KfUhvxsV8HiXhqyqLx7jmINKqHYXfeJkgqwJV0PNHU6XQ+oYEVLBrJas7M9BjJTipR0YtHxVf2ll0wiTGtI5Y5JEO4eNHBZSOvnj0qdQy5BBGQRgg8iDzBp0XZkVel0sHHmi74vwNryW1uIbkpHERIAmcSqxVgQQwG6jTuCMMau4r+NneNXRnjxrQMCyatxqXmM1h+yXGxZP9DnbELEm1lY7Lk5Nu7Hkc7gmrDiElvZ3Mr20feXs4y41uURSQdcxyRGuRkKBqONvOoZQd93y+5y27KMt22d817CuLJDZXMlzGHlvLpdCRGTw4XGTy8EY0jJOfIc6qorWSRxNdOJZgPDtiKH0hTkD+0dzXtvBh2lkYyTSY1yEY2HJEX7CDoo+eTUgy1Msl28zYwuA3OtNZ8uC+45TbyeVILZrykuaqiFeE0E0hjSD0is7+SxmNzbgsjH+kQDlIo/WJ5SD8/xrV2stlGs3FkZys0QLtqLDAKjSI+j5AGOh8qpCag2huLZn+iSRpHLkvHJH3iq/341yACRzB22/AfW1/wBRi43Z0r9JRV+zt5r6mw7T3Pe2Hew3YtFYJIs5yPCfFpxzyQRsN+lYeDDzzzqpSOYqVUjSWIXDzFOSF2300o2jO4knledx7pkxoT/LjUaU+VSqarRjuosYDZs6dRVquTWi9wqO5yaedsCmKYzoYoKjud6ec4FMU1k0UFM3U+hGbGSBsBzY8go9ScD509V72B7P/TL9SwzDakSybbNJ+pj9cHxn/CPOpKNPpJpFPaOLWEw8qnHh3vT3Oq9h+A/Q7GCA++E1SHbeR/HIdufiJHyoq9ordPKW75sKKKKBDk/tG7PG1uTexqfo82BcADaGUbLOR0VhhSfMAnnVMr126aFXUq4DKwIZSMhgRggjqCK412r7LPwty6AtYu2x5m0JPut/dEnY/Z5GqdejfrROi2TtNUv4KunB8vsMg0rNMq3UcqUGqgdbY8ubVJFKOoZTzBGRSLHh6QrpjXSM5O5JJ8yScn506Gr3VTru1iPo4729bPnxFUUnVRqpB9hWaSTSdVeZpBbHpakk14WpsmkHpHpNNO1es9IpCVIKKKblfpSD0riJGyaTRSXbFNJkhuVqRRTc86opZjgDck03UkbUVd6CLu4KgaVLOxCog3LuxwqgeZNd27C9mfoNmkRwZW+smb78rYLHPkNlHoorDeybsW0jjiNypG39FibmqnnOw+8w5ehz1GOs1sYaj0cbvVnm+2dpfvKu7D4I6dvb7BRRRVowwooooAKRLEGUqwDKQQQRkEHYgg8xil0UAca7XdjX4YTLAGexO7L7z2m/MdWh3+K/Cq6KcMAQQQRkEHII8wa7q6AggjIOxB3BHka5R2u9nT2mq44eheEnVJaLuU83tv5x/h5VUrUN7rR1Oh2ZtbobUq3w8Hy+xSaq9zUO0vUlQOjAqfy8wR0PpT9Z2h2MbSV08h3NeaqbrzVQO3RwvSS1ILikl6S4qiLJptnryikHpBRRSHkxQO1B3xTNBNFNJUrHlMu2a9kemYNcsoht42nmP2EwdPrIx2RfU0KLm7REq1qdCHSVZWXaJuLhUUs5wBzNavsJ7NXvHS6v0KWw8UVu2zSnpJMOi/s9fhz0vYv2UrCy3F8VnnG6IN4YPLSCPG/7RHwHWuiVqUMModaWpwe1ttSxf8VLKHzff2dh4q4GBsBXtFFXDnQooooAKKKKACiiigAooooA5r2/9nDFmvOHqBNzmt84S5H3lHJZfXr8eeDsb5ZV1LkYJDKwwyMOasOhFfQ1c49ons+Z2N7Yr9eB9dCNhcqOoH9qOh68qrV6CmrrU29l7UlhZbk84P5dq9jEV7TFndrKgZeR5g7FSOasOhB6U/WU1bJnexkppSi7phRRSTIKBwqvCaaM1IJpLjlEW8vlSKKj3V3o0gKzu50pGgLPIx5Kqjc0JNuyCc4UouUnZIkUxE7Sydzbo88v3IxqI9Xb3UHqxFbXs37J5ZgJOIsY1O/0aJsHHlNMN/3Ux8a6Zwvg8NsgjgiSJB9lFCj4nHM+pq9TwfGZyuM/UaXVwy8X9F7+Ry/gXsgmmw9/L3Sf2EByx9JJunwQfOumcF4Bb2kfd20SRJ5KN2Pmx5sfU1YUVejCMFaKOUr4mriJb9WTbCiiinkAUUUUAFFFFABRRRQAUUUUAFFFFABRRRQBy32l9h2jZ+IWaknncwKP0qjnMg/tB18x884i2vRIgdGypGQRX0TXE/aR2RPDpTdwL/RJW+ujUbW7t+sQDlGx5jofiKp4mhvrejqdFsban7eXRVX1H8n7f7zKUmikrICAQQQeR868MgrLO+WeguvCabM1NpHJLLHDCNc0zaY16Dzd/JFG5pYpydkMrVI0abqVHZIfto5J5lgtk7yZhkLyVF6ySt9lB+J5AGuudi/Z7DYjvG+uumHjmYcv2IV/Vp8Nz19JfYzsZFw+HSnjlfBmmYeKVv5KOi9BWhrYo0FTXaecbS2nUxsuUVovq+0KKKKnMkKKKKACiiigAooooAKKKKACiiigAooooAKKKKACiiigApq7tUlRo5FDI6lWUjIZSMEEeWKdooA+d+03Zl+FXQgOprWUk28h+yeZhc+Y6eYx64YrvfaXs5FfWz284yrjYj3kYe66HowP/wBcjXAWt5IZZLaf9NA2lj98c0kHoy4P41mYujbrrxO4/T20nNftqjzXw93Lw4dnceu4AJOwAyT5AV032R9le7iN7MuJrhR3YI3ig5ovoW2c/u+Vc/7P8E+m3sNsRlCe9m/yoyCVPlqYqvwJr6DAxyqTB0rLfZT/AFJjnOosNF5LN9/2Xqe0UUVfOTCiiigAooooAKKKKACiiigAooooAKKKKACiiigAooooAKKKKACiiigArl3tm7N4EXEI9jFiKf8AahdsKx/wsfwb0rqNVPaqBXs5ldQylcFWAIIyNiDsabKKkrMlo1ZUqkakdU7mS9jfBdNvJduuGuX8BPPuI9o8eQZtbfvCuh1HsIgsSKoCqqgAAAAADAAA5ADpUiiKUUkhKtSVWbqS1buFFFFOIwooooAKKKKACiiigAooooAKKKKAP//Z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32" name="Rectangle 31"/>
          <p:cNvSpPr>
            <a:spLocks noChangeArrowheads="1"/>
          </p:cNvSpPr>
          <p:nvPr/>
        </p:nvSpPr>
        <p:spPr bwMode="auto">
          <a:xfrm>
            <a:off x="685800" y="3168650"/>
            <a:ext cx="2971800" cy="16319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 typeface="Wingdings 2" charset="2"/>
              <a:buNone/>
            </a:pPr>
            <a:r>
              <a:rPr lang="en-US" altLang="x-none" sz="2000" dirty="0">
                <a:solidFill>
                  <a:srgbClr val="800000"/>
                </a:solidFill>
              </a:rPr>
              <a:t>loop (length of fence) {</a:t>
            </a:r>
          </a:p>
          <a:p>
            <a:pPr eaLnBrk="1" hangingPunct="1">
              <a:buFont typeface="Wingdings 2" charset="2"/>
              <a:buNone/>
            </a:pPr>
            <a:r>
              <a:rPr lang="en-US" altLang="x-none" sz="2000" dirty="0">
                <a:solidFill>
                  <a:srgbClr val="800000"/>
                </a:solidFill>
              </a:rPr>
              <a:t>     place a post.</a:t>
            </a:r>
          </a:p>
          <a:p>
            <a:pPr eaLnBrk="1" hangingPunct="1">
              <a:buFont typeface="Wingdings 2" charset="2"/>
              <a:buNone/>
            </a:pPr>
            <a:r>
              <a:rPr lang="en-US" altLang="x-none" sz="2000" dirty="0">
                <a:solidFill>
                  <a:srgbClr val="800000"/>
                </a:solidFill>
              </a:rPr>
              <a:t>     if (! last post)</a:t>
            </a:r>
          </a:p>
          <a:p>
            <a:pPr eaLnBrk="1" hangingPunct="1">
              <a:buFont typeface="Wingdings 2" charset="2"/>
              <a:buNone/>
            </a:pPr>
            <a:r>
              <a:rPr lang="en-US" altLang="x-none" sz="2000" dirty="0">
                <a:solidFill>
                  <a:srgbClr val="800000"/>
                </a:solidFill>
              </a:rPr>
              <a:t>         place a wire.</a:t>
            </a:r>
          </a:p>
          <a:p>
            <a:pPr eaLnBrk="1" hangingPunct="1">
              <a:buFont typeface="Wingdings 2" charset="2"/>
              <a:buNone/>
            </a:pPr>
            <a:r>
              <a:rPr lang="en-US" altLang="x-none" sz="2000" dirty="0">
                <a:solidFill>
                  <a:srgbClr val="800000"/>
                </a:solidFill>
              </a:rPr>
              <a:t>}</a:t>
            </a:r>
          </a:p>
        </p:txBody>
      </p:sp>
      <p:grpSp>
        <p:nvGrpSpPr>
          <p:cNvPr id="11" name="Group 34"/>
          <p:cNvGrpSpPr>
            <a:grpSpLocks/>
          </p:cNvGrpSpPr>
          <p:nvPr/>
        </p:nvGrpSpPr>
        <p:grpSpPr bwMode="auto">
          <a:xfrm>
            <a:off x="5715000" y="2590800"/>
            <a:ext cx="3044825" cy="3276600"/>
            <a:chOff x="5715000" y="2590801"/>
            <a:chExt cx="3044423" cy="3276599"/>
          </a:xfrm>
        </p:grpSpPr>
        <p:grpSp>
          <p:nvGrpSpPr>
            <p:cNvPr id="54279" name="Group 34"/>
            <p:cNvGrpSpPr>
              <a:grpSpLocks/>
            </p:cNvGrpSpPr>
            <p:nvPr/>
          </p:nvGrpSpPr>
          <p:grpSpPr bwMode="auto">
            <a:xfrm>
              <a:off x="5715000" y="2590801"/>
              <a:ext cx="3044423" cy="2285999"/>
              <a:chOff x="5562600" y="3734083"/>
              <a:chExt cx="3044423" cy="2286770"/>
            </a:xfrm>
          </p:grpSpPr>
          <p:cxnSp>
            <p:nvCxnSpPr>
              <p:cNvPr id="54281" name="Straight Arrow Connector 26"/>
              <p:cNvCxnSpPr>
                <a:cxnSpLocks noChangeShapeType="1"/>
                <a:endCxn id="54287" idx="0"/>
              </p:cNvCxnSpPr>
              <p:nvPr/>
            </p:nvCxnSpPr>
            <p:spPr bwMode="auto">
              <a:xfrm rot="5400000">
                <a:off x="5810044" y="5201498"/>
                <a:ext cx="1219611" cy="41910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54282" name="Rectangle 30"/>
              <p:cNvSpPr>
                <a:spLocks noChangeArrowheads="1"/>
              </p:cNvSpPr>
              <p:nvPr/>
            </p:nvSpPr>
            <p:spPr bwMode="auto">
              <a:xfrm>
                <a:off x="5562600" y="3734083"/>
                <a:ext cx="3044423" cy="10163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2000" dirty="0">
                    <a:solidFill>
                      <a:srgbClr val="000000"/>
                    </a:solidFill>
                    <a:latin typeface="Comic Sans MS" charset="0"/>
                  </a:rPr>
                  <a:t>Detect if it is the last</a:t>
                </a:r>
                <a:br>
                  <a:rPr lang="en-US" altLang="x-none" sz="2000" dirty="0">
                    <a:solidFill>
                      <a:srgbClr val="000000"/>
                    </a:solidFill>
                    <a:latin typeface="Comic Sans MS" charset="0"/>
                  </a:rPr>
                </a:br>
                <a:r>
                  <a:rPr lang="en-US" altLang="x-none" sz="2000" dirty="0">
                    <a:solidFill>
                      <a:srgbClr val="000000"/>
                    </a:solidFill>
                    <a:latin typeface="Comic Sans MS" charset="0"/>
                  </a:rPr>
                  <a:t>post in the loop, if it</a:t>
                </a:r>
                <a:br>
                  <a:rPr lang="en-US" altLang="x-none" sz="2000" dirty="0">
                    <a:solidFill>
                      <a:srgbClr val="000000"/>
                    </a:solidFill>
                    <a:latin typeface="Comic Sans MS" charset="0"/>
                  </a:rPr>
                </a:br>
                <a:r>
                  <a:rPr lang="en-US" altLang="x-none" sz="2000" dirty="0">
                    <a:solidFill>
                      <a:srgbClr val="000000"/>
                    </a:solidFill>
                    <a:latin typeface="Comic Sans MS" charset="0"/>
                  </a:rPr>
                  <a:t>is, do not place the wire</a:t>
                </a:r>
                <a:endParaRPr lang="en-US" altLang="x-none" dirty="0"/>
              </a:p>
            </p:txBody>
          </p:sp>
        </p:grpSp>
        <p:sp>
          <p:nvSpPr>
            <p:cNvPr id="54280" name="Rectangle 25"/>
            <p:cNvSpPr>
              <a:spLocks noChangeArrowheads="1"/>
            </p:cNvSpPr>
            <p:nvPr/>
          </p:nvSpPr>
          <p:spPr bwMode="auto">
            <a:xfrm>
              <a:off x="6248400" y="4876800"/>
              <a:ext cx="228600" cy="990600"/>
            </a:xfrm>
            <a:prstGeom prst="rect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59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Revisit Previous Program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2514600"/>
            <a:ext cx="83058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int sum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int grade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while ( </a:t>
            </a:r>
            <a:r>
              <a:rPr lang="en-US" altLang="x-none" sz="1600" b="1" dirty="0">
                <a:latin typeface="Courier New" charset="0"/>
                <a:ea typeface="ＭＳ Ｐゴシック" charset="-128"/>
              </a:rPr>
              <a:t>grade != -1</a:t>
            </a:r>
            <a:r>
              <a:rPr lang="en-US" altLang="x-none" sz="1600" b="1" dirty="0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("Enter a number (-1 to quit):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if ( grade != -1 )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latin typeface="Courier New" charset="0"/>
                <a:ea typeface="ＭＳ Ｐゴシック" charset="-128"/>
              </a:rPr>
              <a:t>     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sum = sum + grade;  </a:t>
            </a:r>
            <a:endParaRPr lang="en-US" altLang="x-none" sz="16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}</a:t>
            </a:r>
          </a:p>
        </p:txBody>
      </p:sp>
      <p:grpSp>
        <p:nvGrpSpPr>
          <p:cNvPr id="47107" name="Group 19"/>
          <p:cNvGrpSpPr>
            <a:grpSpLocks/>
          </p:cNvGrpSpPr>
          <p:nvPr/>
        </p:nvGrpSpPr>
        <p:grpSpPr bwMode="auto">
          <a:xfrm>
            <a:off x="2895600" y="1566863"/>
            <a:ext cx="5297488" cy="2395537"/>
            <a:chOff x="3200402" y="3471446"/>
            <a:chExt cx="5297700" cy="2395953"/>
          </a:xfrm>
        </p:grpSpPr>
        <p:sp>
          <p:nvSpPr>
            <p:cNvPr id="21" name="Rectangle 20"/>
            <p:cNvSpPr/>
            <p:nvPr/>
          </p:nvSpPr>
          <p:spPr>
            <a:xfrm>
              <a:off x="6248524" y="3471446"/>
              <a:ext cx="2249578" cy="338196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pitchFamily="34" charset="0"/>
                </a:rPr>
                <a:t>We test grade != -1 twice</a:t>
              </a:r>
            </a:p>
          </p:txBody>
        </p:sp>
        <p:cxnSp>
          <p:nvCxnSpPr>
            <p:cNvPr id="47110" name="Straight Arrow Connector 21"/>
            <p:cNvCxnSpPr>
              <a:cxnSpLocks noChangeShapeType="1"/>
              <a:stCxn id="21" idx="1"/>
            </p:cNvCxnSpPr>
            <p:nvPr/>
          </p:nvCxnSpPr>
          <p:spPr bwMode="auto">
            <a:xfrm flipH="1">
              <a:off x="3200402" y="3640752"/>
              <a:ext cx="3048210" cy="13122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111" name="Straight Arrow Connector 22"/>
            <p:cNvCxnSpPr>
              <a:cxnSpLocks noChangeShapeType="1"/>
              <a:stCxn id="21" idx="1"/>
            </p:cNvCxnSpPr>
            <p:nvPr/>
          </p:nvCxnSpPr>
          <p:spPr bwMode="auto">
            <a:xfrm flipH="1">
              <a:off x="3276606" y="3640752"/>
              <a:ext cx="2972005" cy="222664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228600" y="6019800"/>
            <a:ext cx="455926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dirty="0">
                <a:solidFill>
                  <a:srgbClr val="000000"/>
                </a:solidFill>
                <a:latin typeface="Comic Sans MS" charset="0"/>
              </a:rPr>
              <a:t>Q: What does the if() do?</a:t>
            </a:r>
            <a:endParaRPr lang="en-US" altLang="x-non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122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980038"/>
      </p:ext>
    </p:extLst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3200" dirty="0">
                <a:ea typeface="ＭＳ Ｐゴシック" charset="-128"/>
              </a:rPr>
              <a:t>Alternative: Sentinel Loop with </a:t>
            </a:r>
            <a:r>
              <a:rPr lang="en-US" altLang="x-none" sz="3200" dirty="0">
                <a:latin typeface="Courier New" charset="0"/>
                <a:ea typeface="ＭＳ Ｐゴシック" charset="-128"/>
              </a:rPr>
              <a:t>break</a:t>
            </a:r>
          </a:p>
        </p:txBody>
      </p:sp>
      <p:sp>
        <p:nvSpPr>
          <p:cNvPr id="46082" name="Rectangle 3"/>
          <p:cNvSpPr txBox="1">
            <a:spLocks/>
          </p:cNvSpPr>
          <p:nvPr/>
        </p:nvSpPr>
        <p:spPr bwMode="auto">
          <a:xfrm>
            <a:off x="685800" y="1600200"/>
            <a:ext cx="7086600" cy="4267200"/>
          </a:xfrm>
          <a:prstGeom prst="rect">
            <a:avLst/>
          </a:prstGeom>
          <a:noFill/>
          <a:ln w="9525">
            <a:solidFill>
              <a:srgbClr val="66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Scanner console = new Scanner(</a:t>
            </a:r>
            <a:r>
              <a:rPr lang="en-US" altLang="x-none" sz="1800" dirty="0" err="1">
                <a:latin typeface="Courier New" charset="0"/>
              </a:rPr>
              <a:t>System.in</a:t>
            </a:r>
            <a:r>
              <a:rPr lang="en-US" altLang="x-none" sz="1800" dirty="0">
                <a:latin typeface="Courier New" charset="0"/>
              </a:rPr>
              <a:t>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sum = 0, count = 0;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int</a:t>
            </a:r>
            <a:r>
              <a:rPr lang="en-US" altLang="x-none" sz="1800" dirty="0">
                <a:latin typeface="Courier New" charset="0"/>
              </a:rPr>
              <a:t> grade;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do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</a:t>
            </a:r>
            <a:r>
              <a:rPr lang="en-US" altLang="x-none" sz="1800" dirty="0" err="1">
                <a:latin typeface="Courier New" charset="0"/>
              </a:rPr>
              <a:t>System.out.print</a:t>
            </a:r>
            <a:r>
              <a:rPr lang="en-US" altLang="x-none" sz="1800" dirty="0">
                <a:latin typeface="Courier New" charset="0"/>
              </a:rPr>
              <a:t>("Type a grade (-1 to exit):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grade = </a:t>
            </a:r>
            <a:r>
              <a:rPr lang="en-US" altLang="x-none" sz="1800" dirty="0" err="1">
                <a:latin typeface="Courier New" charset="0"/>
              </a:rPr>
              <a:t>console.nextInt</a:t>
            </a:r>
            <a:r>
              <a:rPr lang="en-US" altLang="x-none" sz="1800" dirty="0">
                <a:latin typeface="Courier New" charset="0"/>
              </a:rPr>
              <a:t>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  if (grade == -1)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b="1" dirty="0">
                <a:solidFill>
                  <a:srgbClr val="FF0000"/>
                </a:solidFill>
                <a:latin typeface="Courier New" charset="0"/>
              </a:rPr>
              <a:t>    break; // break stops the containing loop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b="1" dirty="0">
              <a:solidFill>
                <a:srgbClr val="FF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>
                <a:latin typeface="Courier New" charset="0"/>
              </a:rPr>
              <a:t>  sum += grade; count ++;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800" dirty="0">
                <a:latin typeface="Courier New" charset="0"/>
              </a:rPr>
              <a:t>} while (grade != -1);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endParaRPr lang="en-US" altLang="x-none" sz="1800" dirty="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2"/>
              <a:buNone/>
            </a:pPr>
            <a:r>
              <a:rPr lang="en-US" altLang="x-none" sz="1800" dirty="0" err="1">
                <a:latin typeface="Courier New" charset="0"/>
              </a:rPr>
              <a:t>System.out.println</a:t>
            </a:r>
            <a:r>
              <a:rPr lang="en-US" altLang="x-none" sz="1800" dirty="0">
                <a:latin typeface="Courier New" charset="0"/>
              </a:rPr>
              <a:t>(</a:t>
            </a:r>
            <a:r>
              <a:rPr lang="en-US" altLang="en-US" sz="1800" dirty="0">
                <a:latin typeface="Courier New" charset="0"/>
              </a:rPr>
              <a:t>”</a:t>
            </a:r>
            <a:r>
              <a:rPr lang="en-US" altLang="x-none" sz="1800" dirty="0">
                <a:latin typeface="Courier New" charset="0"/>
              </a:rPr>
              <a:t>The average is </a:t>
            </a:r>
            <a:r>
              <a:rPr lang="en-US" altLang="en-US" sz="1800" dirty="0">
                <a:latin typeface="Courier New" charset="0"/>
              </a:rPr>
              <a:t>“</a:t>
            </a:r>
            <a:r>
              <a:rPr lang="en-US" altLang="x-none" sz="1800" dirty="0">
                <a:latin typeface="Courier New" charset="0"/>
              </a:rPr>
              <a:t> +</a:t>
            </a:r>
            <a:br>
              <a:rPr lang="en-US" altLang="x-none" sz="1800" dirty="0">
                <a:latin typeface="Courier New" charset="0"/>
              </a:rPr>
            </a:br>
            <a:r>
              <a:rPr lang="en-US" altLang="x-none" sz="1800" dirty="0">
                <a:latin typeface="Courier New" charset="0"/>
              </a:rPr>
              <a:t>                 (count &gt; 0? sum /count : 0) );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987425" y="3810000"/>
            <a:ext cx="5170488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 dirty="0">
                <a:latin typeface="Courier New" charset="0"/>
              </a:rPr>
              <a:t>// Do we have assertion grade != -1?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123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680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Design Pattern II</a:t>
            </a:r>
          </a:p>
        </p:txBody>
      </p:sp>
      <p:sp>
        <p:nvSpPr>
          <p:cNvPr id="56322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Add a statement outside the loop to place the initial "post.</a:t>
            </a:r>
            <a:r>
              <a:rPr lang="en-US" altLang="en-US" sz="2400" dirty="0">
                <a:ea typeface="ＭＳ Ｐゴシック" charset="-128"/>
              </a:rPr>
              <a:t>”</a:t>
            </a:r>
            <a:r>
              <a:rPr lang="en-US" altLang="x-none" sz="2400" dirty="0">
                <a:ea typeface="ＭＳ Ｐゴシック" charset="-128"/>
              </a:rPr>
              <a:t> </a:t>
            </a:r>
            <a:r>
              <a:rPr lang="en-US" altLang="x-none" sz="2000" dirty="0">
                <a:ea typeface="ＭＳ Ｐゴシック" charset="-128"/>
              </a:rPr>
              <a:t>Also called a "</a:t>
            </a:r>
            <a:r>
              <a:rPr lang="en-US" altLang="x-none" sz="2000" dirty="0">
                <a:solidFill>
                  <a:srgbClr val="800000"/>
                </a:solidFill>
                <a:ea typeface="ＭＳ Ｐゴシック" charset="-128"/>
              </a:rPr>
              <a:t>loop-and-a-half</a:t>
            </a:r>
            <a:r>
              <a:rPr lang="en-US" altLang="x-none" sz="2000" dirty="0">
                <a:ea typeface="ＭＳ Ｐゴシック" charset="-128"/>
              </a:rPr>
              <a:t>" solution.</a:t>
            </a:r>
          </a:p>
          <a:p>
            <a:pPr eaLnBrk="1" hangingPunct="1"/>
            <a:endParaRPr lang="en-US" altLang="x-none" sz="2000" dirty="0">
              <a:ea typeface="ＭＳ Ｐゴシック" charset="-128"/>
            </a:endParaRP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b="1" dirty="0">
                <a:ea typeface="ＭＳ Ｐゴシック" charset="-128"/>
              </a:rPr>
              <a:t>	</a:t>
            </a:r>
            <a:r>
              <a:rPr lang="en-US" altLang="x-none" sz="2000" b="1" i="1" dirty="0">
                <a:ea typeface="ＭＳ Ｐゴシック" charset="-128"/>
              </a:rPr>
              <a:t>place first post.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i="1" dirty="0">
                <a:ea typeface="ＭＳ Ｐゴシック" charset="-128"/>
              </a:rPr>
              <a:t>	loop (length of fence</a:t>
            </a:r>
            <a:r>
              <a:rPr lang="en-US" altLang="x-none" sz="2000" b="1" i="1" dirty="0">
                <a:ea typeface="ＭＳ Ｐゴシック" charset="-128"/>
              </a:rPr>
              <a:t> - 1</a:t>
            </a:r>
            <a:r>
              <a:rPr lang="en-US" altLang="x-none" sz="2000" i="1" dirty="0">
                <a:ea typeface="ＭＳ Ｐゴシック" charset="-128"/>
              </a:rPr>
              <a:t>) {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b="1" i="1" dirty="0">
                <a:ea typeface="ＭＳ Ｐゴシック" charset="-128"/>
              </a:rPr>
              <a:t>	    place some wire.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b="1" i="1" dirty="0">
                <a:ea typeface="ＭＳ Ｐゴシック" charset="-128"/>
              </a:rPr>
              <a:t>	    place a post.</a:t>
            </a:r>
          </a:p>
          <a:p>
            <a:pPr lvl="1" eaLnBrk="1" hangingPunct="1">
              <a:buFont typeface="Wingdings 2" charset="2"/>
              <a:buNone/>
            </a:pPr>
            <a:r>
              <a:rPr lang="en-US" altLang="x-none" sz="2000" i="1" dirty="0">
                <a:ea typeface="ＭＳ Ｐゴシック" charset="-128"/>
              </a:rPr>
              <a:t>	}</a:t>
            </a:r>
          </a:p>
        </p:txBody>
      </p:sp>
      <p:grpSp>
        <p:nvGrpSpPr>
          <p:cNvPr id="56323" name="Group 4"/>
          <p:cNvGrpSpPr>
            <a:grpSpLocks/>
          </p:cNvGrpSpPr>
          <p:nvPr/>
        </p:nvGrpSpPr>
        <p:grpSpPr bwMode="auto">
          <a:xfrm>
            <a:off x="2362200" y="5486400"/>
            <a:ext cx="4191000" cy="990600"/>
            <a:chOff x="1248" y="3360"/>
            <a:chExt cx="2640" cy="624"/>
          </a:xfrm>
        </p:grpSpPr>
        <p:grpSp>
          <p:nvGrpSpPr>
            <p:cNvPr id="56326" name="Group 5"/>
            <p:cNvGrpSpPr>
              <a:grpSpLocks/>
            </p:cNvGrpSpPr>
            <p:nvPr/>
          </p:nvGrpSpPr>
          <p:grpSpPr bwMode="auto">
            <a:xfrm>
              <a:off x="1248" y="3360"/>
              <a:ext cx="624" cy="624"/>
              <a:chOff x="480" y="2400"/>
              <a:chExt cx="624" cy="624"/>
            </a:xfrm>
          </p:grpSpPr>
          <p:sp>
            <p:nvSpPr>
              <p:cNvPr id="56343" name="Rectangle 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rgbClr val="7030A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6344" name="Group 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6345" name="Rectangle 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6346" name="Rectangle 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6327" name="Group 10"/>
            <p:cNvGrpSpPr>
              <a:grpSpLocks/>
            </p:cNvGrpSpPr>
            <p:nvPr/>
          </p:nvGrpSpPr>
          <p:grpSpPr bwMode="auto">
            <a:xfrm>
              <a:off x="1872" y="3360"/>
              <a:ext cx="624" cy="624"/>
              <a:chOff x="480" y="2400"/>
              <a:chExt cx="624" cy="624"/>
            </a:xfrm>
          </p:grpSpPr>
          <p:sp>
            <p:nvSpPr>
              <p:cNvPr id="56339" name="Rectangle 1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6340" name="Group 1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6341" name="Rectangle 1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6342" name="Rectangle 1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6328" name="Group 15"/>
            <p:cNvGrpSpPr>
              <a:grpSpLocks/>
            </p:cNvGrpSpPr>
            <p:nvPr/>
          </p:nvGrpSpPr>
          <p:grpSpPr bwMode="auto">
            <a:xfrm>
              <a:off x="2496" y="3360"/>
              <a:ext cx="624" cy="624"/>
              <a:chOff x="480" y="2400"/>
              <a:chExt cx="624" cy="624"/>
            </a:xfrm>
          </p:grpSpPr>
          <p:sp>
            <p:nvSpPr>
              <p:cNvPr id="56335" name="Rectangle 16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6336" name="Group 17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6337" name="Rectangle 18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6338" name="Rectangle 19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grpSp>
          <p:nvGrpSpPr>
            <p:cNvPr id="56329" name="Group 20"/>
            <p:cNvGrpSpPr>
              <a:grpSpLocks/>
            </p:cNvGrpSpPr>
            <p:nvPr/>
          </p:nvGrpSpPr>
          <p:grpSpPr bwMode="auto">
            <a:xfrm>
              <a:off x="3120" y="3360"/>
              <a:ext cx="624" cy="624"/>
              <a:chOff x="480" y="2400"/>
              <a:chExt cx="624" cy="624"/>
            </a:xfrm>
          </p:grpSpPr>
          <p:sp>
            <p:nvSpPr>
              <p:cNvPr id="56331" name="Rectangle 21"/>
              <p:cNvSpPr>
                <a:spLocks noChangeArrowheads="1"/>
              </p:cNvSpPr>
              <p:nvPr/>
            </p:nvSpPr>
            <p:spPr bwMode="auto">
              <a:xfrm>
                <a:off x="480" y="2400"/>
                <a:ext cx="144" cy="624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endParaRPr lang="x-none" altLang="x-none"/>
              </a:p>
            </p:txBody>
          </p:sp>
          <p:grpSp>
            <p:nvGrpSpPr>
              <p:cNvPr id="56332" name="Group 22"/>
              <p:cNvGrpSpPr>
                <a:grpSpLocks/>
              </p:cNvGrpSpPr>
              <p:nvPr/>
            </p:nvGrpSpPr>
            <p:grpSpPr bwMode="auto">
              <a:xfrm>
                <a:off x="624" y="2496"/>
                <a:ext cx="480" cy="240"/>
                <a:chOff x="624" y="2496"/>
                <a:chExt cx="480" cy="240"/>
              </a:xfrm>
            </p:grpSpPr>
            <p:sp>
              <p:nvSpPr>
                <p:cNvPr id="56333" name="Rectangle 23"/>
                <p:cNvSpPr>
                  <a:spLocks noChangeArrowheads="1"/>
                </p:cNvSpPr>
                <p:nvPr/>
              </p:nvSpPr>
              <p:spPr bwMode="auto">
                <a:xfrm>
                  <a:off x="624" y="2496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  <p:sp>
              <p:nvSpPr>
                <p:cNvPr id="56334" name="Rectangle 24"/>
                <p:cNvSpPr>
                  <a:spLocks noChangeArrowheads="1"/>
                </p:cNvSpPr>
                <p:nvPr/>
              </p:nvSpPr>
              <p:spPr bwMode="auto">
                <a:xfrm>
                  <a:off x="624" y="2688"/>
                  <a:ext cx="480" cy="48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1pPr>
                  <a:lvl2pPr marL="742950" indent="-28575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2pPr>
                  <a:lvl3pPr marL="11430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3pPr>
                  <a:lvl4pPr marL="16002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4pPr>
                  <a:lvl5pPr marL="2057400" indent="-228600" eaLnBrk="0" hangingPunct="0"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500">
                      <a:solidFill>
                        <a:schemeClr val="tx1"/>
                      </a:solidFill>
                      <a:latin typeface="Times New Roman" charset="0"/>
                      <a:ea typeface="ＭＳ Ｐゴシック" charset="-128"/>
                    </a:defRPr>
                  </a:lvl9pPr>
                </a:lstStyle>
                <a:p>
                  <a:pPr eaLnBrk="1" hangingPunct="1"/>
                  <a:endParaRPr lang="x-none" altLang="x-none"/>
                </a:p>
              </p:txBody>
            </p:sp>
          </p:grpSp>
        </p:grpSp>
        <p:sp>
          <p:nvSpPr>
            <p:cNvPr id="56330" name="Rectangle 25"/>
            <p:cNvSpPr>
              <a:spLocks noChangeArrowheads="1"/>
            </p:cNvSpPr>
            <p:nvPr/>
          </p:nvSpPr>
          <p:spPr bwMode="auto">
            <a:xfrm>
              <a:off x="3744" y="3360"/>
              <a:ext cx="144" cy="62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/>
            </a:p>
          </p:txBody>
        </p:sp>
      </p:grpSp>
      <p:sp>
        <p:nvSpPr>
          <p:cNvPr id="56324" name="AutoShape 27" descr="data:image/jpg;base64,/9j/4AAQSkZJRgABAQAAAQABAAD/2wCEAAkGBhQSERUUEhQVFRUVFBgXFxYXFRQUFhQYFxcXFxYVFBYXGyYeGBomGRcUIDsgIycpLCwsFR4xNTAqNyYrLCkBCQoKDgwOGg8PGiwiHyQ0MDIqLy0vNSkqLDQsLCwqLC8rKTU0LCwtNCwpLyksMCwsKSksNSwqLC40LCosLCotKf/AABEIAMoAyAMBIgACEQEDEQH/xAAcAAABBQEBAQAAAAAAAAAAAAAAAgMEBQYHAQj/xABFEAACAQMCAwUEBgYJAgcAAAABAgMABBESIQUxQQYTIlFhBzJxgRQjQlKRoTNDYoKxwSQ0U2Nyc5Ky8aLwFkSDhMLR4f/EABsBAAEFAQEAAAAAAAAAAAAAAAABAgMEBQYH/8QAMxEAAgECAwQIBQUBAQAAAAAAAAECAxEEITEFEkFREyJhcYGRsdEyocHh8AYUIzPxQ0L/2gAMAwEAAhEDEQA/AO40UUUAFFVXaPtPBYxd7cNgE4VQNTyN0SNRuzVy/jHbK9vcjUbOA8o4yDOw/vJvsfBPxpk6kYLMtYbCVcTLdpq/odF7R9vLOy8M0o7zpCn1kzeWI13HxOBWHvfadfTMfo8MVtH0M+ZZj66EYKvwJNZuy4XHFkovibdmOWdidyWc7mpYWqU8U38J0mG2FCOdd37FkvPX0F3HGuISe/xCUf5UcMX4EKT+dQ3imb3729b/ANzIv5JipemjTULrTfE047OwkdKa9SuPCATky3BO+5uZ87899dOxW8qfory8jxyxcyMP9LkipmmjTSdLPmPeBwr/AOcfIkWfbHicHKeO5UfYnjCMR6Sx43+IrXdn/axbyssV0jWczbASEGJzttHMPCefI4NYgrTNzarIpV1DKeYIyKmhiZL4szOxGxKFRXpdV+aO7UVxnst2xl4YRHMzS2OcaiS8tp5EHm8PpzXp5HscE6uoZCGVgGVgchgRkEHqCKvQmpq6OUxGHqYee5UVmLorF9p/ahBbOYYEa6uF2ZIyFSM+UspyEPoMn0rAcW7S395nv5+5jP6m2ygx+3MTrb5YFNnVjDVk2FwFfE/1xy56LzOr8Z7cWNoxW4uoo2HNCwLj9xct+VUMvtq4YDtM7+qQysP9tcytOGxxDwIBnmeZPxY7mnZE61VeM5I3qf6bbXXqWfYr/O69DpUHto4W3Odo/wDHDKv/AMav+FdsbK5wILqGQnkokXV/oJ1flXESKiXPCon96NCfPSM/iN6FjVxQ6f6Zl/4qeat9WfSVFfPfC+0N7af1a6fSP1UxM8XwGo6l+Rre9mfbJFI6w3yfRZWOFk1areQ+jndD6N+NWadeFTRmHjNl4nCZ1I5c1mvt4nR6KKKmM0KKKKACqbtZ2ojsLcyuCzEhI4196WQ+6i/gST0AJq3dwASSAAMknYADmSa4fxPjR4hdG6bPcrlLVTkYjzhpiD9p8fJQBUdSooRuXMFhJYqqqa8exDUjyzzG5umDzsMDHuQr0ihB5DzPMnnTwFAFLArKlJyd2d/SpQoQUKaskAFe4p2G3Zs6VLY54Ga8kiKnDAg+RGDSWHbyva4jFFLEZpXdUom8hqine6rwxUBvIbxSSKWRXlIOGmT/AIpiHtdcQ2h4XAXR9Z0Tj9VaNknSeesNlB6YOalkVBltT36OOQjdG+ZVl/MGpKdRwvYo43CQxKjvcGvLieW1osahEGFAwB/M+ZPnXrrUhhTZFQvM1IWirIZryvSKKaTEd1wa8p6RdqZppKndDMi70xPArqVYAg8walyDamKboySylGzzL/sL2+fhzLBdM0lkSFSQnU9qTsA3VouX+Gu3RShgGUgqQCCDkEHcEEcxivnB0BBBGQdiDyNbj2QdqDE54fMxKkF7Un7o9+DJ+7sw9CfIVq4bEb/VlqcHtvZCw389FdV6rl9jrNFFFXTmDD+1nixS1W2RsSXjmM45iEDVO3+nC/8AqCsJFEFAVRgAAADkANgBVl22vO+4rLvlbaJIV8gz/Wyn44MY/dqAorNxM7ztyO02JQVPD9I9ZeiFAU7DCWYKvMnApAq87N2u7SH/AAj+JP8AAfOoYxu7GpXq9HByLi0tRGgVenXzPmar+0EI0q2PFnGfTB2q2qj47eZOgfZ3Pxxy/wC/OrM7KJi4belVT8yqqjueJs+ZVlWC1jbSZ2jaYTyb/VRIpBZRhsuPLan+JZlnitC3dpKrNI2dDyKvKCFjtrc7eeK0vZ5O+stN7axwIjELC6AIsaYKMVcnGNxnrjPWq8nuK4Y3Fy3uipu1tX9CieWaJFeaLXEyhhcW+qSPSwyGeMjvEGCOhFSYJ1dQyMGU8mUgg/Air3isU06QmxuY40D+N1xJlRtpjxlT1226b7Yqr7UcKto3V1mFpPM+lSAWjmb++hGxG4GvYgkb0yM08nr+ajKWPnD+zNc+P3GSKadMVDn4m1u4ivU7licLIDqglP7En2T+y2CKsiKc0bFGvCorwdyNXhFLdcUmmlpMaYU24p9hTZFISRZHkFIrya9jT3nRfiyj+Jqul7R2y85k+R1f7c0m5J6IV4ilD4pJd7LKo7DBpyGZXUMpBUjII3BryYUxlmEk80N1HYYNSKZlG9NZPHURUe91gLJEcSwsJYz5Om4/HcfOpFFEZOLTQlejGtTlTlo1Y752a42t5aQ3CcpYw2Pun7S/Jsj5UVhfYhxP6m5tCf6vNrT0jmBYAfBg/wCIoroIveSZ5FVpulOUJap28jKxS95LcSH9Zd3DfISsi/8ASgqStVnZ/wDq8Z8wT82ZifzNWi1kTd5NnoWFju4eC7F6HtbHhsGiJB6ZPxO/86yUCZZR5sB+JrbVLRWrKW0JZRiMX1xojZhzHL4nlWZjXO5/5q44+/hVfNv4f8/lVYBRN3YmFW7TvzGb2xSZCkqh1PQ/xHkfUVVXKzwxPDIGvbNhhoixFzGuQfq5B+kAxyO+3OryimiVsPCqutrzPOG8ftorBzYIZBAv9XAYSqxYA94mC+ckknBzg1Nl4nD9Ghu7yIROuGVXXVJHI2wWIY1ajtgYzyyBiqHiHAo5WEgLRTL7s0Z0SD4ke8PQ01wCWSV5RPKr8SRWFuJkCxIvSWAKMMW5lhkjGMYBzFKktf8AfztMivRqUdc1w5eRa8R4fJexs94HitVGsWqbzShBqBnK5wdto0333NU/CeBvLD3/AA8tGmph9FuGLxtpPOGUElAfmM58quk7QPbKLdy15fHU3dxgeFSfB3smkKigY8RAJ8uVK/8ADNxc739wdJ/8tblo4h6SSZ1y/kKapOKzyX5w+rIYtxleF7/n5YyZ7Yw5MbhxMpKtGi98cjnpaPKsPXNOx8SncFksLsqBnJQJkDyVjk/AVqOCcRs4btrG1gMbouWdIwF2AbDvnUeY3OxNTL+yuzewyRTKtsq4liIyWO+423Jyu+RjT1pzqJPS3eXFj8Q1k14IyfAOF3HEIhMs0dvEWI0ovfTZBwVcthY29MHnT3AOzXDrt5V1XNw0LBXM0rhSSWAKhCARlW/DlWg4lwx7eU3dqpYt/WIF/XqP1kY5CZf+obc6tLS9hMPfxlO6ZTJrACgjBJZtuYwc53BBFMlVdrx8LcO8ryqVKj/klf08FoZi17LW6XhhHC4u4EeoXDePLY93DZ+Hntmp/EeDzxzQ/Qo7RIc4lBiQEeLdhhckacjAIOfSrex4zHPEZYD3ijUNgVJZRumGAIbpv51D7KcYmuYTJPAYCGwAdY1DAJOHAYYJK7jBxkbUxznq+HMjUI6czJdpeDCzuA8Yxb3LEaRsIZueB5K4BOOhB86iyjarPi9+NN3DxC9tikn6BIsNLEwJKMFQagRhNjncHeqPh07PAjOpViviBGN+ux5efzqVp7t2dFsbE716L4Zru5e32F03NypykS8qiZ0q1GaKKKYSlx7Or0w8Yi3wtzDJE2TgFk+sT57EfM17WfaUpcWcg5peQnnjYtgjNFbWFlemjzTbtJU8bO3Gz+XuXPB4tCMn9nLNH/omdf5VYLSb+27q/vovK5MgH7MyLIPz1UpapVFabR0+Bnv4am+xfLIlcNXMyAfeH5b1sax3DXxKhH3h+e1bGpKOhS2h8a7il46fGg6YP8f/AMFQqn9oE9xsciR/AgfxqBTZfEyWjnSiFFFFIShWbvrN+JT9xbgKsDgyXe+YWBB0QEEEybb9B+dWkt08ztBaAPKBh5CcRW+eRkYc26hBucdKsuxxNqq2MyKkiBmjdc6LpQctIpO/eDPiU79eXJJT3Fda/mZl4yupfxLR6+xO7N2trD3kVu4eRWzOxbXKzkkapm6nIb0G42rzhPDrpbqeWecNC+0UK5IQZ2Y5HhOnbA55JNTuHcFht9XcxhNZyxySTuTzJOBlmOBtuamiqUp5u3HmUlDJX4BRVBwDtX9Knni7l07kkaicg4cphthofIzp38O+aZbh1vYzS3kszAzEgA4JJcg6FC+KY7AKN9Izijo2nZ6hvq10S7Di1w95NE9sY4EHgnLfpDtyHUHJ5ctO/OqftHfLYSnEYmivcqbYMgPfdZArfq3XIY8sqD1pXEOOXU7CGAx2TyozRfSAWuZAoPiWIArENubktz22rKcEtNLP36MLxDpmaRi7nO6srEnwMNxjarEIWzfl9fPkOw9L9xUVO/i/ReHMsE4teLGI7dbeyiGcKimdxk5PifC557461X3PCjLvcTzz55h5WC/JFwKtZKakpd9rTL856nS0tm4eOsb9+fy0+RDteHRxfo0VPgAD+POpDcq9pLnY1G23qacIRgrRVkMUmTlSqRLyppZWozRRRTCUiXvvQbA/0qHY8j9YNjRU/htt3l7Yx/evIz8ky5/215Wvg/6zzv8AUUk8Z4L6m29pVj3XEYZgPDcwmJjjbvITrTJ8yjsP3Kp1ro3tH4I1zYv3YzNCRPF6vHvp/eXUv71cx4feiWNJF5OoPwz0PqOVR4mFpbxd2HiFKk6T1Xo/uTEfBBHMEH8K2kE4dQy8iP8AsViRU6x4s8QIGCCc4Odvhg1DTnu6mli8O6qTjqi845jut+eoY+P/ABmqOF+le3V80hyx26AchUS4uFjVnchVUZJPQCllK7yGUaXR07SZOdwASSAAMknYADmSarbS3mvziLVDa9bjlJMBsRbj7I5jvD8qc4PwR7/EtwrJajeOA7PceUk/lH1CdeZ253nEuD3D3Vu8c4it4R44l1Auc8sAaSuAq4PIZxUcqii7J5mViMU55U9PX7DVxwye3NtFw9IUt1c98Gx7p0+L7xbGs6gck4ztVpxnhQuIimSjAho5B70Ui+5IvwPTqCR1qZ3gzpyM4zjIzjzxzxWeXXaTXVzeXS/R3K90hziPA5AdWPLC5J51WTcu9ebKTSXc/kTOA8XaeN1kAS5hPdzL0WTHhdR1jYYYehx0pjs9aXFvHI17Or+6clyVTA8ba3C6Qx308lxzrMXnF7mS6+l2kIjAj7tknJRrpc5Usg/R6cnBJz0pEvD5bkh76XvcHIhXwW6H0Tm59WzU/ReCfmTUsPWqNWj4vJE/j/tPVVIs177DBWncOLaLJxqJAy4Hpt60iLVa3UdzdNHNEYNTX8j7K7ZxFaRqcKvLZVJIJOelDgY0gDTjGMDGPLHLFUbcKFrLHcwRiTuiSbdvEmlt2MAOe7ccxinxjG1l/vj+InxGzqkY78XvW4ey4+pplilvJxcW0AtvBoF3OmZ2T+4gOyjH236HlVJx7gEcd0sVnNK1+Y+8cTMZEulGTpkc7JJgMRgAY22rVXHGZrqG3l4cyMrzL3rPjKRj31Kn7fQ9fLnmr76Ohk16V1gadWBrCk506ueNs4qHpHD29yhGOe9F58/Y5lYcREyk4Ksp0vG2zRsOasKekO9L4lwO6uXmvFtu4nikKiPO95COYYcu8GBhhsc46ColrdrKodDkH5EHqpHQg7YqSSWq/wAOq2djf3C3ZfEvn2j1IlO1LpqY1Ea61G6bl5U5TUxprJo6jdFFFNJS79ndp3vF4NsiGKaU+mQIlP4vRWj9i/Dstd3JGxZIEOOkYLSY/fcD9yitzDx3aaR5Ztat02MqSXO3ll9DqNcQ49wg2HEJIMYguNU9ucYUEn66IfBjqx5MK7fWf7b9lRfWxQYEyHvIH5aJVB05/ZPIjyJ9KfUhvxsV8HiXhqyqLx7jmINKqHYXfeJkgqwJV0PNHU6XQ+oYEVLBrJas7M9BjJTipR0YtHxVf2ll0wiTGtI5Y5JEO4eNHBZSOvnj0qdQy5BBGQRgg8iDzBp0XZkVel0sHHmi74vwNryW1uIbkpHERIAmcSqxVgQQwG6jTuCMMau4r+NneNXRnjxrQMCyatxqXmM1h+yXGxZP9DnbELEm1lY7Lk5Nu7Hkc7gmrDiElvZ3Mr20feXs4y41uURSQdcxyRGuRkKBqONvOoZQd93y+5y27KMt22d817CuLJDZXMlzGHlvLpdCRGTw4XGTy8EY0jJOfIc6qorWSRxNdOJZgPDtiKH0hTkD+0dzXtvBh2lkYyTSY1yEY2HJEX7CDoo+eTUgy1Msl28zYwuA3OtNZ8uC+45TbyeVILZrykuaqiFeE0E0hjSD0is7+SxmNzbgsjH+kQDlIo/WJ5SD8/xrV2stlGs3FkZys0QLtqLDAKjSI+j5AGOh8qpCag2huLZn+iSRpHLkvHJH3iq/341yACRzB22/AfW1/wBRi43Z0r9JRV+zt5r6mw7T3Pe2Hew3YtFYJIs5yPCfFpxzyQRsN+lYeDDzzzqpSOYqVUjSWIXDzFOSF2300o2jO4knledx7pkxoT/LjUaU+VSqarRjuosYDZs6dRVquTWi9wqO5yaedsCmKYzoYoKjud6ec4FMU1k0UFM3U+hGbGSBsBzY8go9ScD509V72B7P/TL9SwzDakSybbNJ+pj9cHxn/CPOpKNPpJpFPaOLWEw8qnHh3vT3Oq9h+A/Q7GCA++E1SHbeR/HIdufiJHyoq9ordPKW75sKKKKBDk/tG7PG1uTexqfo82BcADaGUbLOR0VhhSfMAnnVMr126aFXUq4DKwIZSMhgRggjqCK412r7LPwty6AtYu2x5m0JPut/dEnY/Z5GqdejfrROi2TtNUv4KunB8vsMg0rNMq3UcqUGqgdbY8ubVJFKOoZTzBGRSLHh6QrpjXSM5O5JJ8yScn506Gr3VTru1iPo4729bPnxFUUnVRqpB9hWaSTSdVeZpBbHpakk14WpsmkHpHpNNO1es9IpCVIKKKblfpSD0riJGyaTRSXbFNJkhuVqRRTc86opZjgDck03UkbUVd6CLu4KgaVLOxCog3LuxwqgeZNd27C9mfoNmkRwZW+smb78rYLHPkNlHoorDeybsW0jjiNypG39FibmqnnOw+8w5ehz1GOs1sYaj0cbvVnm+2dpfvKu7D4I6dvb7BRRRVowwooooAKRLEGUqwDKQQQRkEHYgg8xil0UAca7XdjX4YTLAGexO7L7z2m/MdWh3+K/Cq6KcMAQQQRkEHII8wa7q6AggjIOxB3BHka5R2u9nT2mq44eheEnVJaLuU83tv5x/h5VUrUN7rR1Oh2ZtbobUq3w8Hy+xSaq9zUO0vUlQOjAqfy8wR0PpT9Z2h2MbSV08h3NeaqbrzVQO3RwvSS1ILikl6S4qiLJptnryikHpBRRSHkxQO1B3xTNBNFNJUrHlMu2a9kemYNcsoht42nmP2EwdPrIx2RfU0KLm7REq1qdCHSVZWXaJuLhUUs5wBzNavsJ7NXvHS6v0KWw8UVu2zSnpJMOi/s9fhz0vYv2UrCy3F8VnnG6IN4YPLSCPG/7RHwHWuiVqUMModaWpwe1ttSxf8VLKHzff2dh4q4GBsBXtFFXDnQooooAKKKKACiiigAooooA5r2/9nDFmvOHqBNzmt84S5H3lHJZfXr8eeDsb5ZV1LkYJDKwwyMOasOhFfQ1c49ons+Z2N7Yr9eB9dCNhcqOoH9qOh68qrV6CmrrU29l7UlhZbk84P5dq9jEV7TFndrKgZeR5g7FSOasOhB6U/WU1bJnexkppSi7phRRSTIKBwqvCaaM1IJpLjlEW8vlSKKj3V3o0gKzu50pGgLPIx5Kqjc0JNuyCc4UouUnZIkUxE7Sydzbo88v3IxqI9Xb3UHqxFbXs37J5ZgJOIsY1O/0aJsHHlNMN/3Ux8a6Zwvg8NsgjgiSJB9lFCj4nHM+pq9TwfGZyuM/UaXVwy8X9F7+Ry/gXsgmmw9/L3Sf2EByx9JJunwQfOumcF4Bb2kfd20SRJ5KN2Pmx5sfU1YUVejCMFaKOUr4mriJb9WTbCiiinkAUUUUAFFFFABRRRQAUUUUAFFFFABRRRQBy32l9h2jZ+IWaknncwKP0qjnMg/tB18x884i2vRIgdGypGQRX0TXE/aR2RPDpTdwL/RJW+ujUbW7t+sQDlGx5jofiKp4mhvrejqdFsban7eXRVX1H8n7f7zKUmikrICAQQQeR868MgrLO+WeguvCabM1NpHJLLHDCNc0zaY16Dzd/JFG5pYpydkMrVI0abqVHZIfto5J5lgtk7yZhkLyVF6ySt9lB+J5AGuudi/Z7DYjvG+uumHjmYcv2IV/Vp8Nz19JfYzsZFw+HSnjlfBmmYeKVv5KOi9BWhrYo0FTXaecbS2nUxsuUVovq+0KKKKnMkKKKKACiiigAooooAKKKKACiiigAooooAKKKKACiiigApq7tUlRo5FDI6lWUjIZSMEEeWKdooA+d+03Zl+FXQgOprWUk28h+yeZhc+Y6eYx64YrvfaXs5FfWz284yrjYj3kYe66HowP/wBcjXAWt5IZZLaf9NA2lj98c0kHoy4P41mYujbrrxO4/T20nNftqjzXw93Lw4dnceu4AJOwAyT5AV032R9le7iN7MuJrhR3YI3ig5ovoW2c/u+Vc/7P8E+m3sNsRlCe9m/yoyCVPlqYqvwJr6DAxyqTB0rLfZT/AFJjnOosNF5LN9/2Xqe0UUVfOTCiiigAooooAKKKKACiiigAooooAKKKKACiiigAooooAKKKKACiiigArl3tm7N4EXEI9jFiKf8AahdsKx/wsfwb0rqNVPaqBXs5ldQylcFWAIIyNiDsabKKkrMlo1ZUqkakdU7mS9jfBdNvJduuGuX8BPPuI9o8eQZtbfvCuh1HsIgsSKoCqqgAAAAADAAA5ADpUiiKUUkhKtSVWbqS1buFFFFOIwooooAKKKKACiiigAooooAKKKKAP//Z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56325" name="AutoShape 29" descr="data:image/jpg;base64,/9j/4AAQSkZJRgABAQAAAQABAAD/2wCEAAkGBhQSERUUEhQVFRUVFBgXFxYXFRQUFhQYFxcXFxYVFBYXGyYeGBomGRcUIDsgIycpLCwsFR4xNTAqNyYrLCkBCQoKDgwOGg8PGiwiHyQ0MDIqLy0vNSkqLDQsLCwqLC8rKTU0LCwtNCwpLyksMCwsKSksNSwqLC40LCosLCotKf/AABEIAMoAyAMBIgACEQEDEQH/xAAcAAABBQEBAQAAAAAAAAAAAAAAAgMEBQYHAQj/xABFEAACAQMCAwUEBgYJAgcAAAABAgMABBESIQUxQQYTIlFhBzJxgRQjQlKRoTNDYoKxwSQ0U2Nyc5Ky8aLwFkSDhMLR4f/EABsBAAEFAQEAAAAAAAAAAAAAAAABAgMEBQYH/8QAMxEAAgECAwQIBQUBAQAAAAAAAAECAxEEITEFEkFREyJhcYGRsdEyocHh8AYUIzPxQ0L/2gAMAwEAAhEDEQA/AO40UUUAFFVXaPtPBYxd7cNgE4VQNTyN0SNRuzVy/jHbK9vcjUbOA8o4yDOw/vJvsfBPxpk6kYLMtYbCVcTLdpq/odF7R9vLOy8M0o7zpCn1kzeWI13HxOBWHvfadfTMfo8MVtH0M+ZZj66EYKvwJNZuy4XHFkovibdmOWdidyWc7mpYWqU8U38J0mG2FCOdd37FkvPX0F3HGuISe/xCUf5UcMX4EKT+dQ3imb3729b/ANzIv5JipemjTULrTfE047OwkdKa9SuPCATky3BO+5uZ87899dOxW8qfory8jxyxcyMP9LkipmmjTSdLPmPeBwr/AOcfIkWfbHicHKeO5UfYnjCMR6Sx43+IrXdn/axbyssV0jWczbASEGJzttHMPCefI4NYgrTNzarIpV1DKeYIyKmhiZL4szOxGxKFRXpdV+aO7UVxnst2xl4YRHMzS2OcaiS8tp5EHm8PpzXp5HscE6uoZCGVgGVgchgRkEHqCKvQmpq6OUxGHqYee5UVmLorF9p/ahBbOYYEa6uF2ZIyFSM+UspyEPoMn0rAcW7S395nv5+5jP6m2ygx+3MTrb5YFNnVjDVk2FwFfE/1xy56LzOr8Z7cWNoxW4uoo2HNCwLj9xct+VUMvtq4YDtM7+qQysP9tcytOGxxDwIBnmeZPxY7mnZE61VeM5I3qf6bbXXqWfYr/O69DpUHto4W3Odo/wDHDKv/AMav+FdsbK5wILqGQnkokXV/oJ1flXESKiXPCon96NCfPSM/iN6FjVxQ6f6Zl/4qeat9WfSVFfPfC+0N7af1a6fSP1UxM8XwGo6l+Rre9mfbJFI6w3yfRZWOFk1areQ+jndD6N+NWadeFTRmHjNl4nCZ1I5c1mvt4nR6KKKmM0KKKKACqbtZ2ojsLcyuCzEhI4196WQ+6i/gST0AJq3dwASSAAMknYADmSa4fxPjR4hdG6bPcrlLVTkYjzhpiD9p8fJQBUdSooRuXMFhJYqqqa8exDUjyzzG5umDzsMDHuQr0ihB5DzPMnnTwFAFLArKlJyd2d/SpQoQUKaskAFe4p2G3Zs6VLY54Ga8kiKnDAg+RGDSWHbyva4jFFLEZpXdUom8hqine6rwxUBvIbxSSKWRXlIOGmT/AIpiHtdcQ2h4XAXR9Z0Tj9VaNknSeesNlB6YOalkVBltT36OOQjdG+ZVl/MGpKdRwvYo43CQxKjvcGvLieW1osahEGFAwB/M+ZPnXrrUhhTZFQvM1IWirIZryvSKKaTEd1wa8p6RdqZppKndDMi70xPArqVYAg8walyDamKboySylGzzL/sL2+fhzLBdM0lkSFSQnU9qTsA3VouX+Gu3RShgGUgqQCCDkEHcEEcxivnB0BBBGQdiDyNbj2QdqDE54fMxKkF7Un7o9+DJ+7sw9CfIVq4bEb/VlqcHtvZCw389FdV6rl9jrNFFFXTmDD+1nixS1W2RsSXjmM45iEDVO3+nC/8AqCsJFEFAVRgAAADkANgBVl22vO+4rLvlbaJIV8gz/Wyn44MY/dqAorNxM7ztyO02JQVPD9I9ZeiFAU7DCWYKvMnApAq87N2u7SH/AAj+JP8AAfOoYxu7GpXq9HByLi0tRGgVenXzPmar+0EI0q2PFnGfTB2q2qj47eZOgfZ3Pxxy/wC/OrM7KJi4belVT8yqqjueJs+ZVlWC1jbSZ2jaYTyb/VRIpBZRhsuPLan+JZlnitC3dpKrNI2dDyKvKCFjtrc7eeK0vZ5O+stN7axwIjELC6AIsaYKMVcnGNxnrjPWq8nuK4Y3Fy3uipu1tX9CieWaJFeaLXEyhhcW+qSPSwyGeMjvEGCOhFSYJ1dQyMGU8mUgg/Air3isU06QmxuY40D+N1xJlRtpjxlT1226b7Yqr7UcKto3V1mFpPM+lSAWjmb++hGxG4GvYgkb0yM08nr+ajKWPnD+zNc+P3GSKadMVDn4m1u4ivU7licLIDqglP7En2T+y2CKsiKc0bFGvCorwdyNXhFLdcUmmlpMaYU24p9hTZFISRZHkFIrya9jT3nRfiyj+Jqul7R2y85k+R1f7c0m5J6IV4ilD4pJd7LKo7DBpyGZXUMpBUjII3BryYUxlmEk80N1HYYNSKZlG9NZPHURUe91gLJEcSwsJYz5Om4/HcfOpFFEZOLTQlejGtTlTlo1Y752a42t5aQ3CcpYw2Pun7S/Jsj5UVhfYhxP6m5tCf6vNrT0jmBYAfBg/wCIoroIveSZ5FVpulOUJap28jKxS95LcSH9Zd3DfISsi/8ASgqStVnZ/wDq8Z8wT82ZifzNWi1kTd5NnoWFju4eC7F6HtbHhsGiJB6ZPxO/86yUCZZR5sB+JrbVLRWrKW0JZRiMX1xojZhzHL4nlWZjXO5/5q44+/hVfNv4f8/lVYBRN3YmFW7TvzGb2xSZCkqh1PQ/xHkfUVVXKzwxPDIGvbNhhoixFzGuQfq5B+kAxyO+3OryimiVsPCqutrzPOG8ftorBzYIZBAv9XAYSqxYA94mC+ckknBzg1Nl4nD9Ghu7yIROuGVXXVJHI2wWIY1ajtgYzyyBiqHiHAo5WEgLRTL7s0Z0SD4ke8PQ01wCWSV5RPKr8SRWFuJkCxIvSWAKMMW5lhkjGMYBzFKktf8AfztMivRqUdc1w5eRa8R4fJexs94HitVGsWqbzShBqBnK5wdto0333NU/CeBvLD3/AA8tGmph9FuGLxtpPOGUElAfmM58quk7QPbKLdy15fHU3dxgeFSfB3smkKigY8RAJ8uVK/8ADNxc739wdJ/8tblo4h6SSZ1y/kKapOKzyX5w+rIYtxleF7/n5YyZ7Yw5MbhxMpKtGi98cjnpaPKsPXNOx8SncFksLsqBnJQJkDyVjk/AVqOCcRs4btrG1gMbouWdIwF2AbDvnUeY3OxNTL+yuzewyRTKtsq4liIyWO+423Jyu+RjT1pzqJPS3eXFj8Q1k14IyfAOF3HEIhMs0dvEWI0ovfTZBwVcthY29MHnT3AOzXDrt5V1XNw0LBXM0rhSSWAKhCARlW/DlWg4lwx7eU3dqpYt/WIF/XqP1kY5CZf+obc6tLS9hMPfxlO6ZTJrACgjBJZtuYwc53BBFMlVdrx8LcO8ryqVKj/klf08FoZi17LW6XhhHC4u4EeoXDePLY93DZ+Hntmp/EeDzxzQ/Qo7RIc4lBiQEeLdhhckacjAIOfSrex4zHPEZYD3ijUNgVJZRumGAIbpv51D7KcYmuYTJPAYCGwAdY1DAJOHAYYJK7jBxkbUxznq+HMjUI6czJdpeDCzuA8Yxb3LEaRsIZueB5K4BOOhB86iyjarPi9+NN3DxC9tikn6BIsNLEwJKMFQagRhNjncHeqPh07PAjOpViviBGN+ux5efzqVp7t2dFsbE716L4Zru5e32F03NypykS8qiZ0q1GaKKKYSlx7Or0w8Yi3wtzDJE2TgFk+sT57EfM17WfaUpcWcg5peQnnjYtgjNFbWFlemjzTbtJU8bO3Gz+XuXPB4tCMn9nLNH/omdf5VYLSb+27q/vovK5MgH7MyLIPz1UpapVFabR0+Bnv4am+xfLIlcNXMyAfeH5b1sax3DXxKhH3h+e1bGpKOhS2h8a7il46fGg6YP8f/AMFQqn9oE9xsciR/AgfxqBTZfEyWjnSiFFFFIShWbvrN+JT9xbgKsDgyXe+YWBB0QEEEybb9B+dWkt08ztBaAPKBh5CcRW+eRkYc26hBucdKsuxxNqq2MyKkiBmjdc6LpQctIpO/eDPiU79eXJJT3Fda/mZl4yupfxLR6+xO7N2trD3kVu4eRWzOxbXKzkkapm6nIb0G42rzhPDrpbqeWecNC+0UK5IQZ2Y5HhOnbA55JNTuHcFht9XcxhNZyxySTuTzJOBlmOBtuamiqUp5u3HmUlDJX4BRVBwDtX9Knni7l07kkaicg4cphthofIzp38O+aZbh1vYzS3kszAzEgA4JJcg6FC+KY7AKN9Izijo2nZ6hvq10S7Di1w95NE9sY4EHgnLfpDtyHUHJ5ctO/OqftHfLYSnEYmivcqbYMgPfdZArfq3XIY8sqD1pXEOOXU7CGAx2TyozRfSAWuZAoPiWIArENubktz22rKcEtNLP36MLxDpmaRi7nO6srEnwMNxjarEIWzfl9fPkOw9L9xUVO/i/ReHMsE4teLGI7dbeyiGcKimdxk5PifC557461X3PCjLvcTzz55h5WC/JFwKtZKakpd9rTL856nS0tm4eOsb9+fy0+RDteHRxfo0VPgAD+POpDcq9pLnY1G23qacIRgrRVkMUmTlSqRLyppZWozRRRTCUiXvvQbA/0qHY8j9YNjRU/htt3l7Yx/evIz8ky5/215Wvg/6zzv8AUUk8Z4L6m29pVj3XEYZgPDcwmJjjbvITrTJ8yjsP3Kp1ro3tH4I1zYv3YzNCRPF6vHvp/eXUv71cx4feiWNJF5OoPwz0PqOVR4mFpbxd2HiFKk6T1Xo/uTEfBBHMEH8K2kE4dQy8iP8AsViRU6x4s8QIGCCc4Odvhg1DTnu6mli8O6qTjqi845jut+eoY+P/ABmqOF+le3V80hyx26AchUS4uFjVnchVUZJPQCllK7yGUaXR07SZOdwASSAAMknYADmSarbS3mvziLVDa9bjlJMBsRbj7I5jvD8qc4PwR7/EtwrJajeOA7PceUk/lH1CdeZ253nEuD3D3Vu8c4it4R44l1Auc8sAaSuAq4PIZxUcqii7J5mViMU55U9PX7DVxwye3NtFw9IUt1c98Gx7p0+L7xbGs6gck4ztVpxnhQuIimSjAho5B70Ui+5IvwPTqCR1qZ3gzpyM4zjIzjzxzxWeXXaTXVzeXS/R3K90hziPA5AdWPLC5J51WTcu9ebKTSXc/kTOA8XaeN1kAS5hPdzL0WTHhdR1jYYYehx0pjs9aXFvHI17Or+6clyVTA8ba3C6Qx308lxzrMXnF7mS6+l2kIjAj7tknJRrpc5Usg/R6cnBJz0pEvD5bkh76XvcHIhXwW6H0Tm59WzU/ReCfmTUsPWqNWj4vJE/j/tPVVIs177DBWncOLaLJxqJAy4Hpt60iLVa3UdzdNHNEYNTX8j7K7ZxFaRqcKvLZVJIJOelDgY0gDTjGMDGPLHLFUbcKFrLHcwRiTuiSbdvEmlt2MAOe7ccxinxjG1l/vj+InxGzqkY78XvW4ey4+pplilvJxcW0AtvBoF3OmZ2T+4gOyjH236HlVJx7gEcd0sVnNK1+Y+8cTMZEulGTpkc7JJgMRgAY22rVXHGZrqG3l4cyMrzL3rPjKRj31Kn7fQ9fLnmr76Ohk16V1gadWBrCk506ueNs4qHpHD29yhGOe9F58/Y5lYcREyk4Ksp0vG2zRsOasKekO9L4lwO6uXmvFtu4nikKiPO95COYYcu8GBhhsc46ColrdrKodDkH5EHqpHQg7YqSSWq/wAOq2djf3C3ZfEvn2j1IlO1LpqY1Ea61G6bl5U5TUxprJo6jdFFFNJS79ndp3vF4NsiGKaU+mQIlP4vRWj9i/Dstd3JGxZIEOOkYLSY/fcD9yitzDx3aaR5Ztat02MqSXO3ll9DqNcQ49wg2HEJIMYguNU9ucYUEn66IfBjqx5MK7fWf7b9lRfWxQYEyHvIH5aJVB05/ZPIjyJ9KfUhvxsV8HiXhqyqLx7jmINKqHYXfeJkgqwJV0PNHU6XQ+oYEVLBrJas7M9BjJTipR0YtHxVf2ll0wiTGtI5Y5JEO4eNHBZSOvnj0qdQy5BBGQRgg8iDzBp0XZkVel0sHHmi74vwNryW1uIbkpHERIAmcSqxVgQQwG6jTuCMMau4r+NneNXRnjxrQMCyatxqXmM1h+yXGxZP9DnbELEm1lY7Lk5Nu7Hkc7gmrDiElvZ3Mr20feXs4y41uURSQdcxyRGuRkKBqONvOoZQd93y+5y27KMt22d817CuLJDZXMlzGHlvLpdCRGTw4XGTy8EY0jJOfIc6qorWSRxNdOJZgPDtiKH0hTkD+0dzXtvBh2lkYyTSY1yEY2HJEX7CDoo+eTUgy1Msl28zYwuA3OtNZ8uC+45TbyeVILZrykuaqiFeE0E0hjSD0is7+SxmNzbgsjH+kQDlIo/WJ5SD8/xrV2stlGs3FkZys0QLtqLDAKjSI+j5AGOh8qpCag2huLZn+iSRpHLkvHJH3iq/341yACRzB22/AfW1/wBRi43Z0r9JRV+zt5r6mw7T3Pe2Hew3YtFYJIs5yPCfFpxzyQRsN+lYeDDzzzqpSOYqVUjSWIXDzFOSF2300o2jO4knledx7pkxoT/LjUaU+VSqarRjuosYDZs6dRVquTWi9wqO5yaedsCmKYzoYoKjud6ec4FMU1k0UFM3U+hGbGSBsBzY8go9ScD509V72B7P/TL9SwzDakSybbNJ+pj9cHxn/CPOpKNPpJpFPaOLWEw8qnHh3vT3Oq9h+A/Q7GCA++E1SHbeR/HIdufiJHyoq9ordPKW75sKKKKBDk/tG7PG1uTexqfo82BcADaGUbLOR0VhhSfMAnnVMr126aFXUq4DKwIZSMhgRggjqCK412r7LPwty6AtYu2x5m0JPut/dEnY/Z5GqdejfrROi2TtNUv4KunB8vsMg0rNMq3UcqUGqgdbY8ubVJFKOoZTzBGRSLHh6QrpjXSM5O5JJ8yScn506Gr3VTru1iPo4729bPnxFUUnVRqpB9hWaSTSdVeZpBbHpakk14WpsmkHpHpNNO1es9IpCVIKKKblfpSD0riJGyaTRSXbFNJkhuVqRRTc86opZjgDck03UkbUVd6CLu4KgaVLOxCog3LuxwqgeZNd27C9mfoNmkRwZW+smb78rYLHPkNlHoorDeybsW0jjiNypG39FibmqnnOw+8w5ehz1GOs1sYaj0cbvVnm+2dpfvKu7D4I6dvb7BRRRVowwooooAKRLEGUqwDKQQQRkEHYgg8xil0UAca7XdjX4YTLAGexO7L7z2m/MdWh3+K/Cq6KcMAQQQRkEHII8wa7q6AggjIOxB3BHka5R2u9nT2mq44eheEnVJaLuU83tv5x/h5VUrUN7rR1Oh2ZtbobUq3w8Hy+xSaq9zUO0vUlQOjAqfy8wR0PpT9Z2h2MbSV08h3NeaqbrzVQO3RwvSS1ILikl6S4qiLJptnryikHpBRRSHkxQO1B3xTNBNFNJUrHlMu2a9kemYNcsoht42nmP2EwdPrIx2RfU0KLm7REq1qdCHSVZWXaJuLhUUs5wBzNavsJ7NXvHS6v0KWw8UVu2zSnpJMOi/s9fhz0vYv2UrCy3F8VnnG6IN4YPLSCPG/7RHwHWuiVqUMModaWpwe1ttSxf8VLKHzff2dh4q4GBsBXtFFXDnQooooAKKKKACiiigAooooA5r2/9nDFmvOHqBNzmt84S5H3lHJZfXr8eeDsb5ZV1LkYJDKwwyMOasOhFfQ1c49ons+Z2N7Yr9eB9dCNhcqOoH9qOh68qrV6CmrrU29l7UlhZbk84P5dq9jEV7TFndrKgZeR5g7FSOasOhB6U/WU1bJnexkppSi7phRRSTIKBwqvCaaM1IJpLjlEW8vlSKKj3V3o0gKzu50pGgLPIx5Kqjc0JNuyCc4UouUnZIkUxE7Sydzbo88v3IxqI9Xb3UHqxFbXs37J5ZgJOIsY1O/0aJsHHlNMN/3Ux8a6Zwvg8NsgjgiSJB9lFCj4nHM+pq9TwfGZyuM/UaXVwy8X9F7+Ry/gXsgmmw9/L3Sf2EByx9JJunwQfOumcF4Bb2kfd20SRJ5KN2Pmx5sfU1YUVejCMFaKOUr4mriJb9WTbCiiinkAUUUUAFFFFABRRRQAUUUUAFFFFABRRRQBy32l9h2jZ+IWaknncwKP0qjnMg/tB18x884i2vRIgdGypGQRX0TXE/aR2RPDpTdwL/RJW+ujUbW7t+sQDlGx5jofiKp4mhvrejqdFsban7eXRVX1H8n7f7zKUmikrICAQQQeR868MgrLO+WeguvCabM1NpHJLLHDCNc0zaY16Dzd/JFG5pYpydkMrVI0abqVHZIfto5J5lgtk7yZhkLyVF6ySt9lB+J5AGuudi/Z7DYjvG+uumHjmYcv2IV/Vp8Nz19JfYzsZFw+HSnjlfBmmYeKVv5KOi9BWhrYo0FTXaecbS2nUxsuUVovq+0KKKKnMkKKKKACiiigAooooAKKKKACiiigAooooAKKKKACiiigApq7tUlRo5FDI6lWUjIZSMEEeWKdooA+d+03Zl+FXQgOprWUk28h+yeZhc+Y6eYx64YrvfaXs5FfWz284yrjYj3kYe66HowP/wBcjXAWt5IZZLaf9NA2lj98c0kHoy4P41mYujbrrxO4/T20nNftqjzXw93Lw4dnceu4AJOwAyT5AV032R9le7iN7MuJrhR3YI3ig5ovoW2c/u+Vc/7P8E+m3sNsRlCe9m/yoyCVPlqYqvwJr6DAxyqTB0rLfZT/AFJjnOosNF5LN9/2Xqe0UUVfOTCiiigAooooAKKKKACiiigAooooAKKKKACiiigAooooAKKKKACiiigArl3tm7N4EXEI9jFiKf8AahdsKx/wsfwb0rqNVPaqBXs5ldQylcFWAIIyNiDsabKKkrMlo1ZUqkakdU7mS9jfBdNvJduuGuX8BPPuI9o8eQZtbfvCuh1HsIgsSKoCqqgAAAAADAAA5ADpUiiKUUkhKtSVWbqS1buFFFFOIwooooAKKKKACiiigAooooAKKKKAP//Z"/>
          <p:cNvSpPr>
            <a:spLocks noChangeAspect="1" noChangeArrowheads="1"/>
          </p:cNvSpPr>
          <p:nvPr/>
        </p:nvSpPr>
        <p:spPr bwMode="auto">
          <a:xfrm>
            <a:off x="1079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124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57151"/>
      </p:ext>
    </p:extLst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Fencepost Method Solution</a:t>
            </a:r>
          </a:p>
        </p:txBody>
      </p:sp>
      <p:sp>
        <p:nvSpPr>
          <p:cNvPr id="79155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public static void countDown(int max)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   System.out.print(max);    // first post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for (int i = max-1; i &gt;= 1; i--)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System.out.print(</a:t>
            </a:r>
            <a:r>
              <a:rPr lang="en-US" altLang="x-none" sz="18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", " + i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); // wire + post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System.out.println();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to end the line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18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600">
                <a:ea typeface="ＭＳ Ｐゴシック" charset="-128"/>
              </a:rPr>
              <a:t>Alternate solution: Either first or last "post" can be taken out:</a:t>
            </a: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public static void countDown(int max) {</a:t>
            </a:r>
            <a:endParaRPr lang="en-US" altLang="x-none" sz="1800" b="1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for (int i = max; </a:t>
            </a:r>
            <a:r>
              <a:rPr lang="en-US" altLang="x-none" sz="18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i &gt;= 2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; i--)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System.out.print(</a:t>
            </a:r>
            <a:r>
              <a:rPr lang="en-US" altLang="x-none" sz="18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i + ", "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); // post + wire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   System.out.println(1);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last post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}</a:t>
            </a:r>
            <a:endParaRPr lang="en-US" altLang="x-none" sz="180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125</a:t>
            </a:fld>
            <a:endParaRPr lang="en-US" altLang="x-none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272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Fencepost Sentinel Loop: Grade</a:t>
            </a:r>
          </a:p>
        </p:txBody>
      </p:sp>
      <p:sp>
        <p:nvSpPr>
          <p:cNvPr id="60418" name="Rectangle 3"/>
          <p:cNvSpPr>
            <a:spLocks noGrp="1"/>
          </p:cNvSpPr>
          <p:nvPr>
            <p:ph type="body" idx="1"/>
          </p:nvPr>
        </p:nvSpPr>
        <p:spPr>
          <a:xfrm>
            <a:off x="152400" y="1447800"/>
            <a:ext cx="8763000" cy="51816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public static final </a:t>
            </a:r>
            <a:r>
              <a:rPr lang="en-US" altLang="x-none" sz="16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 SENTINEL = -1;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public static final String PROMPT =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"Type a grade (" </a:t>
            </a:r>
            <a:br>
              <a:rPr lang="en-US" altLang="x-none" sz="1600" dirty="0">
                <a:latin typeface="Courier New" charset="0"/>
                <a:ea typeface="ＭＳ Ｐゴシック" charset="-128"/>
              </a:rPr>
            </a:br>
            <a:r>
              <a:rPr lang="en-US" altLang="x-none" sz="1600" dirty="0">
                <a:latin typeface="Courier New" charset="0"/>
                <a:ea typeface="ＭＳ Ｐゴシック" charset="-128"/>
              </a:rPr>
              <a:t>                                  + </a:t>
            </a: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SENTINEL 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+ 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to exit): </a:t>
            </a:r>
            <a:r>
              <a:rPr lang="ja-JP" altLang="en-US" sz="1600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 dirty="0">
                <a:latin typeface="Courier New" charset="0"/>
                <a:ea typeface="ＭＳ Ｐゴシック" charset="-128"/>
              </a:rPr>
              <a:t>;  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public static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GradeAnalyzer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Scanner console = new Scanner(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System.in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sum = 0;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count = 0;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altLang="x-none" sz="16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// pull one prompt/read ("post") out of the loop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getInt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(PROMPT, console);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while ( grade != </a:t>
            </a: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SENTINEL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) {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sum  += grade; count++;</a:t>
            </a:r>
            <a:r>
              <a:rPr lang="en-US" altLang="x-none" sz="16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          // wire</a:t>
            </a: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grade =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getInt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(PROMPT, console);         // post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}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endParaRPr lang="en-US" altLang="x-none" sz="1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if (count &gt; 0)</a:t>
            </a:r>
            <a:br>
              <a:rPr lang="en-US" altLang="x-none" sz="1600" dirty="0">
                <a:latin typeface="Courier New" charset="0"/>
                <a:ea typeface="ＭＳ Ｐゴシック" charset="-128"/>
              </a:rPr>
            </a:br>
            <a:r>
              <a:rPr lang="en-US" altLang="x-none" sz="1600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1600" dirty="0" err="1">
                <a:latin typeface="Courier New" charset="0"/>
                <a:ea typeface="ＭＳ Ｐゴシック" charset="-128"/>
              </a:rPr>
              <a:t>Avg</a:t>
            </a:r>
            <a:r>
              <a:rPr lang="en-US" altLang="ja-JP" sz="1600" dirty="0">
                <a:latin typeface="Courier New" charset="0"/>
                <a:ea typeface="ＭＳ Ｐゴシック" charset="-128"/>
              </a:rPr>
              <a:t>: </a:t>
            </a:r>
            <a:r>
              <a:rPr lang="en-US" altLang="en-US" sz="16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1600" dirty="0">
                <a:latin typeface="Courier New" charset="0"/>
                <a:ea typeface="ＭＳ Ｐゴシック" charset="-128"/>
              </a:rPr>
              <a:t>  1.0 * sum / count);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}</a:t>
            </a:r>
            <a:b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</a:br>
            <a:endParaRPr lang="en-US" altLang="x-none" sz="1600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public static String </a:t>
            </a:r>
            <a:r>
              <a:rPr lang="en-US" altLang="x-none" sz="16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getInt</a:t>
            </a: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(String prompt, Scanner console)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{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 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System.out.print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(prompt);</a:t>
            </a: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return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console.nextInt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();</a:t>
            </a:r>
            <a:endParaRPr lang="en-US" altLang="x-none" sz="1600" b="1" dirty="0">
              <a:solidFill>
                <a:srgbClr val="003399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70000"/>
              </a:lnSpc>
              <a:buFont typeface="Wingdings 2" charset="2"/>
              <a:buNone/>
            </a:pPr>
            <a:r>
              <a:rPr lang="en-US" altLang="x-none" sz="1600" b="1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}</a:t>
            </a:r>
            <a:endParaRPr lang="en-US" altLang="x-none" sz="16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139825" y="3803650"/>
            <a:ext cx="724852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75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FF0000"/>
                </a:solidFill>
                <a:latin typeface="Courier New" charset="0"/>
              </a:rPr>
              <a:t>// Do we have assertion grade != -1 before updates?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126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1688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Comparison</a:t>
            </a:r>
            <a:endParaRPr lang="en-US" altLang="x-none">
              <a:latin typeface="Courier New" charset="0"/>
              <a:ea typeface="ＭＳ Ｐゴシック" charset="-128"/>
            </a:endParaRP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4114800"/>
            <a:ext cx="8305800" cy="2438400"/>
          </a:xfrm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int sum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int grade = 0;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while ( </a:t>
            </a:r>
            <a:r>
              <a:rPr lang="en-US" altLang="x-none" sz="1600" b="1">
                <a:latin typeface="Courier New" charset="0"/>
                <a:ea typeface="ＭＳ Ｐゴシック" charset="-128"/>
              </a:rPr>
              <a:t>grade != -1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 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System.out.print("Enter a number (-1 to quit): ");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grade = console.nextInt();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>
                <a:latin typeface="Courier New" charset="0"/>
                <a:ea typeface="ＭＳ Ｐゴシック" charset="-128"/>
              </a:rPr>
              <a:t>    if ( grade != -1 ) {</a:t>
            </a:r>
            <a:r>
              <a:rPr lang="en-US" altLang="x-none" sz="160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detect the last post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   sum = sum + grade;  </a:t>
            </a:r>
            <a:endParaRPr lang="en-US" altLang="x-none" sz="16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}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62467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8305800" cy="2514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>
                <a:latin typeface="Courier New" charset="0"/>
              </a:rPr>
              <a:t> int sum = 0;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>
                <a:latin typeface="Courier New" charset="0"/>
              </a:rPr>
              <a:t> System.out.print("Enter a number (-1 to quit): ");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>
                <a:latin typeface="Courier New" charset="0"/>
              </a:rPr>
              <a:t> int grade = console.nextInt();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endParaRPr lang="en-US" altLang="x-none" sz="1600"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 while ( </a:t>
            </a:r>
            <a:r>
              <a:rPr lang="en-US" altLang="x-none" sz="1600" b="1">
                <a:latin typeface="Courier New" charset="0"/>
              </a:rPr>
              <a:t>grade != -1</a:t>
            </a:r>
            <a:r>
              <a:rPr lang="en-US" altLang="x-none" sz="1600" b="1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1600">
                <a:latin typeface="Courier New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    sum = sum + grade;</a:t>
            </a:r>
            <a:br>
              <a:rPr lang="en-US" altLang="x-none" sz="1600">
                <a:latin typeface="Courier New" charset="0"/>
              </a:rPr>
            </a:br>
            <a:endParaRPr lang="en-US" altLang="x-none" sz="1600" b="1">
              <a:solidFill>
                <a:srgbClr val="008080"/>
              </a:solidFill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>
                <a:latin typeface="Courier New" charset="0"/>
              </a:rPr>
              <a:t>    System.out.print("Enter a number (-1 to quit): ");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</a:pPr>
            <a:r>
              <a:rPr lang="en-US" altLang="x-none" sz="1600">
                <a:latin typeface="Courier New" charset="0"/>
              </a:rPr>
              <a:t>    grade = console.nextInt();</a:t>
            </a:r>
            <a:endParaRPr lang="en-US" altLang="x-none" sz="1600" b="1">
              <a:solidFill>
                <a:srgbClr val="008080"/>
              </a:solidFill>
              <a:latin typeface="Courier New" charset="0"/>
            </a:endParaRP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r>
              <a:rPr lang="en-US" altLang="x-none" sz="1600" b="1">
                <a:solidFill>
                  <a:srgbClr val="008080"/>
                </a:solidFill>
                <a:latin typeface="Courier New" charset="0"/>
              </a:rPr>
              <a:t> }</a:t>
            </a: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724400" y="2057400"/>
            <a:ext cx="3735388" cy="1066800"/>
            <a:chOff x="4648200" y="4724400"/>
            <a:chExt cx="3736180" cy="1066800"/>
          </a:xfrm>
        </p:grpSpPr>
        <p:cxnSp>
          <p:nvCxnSpPr>
            <p:cNvPr id="62476" name="Straight Arrow Connector 4"/>
            <p:cNvCxnSpPr>
              <a:cxnSpLocks noChangeShapeType="1"/>
            </p:cNvCxnSpPr>
            <p:nvPr/>
          </p:nvCxnSpPr>
          <p:spPr bwMode="auto">
            <a:xfrm rot="10800000">
              <a:off x="4953000" y="4724400"/>
              <a:ext cx="1828800" cy="3048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" name="Rectangle 5"/>
            <p:cNvSpPr/>
            <p:nvPr/>
          </p:nvSpPr>
          <p:spPr>
            <a:xfrm>
              <a:off x="6858469" y="4800600"/>
              <a:ext cx="1525911" cy="338138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pitchFamily="34" charset="0"/>
                </a:rPr>
                <a:t>Duplicated code</a:t>
              </a:r>
            </a:p>
          </p:txBody>
        </p:sp>
        <p:cxnSp>
          <p:nvCxnSpPr>
            <p:cNvPr id="62478" name="Straight Arrow Connector 6"/>
            <p:cNvCxnSpPr>
              <a:cxnSpLocks noChangeShapeType="1"/>
            </p:cNvCxnSpPr>
            <p:nvPr/>
          </p:nvCxnSpPr>
          <p:spPr bwMode="auto">
            <a:xfrm rot="10800000" flipV="1">
              <a:off x="4648200" y="5029200"/>
              <a:ext cx="2133600" cy="7620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05200" y="4191000"/>
            <a:ext cx="4654550" cy="1447800"/>
            <a:chOff x="3429000" y="1524000"/>
            <a:chExt cx="4655159" cy="1447800"/>
          </a:xfrm>
        </p:grpSpPr>
        <p:sp>
          <p:nvSpPr>
            <p:cNvPr id="10" name="Rectangle 9"/>
            <p:cNvSpPr/>
            <p:nvPr/>
          </p:nvSpPr>
          <p:spPr>
            <a:xfrm>
              <a:off x="6248769" y="1524000"/>
              <a:ext cx="1835390" cy="5842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pitchFamily="34" charset="0"/>
                </a:rPr>
                <a:t>Duplicated code</a:t>
              </a:r>
            </a:p>
            <a:p>
              <a:pPr>
                <a:defRPr/>
              </a:pPr>
              <a:r>
                <a:rPr lang="en-US" sz="1600" dirty="0">
                  <a:latin typeface="Times New Roman" pitchFamily="18" charset="0"/>
                  <a:ea typeface="+mn-ea"/>
                  <a:cs typeface="Arial" pitchFamily="34" charset="0"/>
                </a:rPr>
                <a:t>Duplicate execution</a:t>
              </a:r>
            </a:p>
          </p:txBody>
        </p:sp>
        <p:cxnSp>
          <p:nvCxnSpPr>
            <p:cNvPr id="62474" name="Straight Arrow Connector 10"/>
            <p:cNvCxnSpPr>
              <a:cxnSpLocks noChangeShapeType="1"/>
            </p:cNvCxnSpPr>
            <p:nvPr/>
          </p:nvCxnSpPr>
          <p:spPr bwMode="auto">
            <a:xfrm rot="10800000" flipV="1">
              <a:off x="3429000" y="1752600"/>
              <a:ext cx="2743200" cy="2286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75" name="Straight Arrow Connector 11"/>
            <p:cNvCxnSpPr>
              <a:cxnSpLocks noChangeShapeType="1"/>
            </p:cNvCxnSpPr>
            <p:nvPr/>
          </p:nvCxnSpPr>
          <p:spPr bwMode="auto">
            <a:xfrm rot="10800000" flipV="1">
              <a:off x="3657600" y="1752600"/>
              <a:ext cx="2590800" cy="121920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127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9501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Offline Exercise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Design loops without duplicates</a:t>
            </a:r>
          </a:p>
        </p:txBody>
      </p:sp>
    </p:spTree>
    <p:extLst>
      <p:ext uri="{BB962C8B-B14F-4D97-AF65-F5344CB8AC3E}">
        <p14:creationId xmlns:p14="http://schemas.microsoft.com/office/powerpoint/2010/main" val="138293102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altLang="x-none">
                <a:ea typeface="ＭＳ Ｐゴシック" charset="-128"/>
              </a:rPr>
              <a:t>Offline Slides: A More Detailed  Example of Program Analysis</a:t>
            </a:r>
          </a:p>
        </p:txBody>
      </p:sp>
      <p:sp>
        <p:nvSpPr>
          <p:cNvPr id="67586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x-none" altLang="x-none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6845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Caesar Cipher: Decoding</a:t>
            </a:r>
          </a:p>
        </p:txBody>
      </p:sp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381000" y="1447800"/>
          <a:ext cx="8305800" cy="1041400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Letter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Orig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81000" y="26670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Shift (+3)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"/>
          <p:cNvGraphicFramePr>
            <a:graphicFrameLocks noGrp="1"/>
          </p:cNvGraphicFramePr>
          <p:nvPr/>
        </p:nvGraphicFramePr>
        <p:xfrm>
          <a:off x="381000" y="35814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Cipher (% 26)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207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795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" name="Group 4"/>
          <p:cNvGraphicFramePr>
            <a:graphicFrameLocks noGrp="1"/>
          </p:cNvGraphicFramePr>
          <p:nvPr/>
        </p:nvGraphicFramePr>
        <p:xfrm>
          <a:off x="381000" y="4632325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Back (-3)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-3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-2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-1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6" name="Group 4"/>
          <p:cNvGraphicFramePr>
            <a:graphicFrameLocks noGrp="1"/>
          </p:cNvGraphicFramePr>
          <p:nvPr/>
        </p:nvGraphicFramePr>
        <p:xfrm>
          <a:off x="381000" y="5715000"/>
          <a:ext cx="8305800" cy="10064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1006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Range</a:t>
                      </a:r>
                      <a:b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</a:b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(+26%26)</a:t>
                      </a:r>
                    </a:p>
                  </a:txBody>
                  <a:tcPr marT="45786" marB="45786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86" marB="4578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A27A8B4C-2CA6-CDC5-E921-19145811D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3D62E7A-0F38-7049-990D-5C1CD4D4C11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13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791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Program Analysis</a:t>
            </a: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7772400" cy="4648200"/>
          </a:xfrm>
        </p:spPr>
        <p:txBody>
          <a:bodyPr/>
          <a:lstStyle/>
          <a:p>
            <a:r>
              <a:rPr lang="en-US" altLang="x-none" sz="2400">
                <a:ea typeface="ＭＳ Ｐゴシック" charset="-128"/>
              </a:rPr>
              <a:t>Informal specification:</a:t>
            </a:r>
          </a:p>
          <a:p>
            <a:pPr lvl="1"/>
            <a:r>
              <a:rPr lang="en-US" altLang="x-none" sz="2000">
                <a:ea typeface="ＭＳ Ｐゴシック" charset="-128"/>
              </a:rPr>
              <a:t>write a method to read a non-negative number from user; if the user input is negative, output an error message and try again. </a:t>
            </a:r>
          </a:p>
          <a:p>
            <a:r>
              <a:rPr lang="en-US" altLang="x-none" sz="2400">
                <a:ea typeface="ＭＳ Ｐゴシック" charset="-128"/>
              </a:rPr>
              <a:t>Program:</a:t>
            </a:r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869F231-B54B-5941-823D-15B2140FA992}" type="slidenum">
              <a:rPr lang="en-US" altLang="x-none" sz="1200">
                <a:latin typeface="Tahoma" charset="0"/>
              </a:rPr>
              <a:pPr eaLnBrk="1" hangingPunct="1"/>
              <a:t>130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914400" y="3352800"/>
            <a:ext cx="7772400" cy="30480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Wingdings" charset="2"/>
              <a:buNone/>
            </a:pPr>
            <a:endParaRPr lang="en-US" altLang="x-none" sz="2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public static double getNonNegativeNumber(Scanner console)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	 System.out.print("Type a nonnegative number: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	 double number = console.nextDouble();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endParaRPr lang="en-US" altLang="x-none" sz="16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</a:rPr>
              <a:t>	   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	    System.out.print(</a:t>
            </a:r>
            <a:r>
              <a:rPr lang="ja-JP" altLang="en-US" sz="1600">
                <a:latin typeface="Courier New" charset="0"/>
              </a:rPr>
              <a:t>“</a:t>
            </a:r>
            <a:r>
              <a:rPr lang="en-US" altLang="ja-JP" sz="1600">
                <a:latin typeface="Courier New" charset="0"/>
              </a:rPr>
              <a:t>Error: Negative; try again: ");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endParaRPr lang="en-US" altLang="x-none" sz="16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	    number = console.nextDouble();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	 }</a:t>
            </a:r>
            <a:endParaRPr lang="en-US" altLang="x-none" sz="1600" b="1" i="1">
              <a:solidFill>
                <a:srgbClr val="00808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latin typeface="Courier New" charset="0"/>
              </a:rPr>
              <a:t>    return number;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" charset="2"/>
              <a:buNone/>
            </a:pPr>
            <a:r>
              <a:rPr lang="en-US" altLang="x-none" sz="1600">
                <a:solidFill>
                  <a:srgbClr val="008080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99747259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From Informal to Precise Requirements Specification</a:t>
            </a:r>
          </a:p>
        </p:txBody>
      </p:sp>
      <p:sp>
        <p:nvSpPr>
          <p:cNvPr id="6963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07EAD76-95B4-4544-8EBC-40FF183EEBF8}" type="slidenum">
              <a:rPr lang="en-US" altLang="x-none" sz="1200">
                <a:latin typeface="Tahoma" charset="0"/>
              </a:rPr>
              <a:pPr eaLnBrk="1" hangingPunct="1"/>
              <a:t>131</a:t>
            </a:fld>
            <a:endParaRPr lang="en-US" altLang="x-none" sz="1200" dirty="0">
              <a:latin typeface="Tahoma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524000"/>
            <a:ext cx="42211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</a:rPr>
              <a:t>Requirement on returning number: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474788" y="3030538"/>
            <a:ext cx="35575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reads in a non-negative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number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47800" y="2297113"/>
            <a:ext cx="17827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return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number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625" y="3962400"/>
            <a:ext cx="39020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  <a:cs typeface="Arial" charset="0"/>
              </a:rPr>
              <a:t>Requirement on error message: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33513" y="5891213"/>
            <a:ext cx="24812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if user input negative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0825" y="4830763"/>
            <a:ext cx="25796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if print error message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883150" y="2297113"/>
            <a:ext cx="23066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=&gt; it is non-negative</a:t>
            </a:r>
            <a:endParaRPr lang="en-US" altLang="x-none" sz="120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903788" y="3030538"/>
            <a:ext cx="1400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=&gt; return it </a:t>
            </a:r>
            <a:endParaRPr lang="en-US" altLang="x-none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25988" y="5937250"/>
            <a:ext cx="2603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=&gt; print error message </a:t>
            </a:r>
            <a:endParaRPr lang="en-US" altLang="x-none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805363" y="4800600"/>
            <a:ext cx="2505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=&gt; user input negative</a:t>
            </a:r>
            <a:endParaRPr lang="en-US" altLang="x-none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0518" r="7420" b="11671"/>
          <a:stretch>
            <a:fillRect/>
          </a:stretch>
        </p:blipFill>
        <p:spPr bwMode="auto">
          <a:xfrm>
            <a:off x="7343775" y="2667000"/>
            <a:ext cx="1293813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4588" y="2133600"/>
            <a:ext cx="692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88" y="4648200"/>
            <a:ext cx="692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3" t="10518" r="7420" b="11671"/>
          <a:stretch>
            <a:fillRect/>
          </a:stretch>
        </p:blipFill>
        <p:spPr bwMode="auto">
          <a:xfrm>
            <a:off x="7316788" y="5580063"/>
            <a:ext cx="1293812" cy="89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74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  <p:bldP spid="12" grpId="0"/>
      <p:bldP spid="2" grpId="0"/>
      <p:bldP spid="3" grpId="0"/>
      <p:bldP spid="4" grpId="0"/>
      <p:bldP spid="1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800">
                <a:ea typeface="ＭＳ Ｐゴシック" charset="-128"/>
              </a:rPr>
              <a:t>Program Analysis: Returning Number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3048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double getNonNegativeNumber(Scanner console)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System.out.print("Type a nonnegative number: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double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System.out.print(</a:t>
            </a:r>
            <a:r>
              <a:rPr lang="ja-JP" altLang="en-US" sz="16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>
                <a:latin typeface="Courier New" charset="0"/>
                <a:ea typeface="ＭＳ Ｐゴシック" charset="-128"/>
              </a:rPr>
              <a:t>Error: Negative; try again: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}</a:t>
            </a:r>
            <a:endParaRPr lang="en-US" altLang="x-none" sz="1600" b="1" i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return number;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29150"/>
            <a:ext cx="51704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  <a:cs typeface="Arial" charset="0"/>
              </a:rPr>
              <a:t>Precise requirement on returning number:</a:t>
            </a:r>
          </a:p>
        </p:txBody>
      </p:sp>
      <p:sp>
        <p:nvSpPr>
          <p:cNvPr id="71684" name="Rectangle 9"/>
          <p:cNvSpPr>
            <a:spLocks noChangeArrowheads="1"/>
          </p:cNvSpPr>
          <p:nvPr/>
        </p:nvSpPr>
        <p:spPr bwMode="auto">
          <a:xfrm>
            <a:off x="1752600" y="5497513"/>
            <a:ext cx="490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reads in a non-negative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number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 =&gt; return it 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71685" name="Rectangle 6"/>
          <p:cNvSpPr>
            <a:spLocks noChangeArrowheads="1"/>
          </p:cNvSpPr>
          <p:nvPr/>
        </p:nvSpPr>
        <p:spPr bwMode="auto">
          <a:xfrm>
            <a:off x="1725613" y="5943600"/>
            <a:ext cx="582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return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number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                           =&gt; it is non-negative</a:t>
            </a:r>
            <a:endParaRPr lang="en-US" altLang="x-none" sz="1200">
              <a:latin typeface="Comic Sans MS" charset="0"/>
            </a:endParaRP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057400" y="2286000"/>
            <a:ext cx="914400" cy="3352800"/>
            <a:chOff x="2057400" y="2286000"/>
            <a:chExt cx="914400" cy="3352800"/>
          </a:xfrm>
        </p:grpSpPr>
        <p:cxnSp>
          <p:nvCxnSpPr>
            <p:cNvPr id="71689" name="Straight Arrow Connector 11"/>
            <p:cNvCxnSpPr>
              <a:cxnSpLocks noChangeShapeType="1"/>
            </p:cNvCxnSpPr>
            <p:nvPr/>
          </p:nvCxnSpPr>
          <p:spPr bwMode="auto">
            <a:xfrm rot="16200000" flipV="1">
              <a:off x="1066800" y="3733800"/>
              <a:ext cx="3352800" cy="45720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690" name="Straight Arrow Connector 13"/>
            <p:cNvCxnSpPr>
              <a:cxnSpLocks noChangeShapeType="1"/>
            </p:cNvCxnSpPr>
            <p:nvPr/>
          </p:nvCxnSpPr>
          <p:spPr bwMode="auto">
            <a:xfrm rot="16200000" flipV="1">
              <a:off x="1600200" y="4191000"/>
              <a:ext cx="1828800" cy="91440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687" name="Right Arrow 18"/>
          <p:cNvSpPr>
            <a:spLocks noChangeArrowheads="1"/>
          </p:cNvSpPr>
          <p:nvPr/>
        </p:nvSpPr>
        <p:spPr bwMode="auto">
          <a:xfrm>
            <a:off x="1143000" y="5562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21" name="Rectangular Callout 20"/>
          <p:cNvSpPr>
            <a:spLocks noChangeArrowheads="1"/>
          </p:cNvSpPr>
          <p:nvPr/>
        </p:nvSpPr>
        <p:spPr bwMode="auto">
          <a:xfrm>
            <a:off x="5181600" y="3581400"/>
            <a:ext cx="3276600" cy="762000"/>
          </a:xfrm>
          <a:prstGeom prst="wedgeRectCallout">
            <a:avLst>
              <a:gd name="adj1" fmla="val -117134"/>
              <a:gd name="adj2" fmla="val 21250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look where we get number, make sure we return if non-negative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132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7603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800">
                <a:ea typeface="ＭＳ Ｐゴシック" charset="-128"/>
              </a:rPr>
              <a:t>Program Analysis: Returning Number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3048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double getNonNegativeNumber(Scanner console)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System.out.print("Type a nonnegative number: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double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System.out.print(</a:t>
            </a:r>
            <a:r>
              <a:rPr lang="ja-JP" altLang="en-US" sz="16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>
                <a:latin typeface="Courier New" charset="0"/>
                <a:ea typeface="ＭＳ Ｐゴシック" charset="-128"/>
              </a:rPr>
              <a:t>Error: Negative; try again: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}</a:t>
            </a:r>
            <a:endParaRPr lang="en-US" altLang="x-none" sz="1600" b="1" i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return number;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29150"/>
            <a:ext cx="517048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  <a:cs typeface="Arial" charset="0"/>
              </a:rPr>
              <a:t>Precise requirement on returning number:</a:t>
            </a:r>
          </a:p>
        </p:txBody>
      </p:sp>
      <p:sp>
        <p:nvSpPr>
          <p:cNvPr id="72708" name="Rectangle 9"/>
          <p:cNvSpPr>
            <a:spLocks noChangeArrowheads="1"/>
          </p:cNvSpPr>
          <p:nvPr/>
        </p:nvSpPr>
        <p:spPr bwMode="auto">
          <a:xfrm>
            <a:off x="1752600" y="5497513"/>
            <a:ext cx="49037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reads in a non-negative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number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 =&gt; return it 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72709" name="Rectangle 6"/>
          <p:cNvSpPr>
            <a:spLocks noChangeArrowheads="1"/>
          </p:cNvSpPr>
          <p:nvPr/>
        </p:nvSpPr>
        <p:spPr bwMode="auto">
          <a:xfrm>
            <a:off x="1725613" y="5943600"/>
            <a:ext cx="5827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return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number</a:t>
            </a:r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                           =&gt; it is non-negative</a:t>
            </a:r>
            <a:endParaRPr lang="en-US" altLang="x-none" sz="1200">
              <a:latin typeface="Comic Sans MS" charset="0"/>
            </a:endParaRP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16200000" flipV="1">
            <a:off x="1219200" y="4648200"/>
            <a:ext cx="1828800" cy="91440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2711" name="Right Arrow 10"/>
          <p:cNvSpPr>
            <a:spLocks noChangeArrowheads="1"/>
          </p:cNvSpPr>
          <p:nvPr/>
        </p:nvSpPr>
        <p:spPr bwMode="auto">
          <a:xfrm>
            <a:off x="1219200" y="5943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5181600" y="3429000"/>
            <a:ext cx="3657600" cy="914400"/>
          </a:xfrm>
          <a:prstGeom prst="wedgeRectCallout">
            <a:avLst>
              <a:gd name="adj1" fmla="val -119394"/>
              <a:gd name="adj2" fmla="val 22469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look where we return number; check precondition (TRUE assertion) to make sure non-negative</a:t>
            </a:r>
          </a:p>
        </p:txBody>
      </p: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5867400" y="2133600"/>
            <a:ext cx="3276600" cy="685800"/>
          </a:xfrm>
          <a:prstGeom prst="wedgeRectCallout">
            <a:avLst>
              <a:gd name="adj1" fmla="val -193880"/>
              <a:gd name="adj2" fmla="val 224167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number is non-negative because it is right after the while loop.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133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5901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800">
                <a:ea typeface="ＭＳ Ｐゴシック" charset="-128"/>
              </a:rPr>
              <a:t>Using Assertions to Understand Program (II)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3048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double getNonNegativeNumber(Scanner console)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System.out.print("Type a nonnegative number: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double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System.out.print(</a:t>
            </a:r>
            <a:r>
              <a:rPr lang="ja-JP" altLang="en-US" sz="16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>
                <a:latin typeface="Courier New" charset="0"/>
                <a:ea typeface="ＭＳ Ｐゴシック" charset="-128"/>
              </a:rPr>
              <a:t>Error: Negative; try again: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}</a:t>
            </a:r>
            <a:endParaRPr lang="en-US" altLang="x-none" sz="1600" b="1" i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return number;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29150"/>
            <a:ext cx="48133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  <a:cs typeface="Arial" charset="0"/>
              </a:rPr>
              <a:t>Precise requirement on error message:</a:t>
            </a:r>
          </a:p>
        </p:txBody>
      </p:sp>
      <p:sp>
        <p:nvSpPr>
          <p:cNvPr id="73732" name="Rectangle 9"/>
          <p:cNvSpPr>
            <a:spLocks noChangeArrowheads="1"/>
          </p:cNvSpPr>
          <p:nvPr/>
        </p:nvSpPr>
        <p:spPr bwMode="auto">
          <a:xfrm>
            <a:off x="1752600" y="5497513"/>
            <a:ext cx="530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if user input negative    =&gt; print error message 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73733" name="Rectangle 7"/>
          <p:cNvSpPr>
            <a:spLocks noChangeArrowheads="1"/>
          </p:cNvSpPr>
          <p:nvPr/>
        </p:nvSpPr>
        <p:spPr bwMode="auto">
          <a:xfrm>
            <a:off x="1782763" y="6030913"/>
            <a:ext cx="503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if print error message  =&gt; user input negative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73734" name="Right Arrow 10"/>
          <p:cNvSpPr>
            <a:spLocks noChangeArrowheads="1"/>
          </p:cNvSpPr>
          <p:nvPr/>
        </p:nvSpPr>
        <p:spPr bwMode="auto">
          <a:xfrm>
            <a:off x="1143000" y="55626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057400" y="2286000"/>
            <a:ext cx="914400" cy="3352800"/>
            <a:chOff x="2057400" y="2286000"/>
            <a:chExt cx="914400" cy="3352800"/>
          </a:xfrm>
        </p:grpSpPr>
        <p:cxnSp>
          <p:nvCxnSpPr>
            <p:cNvPr id="73737" name="Straight Arrow Connector 12"/>
            <p:cNvCxnSpPr>
              <a:cxnSpLocks noChangeShapeType="1"/>
            </p:cNvCxnSpPr>
            <p:nvPr/>
          </p:nvCxnSpPr>
          <p:spPr bwMode="auto">
            <a:xfrm rot="16200000" flipV="1">
              <a:off x="1066800" y="3733800"/>
              <a:ext cx="3352800" cy="45720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3738" name="Straight Arrow Connector 13"/>
            <p:cNvCxnSpPr>
              <a:cxnSpLocks noChangeShapeType="1"/>
            </p:cNvCxnSpPr>
            <p:nvPr/>
          </p:nvCxnSpPr>
          <p:spPr bwMode="auto">
            <a:xfrm rot="16200000" flipV="1">
              <a:off x="1600200" y="4191000"/>
              <a:ext cx="1828800" cy="914400"/>
            </a:xfrm>
            <a:prstGeom prst="straightConnector1">
              <a:avLst/>
            </a:prstGeom>
            <a:noFill/>
            <a:ln w="25400">
              <a:solidFill>
                <a:srgbClr val="C0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" name="Rectangular Callout 14"/>
          <p:cNvSpPr>
            <a:spLocks noChangeArrowheads="1"/>
          </p:cNvSpPr>
          <p:nvPr/>
        </p:nvSpPr>
        <p:spPr bwMode="auto">
          <a:xfrm>
            <a:off x="5181600" y="3581400"/>
            <a:ext cx="3276600" cy="762000"/>
          </a:xfrm>
          <a:prstGeom prst="wedgeRectCallout">
            <a:avLst>
              <a:gd name="adj1" fmla="val -117134"/>
              <a:gd name="adj2" fmla="val 20875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look where we get number, make sure we print error if negative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134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058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800">
                <a:ea typeface="ＭＳ Ｐゴシック" charset="-128"/>
              </a:rPr>
              <a:t>Using Assertions to Understand Program (II)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447800"/>
            <a:ext cx="7772400" cy="30480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double getNonNegativeNumber(Scanner console)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System.out.print("Type a nonnegative number: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double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System.out.print(</a:t>
            </a:r>
            <a:r>
              <a:rPr lang="ja-JP" altLang="en-US" sz="16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>
                <a:latin typeface="Courier New" charset="0"/>
                <a:ea typeface="ＭＳ Ｐゴシック" charset="-128"/>
              </a:rPr>
              <a:t>Error: Negative; try again: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}</a:t>
            </a:r>
            <a:endParaRPr lang="en-US" altLang="x-none" sz="1600" b="1" i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return number;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629150"/>
            <a:ext cx="4813300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  <a:cs typeface="Arial" charset="0"/>
              </a:rPr>
              <a:t>Precise requirement on error message:</a:t>
            </a:r>
          </a:p>
        </p:txBody>
      </p:sp>
      <p:sp>
        <p:nvSpPr>
          <p:cNvPr id="74756" name="Rectangle 9"/>
          <p:cNvSpPr>
            <a:spLocks noChangeArrowheads="1"/>
          </p:cNvSpPr>
          <p:nvPr/>
        </p:nvSpPr>
        <p:spPr bwMode="auto">
          <a:xfrm>
            <a:off x="1752600" y="5497513"/>
            <a:ext cx="53038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if user input negative    =&gt; print error message </a:t>
            </a:r>
            <a:endParaRPr lang="en-US" altLang="x-none" sz="1200">
              <a:latin typeface="Comic Sans MS" charset="0"/>
            </a:endParaRPr>
          </a:p>
        </p:txBody>
      </p:sp>
      <p:sp>
        <p:nvSpPr>
          <p:cNvPr id="74757" name="Rectangle 7"/>
          <p:cNvSpPr>
            <a:spLocks noChangeArrowheads="1"/>
          </p:cNvSpPr>
          <p:nvPr/>
        </p:nvSpPr>
        <p:spPr bwMode="auto">
          <a:xfrm>
            <a:off x="1782763" y="6030913"/>
            <a:ext cx="5033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mic Sans MS" charset="0"/>
              </a:rPr>
              <a:t>if print error message  =&gt; user input negative</a:t>
            </a:r>
            <a:endParaRPr lang="en-US" altLang="x-none" sz="1200">
              <a:latin typeface="Comic Sans MS" charset="0"/>
            </a:endParaRPr>
          </a:p>
        </p:txBody>
      </p:sp>
      <p:cxnSp>
        <p:nvCxnSpPr>
          <p:cNvPr id="11" name="Straight Arrow Connector 10"/>
          <p:cNvCxnSpPr>
            <a:cxnSpLocks noChangeShapeType="1"/>
          </p:cNvCxnSpPr>
          <p:nvPr/>
        </p:nvCxnSpPr>
        <p:spPr bwMode="auto">
          <a:xfrm rot="5400000" flipH="1" flipV="1">
            <a:off x="1295400" y="4572000"/>
            <a:ext cx="2743200" cy="152400"/>
          </a:xfrm>
          <a:prstGeom prst="straightConnector1">
            <a:avLst/>
          </a:prstGeom>
          <a:noFill/>
          <a:ln w="25400">
            <a:solidFill>
              <a:srgbClr val="C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Rectangular Callout 11"/>
          <p:cNvSpPr>
            <a:spLocks noChangeArrowheads="1"/>
          </p:cNvSpPr>
          <p:nvPr/>
        </p:nvSpPr>
        <p:spPr bwMode="auto">
          <a:xfrm>
            <a:off x="5181600" y="3429000"/>
            <a:ext cx="3962400" cy="914400"/>
          </a:xfrm>
          <a:prstGeom prst="wedgeRectCallout">
            <a:avLst>
              <a:gd name="adj1" fmla="val -113176"/>
              <a:gd name="adj2" fmla="val 229375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look where we print error; </a:t>
            </a:r>
            <a:br>
              <a:rPr lang="en-US" altLang="x-none" sz="1800"/>
            </a:br>
            <a:r>
              <a:rPr lang="en-US" altLang="x-none" sz="1800"/>
              <a:t>check precondition (TRUE assertion) to make sure user input is negative</a:t>
            </a:r>
          </a:p>
        </p:txBody>
      </p:sp>
      <p:sp>
        <p:nvSpPr>
          <p:cNvPr id="13" name="Rectangular Callout 12"/>
          <p:cNvSpPr>
            <a:spLocks noChangeArrowheads="1"/>
          </p:cNvSpPr>
          <p:nvPr/>
        </p:nvSpPr>
        <p:spPr bwMode="auto">
          <a:xfrm>
            <a:off x="5867400" y="2133600"/>
            <a:ext cx="3276600" cy="685800"/>
          </a:xfrm>
          <a:prstGeom prst="wedgeRectCallout">
            <a:avLst>
              <a:gd name="adj1" fmla="val -182977"/>
              <a:gd name="adj2" fmla="val 65833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r>
              <a:rPr lang="en-US" altLang="x-none" sz="1800"/>
              <a:t>number is negative because it is right after we check</a:t>
            </a:r>
          </a:p>
        </p:txBody>
      </p:sp>
      <p:sp>
        <p:nvSpPr>
          <p:cNvPr id="74761" name="Right Arrow 13"/>
          <p:cNvSpPr>
            <a:spLocks noChangeArrowheads="1"/>
          </p:cNvSpPr>
          <p:nvPr/>
        </p:nvSpPr>
        <p:spPr bwMode="auto">
          <a:xfrm>
            <a:off x="1143000" y="60198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135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3604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Summary: Program Analysis</a:t>
            </a:r>
          </a:p>
        </p:txBody>
      </p:sp>
      <p:sp>
        <p:nvSpPr>
          <p:cNvPr id="7577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33400" y="1371600"/>
            <a:ext cx="7772400" cy="46482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2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public static double getNonNegDouble(Scanner console)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System.out.print("Type a nonnegative number: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double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while (number &lt; 0.0)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System.out.print(</a:t>
            </a:r>
            <a:r>
              <a:rPr lang="ja-JP" altLang="en-US" sz="16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>
                <a:latin typeface="Courier New" charset="0"/>
                <a:ea typeface="ＭＳ Ｐゴシック" charset="-128"/>
              </a:rPr>
              <a:t>Error: Negative; try again: 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16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   number = console.nextDouble();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	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>
                <a:latin typeface="Courier New" charset="0"/>
                <a:ea typeface="ＭＳ Ｐゴシック" charset="-128"/>
              </a:rPr>
              <a:t>    return number;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600" b="1" i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}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4800600"/>
            <a:ext cx="1808163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/>
                <a:ea typeface="+mn-ea"/>
              </a:rPr>
              <a:t>Requirements</a:t>
            </a:r>
          </a:p>
        </p:txBody>
      </p:sp>
      <p:sp>
        <p:nvSpPr>
          <p:cNvPr id="6" name="Rectangle 5"/>
          <p:cNvSpPr/>
          <p:nvPr/>
        </p:nvSpPr>
        <p:spPr>
          <a:xfrm>
            <a:off x="1398588" y="2667000"/>
            <a:ext cx="3148012" cy="288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1600" b="1" i="1" kern="0" dirty="0">
                <a:solidFill>
                  <a:srgbClr val="008080"/>
                </a:solidFill>
                <a:latin typeface="Courier New" pitchFamily="49" charset="0"/>
                <a:ea typeface="+mn-ea"/>
              </a:rPr>
              <a:t>// ASSERTION: number &lt; 0</a:t>
            </a:r>
          </a:p>
        </p:txBody>
      </p:sp>
      <p:sp>
        <p:nvSpPr>
          <p:cNvPr id="8" name="Rectangle 7"/>
          <p:cNvSpPr/>
          <p:nvPr/>
        </p:nvSpPr>
        <p:spPr>
          <a:xfrm>
            <a:off x="1219200" y="5181600"/>
            <a:ext cx="6840538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kern="0" dirty="0">
                <a:solidFill>
                  <a:srgbClr val="800000"/>
                </a:solidFill>
                <a:latin typeface="Comic Sans MS"/>
                <a:ea typeface="+mn-ea"/>
                <a:cs typeface="Arial" charset="0"/>
              </a:rPr>
              <a:t> print an error message only if user </a:t>
            </a:r>
            <a:r>
              <a:rPr lang="en-US" sz="2000" kern="0" dirty="0">
                <a:solidFill>
                  <a:srgbClr val="8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en-US" sz="2000" kern="0" dirty="0">
                <a:solidFill>
                  <a:srgbClr val="800000"/>
                </a:solidFill>
                <a:latin typeface="Comic Sans MS"/>
                <a:ea typeface="+mn-ea"/>
                <a:cs typeface="Arial" charset="0"/>
              </a:rPr>
              <a:t> is negative</a:t>
            </a:r>
          </a:p>
        </p:txBody>
      </p:sp>
      <p:sp>
        <p:nvSpPr>
          <p:cNvPr id="9" name="Rectangle 8"/>
          <p:cNvSpPr/>
          <p:nvPr/>
        </p:nvSpPr>
        <p:spPr>
          <a:xfrm>
            <a:off x="1219200" y="5638800"/>
            <a:ext cx="4524375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  <a:defRPr/>
            </a:pPr>
            <a:r>
              <a:rPr lang="en-US" sz="2000" kern="0" dirty="0">
                <a:solidFill>
                  <a:srgbClr val="800000"/>
                </a:solidFill>
                <a:latin typeface="Comic Sans MS"/>
                <a:ea typeface="+mn-ea"/>
                <a:cs typeface="Arial" charset="0"/>
              </a:rPr>
              <a:t> return </a:t>
            </a:r>
            <a:r>
              <a:rPr lang="en-US" sz="2000" kern="0" dirty="0">
                <a:solidFill>
                  <a:srgbClr val="800000"/>
                </a:solidFill>
                <a:latin typeface="Courier New" pitchFamily="49" charset="0"/>
                <a:ea typeface="+mn-ea"/>
                <a:cs typeface="Courier New" pitchFamily="49" charset="0"/>
              </a:rPr>
              <a:t>number</a:t>
            </a:r>
            <a:r>
              <a:rPr lang="en-US" sz="2000" kern="0" dirty="0">
                <a:solidFill>
                  <a:srgbClr val="800000"/>
                </a:solidFill>
                <a:latin typeface="Comic Sans MS"/>
                <a:ea typeface="+mn-ea"/>
                <a:cs typeface="Arial" charset="0"/>
              </a:rPr>
              <a:t> only if non-negative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219200" y="6096000"/>
            <a:ext cx="4527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x-none" sz="1800">
                <a:solidFill>
                  <a:srgbClr val="006600"/>
                </a:solidFill>
                <a:latin typeface="Comic Sans MS" charset="0"/>
              </a:rPr>
              <a:t> return the first non-negative </a:t>
            </a:r>
            <a:r>
              <a:rPr lang="en-US" altLang="x-none" sz="1800">
                <a:solidFill>
                  <a:srgbClr val="006600"/>
                </a:solidFill>
                <a:latin typeface="Courier New" charset="0"/>
              </a:rPr>
              <a:t>number </a:t>
            </a:r>
            <a:endParaRPr lang="en-US" altLang="x-none" sz="1200">
              <a:solidFill>
                <a:srgbClr val="006600"/>
              </a:solidFill>
              <a:latin typeface="Courier New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054100" y="3810000"/>
            <a:ext cx="35179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600" b="1" i="1">
                <a:solidFill>
                  <a:srgbClr val="008080"/>
                </a:solidFill>
                <a:latin typeface="Courier New" charset="0"/>
              </a:rPr>
              <a:t>// ASSERTION: number &gt;= 0.0</a:t>
            </a:r>
            <a:endParaRPr lang="en-US" altLang="x-none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928688" y="2805113"/>
            <a:ext cx="528637" cy="2600325"/>
          </a:xfrm>
          <a:custGeom>
            <a:avLst/>
            <a:gdLst>
              <a:gd name="T0" fmla="*/ 442912 w 528637"/>
              <a:gd name="T1" fmla="*/ 2600325 h 2600325"/>
              <a:gd name="T2" fmla="*/ 14287 w 528637"/>
              <a:gd name="T3" fmla="*/ 914400 h 2600325"/>
              <a:gd name="T4" fmla="*/ 528637 w 528637"/>
              <a:gd name="T5" fmla="*/ 0 h 2600325"/>
              <a:gd name="T6" fmla="*/ 0 60000 65536"/>
              <a:gd name="T7" fmla="*/ 0 60000 65536"/>
              <a:gd name="T8" fmla="*/ 0 60000 65536"/>
              <a:gd name="T9" fmla="*/ 0 w 528637"/>
              <a:gd name="T10" fmla="*/ 0 h 2600325"/>
              <a:gd name="T11" fmla="*/ 528637 w 528637"/>
              <a:gd name="T12" fmla="*/ 2600325 h 2600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637" h="2600325">
                <a:moveTo>
                  <a:pt x="442912" y="2600325"/>
                </a:moveTo>
                <a:cubicBezTo>
                  <a:pt x="221456" y="1974056"/>
                  <a:pt x="0" y="1347787"/>
                  <a:pt x="14287" y="914400"/>
                </a:cubicBezTo>
                <a:cubicBezTo>
                  <a:pt x="28574" y="481013"/>
                  <a:pt x="278605" y="240506"/>
                  <a:pt x="528637" y="0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>
            <a:off x="766763" y="3962400"/>
            <a:ext cx="528637" cy="1905000"/>
          </a:xfrm>
          <a:custGeom>
            <a:avLst/>
            <a:gdLst>
              <a:gd name="T0" fmla="*/ 442912 w 528637"/>
              <a:gd name="T1" fmla="*/ 48 h 2600325"/>
              <a:gd name="T2" fmla="*/ 14287 w 528637"/>
              <a:gd name="T3" fmla="*/ 17 h 2600325"/>
              <a:gd name="T4" fmla="*/ 528637 w 528637"/>
              <a:gd name="T5" fmla="*/ 0 h 2600325"/>
              <a:gd name="T6" fmla="*/ 0 60000 65536"/>
              <a:gd name="T7" fmla="*/ 0 60000 65536"/>
              <a:gd name="T8" fmla="*/ 0 60000 65536"/>
              <a:gd name="T9" fmla="*/ 0 w 528637"/>
              <a:gd name="T10" fmla="*/ 0 h 2600325"/>
              <a:gd name="T11" fmla="*/ 528637 w 528637"/>
              <a:gd name="T12" fmla="*/ 2600325 h 260032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28637" h="2600325">
                <a:moveTo>
                  <a:pt x="442912" y="2600325"/>
                </a:moveTo>
                <a:cubicBezTo>
                  <a:pt x="221456" y="1974056"/>
                  <a:pt x="0" y="1347787"/>
                  <a:pt x="14287" y="914400"/>
                </a:cubicBezTo>
                <a:cubicBezTo>
                  <a:pt x="28574" y="481013"/>
                  <a:pt x="278605" y="240506"/>
                  <a:pt x="528637" y="0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219200" y="6488113"/>
            <a:ext cx="6551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Tx/>
              <a:buChar char="-"/>
            </a:pPr>
            <a:r>
              <a:rPr lang="en-US" altLang="x-none" sz="1800">
                <a:solidFill>
                  <a:srgbClr val="006600"/>
                </a:solidFill>
                <a:latin typeface="Comic Sans MS" charset="0"/>
              </a:rPr>
              <a:t> print error message for every negative user input </a:t>
            </a:r>
            <a:r>
              <a:rPr lang="en-US" altLang="x-none" sz="1800">
                <a:solidFill>
                  <a:srgbClr val="006600"/>
                </a:solidFill>
                <a:latin typeface="Courier New" charset="0"/>
              </a:rPr>
              <a:t>number</a:t>
            </a:r>
            <a:endParaRPr lang="en-US" altLang="x-none" sz="1200">
              <a:solidFill>
                <a:srgbClr val="006600"/>
              </a:solidFill>
              <a:latin typeface="Courier New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136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3968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 animBg="1"/>
      <p:bldP spid="13" grpId="0" animBg="1"/>
      <p:bldP spid="14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305800" cy="1143000"/>
          </a:xfrm>
        </p:spPr>
        <p:txBody>
          <a:bodyPr/>
          <a:lstStyle/>
          <a:p>
            <a:r>
              <a:rPr lang="en-US" altLang="x-none" sz="2800" dirty="0">
                <a:ea typeface="ＭＳ Ｐゴシック" charset="-128"/>
              </a:rPr>
              <a:t>Practice: Use Program Analysis to see if Two Programs Give the Same Result</a:t>
            </a:r>
          </a:p>
        </p:txBody>
      </p:sp>
      <p:sp>
        <p:nvSpPr>
          <p:cNvPr id="7782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77F4DED-1CD7-6045-AAC3-D9614B09B85A}" type="slidenum">
              <a:rPr lang="en-US" altLang="x-none" sz="1200">
                <a:latin typeface="Tahoma" charset="0"/>
              </a:rPr>
              <a:pPr eaLnBrk="1" hangingPunct="1"/>
              <a:t>137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7827" name="Freeform 6"/>
          <p:cNvSpPr>
            <a:spLocks/>
          </p:cNvSpPr>
          <p:nvPr/>
        </p:nvSpPr>
        <p:spPr bwMode="auto">
          <a:xfrm>
            <a:off x="304800" y="2743200"/>
            <a:ext cx="914400" cy="2895600"/>
          </a:xfrm>
          <a:custGeom>
            <a:avLst/>
            <a:gdLst>
              <a:gd name="T0" fmla="*/ 4676073 w 867508"/>
              <a:gd name="T1" fmla="*/ 0 h 3821723"/>
              <a:gd name="T2" fmla="*/ 0 w 867508"/>
              <a:gd name="T3" fmla="*/ 248 h 3821723"/>
              <a:gd name="T4" fmla="*/ 4676073 w 867508"/>
              <a:gd name="T5" fmla="*/ 532 h 3821723"/>
              <a:gd name="T6" fmla="*/ 0 60000 65536"/>
              <a:gd name="T7" fmla="*/ 0 60000 65536"/>
              <a:gd name="T8" fmla="*/ 0 60000 65536"/>
              <a:gd name="T9" fmla="*/ 0 w 867508"/>
              <a:gd name="T10" fmla="*/ 0 h 3821723"/>
              <a:gd name="T11" fmla="*/ 867508 w 867508"/>
              <a:gd name="T12" fmla="*/ 3821723 h 382172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867508" h="3821723">
                <a:moveTo>
                  <a:pt x="867508" y="0"/>
                </a:moveTo>
                <a:cubicBezTo>
                  <a:pt x="433754" y="572476"/>
                  <a:pt x="0" y="1144953"/>
                  <a:pt x="0" y="1781907"/>
                </a:cubicBezTo>
                <a:cubicBezTo>
                  <a:pt x="0" y="2418861"/>
                  <a:pt x="433754" y="3120292"/>
                  <a:pt x="867508" y="3821723"/>
                </a:cubicBezTo>
              </a:path>
            </a:pathLst>
          </a:custGeom>
          <a:noFill/>
          <a:ln w="25400" cap="flat" cmpd="sng">
            <a:solidFill>
              <a:srgbClr val="C00000"/>
            </a:solidFill>
            <a:prstDash val="solid"/>
            <a:round/>
            <a:headEnd type="none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828" name="Text Box 5"/>
          <p:cNvSpPr txBox="1">
            <a:spLocks noChangeArrowheads="1"/>
          </p:cNvSpPr>
          <p:nvPr/>
        </p:nvSpPr>
        <p:spPr bwMode="auto">
          <a:xfrm>
            <a:off x="1143000" y="1600200"/>
            <a:ext cx="6324600" cy="1924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// set initial value of month so that the while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// condition below is true initially to force a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int month = -1;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solidFill>
                  <a:schemeClr val="accent2"/>
                </a:solidFill>
                <a:latin typeface="Courier New" charset="0"/>
              </a:rPr>
              <a:t>while</a:t>
            </a:r>
            <a:r>
              <a:rPr lang="en-US" altLang="x-none" sz="1400" b="1">
                <a:latin typeface="Courier New" charset="0"/>
              </a:rPr>
              <a:t> (</a:t>
            </a:r>
            <a:r>
              <a:rPr lang="en-US" altLang="x-none" sz="1400" b="1">
                <a:solidFill>
                  <a:srgbClr val="FF0000"/>
                </a:solidFill>
                <a:latin typeface="Courier New" charset="0"/>
              </a:rPr>
              <a:t>month &lt; 1 || month &gt; 12</a:t>
            </a:r>
            <a:r>
              <a:rPr lang="en-US" altLang="x-none" sz="1400" b="1">
                <a:latin typeface="Courier New" charset="0"/>
              </a:rPr>
              <a:t>) {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   month = getInt( console, </a:t>
            </a:r>
            <a:r>
              <a:rPr lang="ja-JP" altLang="en-US" sz="1400" b="1">
                <a:latin typeface="Courier New" charset="0"/>
              </a:rPr>
              <a:t>“</a:t>
            </a:r>
            <a:r>
              <a:rPr lang="en-US" altLang="ja-JP" sz="1400" b="1">
                <a:latin typeface="Courier New" charset="0"/>
              </a:rPr>
              <a:t>Enter a month (1 to 12): </a:t>
            </a:r>
            <a:r>
              <a:rPr lang="ja-JP" altLang="en-US" sz="1400" b="1">
                <a:latin typeface="Courier New" charset="0"/>
              </a:rPr>
              <a:t>“</a:t>
            </a:r>
            <a:r>
              <a:rPr lang="en-US" altLang="ja-JP" sz="1400" b="1">
                <a:latin typeface="Courier New" charset="0"/>
              </a:rPr>
              <a:t>);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}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143000" y="3886200"/>
            <a:ext cx="6324600" cy="1924050"/>
          </a:xfrm>
          <a:prstGeom prst="rect">
            <a:avLst/>
          </a:prstGeom>
          <a:noFill/>
          <a:ln w="9525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// set initial value of month so that the while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// condition below is true initially to force a loop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int month = -1; 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solidFill>
                  <a:schemeClr val="accent2"/>
                </a:solidFill>
                <a:latin typeface="Courier New" charset="0"/>
              </a:rPr>
              <a:t>do </a:t>
            </a:r>
            <a:r>
              <a:rPr lang="en-US" altLang="x-none" sz="1400" b="1">
                <a:latin typeface="Courier New" charset="0"/>
              </a:rPr>
              <a:t>{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   month = getInt( console, </a:t>
            </a:r>
            <a:r>
              <a:rPr lang="ja-JP" altLang="en-US" sz="1400" b="1">
                <a:latin typeface="Courier New" charset="0"/>
              </a:rPr>
              <a:t>“</a:t>
            </a:r>
            <a:r>
              <a:rPr lang="en-US" altLang="ja-JP" sz="1400" b="1">
                <a:latin typeface="Courier New" charset="0"/>
              </a:rPr>
              <a:t>Enter a month (1 to 12): </a:t>
            </a:r>
            <a:r>
              <a:rPr lang="ja-JP" altLang="en-US" sz="1400" b="1">
                <a:latin typeface="Courier New" charset="0"/>
              </a:rPr>
              <a:t>“</a:t>
            </a:r>
            <a:r>
              <a:rPr lang="en-US" altLang="ja-JP" sz="1400" b="1">
                <a:latin typeface="Courier New" charset="0"/>
              </a:rPr>
              <a:t>);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x-none" sz="1400" b="1">
                <a:latin typeface="Courier New" charset="0"/>
              </a:rPr>
              <a:t>} </a:t>
            </a:r>
            <a:r>
              <a:rPr lang="en-US" altLang="x-none" sz="1400" b="1">
                <a:solidFill>
                  <a:schemeClr val="accent2"/>
                </a:solidFill>
                <a:latin typeface="Courier New" charset="0"/>
              </a:rPr>
              <a:t>while</a:t>
            </a:r>
            <a:r>
              <a:rPr lang="en-US" altLang="x-none" sz="1400" b="1">
                <a:latin typeface="Courier New" charset="0"/>
              </a:rPr>
              <a:t> (</a:t>
            </a:r>
            <a:r>
              <a:rPr lang="en-US" altLang="x-none" sz="1400" b="1">
                <a:solidFill>
                  <a:srgbClr val="FF0000"/>
                </a:solidFill>
                <a:latin typeface="Courier New" charset="0"/>
              </a:rPr>
              <a:t>month &lt; 1 || month &gt; 12</a:t>
            </a:r>
            <a:r>
              <a:rPr lang="en-US" altLang="x-none" sz="1400" b="1">
                <a:latin typeface="Courier New" charset="0"/>
              </a:rPr>
              <a:t>);</a:t>
            </a:r>
          </a:p>
        </p:txBody>
      </p:sp>
    </p:spTree>
    <p:extLst>
      <p:ext uri="{BB962C8B-B14F-4D97-AF65-F5344CB8AC3E}">
        <p14:creationId xmlns:p14="http://schemas.microsoft.com/office/powerpoint/2010/main" val="10796294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Unifying Design</a:t>
            </a:r>
            <a:endParaRPr lang="en-US" altLang="x-none">
              <a:latin typeface="Courier New" charset="0"/>
              <a:ea typeface="ＭＳ Ｐゴシック" charset="-128"/>
            </a:endParaRPr>
          </a:p>
        </p:txBody>
      </p:sp>
      <p:sp>
        <p:nvSpPr>
          <p:cNvPr id="33794" name="Rectangle 3"/>
          <p:cNvSpPr>
            <a:spLocks noGrp="1"/>
          </p:cNvSpPr>
          <p:nvPr>
            <p:ph type="body" idx="1"/>
          </p:nvPr>
        </p:nvSpPr>
        <p:spPr>
          <a:xfrm>
            <a:off x="609600" y="3429000"/>
            <a:ext cx="8153400" cy="2667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A single encode method with parameter key</a:t>
            </a:r>
          </a:p>
          <a:p>
            <a:pPr lvl="1"/>
            <a:r>
              <a:rPr lang="en-US" altLang="x-none">
                <a:ea typeface="ＭＳ Ｐゴシック" charset="-128"/>
              </a:rPr>
              <a:t>To encode</a:t>
            </a:r>
          </a:p>
          <a:p>
            <a:pPr lvl="2"/>
            <a:r>
              <a:rPr lang="en-US" altLang="x-none">
                <a:ea typeface="ＭＳ Ｐゴシック" charset="-128"/>
              </a:rPr>
              <a:t>encode(key)</a:t>
            </a:r>
          </a:p>
          <a:p>
            <a:pPr lvl="1"/>
            <a:r>
              <a:rPr lang="en-US" altLang="x-none">
                <a:ea typeface="ＭＳ Ｐゴシック" charset="-128"/>
              </a:rPr>
              <a:t>To decode</a:t>
            </a:r>
          </a:p>
          <a:p>
            <a:pPr lvl="2"/>
            <a:r>
              <a:rPr lang="en-US" altLang="x-none">
                <a:ea typeface="ＭＳ Ｐゴシック" charset="-128"/>
              </a:rPr>
              <a:t>encode(26 – key)</a:t>
            </a:r>
            <a:endParaRPr lang="en-US" altLang="x-none">
              <a:latin typeface="Verdana" charset="0"/>
              <a:ea typeface="ＭＳ Ｐゴシック" charset="-128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66800" y="1752600"/>
            <a:ext cx="601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000000"/>
                </a:solidFill>
              </a:rPr>
              <a:t>int cipherInt = (origInt + key) % 26 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066800" y="2514600"/>
            <a:ext cx="68357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000000"/>
                </a:solidFill>
              </a:rPr>
              <a:t>int origInt = (cipherInt – key + 26) % 26 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61913" y="6319838"/>
            <a:ext cx="159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</a:rPr>
              <a:t>Caesar.java</a:t>
            </a: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63805010-D348-8C30-E620-220032226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3D62E7A-0F38-7049-990D-5C1CD4D4C11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14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2400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 build="p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Unifying Design</a:t>
            </a:r>
            <a:endParaRPr lang="en-US" altLang="x-none" dirty="0">
              <a:latin typeface="Courier New" charset="0"/>
              <a:ea typeface="ＭＳ Ｐゴシック" charset="-128"/>
            </a:endParaRPr>
          </a:p>
        </p:txBody>
      </p:sp>
      <p:sp>
        <p:nvSpPr>
          <p:cNvPr id="43013" name="Rectangle 3"/>
          <p:cNvSpPr>
            <a:spLocks noChangeArrowheads="1"/>
          </p:cNvSpPr>
          <p:nvPr/>
        </p:nvSpPr>
        <p:spPr bwMode="auto">
          <a:xfrm>
            <a:off x="61913" y="6319838"/>
            <a:ext cx="1595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</a:rPr>
              <a:t>Caesar.java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600200"/>
            <a:ext cx="7772400" cy="2667000"/>
          </a:xfrm>
        </p:spPr>
        <p:txBody>
          <a:bodyPr/>
          <a:lstStyle/>
          <a:p>
            <a:r>
              <a:rPr lang="en-US" dirty="0"/>
              <a:t>Encode using key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Decode using key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50590" y="2209800"/>
            <a:ext cx="7332457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dirty="0" err="1">
                <a:solidFill>
                  <a:srgbClr val="000000"/>
                </a:solidFill>
              </a:rPr>
              <a:t>int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chRelativeIndex</a:t>
            </a:r>
            <a:r>
              <a:rPr lang="en-US" altLang="x-none" sz="2800" dirty="0">
                <a:solidFill>
                  <a:srgbClr val="000000"/>
                </a:solidFill>
              </a:rPr>
              <a:t> = </a:t>
            </a:r>
            <a:r>
              <a:rPr lang="en-US" altLang="x-none" sz="2800" dirty="0" err="1">
                <a:solidFill>
                  <a:srgbClr val="000000"/>
                </a:solidFill>
              </a:rPr>
              <a:t>ch</a:t>
            </a:r>
            <a:r>
              <a:rPr lang="en-US" altLang="x-none" sz="2800" dirty="0">
                <a:solidFill>
                  <a:srgbClr val="000000"/>
                </a:solidFill>
              </a:rPr>
              <a:t> – </a:t>
            </a:r>
            <a:r>
              <a:rPr lang="en-US" altLang="en-US" sz="2800" dirty="0">
                <a:solidFill>
                  <a:srgbClr val="000000"/>
                </a:solidFill>
              </a:rPr>
              <a:t>‘</a:t>
            </a:r>
            <a:r>
              <a:rPr lang="en-US" altLang="x-none" sz="2800" dirty="0">
                <a:solidFill>
                  <a:srgbClr val="000000"/>
                </a:solidFill>
              </a:rPr>
              <a:t>a</a:t>
            </a:r>
            <a:r>
              <a:rPr lang="en-US" altLang="en-US" sz="2800" dirty="0">
                <a:solidFill>
                  <a:srgbClr val="000000"/>
                </a:solidFill>
              </a:rPr>
              <a:t>’</a:t>
            </a:r>
            <a:r>
              <a:rPr lang="en-US" altLang="x-none" sz="2800" dirty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en-US" altLang="x-none" sz="2800" dirty="0" err="1">
                <a:solidFill>
                  <a:srgbClr val="000000"/>
                </a:solidFill>
              </a:rPr>
              <a:t>int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cipherRelInd</a:t>
            </a:r>
            <a:r>
              <a:rPr lang="en-US" altLang="x-none" sz="2800" dirty="0">
                <a:solidFill>
                  <a:srgbClr val="000000"/>
                </a:solidFill>
              </a:rPr>
              <a:t> = (</a:t>
            </a:r>
            <a:r>
              <a:rPr lang="en-US" altLang="x-none" sz="2800" dirty="0" err="1">
                <a:solidFill>
                  <a:srgbClr val="000000"/>
                </a:solidFill>
              </a:rPr>
              <a:t>chRelativeIndex</a:t>
            </a:r>
            <a:r>
              <a:rPr lang="en-US" altLang="x-none" sz="2800" dirty="0">
                <a:solidFill>
                  <a:srgbClr val="000000"/>
                </a:solidFill>
              </a:rPr>
              <a:t> + key) % 26;</a:t>
            </a:r>
          </a:p>
          <a:p>
            <a:pPr eaLnBrk="1" hangingPunct="1"/>
            <a:r>
              <a:rPr lang="en-US" altLang="x-none" sz="2800" dirty="0" err="1">
                <a:solidFill>
                  <a:srgbClr val="000000"/>
                </a:solidFill>
              </a:rPr>
              <a:t>ch</a:t>
            </a:r>
            <a:r>
              <a:rPr lang="en-US" altLang="x-none" sz="2800" dirty="0">
                <a:solidFill>
                  <a:srgbClr val="000000"/>
                </a:solidFill>
              </a:rPr>
              <a:t> = (char)(</a:t>
            </a:r>
            <a:r>
              <a:rPr lang="en-US" altLang="x-none" sz="2800" dirty="0" err="1">
                <a:solidFill>
                  <a:srgbClr val="000000"/>
                </a:solidFill>
              </a:rPr>
              <a:t>cipherRelInd</a:t>
            </a:r>
            <a:r>
              <a:rPr lang="en-US" altLang="x-none" sz="2800" dirty="0">
                <a:solidFill>
                  <a:srgbClr val="000000"/>
                </a:solidFill>
              </a:rPr>
              <a:t> + </a:t>
            </a:r>
            <a:r>
              <a:rPr lang="en-US" altLang="en-US" sz="2800" dirty="0">
                <a:solidFill>
                  <a:srgbClr val="000000"/>
                </a:solidFill>
              </a:rPr>
              <a:t>‘</a:t>
            </a:r>
            <a:r>
              <a:rPr lang="en-US" altLang="x-none" sz="2800" dirty="0">
                <a:solidFill>
                  <a:srgbClr val="000000"/>
                </a:solidFill>
              </a:rPr>
              <a:t>a</a:t>
            </a:r>
            <a:r>
              <a:rPr lang="en-US" altLang="en-US" sz="2800" dirty="0">
                <a:solidFill>
                  <a:srgbClr val="000000"/>
                </a:solidFill>
              </a:rPr>
              <a:t>’</a:t>
            </a:r>
            <a:r>
              <a:rPr lang="en-US" altLang="x-none" sz="2800" dirty="0">
                <a:solidFill>
                  <a:srgbClr val="000000"/>
                </a:solidFill>
              </a:rPr>
              <a:t>);</a:t>
            </a:r>
            <a:endParaRPr lang="en-US" altLang="x-none" sz="400" dirty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77712" y="4262438"/>
            <a:ext cx="8050602" cy="138499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 dirty="0" err="1">
                <a:solidFill>
                  <a:srgbClr val="000000"/>
                </a:solidFill>
              </a:rPr>
              <a:t>int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chRelativeIndex</a:t>
            </a:r>
            <a:r>
              <a:rPr lang="en-US" altLang="x-none" sz="2800" dirty="0">
                <a:solidFill>
                  <a:srgbClr val="000000"/>
                </a:solidFill>
              </a:rPr>
              <a:t> = </a:t>
            </a:r>
            <a:r>
              <a:rPr lang="en-US" altLang="x-none" sz="2800" dirty="0" err="1">
                <a:solidFill>
                  <a:srgbClr val="000000"/>
                </a:solidFill>
              </a:rPr>
              <a:t>ch</a:t>
            </a:r>
            <a:r>
              <a:rPr lang="en-US" altLang="x-none" sz="2800" dirty="0">
                <a:solidFill>
                  <a:srgbClr val="000000"/>
                </a:solidFill>
              </a:rPr>
              <a:t> – </a:t>
            </a:r>
            <a:r>
              <a:rPr lang="en-US" altLang="en-US" sz="2800" dirty="0">
                <a:solidFill>
                  <a:srgbClr val="000000"/>
                </a:solidFill>
              </a:rPr>
              <a:t>‘</a:t>
            </a:r>
            <a:r>
              <a:rPr lang="en-US" altLang="x-none" sz="2800" dirty="0">
                <a:solidFill>
                  <a:srgbClr val="000000"/>
                </a:solidFill>
              </a:rPr>
              <a:t>a</a:t>
            </a:r>
            <a:r>
              <a:rPr lang="en-US" altLang="en-US" sz="2800" dirty="0">
                <a:solidFill>
                  <a:srgbClr val="000000"/>
                </a:solidFill>
              </a:rPr>
              <a:t>’</a:t>
            </a:r>
            <a:r>
              <a:rPr lang="en-US" altLang="x-none" sz="2800" dirty="0">
                <a:solidFill>
                  <a:srgbClr val="000000"/>
                </a:solidFill>
              </a:rPr>
              <a:t>;</a:t>
            </a:r>
          </a:p>
          <a:p>
            <a:pPr eaLnBrk="1" hangingPunct="1"/>
            <a:r>
              <a:rPr lang="en-US" altLang="x-none" sz="2800" dirty="0" err="1">
                <a:solidFill>
                  <a:srgbClr val="000000"/>
                </a:solidFill>
              </a:rPr>
              <a:t>int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en-US" altLang="x-none" sz="2800" dirty="0" err="1">
                <a:solidFill>
                  <a:srgbClr val="000000"/>
                </a:solidFill>
              </a:rPr>
              <a:t>cipherRelInd</a:t>
            </a:r>
            <a:r>
              <a:rPr lang="en-US" altLang="x-none" sz="2800" dirty="0">
                <a:solidFill>
                  <a:srgbClr val="000000"/>
                </a:solidFill>
              </a:rPr>
              <a:t> = (</a:t>
            </a:r>
            <a:r>
              <a:rPr lang="en-US" altLang="x-none" sz="2800" dirty="0" err="1">
                <a:solidFill>
                  <a:srgbClr val="000000"/>
                </a:solidFill>
              </a:rPr>
              <a:t>chRelativeIndex</a:t>
            </a:r>
            <a:r>
              <a:rPr lang="en-US" altLang="x-none" sz="2800" dirty="0">
                <a:solidFill>
                  <a:srgbClr val="000000"/>
                </a:solidFill>
              </a:rPr>
              <a:t> </a:t>
            </a:r>
            <a:r>
              <a:rPr lang="mr-IN" altLang="x-none" sz="2800" dirty="0">
                <a:solidFill>
                  <a:srgbClr val="000000"/>
                </a:solidFill>
              </a:rPr>
              <a:t>–</a:t>
            </a:r>
            <a:r>
              <a:rPr lang="en-US" altLang="x-none" sz="2800" dirty="0">
                <a:solidFill>
                  <a:srgbClr val="000000"/>
                </a:solidFill>
              </a:rPr>
              <a:t> key + 26) % 26;</a:t>
            </a:r>
          </a:p>
          <a:p>
            <a:pPr eaLnBrk="1" hangingPunct="1"/>
            <a:r>
              <a:rPr lang="en-US" altLang="x-none" sz="2800" dirty="0" err="1">
                <a:solidFill>
                  <a:srgbClr val="000000"/>
                </a:solidFill>
              </a:rPr>
              <a:t>ch</a:t>
            </a:r>
            <a:r>
              <a:rPr lang="en-US" altLang="x-none" sz="2800" dirty="0">
                <a:solidFill>
                  <a:srgbClr val="000000"/>
                </a:solidFill>
              </a:rPr>
              <a:t> = (char)(</a:t>
            </a:r>
            <a:r>
              <a:rPr lang="en-US" altLang="x-none" sz="2800" dirty="0" err="1">
                <a:solidFill>
                  <a:srgbClr val="000000"/>
                </a:solidFill>
              </a:rPr>
              <a:t>cipherRelInd</a:t>
            </a:r>
            <a:r>
              <a:rPr lang="en-US" altLang="x-none" sz="2800" dirty="0">
                <a:solidFill>
                  <a:srgbClr val="000000"/>
                </a:solidFill>
              </a:rPr>
              <a:t> + </a:t>
            </a:r>
            <a:r>
              <a:rPr lang="en-US" altLang="en-US" sz="2800" dirty="0">
                <a:solidFill>
                  <a:srgbClr val="000000"/>
                </a:solidFill>
              </a:rPr>
              <a:t>‘</a:t>
            </a:r>
            <a:r>
              <a:rPr lang="en-US" altLang="x-none" sz="2800" dirty="0">
                <a:solidFill>
                  <a:srgbClr val="000000"/>
                </a:solidFill>
              </a:rPr>
              <a:t>a</a:t>
            </a:r>
            <a:r>
              <a:rPr lang="en-US" altLang="en-US" sz="2800" dirty="0">
                <a:solidFill>
                  <a:srgbClr val="000000"/>
                </a:solidFill>
              </a:rPr>
              <a:t>’</a:t>
            </a:r>
            <a:r>
              <a:rPr lang="en-US" altLang="x-none" sz="2800" dirty="0">
                <a:solidFill>
                  <a:srgbClr val="000000"/>
                </a:solidFill>
              </a:rPr>
              <a:t>);</a:t>
            </a:r>
            <a:endParaRPr lang="en-US" altLang="x-none" sz="4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34120" y="5979747"/>
            <a:ext cx="3970959" cy="400110"/>
          </a:xfrm>
          <a:prstGeom prst="rect">
            <a:avLst/>
          </a:prstGeom>
          <a:ln>
            <a:solidFill>
              <a:srgbClr val="000000"/>
            </a:solidFill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x-none" sz="2000" kern="0">
                <a:solidFill>
                  <a:srgbClr val="000000"/>
                </a:solidFill>
                <a:latin typeface="Comic Sans MS"/>
              </a:rPr>
              <a:t>decode(key) = encode(26 </a:t>
            </a:r>
            <a:r>
              <a:rPr lang="en-US" altLang="x-none" sz="2000" kern="0" dirty="0">
                <a:solidFill>
                  <a:srgbClr val="000000"/>
                </a:solidFill>
                <a:latin typeface="Comic Sans MS"/>
              </a:rPr>
              <a:t>– key)</a:t>
            </a:r>
            <a:endParaRPr lang="en-US" altLang="x-none" sz="2000" kern="0" dirty="0">
              <a:solidFill>
                <a:srgbClr val="000000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29915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Exercise: Breaking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Caesar Encryption</a:t>
            </a:r>
          </a:p>
        </p:txBody>
      </p:sp>
      <p:sp>
        <p:nvSpPr>
          <p:cNvPr id="59394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Caesar encryption (or permutation ciphers in general) is easy to break because it does not change the frequency of letters. </a:t>
            </a:r>
          </a:p>
        </p:txBody>
      </p:sp>
      <p:pic>
        <p:nvPicPr>
          <p:cNvPr id="5939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636838"/>
            <a:ext cx="5867400" cy="4144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-9525"/>
            <a:ext cx="3382963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0311581-46E0-1512-6E44-9D064D9AFAAF}"/>
              </a:ext>
            </a:extLst>
          </p:cNvPr>
          <p:cNvSpPr txBox="1"/>
          <p:nvPr/>
        </p:nvSpPr>
        <p:spPr>
          <a:xfrm rot="329500">
            <a:off x="3637337" y="3226073"/>
            <a:ext cx="5272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How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to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count</a:t>
            </a:r>
            <a:r>
              <a:rPr kumimoji="0" lang="zh-CN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 </a:t>
            </a:r>
            <a:r>
              <a:rPr kumimoji="0" lang="en-US" altLang="x-non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frequency of letters</a:t>
            </a: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mic Sans MS"/>
                <a:ea typeface="ＭＳ Ｐゴシック" charset="-128"/>
              </a:rPr>
              <a:t>?</a:t>
            </a:r>
            <a:endParaRPr lang="en-CN" dirty="0"/>
          </a:p>
        </p:txBody>
      </p:sp>
    </p:spTree>
    <p:extLst>
      <p:ext uri="{BB962C8B-B14F-4D97-AF65-F5344CB8AC3E}">
        <p14:creationId xmlns:p14="http://schemas.microsoft.com/office/powerpoint/2010/main" val="1966152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Frequency Analysis Code (Attempt 1)</a:t>
            </a:r>
          </a:p>
        </p:txBody>
      </p:sp>
      <p:sp>
        <p:nvSpPr>
          <p:cNvPr id="2662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F9A2B0A-87C9-9643-9627-D5C047AABFE6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17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62000" y="1752600"/>
            <a:ext cx="7543800" cy="490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int nA = 0, nB = 0, nC = 0, nD = 0, nE = 0, 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nF = 0, nG = 0, … nZ = 0;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for (int line = 0; line &lt; NLINES; line ++ ) {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br>
              <a:rPr lang="en-US" altLang="x-none" sz="18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	String text = scan.nextLine();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		for (int i = 0; i &lt; text.length(); i++) {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char ch = line.charAt( i );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if ( ch == 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‘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a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nA ++;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else if ( ch == 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‘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b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 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nB ++;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else if ( ch == 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‘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c</a:t>
            </a:r>
            <a:r>
              <a:rPr lang="en-US" altLang="en-US" sz="18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nC ++;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…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68000"/>
              </a:lnSpc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print nA, nB, </a:t>
            </a:r>
            <a:r>
              <a:rPr lang="is-IS" altLang="x-none" sz="1800">
                <a:solidFill>
                  <a:srgbClr val="000000"/>
                </a:solidFill>
                <a:latin typeface="Courier New" charset="0"/>
              </a:rPr>
              <a:t>….</a:t>
            </a: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26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Improving Attempt 1</a:t>
            </a:r>
          </a:p>
        </p:txBody>
      </p:sp>
      <p:sp>
        <p:nvSpPr>
          <p:cNvPr id="1823746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We need a way to declare many variables in one step.</a:t>
            </a:r>
          </a:p>
          <a:p>
            <a:pPr eaLnBrk="1" hangingPunct="1"/>
            <a:endParaRPr lang="en-US" altLang="x-none" sz="24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ea typeface="ＭＳ Ｐゴシック" charset="-128"/>
              </a:rPr>
              <a:t>We need an effective scheme to refer to the variables</a:t>
            </a:r>
          </a:p>
          <a:p>
            <a:pPr eaLnBrk="1" hangingPunct="1"/>
            <a:endParaRPr lang="en-US" altLang="x-none" sz="2400" dirty="0">
              <a:ea typeface="ＭＳ Ｐゴシック" charset="-128"/>
            </a:endParaRPr>
          </a:p>
          <a:p>
            <a:pPr eaLnBrk="1" hangingPunct="1"/>
            <a:r>
              <a:rPr lang="en-US" altLang="x-none" sz="2400" dirty="0">
                <a:solidFill>
                  <a:srgbClr val="C00000"/>
                </a:solidFill>
                <a:ea typeface="ＭＳ Ｐゴシック" charset="-128"/>
              </a:rPr>
              <a:t>The objective of arrays is to provide these</a:t>
            </a:r>
          </a:p>
        </p:txBody>
      </p:sp>
    </p:spTree>
    <p:extLst>
      <p:ext uri="{BB962C8B-B14F-4D97-AF65-F5344CB8AC3E}">
        <p14:creationId xmlns:p14="http://schemas.microsoft.com/office/powerpoint/2010/main" val="17438863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Arrays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declare arrays, access array elements, OOB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array initializer list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19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926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Roadmap: String Processing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609600" y="1524000"/>
            <a:ext cx="8382000" cy="51816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x-none" dirty="0">
                <a:ea typeface="ＭＳ Ｐゴシック" charset="-128"/>
              </a:rPr>
              <a:t>Access methods, e.g.,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length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substring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charAt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indexOf</a:t>
            </a:r>
            <a:endParaRPr lang="en-US" altLang="x-none" dirty="0">
              <a:solidFill>
                <a:srgbClr val="C0000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dirty="0">
                <a:ea typeface="ＭＳ Ｐゴシック" charset="-128"/>
              </a:rPr>
              <a:t>String generator methods (string-&gt;string), e.g. 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toLowerCase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toUpperCase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replace, split (</a:t>
            </a:r>
            <a:r>
              <a:rPr lang="en-US" altLang="x-none" dirty="0">
                <a:ea typeface="ＭＳ Ｐゴシック" charset="-128"/>
              </a:rPr>
              <a:t>string-&gt;strings)</a:t>
            </a:r>
            <a:endParaRPr lang="en-US" altLang="x-none" dirty="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dirty="0">
                <a:ea typeface="ＭＳ Ｐゴシック" charset="-128"/>
              </a:rPr>
              <a:t>Conversion from String, e.g.,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Integer.parseInt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Double.parseDouble</a:t>
            </a:r>
            <a:endParaRPr lang="en-US" altLang="x-none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dirty="0">
                <a:ea typeface="ＭＳ Ｐゴシック" charset="-128"/>
              </a:rPr>
              <a:t>Input processing, e.g.,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Scanner.next</a:t>
            </a:r>
            <a:r>
              <a:rPr lang="en-US" altLang="x-none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Scanner.nextLine</a:t>
            </a:r>
            <a:endParaRPr lang="en-US" altLang="x-none" dirty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dirty="0">
                <a:ea typeface="ＭＳ Ｐゴシック" charset="-128"/>
              </a:rPr>
              <a:t>Output formatting: format string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System.out.printf</a:t>
            </a:r>
            <a:r>
              <a:rPr lang="en-US" altLang="x-none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x-none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String.format</a:t>
            </a:r>
            <a:endParaRPr lang="en-US" altLang="x-none" dirty="0">
              <a:solidFill>
                <a:srgbClr val="C0000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75000"/>
              </a:lnSpc>
            </a:pPr>
            <a:r>
              <a:rPr lang="en-US" altLang="x-none" dirty="0">
                <a:ea typeface="ＭＳ Ｐゴシック" charset="-128"/>
              </a:rPr>
              <a:t>Boolean methods, e.g.,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equals, </a:t>
            </a:r>
            <a:r>
              <a:rPr lang="en-US" altLang="x-none" sz="2800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equalsIgnoreCase</a:t>
            </a:r>
            <a:r>
              <a:rPr lang="en-US" altLang="x-none" sz="28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2800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startsWith</a:t>
            </a:r>
            <a:r>
              <a:rPr lang="en-US" altLang="x-none" sz="28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2800" dirty="0" err="1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endsWith</a:t>
            </a:r>
            <a:r>
              <a:rPr lang="en-US" altLang="x-none" sz="28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, contains</a:t>
            </a:r>
            <a:r>
              <a:rPr lang="en-US" altLang="x-none" sz="2800" dirty="0">
                <a:latin typeface="Courier New" charset="0"/>
                <a:ea typeface="ＭＳ Ｐゴシック" charset="-128"/>
              </a:rPr>
              <a:t>, matches</a:t>
            </a:r>
          </a:p>
        </p:txBody>
      </p:sp>
    </p:spTree>
    <p:extLst>
      <p:ext uri="{BB962C8B-B14F-4D97-AF65-F5344CB8AC3E}">
        <p14:creationId xmlns:p14="http://schemas.microsoft.com/office/powerpoint/2010/main" val="1614858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Arrays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b="1" dirty="0">
                <a:ea typeface="ＭＳ Ｐゴシック" charset="-128"/>
              </a:rPr>
              <a:t>array</a:t>
            </a:r>
            <a:r>
              <a:rPr lang="en-US" altLang="x-none" dirty="0">
                <a:ea typeface="ＭＳ Ｐゴシック" charset="-128"/>
              </a:rPr>
              <a:t>: an 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object</a:t>
            </a:r>
            <a:r>
              <a:rPr lang="en-US" altLang="x-none" dirty="0">
                <a:ea typeface="ＭＳ Ｐゴシック" charset="-128"/>
              </a:rPr>
              <a:t> that stores many values of the 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same</a:t>
            </a:r>
            <a:r>
              <a:rPr lang="en-US" altLang="x-none" dirty="0">
                <a:ea typeface="ＭＳ Ｐゴシック" charset="-128"/>
              </a:rPr>
              <a:t> type.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b="1" dirty="0">
                <a:ea typeface="ＭＳ Ｐゴシック" charset="-128"/>
              </a:rPr>
              <a:t>element</a:t>
            </a:r>
            <a:r>
              <a:rPr lang="en-US" altLang="x-none" dirty="0">
                <a:ea typeface="ＭＳ Ｐゴシック" charset="-128"/>
              </a:rPr>
              <a:t>: one value in an array.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b="1" dirty="0">
                <a:ea typeface="ＭＳ Ｐゴシック" charset="-128"/>
              </a:rPr>
              <a:t>index</a:t>
            </a:r>
            <a:r>
              <a:rPr lang="en-US" altLang="x-none" dirty="0">
                <a:ea typeface="ＭＳ Ｐゴシック" charset="-128"/>
              </a:rPr>
              <a:t>: array element referred to by </a:t>
            </a:r>
            <a:r>
              <a:rPr lang="en-US" altLang="x-none" i="1" dirty="0">
                <a:solidFill>
                  <a:srgbClr val="FF0000"/>
                </a:solidFill>
                <a:ea typeface="ＭＳ Ｐゴシック" charset="-128"/>
              </a:rPr>
              <a:t>position</a:t>
            </a: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altLang="x-none" i="1" dirty="0">
                <a:solidFill>
                  <a:srgbClr val="FF0000"/>
                </a:solidFill>
                <a:ea typeface="ＭＳ Ｐゴシック" charset="-128"/>
              </a:rPr>
              <a:t>number</a:t>
            </a:r>
            <a:r>
              <a:rPr lang="en-US" altLang="x-none" dirty="0">
                <a:ea typeface="ＭＳ Ｐゴシック" charset="-128"/>
              </a:rPr>
              <a:t> starting from 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0</a:t>
            </a:r>
          </a:p>
        </p:txBody>
      </p:sp>
      <p:graphicFrame>
        <p:nvGraphicFramePr>
          <p:cNvPr id="1824772" name="Group 4"/>
          <p:cNvGraphicFramePr>
            <a:graphicFrameLocks noGrp="1"/>
          </p:cNvGraphicFramePr>
          <p:nvPr/>
        </p:nvGraphicFramePr>
        <p:xfrm>
          <a:off x="1050925" y="4191000"/>
          <a:ext cx="6416675" cy="10414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-2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-6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62503" name="Group 55"/>
          <p:cNvGrpSpPr>
            <a:grpSpLocks/>
          </p:cNvGrpSpPr>
          <p:nvPr/>
        </p:nvGrpSpPr>
        <p:grpSpPr bwMode="auto">
          <a:xfrm>
            <a:off x="1639888" y="5334000"/>
            <a:ext cx="6169025" cy="827088"/>
            <a:chOff x="1033" y="3600"/>
            <a:chExt cx="3886" cy="521"/>
          </a:xfrm>
        </p:grpSpPr>
        <p:grpSp>
          <p:nvGrpSpPr>
            <p:cNvPr id="62504" name="Group 56"/>
            <p:cNvGrpSpPr>
              <a:grpSpLocks/>
            </p:cNvGrpSpPr>
            <p:nvPr/>
          </p:nvGrpSpPr>
          <p:grpSpPr bwMode="auto">
            <a:xfrm>
              <a:off x="1033" y="3600"/>
              <a:ext cx="757" cy="521"/>
              <a:chOff x="1033" y="3600"/>
              <a:chExt cx="757" cy="521"/>
            </a:xfrm>
          </p:grpSpPr>
          <p:sp>
            <p:nvSpPr>
              <p:cNvPr id="62511" name="Line 57"/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2" name="Text Box 58"/>
              <p:cNvSpPr txBox="1">
                <a:spLocks noChangeArrowheads="1"/>
              </p:cNvSpPr>
              <p:nvPr/>
            </p:nvSpPr>
            <p:spPr bwMode="auto">
              <a:xfrm>
                <a:off x="1033" y="3888"/>
                <a:ext cx="757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800">
                    <a:solidFill>
                      <a:srgbClr val="000000"/>
                    </a:solidFill>
                    <a:latin typeface="Tahoma" charset="0"/>
                  </a:rPr>
                  <a:t>element 0</a:t>
                </a:r>
              </a:p>
            </p:txBody>
          </p:sp>
        </p:grpSp>
        <p:grpSp>
          <p:nvGrpSpPr>
            <p:cNvPr id="62505" name="Group 59"/>
            <p:cNvGrpSpPr>
              <a:grpSpLocks/>
            </p:cNvGrpSpPr>
            <p:nvPr/>
          </p:nvGrpSpPr>
          <p:grpSpPr bwMode="auto">
            <a:xfrm>
              <a:off x="2425" y="3600"/>
              <a:ext cx="757" cy="521"/>
              <a:chOff x="1033" y="3600"/>
              <a:chExt cx="757" cy="521"/>
            </a:xfrm>
          </p:grpSpPr>
          <p:sp>
            <p:nvSpPr>
              <p:cNvPr id="62509" name="Line 60"/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510" name="Text Box 61"/>
              <p:cNvSpPr txBox="1">
                <a:spLocks noChangeArrowheads="1"/>
              </p:cNvSpPr>
              <p:nvPr/>
            </p:nvSpPr>
            <p:spPr bwMode="auto">
              <a:xfrm>
                <a:off x="1033" y="3888"/>
                <a:ext cx="757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800">
                    <a:solidFill>
                      <a:srgbClr val="000000"/>
                    </a:solidFill>
                    <a:latin typeface="Tahoma" charset="0"/>
                  </a:rPr>
                  <a:t>element 4</a:t>
                </a:r>
              </a:p>
            </p:txBody>
          </p:sp>
        </p:grpSp>
        <p:grpSp>
          <p:nvGrpSpPr>
            <p:cNvPr id="62506" name="Group 62"/>
            <p:cNvGrpSpPr>
              <a:grpSpLocks/>
            </p:cNvGrpSpPr>
            <p:nvPr/>
          </p:nvGrpSpPr>
          <p:grpSpPr bwMode="auto">
            <a:xfrm>
              <a:off x="4162" y="3600"/>
              <a:ext cx="757" cy="521"/>
              <a:chOff x="1033" y="3600"/>
              <a:chExt cx="757" cy="521"/>
            </a:xfrm>
          </p:grpSpPr>
          <p:sp>
            <p:nvSpPr>
              <p:cNvPr id="62507" name="Line 63"/>
              <p:cNvSpPr>
                <a:spLocks noChangeShapeType="1"/>
              </p:cNvSpPr>
              <p:nvPr/>
            </p:nvSpPr>
            <p:spPr bwMode="auto">
              <a:xfrm flipV="1">
                <a:off x="1392" y="3600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508" name="Text Box 64"/>
              <p:cNvSpPr txBox="1">
                <a:spLocks noChangeArrowheads="1"/>
              </p:cNvSpPr>
              <p:nvPr/>
            </p:nvSpPr>
            <p:spPr bwMode="auto">
              <a:xfrm>
                <a:off x="1033" y="3888"/>
                <a:ext cx="757" cy="23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1pPr>
                <a:lvl2pPr marL="742950" indent="-28575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2pPr>
                <a:lvl3pPr marL="11430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3pPr>
                <a:lvl4pPr marL="16002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4pPr>
                <a:lvl5pPr marL="2057400" indent="-228600" eaLnBrk="0" hangingPunct="0"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500">
                    <a:solidFill>
                      <a:schemeClr val="tx1"/>
                    </a:solidFill>
                    <a:latin typeface="Times New Roman" charset="0"/>
                    <a:ea typeface="ＭＳ Ｐゴシック" charset="-128"/>
                  </a:defRPr>
                </a:lvl9pPr>
              </a:lstStyle>
              <a:p>
                <a:pPr eaLnBrk="1" hangingPunct="1"/>
                <a:r>
                  <a:rPr lang="en-US" altLang="x-none" sz="1800">
                    <a:solidFill>
                      <a:srgbClr val="000000"/>
                    </a:solidFill>
                    <a:latin typeface="Tahoma" charset="0"/>
                  </a:rPr>
                  <a:t>element 9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4130549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Array Declaration</a:t>
            </a:r>
          </a:p>
        </p:txBody>
      </p:sp>
      <p:sp>
        <p:nvSpPr>
          <p:cNvPr id="63490" name="Rectangle 2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374650" indent="-285750" eaLnBrk="1" hangingPunct="1">
              <a:buFont typeface="Wingdings 2" charset="2"/>
              <a:buNone/>
              <a:tabLst>
                <a:tab pos="2003425" algn="l"/>
                <a:tab pos="4689475" algn="l"/>
              </a:tabLst>
            </a:pPr>
            <a:r>
              <a:rPr lang="en-US" altLang="x-none" sz="2400" b="1" i="1" dirty="0">
                <a:ea typeface="ＭＳ Ｐゴシック" charset="-128"/>
              </a:rPr>
              <a:t>&lt;type&gt;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[] </a:t>
            </a:r>
            <a:r>
              <a:rPr lang="en-US" altLang="x-none" sz="2400" b="1" i="1" dirty="0">
                <a:ea typeface="ＭＳ Ｐゴシック" charset="-128"/>
              </a:rPr>
              <a:t>&lt;name&gt;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 = new </a:t>
            </a:r>
            <a:r>
              <a:rPr lang="en-US" altLang="x-none" sz="2400" b="1" i="1" dirty="0">
                <a:ea typeface="ＭＳ Ｐゴシック" charset="-128"/>
              </a:rPr>
              <a:t>&lt;type&gt;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[</a:t>
            </a:r>
            <a:r>
              <a:rPr lang="en-US" altLang="x-none" sz="2400" b="1" i="1" dirty="0">
                <a:ea typeface="ＭＳ Ｐゴシック" charset="-128"/>
              </a:rPr>
              <a:t>&lt;length&gt;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];</a:t>
            </a:r>
          </a:p>
          <a:p>
            <a:pPr lvl="1" eaLnBrk="1" hangingPunct="1">
              <a:buFont typeface="Wingdings 2" charset="2"/>
              <a:buNone/>
              <a:tabLst>
                <a:tab pos="2003425" algn="l"/>
                <a:tab pos="4689475" algn="l"/>
              </a:tabLst>
            </a:pPr>
            <a:endParaRPr lang="en-US" altLang="x-none" sz="8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2003425" algn="l"/>
                <a:tab pos="4689475" algn="l"/>
              </a:tabLst>
            </a:pPr>
            <a:r>
              <a:rPr lang="en-US" altLang="x-none" dirty="0">
                <a:ea typeface="ＭＳ Ｐゴシック" charset="-128"/>
              </a:rPr>
              <a:t>Example:</a:t>
            </a:r>
          </a:p>
          <a:p>
            <a:pPr lvl="1" eaLnBrk="1" hangingPunct="1">
              <a:buFont typeface="Wingdings" charset="2"/>
              <a:buNone/>
              <a:tabLst>
                <a:tab pos="2003425" algn="l"/>
                <a:tab pos="4689475" algn="l"/>
              </a:tabLst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int[] numbers = new int[10];</a:t>
            </a:r>
          </a:p>
          <a:p>
            <a:pPr lvl="1" eaLnBrk="1" hangingPunct="1">
              <a:tabLst>
                <a:tab pos="2003425" algn="l"/>
                <a:tab pos="4689475" algn="l"/>
              </a:tabLst>
            </a:pPr>
            <a:endParaRPr lang="en-US" altLang="x-none" dirty="0">
              <a:ea typeface="ＭＳ Ｐゴシック" charset="-128"/>
            </a:endParaRPr>
          </a:p>
          <a:p>
            <a:pPr lvl="1" eaLnBrk="1" hangingPunct="1">
              <a:tabLst>
                <a:tab pos="2003425" algn="l"/>
                <a:tab pos="4689475" algn="l"/>
              </a:tabLst>
            </a:pPr>
            <a:endParaRPr lang="en-US" altLang="x-none" dirty="0">
              <a:ea typeface="ＭＳ Ｐゴシック" charset="-128"/>
            </a:endParaRPr>
          </a:p>
          <a:p>
            <a:pPr lvl="1" eaLnBrk="1" hangingPunct="1">
              <a:tabLst>
                <a:tab pos="2003425" algn="l"/>
                <a:tab pos="4689475" algn="l"/>
              </a:tabLst>
            </a:pPr>
            <a:endParaRPr lang="en-US" altLang="x-none" dirty="0">
              <a:ea typeface="ＭＳ Ｐゴシック" charset="-128"/>
            </a:endParaRPr>
          </a:p>
          <a:p>
            <a:pPr marL="374650" indent="-285750" eaLnBrk="1" hangingPunct="1">
              <a:buFont typeface="Wingdings 2" charset="2"/>
              <a:buNone/>
              <a:tabLst>
                <a:tab pos="2003425" algn="l"/>
                <a:tab pos="4689475" algn="l"/>
              </a:tabLst>
            </a:pPr>
            <a:endParaRPr lang="en-US" altLang="x-none" dirty="0">
              <a:ea typeface="ＭＳ Ｐゴシック" charset="-128"/>
            </a:endParaRPr>
          </a:p>
        </p:txBody>
      </p:sp>
      <p:graphicFrame>
        <p:nvGraphicFramePr>
          <p:cNvPr id="1825796" name="Group 4"/>
          <p:cNvGraphicFramePr>
            <a:graphicFrameLocks noGrp="1"/>
          </p:cNvGraphicFramePr>
          <p:nvPr/>
        </p:nvGraphicFramePr>
        <p:xfrm>
          <a:off x="1279525" y="3149600"/>
          <a:ext cx="6416675" cy="10414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496" name="Rectangle 4"/>
          <p:cNvSpPr>
            <a:spLocks noChangeArrowheads="1"/>
          </p:cNvSpPr>
          <p:nvPr/>
        </p:nvSpPr>
        <p:spPr bwMode="auto">
          <a:xfrm>
            <a:off x="990600" y="4465638"/>
            <a:ext cx="79248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689475" algn="l"/>
              </a:tabLs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buFont typeface="Courier New" charset="0"/>
              <a:buChar char="o"/>
            </a:pP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The length in declaration can be </a:t>
            </a:r>
            <a:r>
              <a:rPr lang="en-US" altLang="x-none" sz="2400" dirty="0">
                <a:solidFill>
                  <a:srgbClr val="C00000"/>
                </a:solidFill>
                <a:latin typeface="Comic Sans MS" charset="0"/>
              </a:rPr>
              <a:t>any non-negative integer expression</a:t>
            </a: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, e.g.,</a:t>
            </a:r>
          </a:p>
          <a:p>
            <a:pPr lvl="1" eaLnBrk="1" hangingPunct="1">
              <a:buFont typeface="Wingdings" charset="2"/>
              <a:buNone/>
            </a:pPr>
            <a:endParaRPr lang="en-US" altLang="x-none" sz="600" dirty="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m = 3; 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int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d = 31;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	double[] data = new double[</a:t>
            </a:r>
            <a:r>
              <a:rPr lang="en-US" altLang="x-none" sz="1800" b="1" dirty="0">
                <a:solidFill>
                  <a:srgbClr val="000000"/>
                </a:solidFill>
                <a:latin typeface="Courier New" charset="0"/>
              </a:rPr>
              <a:t>m * d +1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]; </a:t>
            </a:r>
          </a:p>
        </p:txBody>
      </p:sp>
      <p:sp>
        <p:nvSpPr>
          <p:cNvPr id="6" name="Rectangular Callout 5"/>
          <p:cNvSpPr>
            <a:spLocks noChangeArrowheads="1"/>
          </p:cNvSpPr>
          <p:nvPr/>
        </p:nvSpPr>
        <p:spPr bwMode="auto">
          <a:xfrm>
            <a:off x="5562600" y="152400"/>
            <a:ext cx="2667000" cy="1219200"/>
          </a:xfrm>
          <a:prstGeom prst="wedgeRectCallout">
            <a:avLst>
              <a:gd name="adj1" fmla="val -62926"/>
              <a:gd name="adj2" fmla="val 164250"/>
            </a:avLst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dirty="0">
                <a:solidFill>
                  <a:srgbClr val="C00000"/>
                </a:solidFill>
              </a:rPr>
              <a:t>After declaration, all elements of an int array are initialized to 0.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48400" y="5879068"/>
            <a:ext cx="29899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//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arr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w/ 94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elem</a:t>
            </a:r>
            <a:endParaRPr lang="en-US" altLang="x-none" sz="1800" dirty="0">
              <a:solidFill>
                <a:srgbClr val="0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797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25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96" grpId="0"/>
      <p:bldP spid="6" grpId="0" animBg="1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22322D3-112E-4E45-8D45-907609FD6BAD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22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772400" cy="9906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Accessing Array Elements</a:t>
            </a:r>
          </a:p>
        </p:txBody>
      </p:sp>
      <p:grpSp>
        <p:nvGrpSpPr>
          <p:cNvPr id="64515" name="Group 4"/>
          <p:cNvGrpSpPr>
            <a:grpSpLocks/>
          </p:cNvGrpSpPr>
          <p:nvPr/>
        </p:nvGrpSpPr>
        <p:grpSpPr bwMode="auto">
          <a:xfrm>
            <a:off x="6477000" y="2362200"/>
            <a:ext cx="1371600" cy="3810000"/>
            <a:chOff x="3696" y="672"/>
            <a:chExt cx="864" cy="2400"/>
          </a:xfrm>
        </p:grpSpPr>
        <p:sp>
          <p:nvSpPr>
            <p:cNvPr id="64532" name="Rectangle 7"/>
            <p:cNvSpPr>
              <a:spLocks noChangeArrowheads="1"/>
            </p:cNvSpPr>
            <p:nvPr/>
          </p:nvSpPr>
          <p:spPr bwMode="auto">
            <a:xfrm>
              <a:off x="3696" y="283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3" name="Rectangle 8"/>
            <p:cNvSpPr>
              <a:spLocks noChangeArrowheads="1"/>
            </p:cNvSpPr>
            <p:nvPr/>
          </p:nvSpPr>
          <p:spPr bwMode="auto">
            <a:xfrm>
              <a:off x="3696" y="259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4" name="Rectangle 9"/>
            <p:cNvSpPr>
              <a:spLocks noChangeArrowheads="1"/>
            </p:cNvSpPr>
            <p:nvPr/>
          </p:nvSpPr>
          <p:spPr bwMode="auto">
            <a:xfrm>
              <a:off x="3696" y="211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5" name="Rectangle 10"/>
            <p:cNvSpPr>
              <a:spLocks noChangeArrowheads="1"/>
            </p:cNvSpPr>
            <p:nvPr/>
          </p:nvSpPr>
          <p:spPr bwMode="auto">
            <a:xfrm>
              <a:off x="3696" y="235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6" name="Rectangle 11"/>
            <p:cNvSpPr>
              <a:spLocks noChangeArrowheads="1"/>
            </p:cNvSpPr>
            <p:nvPr/>
          </p:nvSpPr>
          <p:spPr bwMode="auto">
            <a:xfrm>
              <a:off x="3696" y="187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7" name="Rectangle 12"/>
            <p:cNvSpPr>
              <a:spLocks noChangeArrowheads="1"/>
            </p:cNvSpPr>
            <p:nvPr/>
          </p:nvSpPr>
          <p:spPr bwMode="auto">
            <a:xfrm>
              <a:off x="3696" y="163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8" name="Rectangle 13"/>
            <p:cNvSpPr>
              <a:spLocks noChangeArrowheads="1"/>
            </p:cNvSpPr>
            <p:nvPr/>
          </p:nvSpPr>
          <p:spPr bwMode="auto">
            <a:xfrm>
              <a:off x="3696" y="139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39" name="Rectangle 14"/>
            <p:cNvSpPr>
              <a:spLocks noChangeArrowheads="1"/>
            </p:cNvSpPr>
            <p:nvPr/>
          </p:nvSpPr>
          <p:spPr bwMode="auto">
            <a:xfrm>
              <a:off x="3696" y="115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40" name="Rectangle 15"/>
            <p:cNvSpPr>
              <a:spLocks noChangeArrowheads="1"/>
            </p:cNvSpPr>
            <p:nvPr/>
          </p:nvSpPr>
          <p:spPr bwMode="auto">
            <a:xfrm>
              <a:off x="3696" y="67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41" name="Rectangle 16"/>
            <p:cNvSpPr>
              <a:spLocks noChangeArrowheads="1"/>
            </p:cNvSpPr>
            <p:nvPr/>
          </p:nvSpPr>
          <p:spPr bwMode="auto">
            <a:xfrm>
              <a:off x="3696" y="912"/>
              <a:ext cx="864" cy="240"/>
            </a:xfrm>
            <a:prstGeom prst="rect">
              <a:avLst/>
            </a:prstGeom>
            <a:solidFill>
              <a:srgbClr val="CCE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endParaRPr lang="x-none" altLang="x-none">
                <a:solidFill>
                  <a:srgbClr val="000000"/>
                </a:solidFill>
              </a:endParaRPr>
            </a:p>
          </p:txBody>
        </p:sp>
        <p:sp>
          <p:nvSpPr>
            <p:cNvPr id="64542" name="Text Box 17"/>
            <p:cNvSpPr txBox="1">
              <a:spLocks noChangeArrowheads="1"/>
            </p:cNvSpPr>
            <p:nvPr/>
          </p:nvSpPr>
          <p:spPr bwMode="auto">
            <a:xfrm>
              <a:off x="3744" y="67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85</a:t>
              </a:r>
            </a:p>
          </p:txBody>
        </p:sp>
        <p:sp>
          <p:nvSpPr>
            <p:cNvPr id="64543" name="Text Box 18"/>
            <p:cNvSpPr txBox="1">
              <a:spLocks noChangeArrowheads="1"/>
            </p:cNvSpPr>
            <p:nvPr/>
          </p:nvSpPr>
          <p:spPr bwMode="auto">
            <a:xfrm>
              <a:off x="3744" y="91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60</a:t>
              </a:r>
            </a:p>
          </p:txBody>
        </p:sp>
        <p:sp>
          <p:nvSpPr>
            <p:cNvPr id="64544" name="Text Box 19"/>
            <p:cNvSpPr txBox="1">
              <a:spLocks noChangeArrowheads="1"/>
            </p:cNvSpPr>
            <p:nvPr/>
          </p:nvSpPr>
          <p:spPr bwMode="auto">
            <a:xfrm>
              <a:off x="3744" y="115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100</a:t>
              </a:r>
            </a:p>
          </p:txBody>
        </p:sp>
        <p:sp>
          <p:nvSpPr>
            <p:cNvPr id="64545" name="Text Box 20"/>
            <p:cNvSpPr txBox="1">
              <a:spLocks noChangeArrowheads="1"/>
            </p:cNvSpPr>
            <p:nvPr/>
          </p:nvSpPr>
          <p:spPr bwMode="auto">
            <a:xfrm>
              <a:off x="3744" y="139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72</a:t>
              </a:r>
            </a:p>
          </p:txBody>
        </p:sp>
        <p:sp>
          <p:nvSpPr>
            <p:cNvPr id="64546" name="Text Box 21"/>
            <p:cNvSpPr txBox="1">
              <a:spLocks noChangeArrowheads="1"/>
            </p:cNvSpPr>
            <p:nvPr/>
          </p:nvSpPr>
          <p:spPr bwMode="auto">
            <a:xfrm>
              <a:off x="3744" y="163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54</a:t>
              </a:r>
            </a:p>
          </p:txBody>
        </p:sp>
        <p:sp>
          <p:nvSpPr>
            <p:cNvPr id="64547" name="Text Box 22"/>
            <p:cNvSpPr txBox="1">
              <a:spLocks noChangeArrowheads="1"/>
            </p:cNvSpPr>
            <p:nvPr/>
          </p:nvSpPr>
          <p:spPr bwMode="auto">
            <a:xfrm>
              <a:off x="3744" y="187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89</a:t>
              </a:r>
            </a:p>
          </p:txBody>
        </p:sp>
        <p:sp>
          <p:nvSpPr>
            <p:cNvPr id="64548" name="Text Box 23"/>
            <p:cNvSpPr txBox="1">
              <a:spLocks noChangeArrowheads="1"/>
            </p:cNvSpPr>
            <p:nvPr/>
          </p:nvSpPr>
          <p:spPr bwMode="auto">
            <a:xfrm>
              <a:off x="3744" y="211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90</a:t>
              </a:r>
            </a:p>
          </p:txBody>
        </p:sp>
        <p:sp>
          <p:nvSpPr>
            <p:cNvPr id="64549" name="Text Box 24"/>
            <p:cNvSpPr txBox="1">
              <a:spLocks noChangeArrowheads="1"/>
            </p:cNvSpPr>
            <p:nvPr/>
          </p:nvSpPr>
          <p:spPr bwMode="auto">
            <a:xfrm>
              <a:off x="3744" y="235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62</a:t>
              </a:r>
            </a:p>
          </p:txBody>
        </p:sp>
        <p:sp>
          <p:nvSpPr>
            <p:cNvPr id="64550" name="Text Box 25"/>
            <p:cNvSpPr txBox="1">
              <a:spLocks noChangeArrowheads="1"/>
            </p:cNvSpPr>
            <p:nvPr/>
          </p:nvSpPr>
          <p:spPr bwMode="auto">
            <a:xfrm>
              <a:off x="3744" y="259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93</a:t>
              </a:r>
            </a:p>
          </p:txBody>
        </p:sp>
        <p:sp>
          <p:nvSpPr>
            <p:cNvPr id="64551" name="Text Box 26"/>
            <p:cNvSpPr txBox="1">
              <a:spLocks noChangeArrowheads="1"/>
            </p:cNvSpPr>
            <p:nvPr/>
          </p:nvSpPr>
          <p:spPr bwMode="auto">
            <a:xfrm>
              <a:off x="3744" y="2832"/>
              <a:ext cx="768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x-none" sz="1600" b="1">
                  <a:solidFill>
                    <a:srgbClr val="000000"/>
                  </a:solidFill>
                </a:rPr>
                <a:t>81</a:t>
              </a:r>
            </a:p>
          </p:txBody>
        </p:sp>
      </p:grpSp>
      <p:sp>
        <p:nvSpPr>
          <p:cNvPr id="64516" name="Text Box 31"/>
          <p:cNvSpPr txBox="1">
            <a:spLocks noChangeArrowheads="1"/>
          </p:cNvSpPr>
          <p:nvPr/>
        </p:nvSpPr>
        <p:spPr bwMode="auto">
          <a:xfrm>
            <a:off x="5257800" y="5791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numbers[ 9 ]</a:t>
            </a:r>
          </a:p>
        </p:txBody>
      </p:sp>
      <p:sp>
        <p:nvSpPr>
          <p:cNvPr id="64517" name="Text Box 32"/>
          <p:cNvSpPr txBox="1">
            <a:spLocks noChangeArrowheads="1"/>
          </p:cNvSpPr>
          <p:nvPr/>
        </p:nvSpPr>
        <p:spPr bwMode="auto">
          <a:xfrm>
            <a:off x="5257800" y="5410200"/>
            <a:ext cx="12525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numbers[ 8]</a:t>
            </a:r>
          </a:p>
        </p:txBody>
      </p:sp>
      <p:sp>
        <p:nvSpPr>
          <p:cNvPr id="64518" name="Text Box 33"/>
          <p:cNvSpPr txBox="1">
            <a:spLocks noChangeArrowheads="1"/>
          </p:cNvSpPr>
          <p:nvPr/>
        </p:nvSpPr>
        <p:spPr bwMode="auto">
          <a:xfrm>
            <a:off x="5257800" y="5029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numbers[ 7 ]</a:t>
            </a:r>
          </a:p>
        </p:txBody>
      </p:sp>
      <p:sp>
        <p:nvSpPr>
          <p:cNvPr id="64519" name="Text Box 34"/>
          <p:cNvSpPr txBox="1">
            <a:spLocks noChangeArrowheads="1"/>
          </p:cNvSpPr>
          <p:nvPr/>
        </p:nvSpPr>
        <p:spPr bwMode="auto">
          <a:xfrm>
            <a:off x="5257800" y="3886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numbers[ 4 ]</a:t>
            </a:r>
          </a:p>
        </p:txBody>
      </p:sp>
      <p:sp>
        <p:nvSpPr>
          <p:cNvPr id="64520" name="Text Box 35"/>
          <p:cNvSpPr txBox="1">
            <a:spLocks noChangeArrowheads="1"/>
          </p:cNvSpPr>
          <p:nvPr/>
        </p:nvSpPr>
        <p:spPr bwMode="auto">
          <a:xfrm>
            <a:off x="5257800" y="3505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numbers[ 3 ]</a:t>
            </a:r>
          </a:p>
        </p:txBody>
      </p:sp>
      <p:sp>
        <p:nvSpPr>
          <p:cNvPr id="64521" name="Text Box 36"/>
          <p:cNvSpPr txBox="1">
            <a:spLocks noChangeArrowheads="1"/>
          </p:cNvSpPr>
          <p:nvPr/>
        </p:nvSpPr>
        <p:spPr bwMode="auto">
          <a:xfrm>
            <a:off x="5257800" y="3124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numbers[ 2 ]</a:t>
            </a:r>
          </a:p>
        </p:txBody>
      </p:sp>
      <p:sp>
        <p:nvSpPr>
          <p:cNvPr id="64522" name="Text Box 37"/>
          <p:cNvSpPr txBox="1">
            <a:spLocks noChangeArrowheads="1"/>
          </p:cNvSpPr>
          <p:nvPr/>
        </p:nvSpPr>
        <p:spPr bwMode="auto">
          <a:xfrm>
            <a:off x="5257800" y="2743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numbers[ 1 ]</a:t>
            </a:r>
          </a:p>
        </p:txBody>
      </p:sp>
      <p:sp>
        <p:nvSpPr>
          <p:cNvPr id="64523" name="Text Box 38"/>
          <p:cNvSpPr txBox="1">
            <a:spLocks noChangeArrowheads="1"/>
          </p:cNvSpPr>
          <p:nvPr/>
        </p:nvSpPr>
        <p:spPr bwMode="auto">
          <a:xfrm>
            <a:off x="5257800" y="2362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numbers[ 0 ]</a:t>
            </a:r>
          </a:p>
        </p:txBody>
      </p:sp>
      <p:sp>
        <p:nvSpPr>
          <p:cNvPr id="64524" name="Text Box 39"/>
          <p:cNvSpPr txBox="1">
            <a:spLocks noChangeArrowheads="1"/>
          </p:cNvSpPr>
          <p:nvPr/>
        </p:nvSpPr>
        <p:spPr bwMode="auto">
          <a:xfrm>
            <a:off x="5257800" y="4648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numbers[ 6 ]</a:t>
            </a:r>
          </a:p>
        </p:txBody>
      </p:sp>
      <p:sp>
        <p:nvSpPr>
          <p:cNvPr id="64525" name="Text Box 40"/>
          <p:cNvSpPr txBox="1">
            <a:spLocks noChangeArrowheads="1"/>
          </p:cNvSpPr>
          <p:nvPr/>
        </p:nvSpPr>
        <p:spPr bwMode="auto">
          <a:xfrm>
            <a:off x="5257800" y="4267200"/>
            <a:ext cx="1303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 b="1">
                <a:solidFill>
                  <a:srgbClr val="000000"/>
                </a:solidFill>
              </a:rPr>
              <a:t>numbers[ 5 ]</a:t>
            </a:r>
          </a:p>
        </p:txBody>
      </p:sp>
      <p:sp>
        <p:nvSpPr>
          <p:cNvPr id="64526" name="Text Box 41"/>
          <p:cNvSpPr txBox="1">
            <a:spLocks noChangeArrowheads="1"/>
          </p:cNvSpPr>
          <p:nvPr/>
        </p:nvSpPr>
        <p:spPr bwMode="auto">
          <a:xfrm>
            <a:off x="1508125" y="4637088"/>
            <a:ext cx="23018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x-none" sz="1600">
                <a:solidFill>
                  <a:srgbClr val="000000"/>
                </a:solidFill>
              </a:rPr>
              <a:t>position number (index or subscript) of the element within array </a:t>
            </a:r>
            <a:r>
              <a:rPr lang="en-US" altLang="x-none" sz="1600" b="1">
                <a:solidFill>
                  <a:srgbClr val="000000"/>
                </a:solidFill>
                <a:latin typeface="Courier New" charset="0"/>
              </a:rPr>
              <a:t>numbers</a:t>
            </a:r>
          </a:p>
        </p:txBody>
      </p:sp>
      <p:cxnSp>
        <p:nvCxnSpPr>
          <p:cNvPr id="64527" name="AutoShape 42"/>
          <p:cNvCxnSpPr>
            <a:cxnSpLocks noChangeShapeType="1"/>
          </p:cNvCxnSpPr>
          <p:nvPr/>
        </p:nvCxnSpPr>
        <p:spPr bwMode="auto">
          <a:xfrm rot="16200000" flipH="1">
            <a:off x="4138612" y="4214813"/>
            <a:ext cx="638175" cy="3276600"/>
          </a:xfrm>
          <a:prstGeom prst="bentConnector3">
            <a:avLst>
              <a:gd name="adj1" fmla="val 133648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8" name="AutoShape 43"/>
          <p:cNvCxnSpPr>
            <a:cxnSpLocks noChangeShapeType="1"/>
            <a:stCxn id="64529" idx="0"/>
            <a:endCxn id="64523" idx="1"/>
          </p:cNvCxnSpPr>
          <p:nvPr/>
        </p:nvCxnSpPr>
        <p:spPr bwMode="auto">
          <a:xfrm rot="5400000" flipH="1" flipV="1">
            <a:off x="3875881" y="3113882"/>
            <a:ext cx="1963737" cy="800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9" name="Rectangle 44"/>
          <p:cNvSpPr>
            <a:spLocks noChangeArrowheads="1"/>
          </p:cNvSpPr>
          <p:nvPr/>
        </p:nvSpPr>
        <p:spPr bwMode="auto">
          <a:xfrm>
            <a:off x="3962400" y="4495800"/>
            <a:ext cx="990600" cy="457200"/>
          </a:xfrm>
          <a:prstGeom prst="rect">
            <a:avLst/>
          </a:prstGeom>
          <a:solidFill>
            <a:srgbClr val="CC99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</a:rPr>
              <a:t>numbers</a:t>
            </a:r>
          </a:p>
        </p:txBody>
      </p:sp>
      <p:sp>
        <p:nvSpPr>
          <p:cNvPr id="64530" name="Rectangle 46"/>
          <p:cNvSpPr>
            <a:spLocks noChangeArrowheads="1"/>
          </p:cNvSpPr>
          <p:nvPr/>
        </p:nvSpPr>
        <p:spPr bwMode="auto">
          <a:xfrm>
            <a:off x="457200" y="3429000"/>
            <a:ext cx="3640138" cy="288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None/>
            </a:pPr>
            <a:r>
              <a:rPr lang="en-US" altLang="x-none" sz="1600" dirty="0">
                <a:solidFill>
                  <a:srgbClr val="000000"/>
                </a:solidFill>
                <a:latin typeface="Courier New" charset="0"/>
              </a:rPr>
              <a:t>int[] numbers = new int[10];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57200" y="1676400"/>
            <a:ext cx="4572000" cy="6191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tabLst>
                <a:tab pos="4572000" algn="l"/>
              </a:tabLst>
              <a:defRPr/>
            </a:pPr>
            <a:r>
              <a:rPr lang="en-US" sz="1800" b="1" i="1" kern="0" dirty="0">
                <a:solidFill>
                  <a:srgbClr val="000000"/>
                </a:solidFill>
                <a:latin typeface="Comic Sans MS"/>
                <a:ea typeface=""/>
              </a:rPr>
              <a:t>&lt;name&gt;</a:t>
            </a:r>
            <a:r>
              <a:rPr lang="en-US" sz="1800" kern="0" dirty="0">
                <a:solidFill>
                  <a:srgbClr val="000000"/>
                </a:solidFill>
                <a:latin typeface="Comic Sans MS"/>
                <a:ea typeface=""/>
              </a:rPr>
              <a:t>[</a:t>
            </a:r>
            <a:r>
              <a:rPr lang="en-US" sz="1800" b="1" i="1" kern="0" dirty="0">
                <a:solidFill>
                  <a:srgbClr val="000000"/>
                </a:solidFill>
                <a:latin typeface="Comic Sans MS"/>
                <a:ea typeface=""/>
              </a:rPr>
              <a:t>&lt;index&gt;</a:t>
            </a:r>
            <a:r>
              <a:rPr lang="en-US" sz="1800" kern="0" dirty="0">
                <a:solidFill>
                  <a:srgbClr val="000000"/>
                </a:solidFill>
                <a:latin typeface="Comic Sans MS"/>
                <a:ea typeface=""/>
              </a:rPr>
              <a:t>]      </a:t>
            </a:r>
            <a:r>
              <a:rPr lang="en-US" sz="1800" b="1" kern="0" dirty="0">
                <a:solidFill>
                  <a:srgbClr val="008080"/>
                </a:solidFill>
                <a:latin typeface="Comic Sans MS"/>
                <a:ea typeface=""/>
              </a:rPr>
              <a:t>// access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rgbClr val="3333CC"/>
              </a:buClr>
              <a:buSzPct val="85000"/>
              <a:tabLst>
                <a:tab pos="4572000" algn="l"/>
              </a:tabLst>
              <a:defRPr/>
            </a:pPr>
            <a:r>
              <a:rPr lang="en-US" sz="1800" b="1" i="1" kern="0" dirty="0">
                <a:solidFill>
                  <a:srgbClr val="000000"/>
                </a:solidFill>
                <a:latin typeface="Comic Sans MS"/>
                <a:ea typeface=""/>
              </a:rPr>
              <a:t>&lt;name&gt;</a:t>
            </a:r>
            <a:r>
              <a:rPr lang="en-US" sz="1800" kern="0" dirty="0">
                <a:solidFill>
                  <a:srgbClr val="000000"/>
                </a:solidFill>
                <a:latin typeface="Comic Sans MS"/>
                <a:ea typeface=""/>
              </a:rPr>
              <a:t>[</a:t>
            </a:r>
            <a:r>
              <a:rPr lang="en-US" sz="1800" b="1" i="1" kern="0" dirty="0">
                <a:solidFill>
                  <a:srgbClr val="000000"/>
                </a:solidFill>
                <a:latin typeface="Comic Sans MS"/>
                <a:ea typeface=""/>
              </a:rPr>
              <a:t>&lt;index&gt;</a:t>
            </a:r>
            <a:r>
              <a:rPr lang="en-US" sz="1800" kern="0" dirty="0">
                <a:solidFill>
                  <a:srgbClr val="000000"/>
                </a:solidFill>
                <a:latin typeface="Comic Sans MS"/>
                <a:ea typeface=""/>
              </a:rPr>
              <a:t>] = </a:t>
            </a:r>
            <a:r>
              <a:rPr lang="en-US" sz="1800" b="1" i="1" kern="0" dirty="0">
                <a:solidFill>
                  <a:srgbClr val="000000"/>
                </a:solidFill>
                <a:latin typeface="Comic Sans MS"/>
                <a:ea typeface=""/>
              </a:rPr>
              <a:t>&lt;value&gt;</a:t>
            </a:r>
            <a:r>
              <a:rPr lang="en-US" sz="1800" kern="0" dirty="0">
                <a:solidFill>
                  <a:srgbClr val="000000"/>
                </a:solidFill>
                <a:latin typeface="Comic Sans MS"/>
                <a:ea typeface=""/>
              </a:rPr>
              <a:t>;  /</a:t>
            </a:r>
            <a:r>
              <a:rPr lang="en-US" sz="1800" b="1" kern="0" dirty="0">
                <a:solidFill>
                  <a:srgbClr val="008080"/>
                </a:solidFill>
                <a:latin typeface="Comic Sans MS"/>
                <a:ea typeface=""/>
              </a:rPr>
              <a:t>/ modify</a:t>
            </a:r>
          </a:p>
        </p:txBody>
      </p:sp>
      <p:sp>
        <p:nvSpPr>
          <p:cNvPr id="41" name="Rectangle 3"/>
          <p:cNvSpPr>
            <a:spLocks noChangeArrowheads="1"/>
          </p:cNvSpPr>
          <p:nvPr/>
        </p:nvSpPr>
        <p:spPr bwMode="auto">
          <a:xfrm>
            <a:off x="61913" y="6319838"/>
            <a:ext cx="2300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</a:rPr>
              <a:t>BasicArrays.java</a:t>
            </a:r>
            <a:endParaRPr lang="en-US" altLang="x-none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2381973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Accessing Elements: Example</a:t>
            </a:r>
          </a:p>
        </p:txBody>
      </p:sp>
      <p:sp>
        <p:nvSpPr>
          <p:cNvPr id="27650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int[] numbers = </a:t>
            </a:r>
            <a:r>
              <a:rPr lang="en-US" altLang="x-none" sz="20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new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 int[10]; // create an int array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numbers[1] = 3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numbers[4] = 99;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 b="1">
                <a:latin typeface="Courier New" charset="0"/>
                <a:ea typeface="ＭＳ Ｐゴシック" charset="-128"/>
              </a:rPr>
              <a:t>  numbers[6] = 2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endParaRPr lang="en-US" altLang="x-none" sz="20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System.out.println(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numbers[2-1]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if (</a:t>
            </a:r>
            <a:r>
              <a:rPr lang="en-US" altLang="x-none" sz="2000" b="1">
                <a:latin typeface="Courier New" charset="0"/>
                <a:ea typeface="ＭＳ Ｐゴシック" charset="-128"/>
              </a:rPr>
              <a:t>numbers[4]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 &gt; 10)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    System.out.println(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numbers[4] &gt; 10.");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tabLst>
                <a:tab pos="4572000" algn="l"/>
              </a:tabLst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}</a:t>
            </a:r>
          </a:p>
        </p:txBody>
      </p:sp>
      <p:graphicFrame>
        <p:nvGraphicFramePr>
          <p:cNvPr id="7" name="Group 52"/>
          <p:cNvGraphicFramePr>
            <a:graphicFrameLocks noGrp="1"/>
          </p:cNvGraphicFramePr>
          <p:nvPr/>
        </p:nvGraphicFramePr>
        <p:xfrm>
          <a:off x="304800" y="5257800"/>
          <a:ext cx="1447800" cy="5207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numbers</a:t>
                      </a:r>
                    </a:p>
                  </a:txBody>
                  <a:tcPr horzOverflow="overflow">
                    <a:lnL cap="flat"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Group 152"/>
          <p:cNvGraphicFramePr>
            <a:graphicFrameLocks noGrp="1"/>
          </p:cNvGraphicFramePr>
          <p:nvPr/>
        </p:nvGraphicFramePr>
        <p:xfrm>
          <a:off x="1905000" y="4826000"/>
          <a:ext cx="6400798" cy="1041400"/>
        </p:xfrm>
        <a:graphic>
          <a:graphicData uri="http://schemas.openxmlformats.org/drawingml/2006/table">
            <a:tbl>
              <a:tblPr/>
              <a:tblGrid>
                <a:gridCol w="8725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26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26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26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26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425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26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26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26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266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266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975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marT="38971" marB="3897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99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1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marT="38971" marB="3897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059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Accessing Elements: Example</a:t>
            </a:r>
          </a:p>
        </p:txBody>
      </p:sp>
      <p:sp>
        <p:nvSpPr>
          <p:cNvPr id="6861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64A826C-0B12-8340-A2AD-C37D85F6E81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24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8611" name="Rectangle 3"/>
          <p:cNvSpPr txBox="1">
            <a:spLocks noChangeArrowheads="1"/>
          </p:cNvSpPr>
          <p:nvPr/>
        </p:nvSpPr>
        <p:spPr bwMode="auto">
          <a:xfrm>
            <a:off x="609600" y="1447800"/>
            <a:ext cx="7772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8001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What does this code segment do?</a:t>
            </a: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int[] numbers = new int[8];</a:t>
            </a: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numbers[0] = 1; numbers[1] = 1;</a:t>
            </a:r>
            <a:endParaRPr lang="en-US" altLang="x-none" sz="600">
              <a:solidFill>
                <a:srgbClr val="000000"/>
              </a:solidFill>
              <a:latin typeface="Courier New" charset="0"/>
            </a:endParaRPr>
          </a:p>
          <a:p>
            <a:pPr lvl="1" eaLnBrk="1" hangingPunct="1">
              <a:lnSpc>
                <a:spcPct val="11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for (int i = 2; i &lt; 8; i++) {</a:t>
            </a:r>
          </a:p>
          <a:p>
            <a:pPr lvl="1" eaLnBrk="1" hangingPunct="1">
              <a:lnSpc>
                <a:spcPct val="110000"/>
              </a:lnSpc>
              <a:buClr>
                <a:srgbClr val="3333CC"/>
              </a:buClr>
              <a:buSzPct val="75000"/>
              <a:buFont typeface="Wingdings" charset="2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	     numbers[i] = numbers[i-1] + numbers[i-2];</a:t>
            </a:r>
          </a:p>
          <a:p>
            <a:pPr lvl="1" eaLnBrk="1" hangingPunct="1">
              <a:lnSpc>
                <a:spcPct val="110000"/>
              </a:lnSpc>
              <a:buClr>
                <a:srgbClr val="3333CC"/>
              </a:buClr>
              <a:buSzPct val="75000"/>
              <a:buFont typeface="Wingdings" charset="2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	  }</a:t>
            </a:r>
          </a:p>
        </p:txBody>
      </p:sp>
      <p:graphicFrame>
        <p:nvGraphicFramePr>
          <p:cNvPr id="4" name="Group 4"/>
          <p:cNvGraphicFramePr>
            <a:graphicFrameLocks noGrp="1"/>
          </p:cNvGraphicFramePr>
          <p:nvPr/>
        </p:nvGraphicFramePr>
        <p:xfrm>
          <a:off x="1625600" y="3911600"/>
          <a:ext cx="5308600" cy="10414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3771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3810000" y="4062413"/>
            <a:ext cx="2163763" cy="280987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>
              <a:solidFill>
                <a:srgbClr val="FFFFFF"/>
              </a:solidFill>
            </a:endParaRPr>
          </a:p>
        </p:txBody>
      </p:sp>
      <p:sp>
        <p:nvSpPr>
          <p:cNvPr id="29698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Array </a:t>
            </a:r>
            <a:r>
              <a:rPr lang="en-US" altLang="x-none">
                <a:latin typeface="Courier New" charset="0"/>
                <a:ea typeface="ＭＳ Ｐゴシック" charset="-128"/>
              </a:rPr>
              <a:t>length</a:t>
            </a:r>
            <a:r>
              <a:rPr lang="en-US" altLang="x-none">
                <a:ea typeface="ＭＳ Ｐゴシック" charset="-128"/>
              </a:rPr>
              <a:t> field</a:t>
            </a:r>
          </a:p>
        </p:txBody>
      </p:sp>
      <p:sp>
        <p:nvSpPr>
          <p:cNvPr id="1836034" name="Rectangle 2"/>
          <p:cNvSpPr>
            <a:spLocks noGrp="1" noChangeArrowheads="1"/>
          </p:cNvSpPr>
          <p:nvPr>
            <p:ph idx="4294967295"/>
          </p:nvPr>
        </p:nvSpPr>
        <p:spPr>
          <a:xfrm>
            <a:off x="533400" y="1600200"/>
            <a:ext cx="80772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Java provides a </a:t>
            </a:r>
            <a:r>
              <a:rPr lang="en-US" altLang="x-none" sz="2000" dirty="0">
                <a:solidFill>
                  <a:srgbClr val="C00000"/>
                </a:solidFill>
                <a:latin typeface="Courier New" charset="0"/>
                <a:ea typeface="ＭＳ Ｐゴシック" charset="-128"/>
              </a:rPr>
              <a:t>length</a:t>
            </a:r>
            <a:r>
              <a:rPr lang="en-US" altLang="x-none" sz="2000" dirty="0">
                <a:solidFill>
                  <a:srgbClr val="C00000"/>
                </a:solidFill>
                <a:ea typeface="ＭＳ Ｐゴシック" charset="-128"/>
              </a:rPr>
              <a:t> field </a:t>
            </a:r>
            <a:r>
              <a:rPr lang="en-US" altLang="x-none" sz="2000" dirty="0">
                <a:ea typeface="ＭＳ Ｐゴシック" charset="-128"/>
              </a:rPr>
              <a:t>for each array to store the number of elements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It does not use parentheses like a String's 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.length()</a:t>
            </a: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length</a:t>
            </a:r>
            <a:r>
              <a:rPr lang="en-US" altLang="x-none" sz="1800" dirty="0">
                <a:ea typeface="ＭＳ Ｐゴシック" charset="-128"/>
              </a:rPr>
              <a:t> holds the number of elements, </a:t>
            </a:r>
            <a:r>
              <a:rPr lang="en-US" altLang="x-none" sz="1800" i="1" dirty="0">
                <a:solidFill>
                  <a:srgbClr val="CC0000"/>
                </a:solidFill>
                <a:ea typeface="ＭＳ Ｐゴシック" charset="-128"/>
              </a:rPr>
              <a:t>not</a:t>
            </a:r>
            <a:r>
              <a:rPr lang="en-US" altLang="x-none" sz="1800" dirty="0">
                <a:ea typeface="ＭＳ Ｐゴシック" charset="-128"/>
              </a:rPr>
              <a:t>  the largest index</a:t>
            </a:r>
          </a:p>
          <a:p>
            <a:pPr eaLnBrk="1" hangingPunct="1"/>
            <a:r>
              <a:rPr lang="en-US" altLang="x-none" sz="2000" dirty="0">
                <a:ea typeface="ＭＳ Ｐゴシック" charset="-128"/>
              </a:rPr>
              <a:t>Reference length using the array variable</a:t>
            </a:r>
            <a:r>
              <a:rPr lang="ja-JP" altLang="en-US" sz="2000" dirty="0">
                <a:ea typeface="ＭＳ Ｐゴシック" charset="-128"/>
              </a:rPr>
              <a:t>’</a:t>
            </a:r>
            <a:r>
              <a:rPr lang="en-US" altLang="ja-JP" sz="2000" dirty="0">
                <a:ea typeface="ＭＳ Ｐゴシック" charset="-128"/>
              </a:rPr>
              <a:t>s name:</a:t>
            </a:r>
            <a:endParaRPr lang="en-US" altLang="ja-JP" sz="6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1800" dirty="0">
                <a:ea typeface="ＭＳ Ｐゴシック" charset="-128"/>
              </a:rPr>
              <a:t>	                  </a:t>
            </a:r>
            <a:r>
              <a:rPr lang="en-US" altLang="x-none" sz="1800" b="1" i="1" dirty="0">
                <a:ea typeface="ＭＳ Ｐゴシック" charset="-128"/>
              </a:rPr>
              <a:t>&lt;name&gt;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.length</a:t>
            </a:r>
            <a:br>
              <a:rPr lang="en-US" altLang="x-none" sz="1800" dirty="0">
                <a:latin typeface="Courier New" charset="0"/>
                <a:ea typeface="ＭＳ Ｐゴシック" charset="-128"/>
              </a:rPr>
            </a:br>
            <a:endParaRPr lang="en-US" altLang="x-none" sz="18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[] numbers = new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[8];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(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numbers.length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); // 8</a:t>
            </a:r>
          </a:p>
          <a:p>
            <a:pPr lvl="1" eaLnBrk="1" hangingPunct="1">
              <a:spcBef>
                <a:spcPct val="0"/>
              </a:spcBef>
              <a:buFont typeface="Wingdings" charset="2"/>
              <a:buNone/>
            </a:pPr>
            <a:endParaRPr lang="en-US" altLang="x-none" sz="18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/>
            <a:r>
              <a:rPr lang="en-US" altLang="x-none" sz="2000" dirty="0">
                <a:ea typeface="ＭＳ Ｐゴシック" charset="-128"/>
              </a:rPr>
              <a:t>What expressions refer to the index of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(by</a:t>
            </a:r>
            <a:r>
              <a:rPr lang="zh-CN" altLang="en-US" sz="2000" dirty="0">
                <a:ea typeface="ＭＳ Ｐゴシック" charset="-128"/>
              </a:rPr>
              <a:t> </a:t>
            </a:r>
            <a:r>
              <a:rPr lang="en-US" altLang="zh-CN" sz="2000" dirty="0">
                <a:ea typeface="ＭＳ Ｐゴシック" charset="-128"/>
              </a:rPr>
              <a:t>.length)</a:t>
            </a:r>
            <a:r>
              <a:rPr lang="en-US" altLang="x-none" sz="2000" dirty="0">
                <a:ea typeface="ＭＳ Ｐゴシック" charset="-128"/>
              </a:rPr>
              <a:t>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the last element of any array?  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the middle element (assume odd number of elements)?</a:t>
            </a:r>
          </a:p>
        </p:txBody>
      </p:sp>
    </p:spTree>
    <p:extLst>
      <p:ext uri="{BB962C8B-B14F-4D97-AF65-F5344CB8AC3E}">
        <p14:creationId xmlns:p14="http://schemas.microsoft.com/office/powerpoint/2010/main" val="11765376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360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8360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360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8360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8360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836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36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603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Out-of-bounds (OOB)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200">
                <a:ea typeface="ＭＳ Ｐゴシック" charset="-128"/>
              </a:rPr>
              <a:t>Reading or writing any index outside of range will throw an </a:t>
            </a:r>
            <a:r>
              <a:rPr lang="en-US" altLang="x-none" sz="2200">
                <a:latin typeface="Courier New" charset="0"/>
                <a:ea typeface="ＭＳ Ｐゴシック" charset="-128"/>
              </a:rPr>
              <a:t>ArrayIndexOutOfBoundsException</a:t>
            </a:r>
            <a:r>
              <a:rPr lang="en-US" altLang="x-none" sz="2200">
                <a:ea typeface="ＭＳ Ｐゴシック" charset="-128"/>
              </a:rPr>
              <a:t>.</a:t>
            </a:r>
          </a:p>
          <a:p>
            <a:pPr lvl="1" eaLnBrk="1" hangingPunct="1"/>
            <a:endParaRPr lang="en-US" altLang="x-none" sz="600">
              <a:ea typeface="ＭＳ Ｐゴシック" charset="-128"/>
            </a:endParaRPr>
          </a:p>
          <a:p>
            <a:pPr eaLnBrk="1" hangingPunct="1"/>
            <a:r>
              <a:rPr lang="en-US" altLang="x-none" sz="2000">
                <a:ea typeface="ＭＳ Ｐゴシック" charset="-128"/>
              </a:rPr>
              <a:t>Example (which line(s) will cause OOB):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int[] data = new int[10];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System.out.println(data[0]);           // okay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System.out.println(data[9]);           // okay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System.out.println(data[-1]);          </a:t>
            </a:r>
            <a:r>
              <a:rPr lang="en-US" altLang="x-none" sz="18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// OOB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8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System.out.println(data[data.length]); </a:t>
            </a:r>
            <a:r>
              <a:rPr lang="en-US" altLang="x-none" sz="1800" b="1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// OOB</a:t>
            </a:r>
          </a:p>
        </p:txBody>
      </p:sp>
      <p:graphicFrame>
        <p:nvGraphicFramePr>
          <p:cNvPr id="1829892" name="Group 4"/>
          <p:cNvGraphicFramePr>
            <a:graphicFrameLocks noGrp="1"/>
          </p:cNvGraphicFramePr>
          <p:nvPr/>
        </p:nvGraphicFramePr>
        <p:xfrm>
          <a:off x="1127125" y="4876800"/>
          <a:ext cx="6416675" cy="1041400"/>
        </p:xfrm>
        <a:graphic>
          <a:graphicData uri="http://schemas.openxmlformats.org/drawingml/2006/table">
            <a:tbl>
              <a:tblPr/>
              <a:tblGrid>
                <a:gridCol w="8747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556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5403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5403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index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value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0"/>
                          <a:cs typeface="Times New Roman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4855" name="Rectangle 1"/>
          <p:cNvSpPr>
            <a:spLocks noChangeArrowheads="1"/>
          </p:cNvSpPr>
          <p:nvPr/>
        </p:nvSpPr>
        <p:spPr bwMode="auto">
          <a:xfrm>
            <a:off x="6705600" y="2819400"/>
            <a:ext cx="14478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endParaRPr lang="x-none" altLang="x-none">
              <a:solidFill>
                <a:srgbClr val="00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2200" y="3080554"/>
            <a:ext cx="1611339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 kern="0">
                <a:solidFill>
                  <a:srgbClr val="000000"/>
                </a:solidFill>
                <a:latin typeface="Courier New" charset="0"/>
              </a:rPr>
              <a:t>// okay</a:t>
            </a:r>
            <a:endParaRPr lang="en-US" altLang="x-none" sz="1800" kern="0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161061" y="3329818"/>
            <a:ext cx="1611339" cy="3277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 kern="0">
                <a:solidFill>
                  <a:srgbClr val="000000"/>
                </a:solidFill>
                <a:latin typeface="Courier New" charset="0"/>
              </a:rPr>
              <a:t>// okay</a:t>
            </a:r>
            <a:endParaRPr lang="en-US" altLang="x-none" sz="1800" kern="0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75603" y="3634618"/>
            <a:ext cx="24384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 kern="0" dirty="0">
                <a:solidFill>
                  <a:srgbClr val="000000"/>
                </a:solidFill>
                <a:latin typeface="Courier New" charset="0"/>
              </a:rPr>
              <a:t>// </a:t>
            </a:r>
            <a:r>
              <a:rPr lang="en-US" altLang="x-none" sz="1800" kern="0" dirty="0">
                <a:solidFill>
                  <a:srgbClr val="C00000"/>
                </a:solidFill>
                <a:latin typeface="Courier New" charset="0"/>
              </a:rPr>
              <a:t>error: OOB</a:t>
            </a:r>
          </a:p>
        </p:txBody>
      </p:sp>
      <p:sp>
        <p:nvSpPr>
          <p:cNvPr id="9" name="Rectangle 8"/>
          <p:cNvSpPr/>
          <p:nvPr/>
        </p:nvSpPr>
        <p:spPr>
          <a:xfrm>
            <a:off x="6175603" y="3939418"/>
            <a:ext cx="2438488" cy="313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</a:pPr>
            <a:r>
              <a:rPr lang="en-US" altLang="x-none" sz="1800" kern="0" dirty="0">
                <a:solidFill>
                  <a:srgbClr val="000000"/>
                </a:solidFill>
                <a:latin typeface="Courier New" charset="0"/>
              </a:rPr>
              <a:t>// </a:t>
            </a:r>
            <a:r>
              <a:rPr lang="en-US" altLang="x-none" sz="1800" kern="0" dirty="0">
                <a:solidFill>
                  <a:srgbClr val="C00000"/>
                </a:solidFill>
                <a:latin typeface="Courier New" charset="0"/>
              </a:rPr>
              <a:t>error: OOB</a:t>
            </a:r>
          </a:p>
        </p:txBody>
      </p:sp>
    </p:spTree>
    <p:extLst>
      <p:ext uri="{BB962C8B-B14F-4D97-AF65-F5344CB8AC3E}">
        <p14:creationId xmlns:p14="http://schemas.microsoft.com/office/powerpoint/2010/main" val="1280423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Arrays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declare arrays, access array elements, OOB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array initializer list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27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1456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D91A11A-D890-514A-8DBE-0C7923F5C1D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28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Quick Array Initialization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0"/>
            <a:ext cx="8229600" cy="4114800"/>
          </a:xfrm>
        </p:spPr>
        <p:txBody>
          <a:bodyPr/>
          <a:lstStyle/>
          <a:p>
            <a:pPr lvl="1" eaLnBrk="1" hangingPunct="1">
              <a:buFont typeface="Wingdings" charset="2"/>
              <a:buNone/>
            </a:pPr>
            <a:r>
              <a:rPr lang="en-US" altLang="x-none" sz="2000" b="1" i="1" dirty="0">
                <a:ea typeface="ＭＳ Ｐゴシック" charset="-128"/>
              </a:rPr>
              <a:t>&lt;type&gt;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[] </a:t>
            </a:r>
            <a:r>
              <a:rPr lang="en-US" altLang="x-none" sz="2000" b="1" i="1" dirty="0">
                <a:ea typeface="ＭＳ Ｐゴシック" charset="-128"/>
              </a:rPr>
              <a:t>&lt;name&gt;</a:t>
            </a:r>
            <a:r>
              <a:rPr lang="en-US" altLang="x-none" sz="2000" i="1" dirty="0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= {</a:t>
            </a:r>
            <a:r>
              <a:rPr lang="en-US" altLang="x-none" sz="2000" b="1" i="1" dirty="0">
                <a:ea typeface="ＭＳ Ｐゴシック" charset="-128"/>
              </a:rPr>
              <a:t>&lt;value&gt;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, </a:t>
            </a:r>
            <a:r>
              <a:rPr lang="en-US" altLang="x-none" sz="2000" b="1" i="1" dirty="0">
                <a:ea typeface="ＭＳ Ｐゴシック" charset="-128"/>
              </a:rPr>
              <a:t>&lt;value&gt;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,</a:t>
            </a:r>
            <a:r>
              <a:rPr lang="en-US" altLang="x-none" sz="2000" dirty="0">
                <a:ea typeface="ＭＳ Ｐゴシック" charset="-128"/>
              </a:rPr>
              <a:t> … </a:t>
            </a:r>
            <a:r>
              <a:rPr lang="en-US" altLang="x-none" sz="2000" b="1" i="1" dirty="0">
                <a:ea typeface="ＭＳ Ｐゴシック" charset="-128"/>
              </a:rPr>
              <a:t>&lt;value&gt;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};</a:t>
            </a:r>
          </a:p>
          <a:p>
            <a:pPr lvl="1" eaLnBrk="1" hangingPunct="1">
              <a:buFont typeface="Wingdings 2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Examples:</a:t>
            </a: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[] numbers = {12, 49, -2, 26, 5, 17, -6};</a:t>
            </a:r>
          </a:p>
          <a:p>
            <a:pPr>
              <a:lnSpc>
                <a:spcPct val="80000"/>
              </a:lnSpc>
              <a:spcAft>
                <a:spcPct val="25000"/>
              </a:spcAft>
              <a:buFont typeface="ZapfDingbats" charset="0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char[] </a:t>
            </a:r>
            <a:r>
              <a:rPr lang="en-US" altLang="x-none" sz="1600" dirty="0" err="1">
                <a:latin typeface="Courier New" charset="0"/>
                <a:ea typeface="ＭＳ Ｐゴシック" charset="-128"/>
              </a:rPr>
              <a:t>letterGrades</a:t>
            </a:r>
            <a:r>
              <a:rPr lang="en-US" altLang="x-none" sz="1600" dirty="0">
                <a:latin typeface="Courier New" charset="0"/>
                <a:ea typeface="ＭＳ Ｐゴシック" charset="-128"/>
              </a:rPr>
              <a:t> = {'A', 'B', 'C', 'D', 'F'};</a:t>
            </a:r>
          </a:p>
          <a:p>
            <a:pPr>
              <a:lnSpc>
                <a:spcPct val="80000"/>
              </a:lnSpc>
              <a:spcAft>
                <a:spcPct val="25000"/>
              </a:spcAft>
              <a:buFont typeface="ZapfDingbats" charset="0"/>
              <a:buNone/>
            </a:pPr>
            <a:r>
              <a:rPr lang="en-US" altLang="x-none" sz="1600" dirty="0">
                <a:latin typeface="Courier New" charset="0"/>
                <a:ea typeface="ＭＳ Ｐゴシック" charset="-128"/>
              </a:rPr>
              <a:t>      S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tring[] </a:t>
            </a:r>
            <a:r>
              <a:rPr lang="en-US" altLang="x-none" sz="1600" dirty="0" err="1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wordList</a:t>
            </a:r>
            <a:r>
              <a:rPr lang="en-US" altLang="x-none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 = {</a:t>
            </a:r>
            <a:r>
              <a:rPr lang="ja-JP" altLang="en-US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cs112</a:t>
            </a:r>
            <a:r>
              <a:rPr lang="ja-JP" altLang="en-US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, </a:t>
            </a:r>
            <a:r>
              <a:rPr lang="ja-JP" altLang="en-US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computer", </a:t>
            </a:r>
            <a:r>
              <a:rPr lang="ja-JP" altLang="en-US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  <a:t>television"};</a:t>
            </a:r>
            <a:br>
              <a:rPr lang="en-US" altLang="ja-JP" sz="1600" dirty="0">
                <a:solidFill>
                  <a:srgbClr val="000000"/>
                </a:solidFill>
                <a:latin typeface="Courier New" charset="0"/>
                <a:ea typeface="ＭＳ Ｐゴシック" charset="-128"/>
              </a:rPr>
            </a:br>
            <a:endParaRPr lang="en-US" altLang="ja-JP" sz="24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values are delimited by braces and separated by commas</a:t>
            </a:r>
          </a:p>
          <a:p>
            <a:pPr lvl="1">
              <a:lnSpc>
                <a:spcPct val="80000"/>
              </a:lnSpc>
              <a:spcAft>
                <a:spcPct val="25000"/>
              </a:spcAft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new operator is not used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compiler </a:t>
            </a:r>
          </a:p>
          <a:p>
            <a:pPr lvl="2">
              <a:lnSpc>
                <a:spcPct val="80000"/>
              </a:lnSpc>
            </a:pPr>
            <a:r>
              <a:rPr lang="en-US" altLang="x-none" sz="1600" dirty="0">
                <a:ea typeface="ＭＳ Ｐゴシック" charset="-128"/>
              </a:rPr>
              <a:t>figures out the size by counting the values in the initializer list</a:t>
            </a:r>
          </a:p>
          <a:p>
            <a:pPr lvl="2">
              <a:lnSpc>
                <a:spcPct val="80000"/>
              </a:lnSpc>
            </a:pPr>
            <a:r>
              <a:rPr lang="en-US" altLang="x-none" sz="1600" dirty="0">
                <a:ea typeface="ＭＳ Ｐゴシック" charset="-128"/>
              </a:rPr>
              <a:t>initializes the values of the elements with those in the initializer list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533400" y="1447800"/>
            <a:ext cx="83058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85000"/>
              <a:buFont typeface="Wingdings" charset="2"/>
              <a:buChar char="q"/>
            </a:pP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An </a:t>
            </a:r>
            <a:r>
              <a:rPr lang="en-US" altLang="x-none" sz="2400">
                <a:solidFill>
                  <a:srgbClr val="C00000"/>
                </a:solidFill>
                <a:latin typeface="Comic Sans MS" charset="0"/>
              </a:rPr>
              <a:t>initializer list </a:t>
            </a:r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can be used to instantiate and initialize an array in one step</a:t>
            </a:r>
          </a:p>
        </p:txBody>
      </p:sp>
    </p:spTree>
    <p:extLst>
      <p:ext uri="{BB962C8B-B14F-4D97-AF65-F5344CB8AC3E}">
        <p14:creationId xmlns:p14="http://schemas.microsoft.com/office/powerpoint/2010/main" val="3913088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86D7E5C-B704-D545-9288-CE58444698ED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29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1534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</a:t>
            </a:r>
            <a:r>
              <a:rPr lang="en-US" altLang="zh-CN" sz="3600">
                <a:ea typeface="ＭＳ Ｐゴシック" charset="-128"/>
              </a:rPr>
              <a:t>I</a:t>
            </a:r>
            <a:r>
              <a:rPr lang="en-US" altLang="x-none" sz="3600">
                <a:ea typeface="ＭＳ Ｐゴシック" charset="-128"/>
              </a:rPr>
              <a:t>mplement Month2Word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05000"/>
            <a:ext cx="8458200" cy="44958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// map number of 1-12 to English word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public static String month2Word(int num) 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{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final String[] map = </a:t>
            </a:r>
            <a:br>
              <a:rPr lang="en-US" altLang="x-none" sz="2000">
                <a:latin typeface="Courier New" charset="0"/>
                <a:ea typeface="ＭＳ Ｐゴシック" charset="-128"/>
              </a:rPr>
            </a:br>
            <a:r>
              <a:rPr lang="en-US" altLang="x-none" sz="2000">
                <a:latin typeface="Courier New" charset="0"/>
                <a:ea typeface="ＭＳ Ｐゴシック" charset="-128"/>
              </a:rPr>
              <a:t>  {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Jan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Feb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Mar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Apr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May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Jun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</a:t>
            </a:r>
            <a:br>
              <a:rPr lang="en-US" altLang="ja-JP" sz="2000">
                <a:latin typeface="Courier New" charset="0"/>
                <a:ea typeface="ＭＳ Ｐゴシック" charset="-128"/>
              </a:rPr>
            </a:br>
            <a:r>
              <a:rPr lang="en-US" altLang="ja-JP" sz="2000">
                <a:latin typeface="Courier New" charset="0"/>
                <a:ea typeface="ＭＳ Ｐゴシック" charset="-128"/>
              </a:rPr>
              <a:t>  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Jul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Aug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Sep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Oct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Nov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,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Dec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ja-JP" sz="2000">
                <a:latin typeface="Courier New" charset="0"/>
                <a:ea typeface="ＭＳ Ｐゴシック" charset="-128"/>
              </a:rPr>
              <a:t> };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if (num &lt; 1 || num &gt; 12) // for robust programming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  return 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Error</a:t>
            </a:r>
            <a:r>
              <a:rPr lang="en-US" altLang="en-US" sz="200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;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else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     return </a:t>
            </a:r>
            <a:r>
              <a:rPr lang="en-US" altLang="x-none" sz="20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map[num-1]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;</a:t>
            </a:r>
          </a:p>
          <a:p>
            <a:pPr eaLnBrk="1" hangingPunct="1"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343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Recap: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char</a:t>
            </a:r>
            <a:r>
              <a:rPr lang="en-US" altLang="x-none" dirty="0">
                <a:latin typeface="Verdana" charset="0"/>
                <a:ea typeface="ＭＳ Ｐゴシック" charset="-128"/>
              </a:rPr>
              <a:t> </a:t>
            </a:r>
            <a:r>
              <a:rPr lang="en-US" altLang="x-none" dirty="0">
                <a:ea typeface="ＭＳ Ｐゴシック" charset="-128"/>
              </a:rPr>
              <a:t>vs.</a:t>
            </a:r>
            <a:r>
              <a:rPr lang="en-US" altLang="x-none" dirty="0">
                <a:latin typeface="Verdana" charset="0"/>
                <a:ea typeface="ＭＳ Ｐゴシック" charset="-128"/>
              </a:rPr>
              <a:t>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String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2470811"/>
              </p:ext>
            </p:extLst>
          </p:nvPr>
        </p:nvGraphicFramePr>
        <p:xfrm>
          <a:off x="609600" y="1981200"/>
          <a:ext cx="7696200" cy="331216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73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943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 object w/ a sequence of chars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 primitive value storing a </a:t>
                      </a:r>
                      <a:r>
                        <a:rPr lang="en-US" dirty="0" err="1"/>
                        <a:t>unicode</a:t>
                      </a:r>
                      <a:r>
                        <a:rPr lang="en-US" dirty="0"/>
                        <a:t> index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.length,</a:t>
                      </a:r>
                      <a:r>
                        <a:rPr lang="en-US" baseline="0" dirty="0"/>
                        <a:t> .</a:t>
                      </a:r>
                      <a:r>
                        <a:rPr lang="en-US" baseline="0" dirty="0" err="1"/>
                        <a:t>toUpperCase</a:t>
                      </a:r>
                      <a:r>
                        <a:rPr lang="en-US" baseline="0" dirty="0"/>
                        <a:t>, </a:t>
                      </a:r>
                      <a:r>
                        <a:rPr lang="is-IS" baseline="0" dirty="0"/>
                        <a:t>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 methods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==, !=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Compare reference,</a:t>
                      </a:r>
                      <a:r>
                        <a:rPr lang="en-US" baseline="0" dirty="0"/>
                        <a:t> not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Compare 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&lt;, &lt;=, &gt;, &gt;=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defined. Use </a:t>
                      </a:r>
                      <a:r>
                        <a:rPr lang="en-US" dirty="0" err="1"/>
                        <a:t>compareTo</a:t>
                      </a:r>
                      <a:r>
                        <a:rPr lang="en-US" dirty="0"/>
                        <a:t>(</a:t>
                      </a:r>
                      <a:r>
                        <a:rPr lang="en-US" dirty="0" err="1"/>
                        <a:t>anotherString</a:t>
                      </a:r>
                      <a:r>
                        <a:rPr lang="en-US" dirty="0"/>
                        <a:t>)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Lexicographic order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.equals 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Compare content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 defined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609600" y="5943600"/>
            <a:ext cx="61198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</a:rPr>
              <a:t>https://en.wikipedia.org/wiki/List_of_Unicode_characters</a:t>
            </a:r>
          </a:p>
        </p:txBody>
      </p:sp>
    </p:spTree>
    <p:extLst>
      <p:ext uri="{BB962C8B-B14F-4D97-AF65-F5344CB8AC3E}">
        <p14:creationId xmlns:p14="http://schemas.microsoft.com/office/powerpoint/2010/main" val="111130639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Arrays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declare arrays, access array elements, OOB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array initializer list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array as method parameter/return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30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3130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Array as Parameter (Declare)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public static </a:t>
            </a:r>
            <a:r>
              <a:rPr lang="en-US" altLang="x-none" sz="2000" b="1" i="1">
                <a:ea typeface="ＭＳ Ｐゴシック" charset="-128"/>
              </a:rPr>
              <a:t>&lt;type&gt;</a:t>
            </a:r>
            <a:r>
              <a:rPr lang="en-US" altLang="x-none" sz="2000" i="1">
                <a:latin typeface="Courier New" charset="0"/>
                <a:ea typeface="ＭＳ Ｐゴシック" charset="-128"/>
              </a:rPr>
              <a:t> </a:t>
            </a:r>
            <a:r>
              <a:rPr lang="en-US" altLang="x-none" sz="2000" b="1" i="1">
                <a:ea typeface="ＭＳ Ｐゴシック" charset="-128"/>
              </a:rPr>
              <a:t>&lt;method&gt;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2000" b="1" i="1">
                <a:solidFill>
                  <a:srgbClr val="003399"/>
                </a:solidFill>
                <a:ea typeface="ＭＳ Ｐゴシック" charset="-128"/>
              </a:rPr>
              <a:t>&lt;type&gt;</a:t>
            </a:r>
            <a:r>
              <a:rPr lang="en-US" altLang="x-none" sz="200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[] </a:t>
            </a:r>
            <a:r>
              <a:rPr lang="en-US" altLang="x-none" sz="2000" b="1" i="1">
                <a:solidFill>
                  <a:srgbClr val="003399"/>
                </a:solidFill>
                <a:ea typeface="ＭＳ Ｐゴシック" charset="-128"/>
              </a:rPr>
              <a:t>&lt;name&gt;</a:t>
            </a:r>
            <a:r>
              <a:rPr lang="en-US" altLang="x-none" sz="2000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180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180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Example: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800">
                <a:latin typeface="Courier New" charset="0"/>
                <a:ea typeface="ＭＳ Ｐゴシック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20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Returns the average of the given array of numbers.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public static double max(</a:t>
            </a:r>
            <a:r>
              <a:rPr lang="en-US" altLang="x-none" sz="18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int[] numbers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int max = Integer.MIN_VALUE;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for (int i = 0; i &lt; numbers.length; i++) {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    if (numbers[i] &gt; max) max = numbers[i];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}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return max;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}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5638800"/>
            <a:ext cx="8229600" cy="1138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800100" lvl="1" indent="-342900" eaLnBrk="0" hangingPunct="0">
              <a:spcBef>
                <a:spcPct val="20000"/>
              </a:spcBef>
              <a:buClr>
                <a:srgbClr val="3333CC"/>
              </a:buClr>
              <a:buSzPct val="75000"/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See Arrays class for many useful array methods</a:t>
            </a:r>
          </a:p>
          <a:p>
            <a:pPr marL="1143000" lvl="2" indent="-2286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https://</a:t>
            </a:r>
            <a:r>
              <a:rPr lang="en-US" sz="20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docs.oracle.com</a:t>
            </a:r>
            <a:r>
              <a:rPr lang="en-US" sz="20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javase</a:t>
            </a:r>
            <a:r>
              <a:rPr lang="en-US" sz="20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/7/docs/</a:t>
            </a:r>
            <a:r>
              <a:rPr lang="en-US" sz="20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api</a:t>
            </a:r>
            <a:r>
              <a:rPr lang="en-US" sz="20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/java/</a:t>
            </a:r>
            <a:r>
              <a:rPr lang="en-US" sz="20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util</a:t>
            </a:r>
            <a:r>
              <a:rPr lang="en-US" sz="20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/</a:t>
            </a:r>
            <a:r>
              <a:rPr lang="en-US" sz="2000" kern="0" dirty="0" err="1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Arrays.html</a:t>
            </a:r>
            <a:endParaRPr lang="en-US" sz="2000" kern="0" dirty="0">
              <a:solidFill>
                <a:srgbClr val="000000"/>
              </a:solidFill>
              <a:latin typeface="Comic Sans M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045589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Array as Parameter (Call)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charset="2"/>
              <a:buNone/>
            </a:pPr>
            <a:r>
              <a:rPr lang="en-US" altLang="x-none" sz="2000" b="1" dirty="0">
                <a:ea typeface="ＭＳ Ｐゴシック" charset="-128"/>
              </a:rPr>
              <a:t>	</a:t>
            </a:r>
            <a:r>
              <a:rPr lang="en-US" altLang="x-none" sz="2000" b="1" i="1" dirty="0">
                <a:ea typeface="ＭＳ Ｐゴシック" charset="-128"/>
              </a:rPr>
              <a:t>&lt;</a:t>
            </a:r>
            <a:r>
              <a:rPr lang="en-US" altLang="x-none" sz="2000" b="1" i="1" dirty="0" err="1">
                <a:ea typeface="ＭＳ Ｐゴシック" charset="-128"/>
              </a:rPr>
              <a:t>methodName</a:t>
            </a:r>
            <a:r>
              <a:rPr lang="en-US" altLang="x-none" sz="2000" b="1" i="1" dirty="0">
                <a:ea typeface="ＭＳ Ｐゴシック" charset="-128"/>
              </a:rPr>
              <a:t>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x-none" sz="2000" b="1" i="1" dirty="0">
                <a:solidFill>
                  <a:srgbClr val="003399"/>
                </a:solidFill>
                <a:ea typeface="ＭＳ Ｐゴシック" charset="-128"/>
              </a:rPr>
              <a:t>&lt;</a:t>
            </a:r>
            <a:r>
              <a:rPr lang="en-US" altLang="x-none" sz="2000" b="1" i="1" dirty="0" err="1">
                <a:solidFill>
                  <a:srgbClr val="003399"/>
                </a:solidFill>
                <a:ea typeface="ＭＳ Ｐゴシック" charset="-128"/>
              </a:rPr>
              <a:t>arrayName</a:t>
            </a:r>
            <a:r>
              <a:rPr lang="en-US" altLang="x-none" sz="2000" b="1" i="1" dirty="0">
                <a:solidFill>
                  <a:srgbClr val="003399"/>
                </a:solidFill>
                <a:ea typeface="ＭＳ Ｐゴシック" charset="-128"/>
              </a:rPr>
              <a:t>&gt;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);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1800" dirty="0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Example: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800" dirty="0">
                <a:latin typeface="Courier New" charset="0"/>
                <a:ea typeface="ＭＳ Ｐゴシック" charset="-128"/>
              </a:rPr>
              <a:t>	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public class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MyProgram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{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public static void main(String[]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args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) {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        // figure out the average TA IQ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  int[]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iq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{126, 109, 149, 167, 125};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  int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maxIQ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= 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max(</a:t>
            </a:r>
            <a:r>
              <a:rPr lang="en-US" altLang="x-none" sz="1800" b="1" dirty="0" err="1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iq</a:t>
            </a:r>
            <a:r>
              <a:rPr lang="en-US" altLang="x-none" sz="1800" b="1" dirty="0">
                <a:latin typeface="Courier New" charset="0"/>
                <a:ea typeface="ＭＳ Ｐゴシック" charset="-128"/>
              </a:rPr>
              <a:t>)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;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   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System.out.println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18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Highest IQ = " +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maxIQ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);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}</a:t>
            </a:r>
          </a:p>
          <a:p>
            <a:pPr eaLnBrk="1" hangingPunct="1">
              <a:spcBef>
                <a:spcPct val="0"/>
              </a:spcBef>
              <a:buFont typeface="Wingdings 2" charset="2"/>
              <a:buNone/>
            </a:pPr>
            <a:r>
              <a:rPr lang="en-US" altLang="x-none" sz="1800" dirty="0">
                <a:latin typeface="Courier New" charset="0"/>
                <a:ea typeface="ＭＳ Ｐゴシック" charset="-128"/>
              </a:rPr>
              <a:t>	    ...</a:t>
            </a: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pPr lvl="1" eaLnBrk="1" hangingPunct="1"/>
            <a:endParaRPr lang="en-US" altLang="x-none" sz="18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Notice that you don't write the 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[]</a:t>
            </a:r>
            <a:r>
              <a:rPr lang="en-US" altLang="x-none" sz="1800" dirty="0">
                <a:ea typeface="ＭＳ Ｐゴシック" charset="-128"/>
              </a:rPr>
              <a:t> when passing the array.</a:t>
            </a:r>
          </a:p>
        </p:txBody>
      </p:sp>
    </p:spTree>
    <p:extLst>
      <p:ext uri="{BB962C8B-B14F-4D97-AF65-F5344CB8AC3E}">
        <p14:creationId xmlns:p14="http://schemas.microsoft.com/office/powerpoint/2010/main" val="466008688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B14DA18-8146-BF4C-86BE-AC7635FED192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33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Command-Line Arguments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The signature of the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main</a:t>
            </a:r>
            <a:r>
              <a:rPr lang="en-US" altLang="x-none" sz="2000" dirty="0">
                <a:ea typeface="ＭＳ Ｐゴシック" charset="-128"/>
              </a:rPr>
              <a:t> method indicates that it takes an array of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String</a:t>
            </a:r>
            <a:r>
              <a:rPr lang="en-US" altLang="x-none" sz="2000" dirty="0">
                <a:ea typeface="ＭＳ Ｐゴシック" charset="-128"/>
              </a:rPr>
              <a:t> as a parameter</a:t>
            </a:r>
          </a:p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These values come from command-line arguments that are provided when the interpreter is invoked</a:t>
            </a:r>
          </a:p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For example, the following invocation of the interpreter passes an array of three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String</a:t>
            </a:r>
            <a:r>
              <a:rPr lang="en-US" altLang="x-none" sz="2000" dirty="0">
                <a:ea typeface="ＭＳ Ｐゴシック" charset="-128"/>
              </a:rPr>
              <a:t> objects into main method:</a:t>
            </a:r>
          </a:p>
          <a:p>
            <a:pPr lvl="4">
              <a:lnSpc>
                <a:spcPct val="90000"/>
              </a:lnSpc>
            </a:pPr>
            <a:endParaRPr lang="en-US" altLang="x-none" sz="1600" dirty="0">
              <a:latin typeface="Times New Roman" charset="0"/>
              <a:ea typeface="ＭＳ Ｐゴシック" charset="-128"/>
            </a:endParaRP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	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&gt; java </a:t>
            </a:r>
            <a:r>
              <a:rPr lang="en-US" altLang="x-none" sz="1800" dirty="0" err="1">
                <a:latin typeface="Courier New" charset="0"/>
                <a:ea typeface="ＭＳ Ｐゴシック" charset="-128"/>
              </a:rPr>
              <a:t>Calc</a:t>
            </a:r>
            <a:r>
              <a:rPr lang="en-US" altLang="x-none" sz="1800" dirty="0">
                <a:latin typeface="Courier New" charset="0"/>
                <a:ea typeface="ＭＳ Ｐゴシック" charset="-128"/>
              </a:rPr>
              <a:t> 3 + 5 </a:t>
            </a:r>
          </a:p>
          <a:p>
            <a:pPr lvl="4">
              <a:lnSpc>
                <a:spcPct val="90000"/>
              </a:lnSpc>
            </a:pPr>
            <a:endParaRPr lang="en-US" altLang="x-none" sz="1600" dirty="0">
              <a:latin typeface="Times New Roman" charset="0"/>
              <a:ea typeface="ＭＳ Ｐゴシック" charset="-128"/>
            </a:endParaRPr>
          </a:p>
          <a:p>
            <a:pPr>
              <a:lnSpc>
                <a:spcPct val="90000"/>
              </a:lnSpc>
            </a:pPr>
            <a:r>
              <a:rPr lang="en-US" altLang="x-none" sz="2000" dirty="0">
                <a:ea typeface="ＭＳ Ｐゴシック" charset="-128"/>
              </a:rPr>
              <a:t>The strings </a:t>
            </a:r>
            <a:r>
              <a:rPr lang="ja-JP" altLang="en-US" sz="2000" dirty="0">
                <a:ea typeface="ＭＳ Ｐゴシック" charset="-128"/>
              </a:rPr>
              <a:t>“</a:t>
            </a:r>
            <a:r>
              <a:rPr lang="en-US" altLang="ja-JP" sz="2000" dirty="0">
                <a:ea typeface="ＭＳ Ｐゴシック" charset="-128"/>
              </a:rPr>
              <a:t>3</a:t>
            </a:r>
            <a:r>
              <a:rPr lang="ja-JP" altLang="en-US" sz="2000" dirty="0">
                <a:ea typeface="ＭＳ Ｐゴシック" charset="-128"/>
              </a:rPr>
              <a:t>”</a:t>
            </a:r>
            <a:r>
              <a:rPr lang="en-US" altLang="ja-JP" sz="2000" dirty="0">
                <a:ea typeface="ＭＳ Ｐゴシック" charset="-128"/>
              </a:rPr>
              <a:t>, </a:t>
            </a:r>
            <a:r>
              <a:rPr lang="ja-JP" altLang="en-US" sz="2000" dirty="0">
                <a:ea typeface="ＭＳ Ｐゴシック" charset="-128"/>
              </a:rPr>
              <a:t>“</a:t>
            </a:r>
            <a:r>
              <a:rPr lang="en-US" altLang="ja-JP" sz="2000" dirty="0">
                <a:ea typeface="ＭＳ Ｐゴシック" charset="-128"/>
              </a:rPr>
              <a:t>+</a:t>
            </a:r>
            <a:r>
              <a:rPr lang="ja-JP" altLang="en-US" sz="2000" dirty="0">
                <a:ea typeface="ＭＳ Ｐゴシック" charset="-128"/>
              </a:rPr>
              <a:t>”</a:t>
            </a:r>
            <a:r>
              <a:rPr lang="en-US" altLang="ja-JP" sz="2000" dirty="0">
                <a:ea typeface="ＭＳ Ｐゴシック" charset="-128"/>
              </a:rPr>
              <a:t>, </a:t>
            </a:r>
            <a:r>
              <a:rPr lang="ja-JP" altLang="en-US" sz="2000" dirty="0">
                <a:ea typeface="ＭＳ Ｐゴシック" charset="-128"/>
              </a:rPr>
              <a:t>“</a:t>
            </a:r>
            <a:r>
              <a:rPr lang="en-US" altLang="ja-JP" sz="2000" dirty="0">
                <a:ea typeface="ＭＳ Ｐゴシック" charset="-128"/>
              </a:rPr>
              <a:t>5</a:t>
            </a:r>
            <a:r>
              <a:rPr lang="ja-JP" altLang="en-US" sz="2000" dirty="0">
                <a:ea typeface="ＭＳ Ｐゴシック" charset="-128"/>
              </a:rPr>
              <a:t>”</a:t>
            </a:r>
            <a:r>
              <a:rPr lang="en-US" altLang="ja-JP" sz="2000" dirty="0">
                <a:ea typeface="ＭＳ Ｐゴシック" charset="-128"/>
              </a:rPr>
              <a:t>, are stored at indexes 0-2 of the String array </a:t>
            </a:r>
            <a:r>
              <a:rPr lang="en-US" altLang="ja-JP" sz="2000" dirty="0" err="1">
                <a:latin typeface="Courier New" charset="0"/>
                <a:ea typeface="ＭＳ Ｐゴシック" charset="-128"/>
              </a:rPr>
              <a:t>args</a:t>
            </a:r>
            <a:endParaRPr lang="en-US" altLang="ja-JP" sz="2000" dirty="0">
              <a:latin typeface="Courier New" charset="0"/>
              <a:ea typeface="ＭＳ Ｐゴシック" charset="-128"/>
            </a:endParaRPr>
          </a:p>
          <a:p>
            <a:pPr lvl="4">
              <a:lnSpc>
                <a:spcPct val="90000"/>
              </a:lnSpc>
            </a:pPr>
            <a:endParaRPr lang="en-US" altLang="x-none" sz="1600" dirty="0">
              <a:latin typeface="Times New Roman" charset="0"/>
              <a:ea typeface="ＭＳ Ｐゴシック" charset="-128"/>
            </a:endParaRPr>
          </a:p>
          <a:p>
            <a:pPr>
              <a:lnSpc>
                <a:spcPct val="90000"/>
              </a:lnSpc>
              <a:buFont typeface="ZapfDingbats" charset="0"/>
              <a:buNone/>
            </a:pPr>
            <a:r>
              <a:rPr lang="en-US" altLang="x-none" sz="2000" dirty="0">
                <a:ea typeface="ＭＳ Ｐゴシック" charset="-128"/>
              </a:rPr>
              <a:t>Exercise: Implement a simple command-line calculator: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latin typeface="Courier New" charset="0"/>
                <a:ea typeface="ＭＳ Ｐゴシック" charset="-128"/>
              </a:rPr>
              <a:t>         &lt;num1&gt; +|-|*|- &lt;num2&gt; </a:t>
            </a:r>
            <a:endParaRPr lang="en-US" altLang="x-none" sz="2000" dirty="0">
              <a:ea typeface="ＭＳ Ｐゴシック" charset="-128"/>
            </a:endParaRPr>
          </a:p>
        </p:txBody>
      </p:sp>
      <p:sp>
        <p:nvSpPr>
          <p:cNvPr id="40964" name="Text Box 47"/>
          <p:cNvSpPr txBox="1">
            <a:spLocks noChangeArrowheads="1"/>
          </p:cNvSpPr>
          <p:nvPr/>
        </p:nvSpPr>
        <p:spPr bwMode="auto">
          <a:xfrm>
            <a:off x="6400800" y="6461125"/>
            <a:ext cx="15795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dirty="0">
                <a:solidFill>
                  <a:srgbClr val="000000"/>
                </a:solidFill>
              </a:rPr>
              <a:t>See </a:t>
            </a:r>
            <a:r>
              <a:rPr lang="en-US" altLang="x-none" sz="2000" dirty="0" err="1">
                <a:solidFill>
                  <a:srgbClr val="000000"/>
                </a:solidFill>
              </a:rPr>
              <a:t>Calc.java</a:t>
            </a:r>
            <a:endParaRPr lang="en-US" altLang="x-none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9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939C0AE-D347-2B48-9511-0AFA50F565F6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34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Example: Command-Line Arguments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x-none" dirty="0">
                <a:ea typeface="ＭＳ Ｐゴシック" charset="-128"/>
              </a:rPr>
              <a:t>Modify </a:t>
            </a:r>
            <a:r>
              <a:rPr lang="en-US" altLang="x-none" dirty="0" err="1">
                <a:ea typeface="ＭＳ Ｐゴシック" charset="-128"/>
              </a:rPr>
              <a:t>CaesarFile</a:t>
            </a:r>
            <a:r>
              <a:rPr lang="en-US" altLang="x-none" dirty="0">
                <a:ea typeface="ＭＳ Ｐゴシック" charset="-128"/>
              </a:rPr>
              <a:t> to take command, key, and file in </a:t>
            </a:r>
            <a:r>
              <a:rPr lang="en-US" altLang="x-none" dirty="0" err="1">
                <a:ea typeface="ＭＳ Ｐゴシック" charset="-128"/>
              </a:rPr>
              <a:t>commandline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% java </a:t>
            </a:r>
            <a:r>
              <a:rPr lang="en-US" altLang="x-none" dirty="0" err="1">
                <a:ea typeface="ＭＳ Ｐゴシック" charset="-128"/>
              </a:rPr>
              <a:t>CaesarFileCL</a:t>
            </a:r>
            <a:r>
              <a:rPr lang="en-US" altLang="x-none" dirty="0">
                <a:ea typeface="ＭＳ Ｐゴシック" charset="-128"/>
              </a:rPr>
              <a:t> &lt;</a:t>
            </a:r>
            <a:r>
              <a:rPr lang="en-US" altLang="x-none" dirty="0" err="1">
                <a:ea typeface="ＭＳ Ｐゴシック" charset="-128"/>
              </a:rPr>
              <a:t>enc|dec</a:t>
            </a:r>
            <a:r>
              <a:rPr lang="en-US" altLang="x-none" dirty="0">
                <a:ea typeface="ＭＳ Ｐゴシック" charset="-128"/>
              </a:rPr>
              <a:t>&gt; &lt;file&gt; &lt;key&gt; </a:t>
            </a:r>
          </a:p>
        </p:txBody>
      </p:sp>
    </p:spTree>
    <p:extLst>
      <p:ext uri="{BB962C8B-B14F-4D97-AF65-F5344CB8AC3E}">
        <p14:creationId xmlns:p14="http://schemas.microsoft.com/office/powerpoint/2010/main" val="13164005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Arrays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declare arrays, access array elements, OOB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array initializer list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array as method parameter/return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Using arrays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basic array loops to process array elements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35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587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C343CB9-9B3F-0D41-A937-1BF9C91CA5B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36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691188"/>
            <a:ext cx="1447800" cy="1143000"/>
          </a:xfrm>
        </p:spPr>
        <p:txBody>
          <a:bodyPr/>
          <a:lstStyle/>
          <a:p>
            <a:r>
              <a:rPr lang="en-US" altLang="x-none" sz="1800">
                <a:ea typeface="ＭＳ Ｐゴシック" charset="-128"/>
              </a:rPr>
              <a:t>Array and Loops Examples</a:t>
            </a:r>
          </a:p>
        </p:txBody>
      </p:sp>
      <p:pic>
        <p:nvPicPr>
          <p:cNvPr id="3686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63" y="0"/>
            <a:ext cx="78946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723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Arrays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declare arrays, access array elements, OOB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array initializer list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array as method parameter/return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Using arrays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basic array loops</a:t>
            </a:r>
          </a:p>
          <a:p>
            <a:pPr lvl="2"/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using array as counters/accumulators</a:t>
            </a:r>
          </a:p>
          <a:p>
            <a:pPr lvl="2"/>
            <a:endParaRPr lang="en-US" altLang="x-none" dirty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37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19757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10870A5-C9CF-2845-AD43-12063C2A1DF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38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Example Array Use Pattern: Array Elements as Counters/Accumulators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Create an array equal to the size of the number of categories</a:t>
            </a:r>
            <a:br>
              <a:rPr lang="en-US" altLang="x-none" dirty="0">
                <a:ea typeface="ＭＳ Ｐゴシック" charset="-128"/>
              </a:rPr>
            </a:br>
            <a:endParaRPr lang="en-US" altLang="x-none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Loop over each input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map input</a:t>
            </a:r>
            <a:r>
              <a:rPr lang="en-US" altLang="en-US" dirty="0">
                <a:ea typeface="ＭＳ Ｐゴシック" charset="-128"/>
              </a:rPr>
              <a:t>’</a:t>
            </a:r>
            <a:r>
              <a:rPr lang="en-US" altLang="x-none" dirty="0">
                <a:ea typeface="ＭＳ Ｐゴシック" charset="-128"/>
              </a:rPr>
              <a:t>s value to array index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increase the array element at index</a:t>
            </a:r>
          </a:p>
          <a:p>
            <a:pPr lvl="2"/>
            <a:endParaRPr lang="en-US" altLang="x-none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Display result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map each array index back to input to display</a:t>
            </a:r>
          </a:p>
          <a:p>
            <a:pPr lvl="2"/>
            <a:endParaRPr lang="en-US" altLang="x-none" dirty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3351234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Grade Histogram Question</a:t>
            </a:r>
          </a:p>
        </p:txBody>
      </p:sp>
      <p:sp>
        <p:nvSpPr>
          <p:cNvPr id="4710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400">
                <a:ea typeface="ＭＳ Ｐゴシック" charset="-128"/>
              </a:rPr>
              <a:t>Given a file of integer exam scores, where a score is between 0 and 100, e.g.,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82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66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79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63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83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ea typeface="ＭＳ Ｐゴシック" charset="-128"/>
              </a:rPr>
              <a:t>Write a program that will print a histogram of stars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ea typeface="ＭＳ Ｐゴシック" charset="-128"/>
              </a:rPr>
              <a:t>indicating the number of students who earned each unique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ea typeface="ＭＳ Ｐゴシック" charset="-128"/>
              </a:rPr>
              <a:t>exam score.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7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85: *****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86: ************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87: ***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88: *</a:t>
            </a:r>
          </a:p>
          <a:p>
            <a:pPr lvl="1"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2000">
                <a:latin typeface="Courier New" charset="0"/>
                <a:ea typeface="ＭＳ Ｐゴシック" charset="-128"/>
              </a:rPr>
              <a:t>	91: ****</a:t>
            </a:r>
            <a:endParaRPr lang="en-US" altLang="x-none" sz="700">
              <a:latin typeface="Courier New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33384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C3F193-9E7C-BEE1-1FA5-A9660340B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A2D50BA8-6E27-CA9C-789C-B16C539C0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089CF5A1-4E05-7CD0-9737-A7EC915C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Arrays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Basic syntax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declare arrays, access array elements, OOB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array initializer list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19CE2B88-FAF6-F05E-A071-F68AF8962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4248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3CE5FE3F-7A12-7B4F-876B-6986B2E5088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Example Array Use Pattern: Array Elements as Counters/Accumulators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Create an array equal to the size of the number of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Q: how many categories?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Loop over each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map input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value to array index</a:t>
            </a:r>
          </a:p>
          <a:p>
            <a:pPr lvl="1"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increase the array element at index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Display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map each array index back to input to display</a:t>
            </a:r>
          </a:p>
          <a:p>
            <a:pPr lvl="2"/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2738438"/>
            <a:ext cx="68580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 int[] counters = new int[101];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262438"/>
            <a:ext cx="46482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grade is the index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14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Grade Histogram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Reads a file of test scores and shows a histogram of the score distribution.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import java.io.*;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import java.util.*;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endParaRPr lang="en-US" altLang="x-none" sz="7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public class GradeHistogram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public static void main(String[] args) throws FileNotFoundException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Scanner input = new Scanner(new File("midterm.txt"));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</a:t>
            </a:r>
            <a:r>
              <a:rPr lang="en-US" altLang="x-none" sz="1200" b="1">
                <a:latin typeface="Courier New" charset="0"/>
                <a:ea typeface="ＭＳ Ｐゴシック" charset="-128"/>
              </a:rPr>
              <a:t>int[] counts = new int[101];</a:t>
            </a:r>
            <a:r>
              <a:rPr lang="en-US" altLang="x-none" sz="1200">
                <a:latin typeface="Courier New" charset="0"/>
                <a:ea typeface="ＭＳ Ｐゴシック" charset="-128"/>
              </a:rPr>
              <a:t>     </a:t>
            </a:r>
            <a:r>
              <a:rPr lang="en-US" altLang="x-none" sz="12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counters of test scores 0 - 100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70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for (int i = 0; i &lt; NSTUDENTS; i++) {     </a:t>
            </a:r>
            <a:r>
              <a:rPr lang="en-US" altLang="x-none" sz="12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read file into counts array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int grade= input.nextInt();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</a:t>
            </a:r>
            <a:r>
              <a:rPr lang="en-US" altLang="x-none" sz="1200" b="1">
                <a:latin typeface="Courier New" charset="0"/>
                <a:ea typeface="ＭＳ Ｐゴシック" charset="-128"/>
              </a:rPr>
              <a:t>counts[grade]++;</a:t>
            </a:r>
            <a:r>
              <a:rPr lang="en-US" altLang="x-none" sz="1200">
                <a:latin typeface="Courier New" charset="0"/>
                <a:ea typeface="ＭＳ Ｐゴシック" charset="-128"/>
              </a:rPr>
              <a:t>             </a:t>
            </a:r>
            <a:r>
              <a:rPr lang="en-US" altLang="x-none" sz="12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if gradeis 87, then counts[87]++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700">
                <a:latin typeface="Courier New" charset="0"/>
                <a:ea typeface="ＭＳ Ｐゴシック" charset="-128"/>
              </a:rPr>
              <a:t>        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for (int i = 0; i &lt; counts.length; i++) {    </a:t>
            </a:r>
            <a:r>
              <a:rPr lang="en-US" altLang="x-none" sz="12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print star histogram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if (</a:t>
            </a:r>
            <a:r>
              <a:rPr lang="en-US" altLang="x-none" sz="1200" b="1">
                <a:latin typeface="Courier New" charset="0"/>
                <a:ea typeface="ＭＳ Ｐゴシック" charset="-128"/>
              </a:rPr>
              <a:t>counts[i]</a:t>
            </a:r>
            <a:r>
              <a:rPr lang="en-US" altLang="x-none" sz="1200">
                <a:latin typeface="Courier New" charset="0"/>
                <a:ea typeface="ＭＳ Ｐゴシック" charset="-128"/>
              </a:rPr>
              <a:t> &gt; 0)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    System.out.printf(</a:t>
            </a:r>
            <a:r>
              <a:rPr lang="en-US" altLang="en-US" sz="1200"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1200">
                <a:latin typeface="Courier New" charset="0"/>
                <a:ea typeface="ＭＳ Ｐゴシック" charset="-128"/>
              </a:rPr>
              <a:t>%3d: </a:t>
            </a:r>
            <a:r>
              <a:rPr lang="en-US" altLang="en-US" sz="120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1200">
                <a:latin typeface="Courier New" charset="0"/>
                <a:ea typeface="ＭＳ Ｐゴシック" charset="-128"/>
              </a:rPr>
              <a:t>, i);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    for (int j = 0; j &lt; </a:t>
            </a:r>
            <a:r>
              <a:rPr lang="en-US" altLang="x-none" sz="1200" b="1">
                <a:latin typeface="Courier New" charset="0"/>
                <a:ea typeface="ＭＳ Ｐゴシック" charset="-128"/>
              </a:rPr>
              <a:t>counts[i]</a:t>
            </a:r>
            <a:r>
              <a:rPr lang="en-US" altLang="x-none" sz="1200">
                <a:latin typeface="Courier New" charset="0"/>
                <a:ea typeface="ＭＳ Ｐゴシック" charset="-128"/>
              </a:rPr>
              <a:t>; j++) {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        System.out.print("*");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   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    System.out.println();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   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   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</a:pPr>
            <a:r>
              <a:rPr lang="en-US" altLang="x-none" sz="1200">
                <a:latin typeface="Courier New" charset="0"/>
                <a:ea typeface="ＭＳ Ｐゴシック" charset="-128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46198565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Revision</a:t>
            </a:r>
          </a:p>
        </p:txBody>
      </p:sp>
      <p:sp>
        <p:nvSpPr>
          <p:cNvPr id="53250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How about a bucket for every 5 points: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00-04: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05-09: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..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90-94: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95-99: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100:</a:t>
            </a:r>
          </a:p>
        </p:txBody>
      </p:sp>
      <p:sp>
        <p:nvSpPr>
          <p:cNvPr id="53251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DF1D7D0-4D75-8848-ACB4-19279C9831B6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42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163580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8A43BEC-B719-0C45-AFC8-F9D5C8F1A6C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Example Array Use Pattern: Array Elements as Counters/Accumulators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Create an array equal to the size of the number of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Q: how many categories?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Loop over each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map input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value to array index</a:t>
            </a:r>
          </a:p>
          <a:p>
            <a:pPr lvl="1"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increase the array element at index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Display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map each array index back to input to display</a:t>
            </a:r>
          </a:p>
          <a:p>
            <a:pPr lvl="2"/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2738438"/>
            <a:ext cx="68580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 int[] counters = new int[100/5+1];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0" y="4262438"/>
            <a:ext cx="60198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rgbClr val="000000"/>
                </a:solidFill>
                <a:latin typeface="Courier New" charset="0"/>
              </a:rPr>
              <a:t>grade -&gt; </a:t>
            </a:r>
            <a:r>
              <a:rPr lang="en-US" altLang="x-none" sz="2400" dirty="0">
                <a:solidFill>
                  <a:srgbClr val="C00000"/>
                </a:solidFill>
                <a:latin typeface="Courier New" charset="0"/>
              </a:rPr>
              <a:t>index is grade/5</a:t>
            </a:r>
            <a:br>
              <a:rPr lang="en-US" altLang="x-none" sz="2400" dirty="0">
                <a:solidFill>
                  <a:srgbClr val="C00000"/>
                </a:solidFill>
                <a:latin typeface="Courier New" charset="0"/>
              </a:rPr>
            </a:br>
            <a:endParaRPr lang="en-US" altLang="x-none" dirty="0">
              <a:solidFill>
                <a:srgbClr val="C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6172200"/>
            <a:ext cx="67818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[index * 5, index*5+4] before 100 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58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(Offline Exercise) Revision</a:t>
            </a:r>
          </a:p>
        </p:txBody>
      </p:sp>
      <p:sp>
        <p:nvSpPr>
          <p:cNvPr id="56322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How about the following buckets: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00-59: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60-64: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65-69: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70-74: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…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90-94: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95-99: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100:</a:t>
            </a:r>
          </a:p>
        </p:txBody>
      </p:sp>
      <p:sp>
        <p:nvSpPr>
          <p:cNvPr id="56323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428B5D4-552A-CB4D-84F1-1544D9EEA5C9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44529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1C78257-7542-1A4A-BB62-DB39EE63576E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45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 sz="3200" dirty="0">
                <a:solidFill>
                  <a:srgbClr val="3333CC"/>
                </a:solidFill>
                <a:ea typeface="ＭＳ Ｐゴシック" charset="-128"/>
              </a:rPr>
              <a:t>Example Array Use Pattern: Array Elements as Counters/Accumulators</a:t>
            </a:r>
            <a:endParaRPr lang="en-US" altLang="x-none" dirty="0">
              <a:ea typeface="ＭＳ Ｐゴシック" charset="-128"/>
            </a:endParaRP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4572000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Create an array equal to the size of the number of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Q: how many categories?</a:t>
            </a:r>
          </a:p>
          <a:p>
            <a:pPr lvl="1"/>
            <a:endParaRPr lang="en-US" altLang="x-none" sz="1800" dirty="0">
              <a:ea typeface="ＭＳ Ｐゴシック" charset="-128"/>
            </a:endParaRPr>
          </a:p>
          <a:p>
            <a:pPr lvl="1"/>
            <a:endParaRPr lang="en-US" altLang="x-none" sz="1800" dirty="0">
              <a:ea typeface="ＭＳ Ｐゴシック" charset="-128"/>
            </a:endParaRPr>
          </a:p>
          <a:p>
            <a:r>
              <a:rPr lang="en-US" altLang="x-none" sz="2000" dirty="0">
                <a:ea typeface="ＭＳ Ｐゴシック" charset="-128"/>
              </a:rPr>
              <a:t>Loop over each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map input</a:t>
            </a:r>
            <a:r>
              <a:rPr lang="en-US" altLang="en-US" sz="1800" dirty="0">
                <a:ea typeface="ＭＳ Ｐゴシック" charset="-128"/>
              </a:rPr>
              <a:t>’</a:t>
            </a:r>
            <a:r>
              <a:rPr lang="en-US" altLang="x-none" sz="1800" dirty="0">
                <a:ea typeface="ＭＳ Ｐゴシック" charset="-128"/>
              </a:rPr>
              <a:t>s value to array index</a:t>
            </a:r>
          </a:p>
          <a:p>
            <a:pPr lvl="1">
              <a:buFont typeface="ZapfDingbats" charset="0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endParaRPr lang="en-US" altLang="x-none" sz="18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increase the array element at index</a:t>
            </a:r>
          </a:p>
          <a:p>
            <a:r>
              <a:rPr lang="en-US" altLang="x-none" sz="2000" dirty="0">
                <a:ea typeface="ＭＳ Ｐゴシック" charset="-128"/>
              </a:rPr>
              <a:t>Display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map each array index back to input to display</a:t>
            </a:r>
          </a:p>
          <a:p>
            <a:pPr lvl="2"/>
            <a:endParaRPr lang="en-US" altLang="x-none" sz="1800" dirty="0">
              <a:ea typeface="ＭＳ Ｐゴシック" charset="-12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762000" y="2357438"/>
            <a:ext cx="8229600" cy="538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 int[] counters = new int[1+(100-60)/5+1];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371600" y="3657600"/>
            <a:ext cx="6019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if (grade &lt; 60)</a:t>
            </a:r>
          </a:p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  index = 0;</a:t>
            </a:r>
          </a:p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else</a:t>
            </a:r>
          </a:p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  index = (grade-60) / 5 + 1;  </a:t>
            </a:r>
            <a:br>
              <a:rPr lang="en-US" altLang="x-none" sz="2000">
                <a:solidFill>
                  <a:srgbClr val="000000"/>
                </a:solidFill>
                <a:latin typeface="Courier New" charset="0"/>
              </a:rPr>
            </a:br>
            <a:endParaRPr lang="en-US" altLang="x-none" sz="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524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(</a:t>
            </a:r>
            <a:r>
              <a:rPr lang="en-US" altLang="x-none" sz="3200">
                <a:ea typeface="ＭＳ Ｐゴシック" charset="-128"/>
              </a:rPr>
              <a:t>Offline Exercise/Hard): </a:t>
            </a:r>
            <a:r>
              <a:rPr lang="en-US" altLang="x-none" sz="3200" dirty="0">
                <a:ea typeface="ＭＳ Ｐゴシック" charset="-128"/>
              </a:rPr>
              <a:t>Excel Style</a:t>
            </a:r>
          </a:p>
        </p:txBody>
      </p:sp>
      <p:sp>
        <p:nvSpPr>
          <p:cNvPr id="5939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Buckets specified in an array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[59, 75, 85, 90] =&gt;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0 – 59 bucket 1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60 – 75 bucket 2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76 – 85 bucket 3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86 – 90 bucket 4</a:t>
            </a:r>
          </a:p>
          <a:p>
            <a:pPr lvl="2"/>
            <a:r>
              <a:rPr lang="en-US" altLang="x-none" dirty="0">
                <a:ea typeface="ＭＳ Ｐゴシック" charset="-128"/>
              </a:rPr>
              <a:t>91 and above bucket 5</a:t>
            </a:r>
          </a:p>
        </p:txBody>
      </p:sp>
      <p:sp>
        <p:nvSpPr>
          <p:cNvPr id="5939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09B63CB-7011-8141-A624-CEB3F3B53EA5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66915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E4604EC-D0B2-5D4E-99E9-1465DBCE969F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Letter Frequency Counting</a:t>
            </a:r>
          </a:p>
        </p:txBody>
      </p:sp>
      <p:sp>
        <p:nvSpPr>
          <p:cNvPr id="60419" name="Rectangle 6"/>
          <p:cNvSpPr>
            <a:spLocks noChangeArrowheads="1"/>
          </p:cNvSpPr>
          <p:nvPr/>
        </p:nvSpPr>
        <p:spPr bwMode="auto">
          <a:xfrm>
            <a:off x="609600" y="1676400"/>
            <a:ext cx="8077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Objective: Count the frequency </a:t>
            </a:r>
            <a:br>
              <a:rPr lang="en-US" altLang="x-none" sz="24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of letters a to z in a text file.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ZapfDingbats" charset="0"/>
              <a:buChar char="r"/>
            </a:pPr>
            <a:endParaRPr lang="en-US" altLang="x-none" sz="1800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60420" name="Slide Number Placeholder 7"/>
          <p:cNvSpPr txBox="1">
            <a:spLocks/>
          </p:cNvSpPr>
          <p:nvPr/>
        </p:nvSpPr>
        <p:spPr bwMode="auto">
          <a:xfrm>
            <a:off x="7013575" y="6402388"/>
            <a:ext cx="2130425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294" tIns="45647" rIns="91294" bIns="45647" anchor="b"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r" eaLnBrk="1" hangingPunct="1"/>
            <a:fld id="{E63613EA-2B56-FD42-B112-23BAEAFEBEC9}" type="slidenum">
              <a:rPr lang="en-US" altLang="x-none" sz="1200" smtClean="0">
                <a:solidFill>
                  <a:srgbClr val="000000"/>
                </a:solidFill>
                <a:latin typeface="Tahoma" charset="0"/>
              </a:rPr>
              <a:pPr algn="r" eaLnBrk="1" hangingPunct="1"/>
              <a:t>47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04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2590800"/>
            <a:ext cx="4953000" cy="3962400"/>
          </a:xfrm>
        </p:spPr>
        <p:txBody>
          <a:bodyPr/>
          <a:lstStyle/>
          <a:p>
            <a:r>
              <a:rPr lang="en-US" altLang="x-none" sz="2000" dirty="0">
                <a:ea typeface="ＭＳ Ｐゴシック" charset="-128"/>
              </a:rPr>
              <a:t>The inventor of Morse code, Samuel Morse (1791-1872), counted letter frequencies to assign the simpler codes to the more frequently used letters. The counters he obtained: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E: 12000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T: 9000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A: 8000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…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X: 400</a:t>
            </a:r>
          </a:p>
          <a:p>
            <a:pPr lvl="2"/>
            <a:r>
              <a:rPr lang="en-US" altLang="x-none" sz="1400" dirty="0">
                <a:ea typeface="ＭＳ Ｐゴシック" charset="-128"/>
              </a:rPr>
              <a:t>Z: 200</a:t>
            </a:r>
          </a:p>
          <a:p>
            <a:r>
              <a:rPr lang="en-US" altLang="x-none" sz="2200" dirty="0">
                <a:ea typeface="ＭＳ Ｐゴシック" charset="-128"/>
              </a:rPr>
              <a:t>Freq. counting is also</a:t>
            </a:r>
            <a:br>
              <a:rPr lang="en-US" altLang="x-none" sz="2200" dirty="0">
                <a:ea typeface="ＭＳ Ｐゴシック" charset="-128"/>
              </a:rPr>
            </a:br>
            <a:r>
              <a:rPr lang="en-US" altLang="x-none" sz="2200" dirty="0">
                <a:ea typeface="ＭＳ Ｐゴシック" charset="-128"/>
              </a:rPr>
              <a:t>the foundation of code breaking</a:t>
            </a:r>
          </a:p>
        </p:txBody>
      </p:sp>
      <p:pic>
        <p:nvPicPr>
          <p:cNvPr id="604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0238" y="1828800"/>
            <a:ext cx="3416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2" descr="http://upload.wikimedia.org/wikipedia/commons/thumb/8/8d/Samuel_Morse_1840.jpg/220px-Samuel_Morse_18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191000"/>
            <a:ext cx="1457325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630087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185ECB5-537E-5F47-B276-AC6429CB97E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Using Array as Counters/Accumulators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71600"/>
            <a:ext cx="8229600" cy="4572000"/>
          </a:xfrm>
        </p:spPr>
        <p:txBody>
          <a:bodyPr/>
          <a:lstStyle/>
          <a:p>
            <a:r>
              <a:rPr lang="en-US" altLang="x-none" sz="2400" dirty="0">
                <a:ea typeface="ＭＳ Ｐゴシック" charset="-128"/>
              </a:rPr>
              <a:t>Create an array equal to the size of the number of categories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Q: how many categories?</a:t>
            </a:r>
          </a:p>
          <a:p>
            <a:pPr lvl="1"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Loop over each input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map input</a:t>
            </a:r>
            <a:r>
              <a:rPr lang="en-US" altLang="en-US" sz="2000" dirty="0">
                <a:ea typeface="ＭＳ Ｐゴシック" charset="-128"/>
              </a:rPr>
              <a:t>’</a:t>
            </a:r>
            <a:r>
              <a:rPr lang="en-US" altLang="x-none" sz="2000" dirty="0">
                <a:ea typeface="ＭＳ Ｐゴシック" charset="-128"/>
              </a:rPr>
              <a:t>s value to array index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pPr lvl="1"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increase the array element at index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Display result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map each array index back to input to display</a:t>
            </a:r>
          </a:p>
          <a:p>
            <a:pPr lvl="2"/>
            <a:endParaRPr lang="en-US" altLang="x-none" dirty="0">
              <a:ea typeface="ＭＳ Ｐゴシック" charset="-12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914400" y="2514600"/>
            <a:ext cx="6858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 int[] counters = new int[26];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3810000"/>
            <a:ext cx="6477000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ch -&gt; array index is ch-</a:t>
            </a:r>
            <a:r>
              <a:rPr lang="en-US" altLang="en-US" sz="24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a</a:t>
            </a:r>
            <a:r>
              <a:rPr lang="en-US" altLang="en-US" sz="2400">
                <a:solidFill>
                  <a:srgbClr val="000000"/>
                </a:solidFill>
                <a:latin typeface="Courier New" charset="0"/>
              </a:rPr>
              <a:t>’</a:t>
            </a:r>
            <a:br>
              <a:rPr lang="en-US" altLang="x-none" sz="2400">
                <a:solidFill>
                  <a:srgbClr val="000000"/>
                </a:solidFill>
                <a:latin typeface="Courier New" charset="0"/>
              </a:rPr>
            </a:b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6172200"/>
            <a:ext cx="6019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index -&gt; (char)(</a:t>
            </a:r>
            <a:r>
              <a:rPr lang="en-US" altLang="en-US" sz="2400">
                <a:solidFill>
                  <a:srgbClr val="000000"/>
                </a:solidFill>
                <a:latin typeface="Courier New" charset="0"/>
              </a:rPr>
              <a:t>‘</a:t>
            </a:r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a</a:t>
            </a:r>
            <a:r>
              <a:rPr lang="en-US" altLang="en-US" sz="24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x-none" sz="2400">
                <a:solidFill>
                  <a:srgbClr val="000000"/>
                </a:solidFill>
                <a:latin typeface="Courier New" charset="0"/>
              </a:rPr>
              <a:t>+ index)</a:t>
            </a:r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5597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FBC2A5F-2E23-1949-B707-282E58B9F0BA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49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Array Elements as Counters</a:t>
            </a:r>
          </a:p>
        </p:txBody>
      </p:sp>
      <p:sp>
        <p:nvSpPr>
          <p:cNvPr id="105475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Count the number of characters in a line:</a:t>
            </a:r>
            <a:br>
              <a:rPr lang="en-US" altLang="x-none" sz="2400" dirty="0">
                <a:solidFill>
                  <a:srgbClr val="000000"/>
                </a:solidFill>
                <a:latin typeface="Comic Sans MS" charset="0"/>
              </a:rPr>
            </a:br>
            <a:br>
              <a:rPr lang="en-US" altLang="x-none" sz="24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int[] counts = new int[26];</a:t>
            </a: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String line =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scan.nextLine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();</a:t>
            </a: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for (int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= 0;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&lt;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line.length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();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++) {</a:t>
            </a: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  char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ch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= 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line.charAt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(</a:t>
            </a:r>
            <a:r>
              <a:rPr lang="en-US" altLang="x-none" sz="1800" dirty="0" err="1">
                <a:solidFill>
                  <a:srgbClr val="000000"/>
                </a:solidFill>
                <a:latin typeface="Courier New" charset="0"/>
              </a:rPr>
              <a:t>i</a:t>
            </a: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);</a:t>
            </a: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br>
              <a:rPr lang="en-US" altLang="x-none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 dirty="0">
                <a:solidFill>
                  <a:srgbClr val="000000"/>
                </a:solidFill>
                <a:latin typeface="Courier New" charset="0"/>
              </a:rPr>
              <a:t>   if (</a:t>
            </a:r>
            <a:r>
              <a:rPr lang="ja-JP" altLang="en-US" sz="1800">
                <a:solidFill>
                  <a:srgbClr val="000000"/>
                </a:solidFill>
                <a:latin typeface="Courier New" charset="0"/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a</a:t>
            </a:r>
            <a:r>
              <a:rPr lang="ja-JP" altLang="en-US" sz="18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 &lt;= </a:t>
            </a:r>
            <a:r>
              <a:rPr lang="en-US" altLang="ja-JP" sz="1800" dirty="0" err="1">
                <a:solidFill>
                  <a:srgbClr val="000000"/>
                </a:solidFill>
                <a:latin typeface="Courier New" charset="0"/>
              </a:rPr>
              <a:t>ch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 &amp;&amp; </a:t>
            </a:r>
            <a:r>
              <a:rPr lang="en-US" altLang="ja-JP" sz="1800" dirty="0" err="1">
                <a:solidFill>
                  <a:srgbClr val="000000"/>
                </a:solidFill>
                <a:latin typeface="Courier New" charset="0"/>
              </a:rPr>
              <a:t>ch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 &lt;= </a:t>
            </a:r>
            <a:r>
              <a:rPr lang="ja-JP" altLang="en-US" sz="1800">
                <a:solidFill>
                  <a:srgbClr val="000000"/>
                </a:solidFill>
                <a:latin typeface="Courier New" charset="0"/>
              </a:rPr>
              <a:t>‘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z</a:t>
            </a:r>
            <a:r>
              <a:rPr lang="ja-JP" altLang="en-US" sz="1800">
                <a:solidFill>
                  <a:srgbClr val="000000"/>
                </a:solidFill>
                <a:latin typeface="Courier New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) {</a:t>
            </a:r>
            <a:br>
              <a:rPr lang="en-US" altLang="ja-JP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      counts[</a:t>
            </a:r>
            <a:r>
              <a:rPr lang="en-US" altLang="ja-JP" sz="1800" b="1" dirty="0" err="1">
                <a:solidFill>
                  <a:srgbClr val="CC0000"/>
                </a:solidFill>
                <a:latin typeface="Courier New" charset="0"/>
              </a:rPr>
              <a:t>ch</a:t>
            </a:r>
            <a:r>
              <a:rPr lang="en-US" altLang="ja-JP" sz="1800" b="1" dirty="0">
                <a:solidFill>
                  <a:srgbClr val="CC0000"/>
                </a:solidFill>
                <a:latin typeface="Courier New" charset="0"/>
              </a:rPr>
              <a:t>-</a:t>
            </a:r>
            <a:r>
              <a:rPr lang="ja-JP" altLang="en-US" sz="1800" b="1">
                <a:solidFill>
                  <a:srgbClr val="CC0000"/>
                </a:solidFill>
                <a:latin typeface="Courier New" charset="0"/>
              </a:rPr>
              <a:t>’</a:t>
            </a:r>
            <a:r>
              <a:rPr lang="en-US" altLang="ja-JP" sz="1800" b="1" dirty="0">
                <a:solidFill>
                  <a:srgbClr val="CC0000"/>
                </a:solidFill>
                <a:latin typeface="Courier New" charset="0"/>
              </a:rPr>
              <a:t>a</a:t>
            </a:r>
            <a:r>
              <a:rPr lang="ja-JP" altLang="en-US" sz="1800" b="1">
                <a:solidFill>
                  <a:srgbClr val="CC0000"/>
                </a:solidFill>
                <a:latin typeface="Courier New" charset="0"/>
              </a:rPr>
              <a:t>’</a:t>
            </a: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]++;</a:t>
            </a:r>
            <a:br>
              <a:rPr lang="en-US" altLang="ja-JP" sz="1800" dirty="0">
                <a:solidFill>
                  <a:srgbClr val="000000"/>
                </a:solidFill>
                <a:latin typeface="Courier New" charset="0"/>
              </a:rPr>
            </a:b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   }</a:t>
            </a:r>
          </a:p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</a:pPr>
            <a:r>
              <a:rPr lang="en-US" altLang="ja-JP" sz="1800" dirty="0">
                <a:solidFill>
                  <a:srgbClr val="000000"/>
                </a:solidFill>
                <a:latin typeface="Courier New" charset="0"/>
              </a:rPr>
              <a:t>  }</a:t>
            </a:r>
            <a:endParaRPr lang="en-US" altLang="x-none" sz="1800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6172200" y="3810000"/>
            <a:ext cx="1600200" cy="612775"/>
          </a:xfrm>
          <a:prstGeom prst="wedgeRectCallout">
            <a:avLst>
              <a:gd name="adj1" fmla="val -224497"/>
              <a:gd name="adj2" fmla="val 116077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400" dirty="0">
                <a:solidFill>
                  <a:srgbClr val="000000"/>
                </a:solidFill>
                <a:latin typeface="Times New Roman" pitchFamily="18" charset="0"/>
                <a:ea typeface=""/>
              </a:rPr>
              <a:t>Mapping data to index</a:t>
            </a:r>
          </a:p>
        </p:txBody>
      </p:sp>
    </p:spTree>
    <p:extLst>
      <p:ext uri="{BB962C8B-B14F-4D97-AF65-F5344CB8AC3E}">
        <p14:creationId xmlns:p14="http://schemas.microsoft.com/office/powerpoint/2010/main" val="1133902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Caesar Cipher</a:t>
            </a:r>
          </a:p>
        </p:txBody>
      </p:sp>
      <p:pic>
        <p:nvPicPr>
          <p:cNvPr id="38914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0"/>
            <a:ext cx="30734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61038"/>
            <a:ext cx="9144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685800" y="2514600"/>
            <a:ext cx="16462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000000"/>
                </a:solidFill>
              </a:rPr>
              <a:t>Plaintext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38917" name="Rectangle 6"/>
          <p:cNvSpPr>
            <a:spLocks noChangeArrowheads="1"/>
          </p:cNvSpPr>
          <p:nvPr/>
        </p:nvSpPr>
        <p:spPr bwMode="auto">
          <a:xfrm>
            <a:off x="1143000" y="3352800"/>
            <a:ext cx="275907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 dirty="0">
                <a:solidFill>
                  <a:srgbClr val="000000"/>
                </a:solidFill>
              </a:rPr>
              <a:t>attack said </a:t>
            </a:r>
            <a:r>
              <a:rPr lang="en-US" altLang="x-none" sz="3200" dirty="0" err="1">
                <a:solidFill>
                  <a:srgbClr val="000000"/>
                </a:solidFill>
              </a:rPr>
              <a:t>zeus</a:t>
            </a:r>
            <a:br>
              <a:rPr lang="en-US" altLang="x-none" sz="3200" dirty="0">
                <a:solidFill>
                  <a:srgbClr val="000000"/>
                </a:solidFill>
              </a:rPr>
            </a:br>
            <a:r>
              <a:rPr lang="el-GR" altLang="x-none" sz="2000" dirty="0">
                <a:solidFill>
                  <a:srgbClr val="000000"/>
                </a:solidFill>
              </a:rPr>
              <a:t>προσβάλλω</a:t>
            </a:r>
            <a:endParaRPr lang="en-US" altLang="x-none" dirty="0">
              <a:solidFill>
                <a:srgbClr val="000000"/>
              </a:solidFill>
            </a:endParaRPr>
          </a:p>
        </p:txBody>
      </p:sp>
      <p:sp>
        <p:nvSpPr>
          <p:cNvPr id="38918" name="Rectangle 7"/>
          <p:cNvSpPr>
            <a:spLocks noChangeArrowheads="1"/>
          </p:cNvSpPr>
          <p:nvPr/>
        </p:nvSpPr>
        <p:spPr bwMode="auto">
          <a:xfrm>
            <a:off x="4876800" y="2514600"/>
            <a:ext cx="1917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 dirty="0">
                <a:solidFill>
                  <a:srgbClr val="000000"/>
                </a:solidFill>
              </a:rPr>
              <a:t>Ciphertext</a:t>
            </a:r>
            <a:endParaRPr lang="en-US" altLang="x-none" dirty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84738" y="3352800"/>
            <a:ext cx="3262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000000"/>
                </a:solidFill>
              </a:rPr>
              <a:t>dwwdfn vdlg chxv</a:t>
            </a:r>
          </a:p>
          <a:p>
            <a:pPr eaLnBrk="1" hangingPunct="1"/>
            <a:r>
              <a:rPr lang="el-GR" altLang="x-none" sz="2400">
                <a:solidFill>
                  <a:srgbClr val="000000"/>
                </a:solidFill>
              </a:rPr>
              <a:t>στςφείξξό</a:t>
            </a:r>
            <a:endParaRPr lang="en-US" altLang="x-none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55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759E376-6923-F74B-B4E3-D05281F94994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50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Array Index to Display</a:t>
            </a:r>
          </a:p>
        </p:txBody>
      </p:sp>
      <p:sp>
        <p:nvSpPr>
          <p:cNvPr id="66563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public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static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void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histogram(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[] counts) {</a:t>
            </a:r>
          </a:p>
          <a:p>
            <a:pPr eaLnBrk="1" hangingPunct="1"/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  <a:p>
            <a:pPr eaLnBrk="1" hangingPunct="1"/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    for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i = 0; i &lt; counts.</a:t>
            </a:r>
            <a:r>
              <a:rPr lang="en-US" altLang="x-none" sz="1800" b="1">
                <a:solidFill>
                  <a:srgbClr val="0000C0"/>
                </a:solidFill>
                <a:latin typeface="Courier New" charset="0"/>
              </a:rPr>
              <a:t>length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; i++) {</a:t>
            </a:r>
            <a:endParaRPr lang="en-US" altLang="x-none" sz="1800" b="1">
              <a:solidFill>
                <a:srgbClr val="3F7F5F"/>
              </a:solidFill>
              <a:latin typeface="Courier New" charset="0"/>
            </a:endParaRP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if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(counts[i] &gt; 0) 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 System.</a:t>
            </a:r>
            <a:r>
              <a:rPr lang="en-US" altLang="x-none" sz="1800" i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.print( (</a:t>
            </a:r>
            <a:r>
              <a:rPr lang="en-US" altLang="x-none" sz="1800" b="1" i="1">
                <a:solidFill>
                  <a:srgbClr val="FF0000"/>
                </a:solidFill>
                <a:latin typeface="Courier New" charset="0"/>
              </a:rPr>
              <a:t>char)('a' + i) </a:t>
            </a:r>
            <a:r>
              <a:rPr lang="en-US" altLang="x-none" sz="1800" b="1" i="1">
                <a:solidFill>
                  <a:srgbClr val="000000"/>
                </a:solidFill>
                <a:latin typeface="Courier New" charset="0"/>
              </a:rPr>
              <a:t>+ </a:t>
            </a:r>
            <a:r>
              <a:rPr lang="en-US" altLang="x-none" sz="1800" b="1" i="1">
                <a:solidFill>
                  <a:srgbClr val="2A00FF"/>
                </a:solidFill>
                <a:latin typeface="Courier New" charset="0"/>
              </a:rPr>
              <a:t>": "</a:t>
            </a:r>
            <a:r>
              <a:rPr lang="en-US" altLang="x-none" sz="1800" b="1" i="1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/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             int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h = counts[i];</a:t>
            </a:r>
          </a:p>
          <a:p>
            <a:pPr eaLnBrk="1" hangingPunct="1"/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             for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(</a:t>
            </a:r>
            <a:r>
              <a:rPr lang="en-US" altLang="x-none" sz="1800" b="1">
                <a:solidFill>
                  <a:srgbClr val="7F0055"/>
                </a:solidFill>
                <a:latin typeface="Courier New" charset="0"/>
              </a:rPr>
              <a:t>int</a:t>
            </a:r>
            <a:r>
              <a:rPr lang="en-US" altLang="x-none" sz="1800" b="1">
                <a:solidFill>
                  <a:srgbClr val="000000"/>
                </a:solidFill>
                <a:latin typeface="Courier New" charset="0"/>
              </a:rPr>
              <a:t> j = 0; j &lt; h; j++) 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     System.</a:t>
            </a:r>
            <a:r>
              <a:rPr lang="en-US" altLang="x-none" sz="1800" i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.print(</a:t>
            </a:r>
            <a:r>
              <a:rPr lang="en-US" altLang="x-none" sz="1800" i="1">
                <a:solidFill>
                  <a:srgbClr val="2A00FF"/>
                </a:solidFill>
                <a:latin typeface="Courier New" charset="0"/>
              </a:rPr>
              <a:t>"*"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);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 }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   System.</a:t>
            </a:r>
            <a:r>
              <a:rPr lang="en-US" altLang="x-none" sz="1800" i="1">
                <a:solidFill>
                  <a:srgbClr val="0000C0"/>
                </a:solidFill>
                <a:latin typeface="Courier New" charset="0"/>
              </a:rPr>
              <a:t>out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.println();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    }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}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 </a:t>
            </a:r>
            <a:r>
              <a:rPr lang="en-US" altLang="x-none" sz="1800">
                <a:solidFill>
                  <a:srgbClr val="3F7F5F"/>
                </a:solidFill>
                <a:latin typeface="Courier New" charset="0"/>
              </a:rPr>
              <a:t>// end of histogram</a:t>
            </a: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09575" y="6248400"/>
            <a:ext cx="3275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>
                <a:solidFill>
                  <a:srgbClr val="000000"/>
                </a:solidFill>
                <a:latin typeface="Comic Sans MS" charset="0"/>
              </a:rPr>
              <a:t>LetterHistogram.java</a:t>
            </a:r>
            <a:endParaRPr lang="en-US" altLang="x-none">
              <a:solidFill>
                <a:srgbClr val="000000"/>
              </a:solidFill>
            </a:endParaRPr>
          </a:p>
        </p:txBody>
      </p:sp>
      <p:sp>
        <p:nvSpPr>
          <p:cNvPr id="6" name="Rectangular Callout 5"/>
          <p:cNvSpPr/>
          <p:nvPr/>
        </p:nvSpPr>
        <p:spPr bwMode="auto">
          <a:xfrm>
            <a:off x="6705600" y="4953000"/>
            <a:ext cx="1600200" cy="1066800"/>
          </a:xfrm>
          <a:prstGeom prst="wedgeRectCallout">
            <a:avLst>
              <a:gd name="adj1" fmla="val -90633"/>
              <a:gd name="adj2" fmla="val -217075"/>
            </a:avLst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solidFill>
                  <a:srgbClr val="C00000"/>
                </a:solidFill>
                <a:latin typeface="Times New Roman" pitchFamily="18" charset="0"/>
                <a:ea typeface=""/>
              </a:rPr>
              <a:t>Mapping index to data for better display</a:t>
            </a:r>
          </a:p>
        </p:txBody>
      </p:sp>
    </p:spTree>
    <p:extLst>
      <p:ext uri="{BB962C8B-B14F-4D97-AF65-F5344CB8AC3E}">
        <p14:creationId xmlns:p14="http://schemas.microsoft.com/office/powerpoint/2010/main" val="11004757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772400" cy="1143000"/>
          </a:xfrm>
        </p:spPr>
        <p:txBody>
          <a:bodyPr/>
          <a:lstStyle/>
          <a:p>
            <a:r>
              <a:rPr lang="en-US" dirty="0"/>
              <a:t>Exercise: Decode </a:t>
            </a:r>
            <a:r>
              <a:rPr lang="en-US" dirty="0" err="1"/>
              <a:t>cipher.txt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7924800" cy="46482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020AC-E6D1-9346-B775-A4095ECC90B6}" type="slidenum">
              <a:rPr lang="en-US" altLang="x-none" smtClean="0">
                <a:solidFill>
                  <a:srgbClr val="000000"/>
                </a:solidFill>
              </a:rPr>
              <a:pPr/>
              <a:t>51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8974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879826-3ED4-6EBB-EF43-02C4358CB4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>
            <a:extLst>
              <a:ext uri="{FF2B5EF4-FFF2-40B4-BE49-F238E27FC236}">
                <a16:creationId xmlns:a16="http://schemas.microsoft.com/office/drawing/2014/main" id="{5B7FB36D-5F02-4111-038C-E917C1D2D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>
            <a:extLst>
              <a:ext uri="{FF2B5EF4-FFF2-40B4-BE49-F238E27FC236}">
                <a16:creationId xmlns:a16="http://schemas.microsoft.com/office/drawing/2014/main" id="{0E2F3A98-A996-CEF6-42CA-A108F18582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(for/while/do-while)</a:t>
            </a:r>
          </a:p>
        </p:txBody>
      </p:sp>
      <p:sp>
        <p:nvSpPr>
          <p:cNvPr id="18435" name="Slide Number Placeholder 3">
            <a:extLst>
              <a:ext uri="{FF2B5EF4-FFF2-40B4-BE49-F238E27FC236}">
                <a16:creationId xmlns:a16="http://schemas.microsoft.com/office/drawing/2014/main" id="{FDC4B499-8A73-BC68-1CBA-BFC5841B0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52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66158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Motivation</a:t>
            </a:r>
          </a:p>
        </p:txBody>
      </p:sp>
      <p:sp>
        <p:nvSpPr>
          <p:cNvPr id="69634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0" algn="l"/>
              </a:tabLst>
            </a:pPr>
            <a:r>
              <a:rPr lang="en-US" altLang="x-none">
                <a:ea typeface="ＭＳ Ｐゴシック" charset="-128"/>
              </a:rPr>
              <a:t>CaesarFile reads a file with a fixed number of lines. What if the file can contain an arbitrary number of lines of text?</a:t>
            </a:r>
          </a:p>
        </p:txBody>
      </p:sp>
    </p:spTree>
    <p:extLst>
      <p:ext uri="{BB962C8B-B14F-4D97-AF65-F5344CB8AC3E}">
        <p14:creationId xmlns:p14="http://schemas.microsoft.com/office/powerpoint/2010/main" val="927670208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Motivation</a:t>
            </a:r>
          </a:p>
        </p:txBody>
      </p:sp>
      <p:sp>
        <p:nvSpPr>
          <p:cNvPr id="716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0" algn="l"/>
              </a:tabLst>
            </a:pPr>
            <a:r>
              <a:rPr lang="en-US" altLang="x-none" dirty="0" err="1">
                <a:ea typeface="ＭＳ Ｐゴシック" charset="-128"/>
              </a:rPr>
              <a:t>CaesarFile</a:t>
            </a:r>
            <a:r>
              <a:rPr lang="en-US" altLang="x-none" dirty="0">
                <a:ea typeface="ＭＳ Ｐゴシック" charset="-128"/>
              </a:rPr>
              <a:t> reads a file with a fixed number of lines. What if the file can contain an arbitrary number of lines of text?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If there are more lines than the constant used in the loop, the remaining lines are not processed.</a:t>
            </a:r>
          </a:p>
          <a:p>
            <a:pPr lvl="1" eaLnBrk="1" hangingPunct="1">
              <a:buFont typeface="Arial" panose="020B0604020202020204" pitchFamily="34" charset="0"/>
              <a:buChar char="•"/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If there are fewer lines than the constant, program will crash</a:t>
            </a:r>
          </a:p>
        </p:txBody>
      </p:sp>
    </p:spTree>
    <p:extLst>
      <p:ext uri="{BB962C8B-B14F-4D97-AF65-F5344CB8AC3E}">
        <p14:creationId xmlns:p14="http://schemas.microsoft.com/office/powerpoint/2010/main" val="615535303"/>
      </p:ext>
    </p:extLst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Program statements (for/while/do-while)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55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758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Indefinite Loops</a:t>
            </a:r>
          </a:p>
        </p:txBody>
      </p:sp>
      <p:sp>
        <p:nvSpPr>
          <p:cNvPr id="7373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Number of times of a loop is not a simple number, but rather a logical condition</a:t>
            </a:r>
          </a:p>
          <a:p>
            <a:pPr eaLnBrk="1" hangingPunct="1">
              <a:tabLst>
                <a:tab pos="3429000" algn="l"/>
              </a:tabLst>
            </a:pPr>
            <a:r>
              <a:rPr lang="en-US" altLang="x-none" b="1" dirty="0">
                <a:ea typeface="ＭＳ Ｐゴシック" charset="-128"/>
              </a:rPr>
              <a:t>Indefinite loops</a:t>
            </a:r>
            <a:r>
              <a:rPr lang="en-US" altLang="x-none" dirty="0">
                <a:ea typeface="ＭＳ Ｐゴシック" charset="-128"/>
              </a:rPr>
              <a:t> are common in programming design, e.g.,</a:t>
            </a:r>
            <a:endParaRPr lang="en-US" altLang="x-none" sz="800" dirty="0">
              <a:ea typeface="ＭＳ Ｐゴシック" charset="-128"/>
            </a:endParaRPr>
          </a:p>
          <a:p>
            <a:pPr lvl="2" eaLnBrk="1" hangingPunct="1"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Read from user until input is a non-negative number.</a:t>
            </a:r>
          </a:p>
          <a:p>
            <a:pPr lvl="2" eaLnBrk="1" hangingPunct="1"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Repeat until the user has typed "q" to quit.</a:t>
            </a:r>
          </a:p>
          <a:p>
            <a:pPr lvl="2" eaLnBrk="1" hangingPunct="1"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Print random numbers until a prime number is printed.</a:t>
            </a:r>
          </a:p>
          <a:p>
            <a:pPr lvl="2" eaLnBrk="1" hangingPunct="1"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Search for a solution in a set.</a:t>
            </a:r>
          </a:p>
          <a:p>
            <a:pPr eaLnBrk="1" hangingPunct="1">
              <a:tabLst>
                <a:tab pos="3429000" algn="l"/>
              </a:tabLst>
            </a:pPr>
            <a:r>
              <a:rPr lang="en-US" altLang="x-none" dirty="0">
                <a:ea typeface="ＭＳ Ｐゴシック" charset="-128"/>
              </a:rPr>
              <a:t>A key to define an indefinite loop is to identify the loop</a:t>
            </a:r>
            <a:r>
              <a:rPr lang="en-US" altLang="en-US" dirty="0">
                <a:ea typeface="ＭＳ Ｐゴシック" charset="-128"/>
              </a:rPr>
              <a:t>’</a:t>
            </a:r>
            <a:r>
              <a:rPr lang="en-US" altLang="x-none" dirty="0">
                <a:ea typeface="ＭＳ Ｐゴシック" charset="-128"/>
              </a:rPr>
              <a:t>s test condition.</a:t>
            </a:r>
          </a:p>
        </p:txBody>
      </p:sp>
    </p:spTree>
    <p:extLst>
      <p:ext uri="{BB962C8B-B14F-4D97-AF65-F5344CB8AC3E}">
        <p14:creationId xmlns:p14="http://schemas.microsoft.com/office/powerpoint/2010/main" val="602699103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Scanner Test for Input Status</a:t>
            </a:r>
          </a:p>
        </p:txBody>
      </p:sp>
      <p:sp>
        <p:nvSpPr>
          <p:cNvPr id="1085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0"/>
              <a:buChar char="q"/>
              <a:defRPr/>
            </a:pPr>
            <a:endParaRPr lang="en-US" dirty="0"/>
          </a:p>
          <a:p>
            <a:pPr>
              <a:buFont typeface="Wingdings" charset="0"/>
              <a:buChar char="q"/>
              <a:defRPr/>
            </a:pPr>
            <a:endParaRPr lang="en-US" dirty="0"/>
          </a:p>
          <a:p>
            <a:pPr>
              <a:buFont typeface="Wingdings" charset="0"/>
              <a:buChar char="q"/>
              <a:defRPr/>
            </a:pPr>
            <a:endParaRPr lang="en-US" dirty="0"/>
          </a:p>
          <a:p>
            <a:pPr>
              <a:buFont typeface="Wingdings" charset="0"/>
              <a:buChar char="q"/>
              <a:defRPr/>
            </a:pPr>
            <a:endParaRPr lang="en-US" dirty="0"/>
          </a:p>
          <a:p>
            <a:pPr>
              <a:buFont typeface="Wingdings" charset="0"/>
              <a:buChar char="q"/>
              <a:defRPr/>
            </a:pPr>
            <a:endParaRPr lang="en-US" dirty="0"/>
          </a:p>
          <a:p>
            <a:pPr marL="0" indent="0">
              <a:buFont typeface="Wingdings" charset="0"/>
              <a:buNone/>
              <a:defRPr/>
            </a:pPr>
            <a:endParaRPr lang="en-US" dirty="0"/>
          </a:p>
          <a:p>
            <a:pPr eaLnBrk="1" hangingPunct="1">
              <a:lnSpc>
                <a:spcPct val="120000"/>
              </a:lnSpc>
              <a:buFont typeface="Wingdings" charset="0"/>
              <a:buChar char="q"/>
              <a:defRPr/>
            </a:pPr>
            <a:r>
              <a:rPr lang="en-US" sz="2000" dirty="0"/>
              <a:t>These methods of the </a:t>
            </a:r>
            <a:r>
              <a:rPr lang="en-US" dirty="0">
                <a:latin typeface="Courier New" charset="0"/>
              </a:rPr>
              <a:t>Scanner</a:t>
            </a:r>
            <a:r>
              <a:rPr lang="en-US" dirty="0"/>
              <a:t> </a:t>
            </a:r>
            <a:r>
              <a:rPr lang="en-US" sz="2000" dirty="0"/>
              <a:t>do not consume input;</a:t>
            </a:r>
            <a:br>
              <a:rPr lang="en-US" sz="2000" dirty="0"/>
            </a:br>
            <a:r>
              <a:rPr lang="en-US" sz="2000" dirty="0"/>
              <a:t>they just give information about what the next input will be.</a:t>
            </a:r>
          </a:p>
        </p:txBody>
      </p:sp>
      <p:sp>
        <p:nvSpPr>
          <p:cNvPr id="7577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6D5986C5-EA0E-0444-A4A7-232850B4584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57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graphicFrame>
        <p:nvGraphicFramePr>
          <p:cNvPr id="5" name="Group 30"/>
          <p:cNvGraphicFramePr>
            <a:graphicFrameLocks noGrp="1"/>
          </p:cNvGraphicFramePr>
          <p:nvPr/>
        </p:nvGraphicFramePr>
        <p:xfrm>
          <a:off x="762000" y="1676400"/>
          <a:ext cx="7924800" cy="2916238"/>
        </p:xfrm>
        <a:graphic>
          <a:graphicData uri="http://schemas.openxmlformats.org/drawingml/2006/table">
            <a:tbl>
              <a:tblPr/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68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Method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Description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hasNext()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 if there is a next token</a:t>
                      </a:r>
                      <a:endParaRPr kumimoji="0" lang="en-US" altLang="x-none" sz="1800" b="0" i="1" u="none" strike="noStrike" cap="none" normalizeH="0" baseline="0">
                        <a:ln>
                          <a:noFill/>
                        </a:ln>
                        <a:solidFill>
                          <a:srgbClr val="808080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hasNextInt()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 if there is a next token</a:t>
                      </a:r>
                      <a:b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</a:b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and it can be read as an 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int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hasNextDouble()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 if there is a next token</a:t>
                      </a:r>
                      <a:b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</a:b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and it can be read as a 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double</a:t>
                      </a: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hasNextLine()</a:t>
                      </a:r>
                    </a:p>
                  </a:txBody>
                  <a:tcPr marT="45735" marB="4573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returns 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  <a:ea typeface="ＭＳ Ｐゴシック" charset="-128"/>
                        </a:rPr>
                        <a:t>true</a:t>
                      </a: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 if there is a next line.</a:t>
                      </a:r>
                      <a:endParaRPr kumimoji="0" lang="en-US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urier New" charset="0"/>
                        <a:ea typeface="ＭＳ Ｐゴシック" charset="-128"/>
                      </a:endParaRPr>
                    </a:p>
                  </a:txBody>
                  <a:tcPr marT="45735" marB="457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32786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CaesarFile using for Loop</a:t>
            </a:r>
          </a:p>
        </p:txBody>
      </p:sp>
      <p:sp>
        <p:nvSpPr>
          <p:cNvPr id="7680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1119A19-7149-484F-B97D-A6231BD83FC8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58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6803" name="Rectangle 3"/>
          <p:cNvSpPr txBox="1">
            <a:spLocks/>
          </p:cNvSpPr>
          <p:nvPr/>
        </p:nvSpPr>
        <p:spPr bwMode="auto">
          <a:xfrm>
            <a:off x="457200" y="1905000"/>
            <a:ext cx="8229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2857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public static void encode(Scanner scan, int key)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for ( ; scan.hasNextLine(); 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br>
              <a:rPr lang="en-US" altLang="x-none" sz="20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String text = scan.nextLine();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String result = Caesar.encode(text, key);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System.out.println( result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800000"/>
                </a:solidFill>
                <a:latin typeface="Courier New" charset="0"/>
              </a:rPr>
              <a:t>}</a:t>
            </a:r>
            <a:r>
              <a:rPr lang="en-US" altLang="x-none" sz="1800">
                <a:solidFill>
                  <a:srgbClr val="800000"/>
                </a:solidFill>
                <a:latin typeface="Courier New" charset="0"/>
              </a:rPr>
              <a:t>                      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295400" y="2419350"/>
            <a:ext cx="6465888" cy="781050"/>
            <a:chOff x="1219201" y="2133600"/>
            <a:chExt cx="8218423" cy="781050"/>
          </a:xfrm>
        </p:grpSpPr>
        <p:sp>
          <p:nvSpPr>
            <p:cNvPr id="76805" name="Oval 5"/>
            <p:cNvSpPr>
              <a:spLocks noChangeArrowheads="1"/>
            </p:cNvSpPr>
            <p:nvPr/>
          </p:nvSpPr>
          <p:spPr bwMode="auto">
            <a:xfrm>
              <a:off x="1219201" y="2133600"/>
              <a:ext cx="5617803" cy="533400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</a:endParaRPr>
            </a:p>
          </p:txBody>
        </p:sp>
        <p:cxnSp>
          <p:nvCxnSpPr>
            <p:cNvPr id="76806" name="Straight Arrow Connector 7"/>
            <p:cNvCxnSpPr>
              <a:cxnSpLocks noChangeShapeType="1"/>
              <a:stCxn id="76807" idx="1"/>
            </p:cNvCxnSpPr>
            <p:nvPr/>
          </p:nvCxnSpPr>
          <p:spPr bwMode="auto">
            <a:xfrm flipH="1" flipV="1">
              <a:off x="6933862" y="2457450"/>
              <a:ext cx="1259163" cy="2571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76807" name="TextBox 8"/>
            <p:cNvSpPr txBox="1">
              <a:spLocks noChangeArrowheads="1"/>
            </p:cNvSpPr>
            <p:nvPr/>
          </p:nvSpPr>
          <p:spPr bwMode="auto">
            <a:xfrm>
              <a:off x="8193024" y="2514600"/>
              <a:ext cx="1244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0000"/>
                  </a:solidFill>
                </a:rPr>
                <a:t>reads ugly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20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DBED31B-9E61-1745-9049-BD0ED69EA06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59</a:t>
            </a:fld>
            <a:endParaRPr lang="en-US" altLang="x-none" sz="1200" dirty="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Java Repetition /Loop Statements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altLang="x-none" sz="24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Java has three kinds of loop statements: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</a:t>
            </a:r>
            <a:r>
              <a:rPr lang="en-US" altLang="x-none" sz="2000" b="1" i="1" dirty="0">
                <a:solidFill>
                  <a:srgbClr val="CC0000"/>
                </a:solidFill>
                <a:latin typeface="Courier New" charset="0"/>
                <a:ea typeface="ＭＳ Ｐゴシック" charset="-128"/>
              </a:rPr>
              <a:t>for</a:t>
            </a:r>
            <a:r>
              <a:rPr lang="en-US" altLang="x-none" sz="2000" i="1" dirty="0">
                <a:ea typeface="ＭＳ Ｐゴシック" charset="-128"/>
              </a:rPr>
              <a:t> loop</a:t>
            </a:r>
            <a:endParaRPr lang="en-US" altLang="x-none" sz="2000" dirty="0">
              <a:ea typeface="ＭＳ Ｐゴシック" charset="-128"/>
            </a:endParaRP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</a:t>
            </a:r>
            <a:r>
              <a:rPr lang="en-US" altLang="x-none" sz="2000" b="1" i="1" dirty="0">
                <a:solidFill>
                  <a:srgbClr val="CC0000"/>
                </a:solidFill>
                <a:latin typeface="Courier New" charset="0"/>
                <a:ea typeface="ＭＳ Ｐゴシック" charset="-128"/>
              </a:rPr>
              <a:t>while</a:t>
            </a:r>
            <a:r>
              <a:rPr lang="en-US" altLang="x-none" sz="2000" i="1" dirty="0">
                <a:ea typeface="ＭＳ Ｐゴシック" charset="-128"/>
              </a:rPr>
              <a:t> loop</a:t>
            </a:r>
            <a:r>
              <a:rPr lang="en-US" altLang="x-none" sz="2000" dirty="0">
                <a:ea typeface="ＭＳ Ｐゴシック" charset="-128"/>
              </a:rPr>
              <a:t>, </a:t>
            </a:r>
          </a:p>
          <a:p>
            <a:pPr lvl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</a:t>
            </a:r>
            <a:r>
              <a:rPr lang="en-US" altLang="x-none" sz="2000" b="1" i="1" dirty="0">
                <a:solidFill>
                  <a:srgbClr val="CC0000"/>
                </a:solidFill>
                <a:latin typeface="Courier New" charset="0"/>
                <a:ea typeface="ＭＳ Ｐゴシック" charset="-128"/>
              </a:rPr>
              <a:t>do</a:t>
            </a:r>
            <a:r>
              <a:rPr lang="en-US" altLang="x-none" sz="2000" i="1" dirty="0">
                <a:ea typeface="ＭＳ Ｐゴシック" charset="-128"/>
              </a:rPr>
              <a:t> loop</a:t>
            </a:r>
            <a:r>
              <a:rPr lang="en-US" altLang="x-none" sz="2000" dirty="0">
                <a:ea typeface="ＭＳ Ｐゴシック" charset="-128"/>
              </a:rPr>
              <a:t>, and </a:t>
            </a:r>
          </a:p>
          <a:p>
            <a:pPr lvl="1">
              <a:lnSpc>
                <a:spcPct val="80000"/>
              </a:lnSpc>
            </a:pPr>
            <a:endParaRPr lang="en-US" altLang="x-none" sz="2000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They have the same expressive power</a:t>
            </a:r>
          </a:p>
          <a:p>
            <a:pPr>
              <a:lnSpc>
                <a:spcPct val="80000"/>
              </a:lnSpc>
            </a:pPr>
            <a:endParaRPr lang="en-US" altLang="x-none" dirty="0">
              <a:ea typeface="ＭＳ Ｐゴシック" charset="-128"/>
            </a:endParaRPr>
          </a:p>
          <a:p>
            <a:pPr>
              <a:lnSpc>
                <a:spcPct val="80000"/>
              </a:lnSpc>
            </a:pPr>
            <a:r>
              <a:rPr lang="en-US" altLang="x-none" dirty="0">
                <a:ea typeface="ＭＳ Ｐゴシック" charset="-128"/>
              </a:rPr>
              <a:t>Which loop statements to use will depend on the context: pick the one that is more intuitive to read</a:t>
            </a:r>
          </a:p>
        </p:txBody>
      </p:sp>
    </p:spTree>
    <p:extLst>
      <p:ext uri="{BB962C8B-B14F-4D97-AF65-F5344CB8AC3E}">
        <p14:creationId xmlns:p14="http://schemas.microsoft.com/office/powerpoint/2010/main" val="217098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Additional Caesar-Style Cipher</a:t>
            </a:r>
          </a:p>
        </p:txBody>
      </p:sp>
      <p:sp>
        <p:nvSpPr>
          <p:cNvPr id="583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Augustus</a:t>
            </a:r>
          </a:p>
          <a:p>
            <a:pPr lvl="1"/>
            <a:r>
              <a:rPr lang="en-US" altLang="x-none">
                <a:ea typeface="ＭＳ Ｐゴシック" charset="-128"/>
              </a:rPr>
              <a:t>Right shift 1 without rotate, with AA for Z</a:t>
            </a:r>
          </a:p>
          <a:p>
            <a:pPr lvl="1"/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Mezuzah </a:t>
            </a:r>
          </a:p>
          <a:p>
            <a:pPr lvl="1"/>
            <a:r>
              <a:rPr lang="en-US" altLang="x-none">
                <a:ea typeface="ＭＳ Ｐゴシック" charset="-128"/>
              </a:rPr>
              <a:t>Shift of one to encrypt the names of God</a:t>
            </a:r>
          </a:p>
          <a:p>
            <a:pPr lvl="1"/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Vigenere (a variant) was used by the Confederacy during Civil War</a:t>
            </a:r>
          </a:p>
          <a:p>
            <a:endParaRPr lang="en-US" altLang="x-none">
              <a:ea typeface="ＭＳ Ｐゴシック" charset="-128"/>
            </a:endParaRPr>
          </a:p>
          <a:p>
            <a:r>
              <a:rPr lang="en-US" altLang="x-none">
                <a:ea typeface="ＭＳ Ｐゴシック" charset="-128"/>
              </a:rPr>
              <a:t>Mafia boss Provenzano (2006): A (4), …</a:t>
            </a:r>
          </a:p>
          <a:p>
            <a:endParaRPr lang="en-US" altLang="x-none">
              <a:ea typeface="ＭＳ Ｐゴシック" charset="-128"/>
            </a:endParaRPr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A0AD5D-54DD-E140-B99A-0AEED04C0B5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5837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895600"/>
            <a:ext cx="17907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648200"/>
            <a:ext cx="15875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1295400"/>
            <a:ext cx="1104900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78057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The </a:t>
            </a:r>
            <a:r>
              <a:rPr lang="en-US" altLang="x-none">
                <a:latin typeface="Courier New" charset="0"/>
                <a:ea typeface="ＭＳ Ｐゴシック" charset="-128"/>
              </a:rPr>
              <a:t>while</a:t>
            </a:r>
            <a:r>
              <a:rPr lang="en-US" altLang="x-none">
                <a:ea typeface="ＭＳ Ｐゴシック" charset="-128"/>
              </a:rPr>
              <a:t> loop</a:t>
            </a:r>
          </a:p>
        </p:txBody>
      </p:sp>
      <p:sp>
        <p:nvSpPr>
          <p:cNvPr id="79874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b="1">
                <a:latin typeface="Courier New" charset="0"/>
                <a:ea typeface="ＭＳ Ｐゴシック" charset="-128"/>
              </a:rPr>
              <a:t>while</a:t>
            </a:r>
            <a:r>
              <a:rPr lang="en-US" altLang="x-none" b="1">
                <a:ea typeface="ＭＳ Ｐゴシック" charset="-128"/>
              </a:rPr>
              <a:t> loop</a:t>
            </a:r>
            <a:r>
              <a:rPr lang="en-US" altLang="x-none">
                <a:ea typeface="ＭＳ Ｐゴシック" charset="-128"/>
              </a:rPr>
              <a:t>: Repeatedly executes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its body as long as a logical test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is true.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90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>
                <a:ea typeface="ＭＳ Ｐゴシック" charset="-128"/>
              </a:rPr>
              <a:t>	   </a:t>
            </a:r>
            <a:r>
              <a:rPr lang="en-US" altLang="x-none">
                <a:latin typeface="Courier New" charset="0"/>
                <a:ea typeface="ＭＳ Ｐゴシック" charset="-128"/>
              </a:rPr>
              <a:t>while (</a:t>
            </a:r>
            <a:r>
              <a:rPr lang="en-US" altLang="x-none" b="1" i="1">
                <a:ea typeface="ＭＳ Ｐゴシック" charset="-128"/>
              </a:rPr>
              <a:t>&lt;test&gt;</a:t>
            </a:r>
            <a:r>
              <a:rPr lang="en-US" altLang="x-none">
                <a:latin typeface="Courier New" charset="0"/>
                <a:ea typeface="ＭＳ Ｐゴシック" charset="-128"/>
              </a:rPr>
              <a:t>)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b="1" i="1">
                <a:ea typeface="ＭＳ Ｐゴシック" charset="-128"/>
              </a:rPr>
              <a:t>&lt;statement(s)&gt;</a:t>
            </a:r>
            <a:r>
              <a:rPr lang="en-US" altLang="x-none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}</a:t>
            </a:r>
            <a:endParaRPr lang="en-US" altLang="x-none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Example: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int num = 1;                 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initialization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latin typeface="Courier New" charset="0"/>
                <a:ea typeface="ＭＳ Ｐゴシック" charset="-128"/>
              </a:rPr>
              <a:t>	while (num &lt;= 10) {          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test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System.out.print(num + " ");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num = num * 2;           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update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latin typeface="Courier New" charset="0"/>
                <a:ea typeface="ＭＳ Ｐゴシック" charset="-128"/>
              </a:rPr>
              <a:t>	}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600" b="1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// output:  1 2 4 8</a:t>
            </a:r>
            <a:endParaRPr lang="en-US" altLang="x-none" sz="1800" b="1">
              <a:solidFill>
                <a:srgbClr val="008080"/>
              </a:solidFill>
              <a:ea typeface="ＭＳ Ｐゴシック" charset="-128"/>
            </a:endParaRPr>
          </a:p>
        </p:txBody>
      </p:sp>
      <p:pic>
        <p:nvPicPr>
          <p:cNvPr id="79875" name="Picture 4" descr="whi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981200"/>
            <a:ext cx="2459038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9876" name="Group 5"/>
          <p:cNvGrpSpPr>
            <a:grpSpLocks/>
          </p:cNvGrpSpPr>
          <p:nvPr/>
        </p:nvGrpSpPr>
        <p:grpSpPr bwMode="auto">
          <a:xfrm>
            <a:off x="0" y="3048000"/>
            <a:ext cx="1600200" cy="708025"/>
            <a:chOff x="720" y="2112"/>
            <a:chExt cx="1008" cy="446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720" y="2112"/>
              <a:ext cx="870" cy="446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000" b="1">
                  <a:solidFill>
                    <a:srgbClr val="CC0000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  <a:latin typeface="Courier New" charset="0"/>
                </a:rPr>
                <a:t>while</a:t>
              </a: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 is a</a:t>
              </a:r>
            </a:p>
            <a:p>
              <a:pPr eaLnBrk="1" hangingPunct="1">
                <a:defRPr/>
              </a:pPr>
              <a:r>
                <a:rPr lang="en-US" sz="2000" b="1">
                  <a:solidFill>
                    <a:srgbClr val="6600CC"/>
                  </a:solidFill>
                  <a:effectLst>
                    <a:outerShdw blurRad="38100" dist="38100" dir="2700000" algn="tl">
                      <a:srgbClr val="DDDDDD"/>
                    </a:outerShdw>
                  </a:effectLst>
                </a:rPr>
                <a:t>keyword</a:t>
              </a:r>
              <a:endParaRPr lang="en-US" sz="2400">
                <a:solidFill>
                  <a:srgbClr val="6600CC"/>
                </a:solidFill>
              </a:endParaRPr>
            </a:p>
          </p:txBody>
        </p:sp>
        <p:sp>
          <p:nvSpPr>
            <p:cNvPr id="79878" name="Line 7"/>
            <p:cNvSpPr>
              <a:spLocks noChangeShapeType="1"/>
            </p:cNvSpPr>
            <p:nvPr/>
          </p:nvSpPr>
          <p:spPr bwMode="auto">
            <a:xfrm flipV="1">
              <a:off x="1488" y="2208"/>
              <a:ext cx="240" cy="9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D9856E1-C92D-11EA-36BA-67807D0DC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DBED31B-9E61-1745-9049-BD0ED69EA06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60</a:t>
            </a:fld>
            <a:endParaRPr lang="en-US" altLang="x-none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45281"/>
      </p:ext>
    </p:extLst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The </a:t>
            </a:r>
            <a:r>
              <a:rPr lang="en-US" altLang="x-none">
                <a:latin typeface="Courier New" charset="0"/>
                <a:ea typeface="ＭＳ Ｐゴシック" charset="-128"/>
              </a:rPr>
              <a:t>do/while</a:t>
            </a:r>
            <a:r>
              <a:rPr lang="en-US" altLang="x-none">
                <a:ea typeface="ＭＳ Ｐゴシック" charset="-128"/>
              </a:rPr>
              <a:t> loop</a:t>
            </a:r>
          </a:p>
        </p:txBody>
      </p:sp>
      <p:sp>
        <p:nvSpPr>
          <p:cNvPr id="80898" name="Rectangle 3"/>
          <p:cNvSpPr>
            <a:spLocks noGrp="1"/>
          </p:cNvSpPr>
          <p:nvPr>
            <p:ph type="body" idx="4294967295"/>
          </p:nvPr>
        </p:nvSpPr>
        <p:spPr>
          <a:xfrm>
            <a:off x="533400" y="1600200"/>
            <a:ext cx="8382000" cy="4648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x-none" b="1">
                <a:latin typeface="Courier New" charset="0"/>
                <a:ea typeface="ＭＳ Ｐゴシック" charset="-128"/>
              </a:rPr>
              <a:t>do/while</a:t>
            </a:r>
            <a:r>
              <a:rPr lang="en-US" altLang="x-none" b="1">
                <a:ea typeface="ＭＳ Ｐゴシック" charset="-128"/>
              </a:rPr>
              <a:t> loop</a:t>
            </a:r>
            <a:r>
              <a:rPr lang="en-US" altLang="x-none">
                <a:ea typeface="ＭＳ Ｐゴシック" charset="-128"/>
              </a:rPr>
              <a:t>: Similar to while, except move test at the end: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900">
              <a:ea typeface="ＭＳ Ｐゴシック" charset="-128"/>
            </a:endParaRP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>
                <a:ea typeface="ＭＳ Ｐゴシック" charset="-128"/>
              </a:rPr>
              <a:t>	   </a:t>
            </a:r>
            <a:r>
              <a:rPr lang="en-US" altLang="x-none">
                <a:latin typeface="Courier New" charset="0"/>
                <a:ea typeface="ＭＳ Ｐゴシック" charset="-128"/>
              </a:rPr>
              <a:t>do {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  </a:t>
            </a:r>
            <a:r>
              <a:rPr lang="en-US" altLang="x-none" b="1" i="1">
                <a:ea typeface="ＭＳ Ｐゴシック" charset="-128"/>
              </a:rPr>
              <a:t>&lt;statement(s)&gt;</a:t>
            </a:r>
            <a:r>
              <a:rPr lang="en-US" altLang="x-none">
                <a:latin typeface="Courier New" charset="0"/>
                <a:ea typeface="ＭＳ Ｐゴシック" charset="-128"/>
              </a:rPr>
              <a:t>;</a:t>
            </a:r>
          </a:p>
          <a:p>
            <a:pPr lvl="1"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  } while (</a:t>
            </a:r>
            <a:r>
              <a:rPr lang="en-US" altLang="x-none" b="1" i="1">
                <a:ea typeface="ＭＳ Ｐゴシック" charset="-128"/>
              </a:rPr>
              <a:t>&lt;test&gt;</a:t>
            </a:r>
            <a:r>
              <a:rPr lang="en-US" altLang="x-none">
                <a:latin typeface="Courier New" charset="0"/>
                <a:ea typeface="ＭＳ Ｐゴシック" charset="-128"/>
              </a:rPr>
              <a:t>);</a:t>
            </a:r>
            <a:endParaRPr lang="en-US" altLang="x-none"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>
                <a:ea typeface="ＭＳ Ｐゴシック" charset="-128"/>
              </a:rPr>
              <a:t>Example: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80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1800">
                <a:latin typeface="Courier New" charset="0"/>
                <a:ea typeface="ＭＳ Ｐゴシック" charset="-128"/>
              </a:rPr>
              <a:t>int num = 1;                 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initialization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latin typeface="Courier New" charset="0"/>
                <a:ea typeface="ＭＳ Ｐゴシック" charset="-128"/>
              </a:rPr>
              <a:t>	do {                           </a:t>
            </a:r>
            <a:endParaRPr lang="en-US" altLang="x-none" sz="1800" b="1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System.out.print(num + " ");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	    num = num * 2;           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update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latin typeface="Courier New" charset="0"/>
                <a:ea typeface="ＭＳ Ｐゴシック" charset="-128"/>
              </a:rPr>
              <a:t>	} while (num &lt;= 10);              </a:t>
            </a: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test</a:t>
            </a:r>
            <a:endParaRPr lang="en-US" altLang="x-none" sz="1800" b="1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600" b="1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 b="1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	// output:  1 2 4 8</a:t>
            </a:r>
            <a:endParaRPr lang="en-US" altLang="x-none" sz="1800" b="1">
              <a:solidFill>
                <a:srgbClr val="008080"/>
              </a:solidFill>
              <a:ea typeface="ＭＳ Ｐゴシック" charset="-128"/>
            </a:endParaRP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723BBF7-50F6-8864-5E68-39904C262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DBED31B-9E61-1745-9049-BD0ED69EA060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61</a:t>
            </a:fld>
            <a:endParaRPr lang="en-US" altLang="x-none" sz="1200" dirty="0">
              <a:solidFill>
                <a:srgbClr val="000000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417723"/>
      </p:ext>
    </p:extLst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CaesarFile using a while Loop </a:t>
            </a:r>
          </a:p>
        </p:txBody>
      </p:sp>
      <p:sp>
        <p:nvSpPr>
          <p:cNvPr id="8192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A88E8A9D-8041-5E43-8516-73E572EA384B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62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46083" name="Rectangle 3"/>
          <p:cNvSpPr txBox="1">
            <a:spLocks/>
          </p:cNvSpPr>
          <p:nvPr/>
        </p:nvSpPr>
        <p:spPr bwMode="auto">
          <a:xfrm>
            <a:off x="457200" y="1905000"/>
            <a:ext cx="82296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2857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public static void encode(Scanner scan, int key)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 b="1">
                <a:solidFill>
                  <a:srgbClr val="FF0000"/>
                </a:solidFill>
                <a:latin typeface="Courier New" charset="0"/>
              </a:rPr>
              <a:t>	while ( scan.hasNextLine() 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br>
              <a:rPr lang="en-US" altLang="x-none" sz="20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String text = scan.nextLine();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String result = Caesar.encode(text, key);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System.out.println( result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800000"/>
                </a:solidFill>
                <a:latin typeface="Courier New" charset="0"/>
              </a:rPr>
              <a:t>}</a:t>
            </a:r>
            <a:r>
              <a:rPr lang="en-US" altLang="x-none" sz="1800">
                <a:solidFill>
                  <a:srgbClr val="800000"/>
                </a:solidFill>
                <a:latin typeface="Courier New" charset="0"/>
              </a:rPr>
              <a:t>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96470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Summary: </a:t>
            </a:r>
            <a:r>
              <a:rPr lang="en-US" altLang="x-none" sz="3600" dirty="0" err="1">
                <a:ea typeface="ＭＳ Ｐゴシック" charset="-128"/>
              </a:rPr>
              <a:t>CaesarFile</a:t>
            </a:r>
            <a:r>
              <a:rPr lang="en-US" altLang="x-none" sz="3600" dirty="0">
                <a:ea typeface="ＭＳ Ｐゴシック" charset="-128"/>
              </a:rPr>
              <a:t> using Loop</a:t>
            </a:r>
          </a:p>
        </p:txBody>
      </p:sp>
      <p:sp>
        <p:nvSpPr>
          <p:cNvPr id="829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3609477-3516-C14C-A682-2933DFA940B5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63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2947" name="Rectangle 3"/>
          <p:cNvSpPr txBox="1">
            <a:spLocks/>
          </p:cNvSpPr>
          <p:nvPr/>
        </p:nvSpPr>
        <p:spPr bwMode="auto">
          <a:xfrm>
            <a:off x="457200" y="1447800"/>
            <a:ext cx="8229600" cy="2514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2857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public static void encode(Scanner scan, int key)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altLang="x-none" sz="2000" b="1">
                <a:solidFill>
                  <a:srgbClr val="FF0000"/>
                </a:solidFill>
                <a:latin typeface="Courier New" charset="0"/>
              </a:rPr>
              <a:t>for</a:t>
            </a:r>
            <a:r>
              <a:rPr lang="en-US" altLang="x-none" sz="2000">
                <a:solidFill>
                  <a:srgbClr val="FF0000"/>
                </a:solidFill>
                <a:latin typeface="Courier New" charset="0"/>
              </a:rPr>
              <a:t> </a:t>
            </a: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( ; scan.hasNextLine(); )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br>
              <a:rPr lang="en-US" altLang="x-none" sz="20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String text = scan.nextLine();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String result = Caesar.encode(text, key);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System.out.println( result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}</a:t>
            </a:r>
            <a:r>
              <a:rPr lang="en-US" altLang="x-none" sz="2000">
                <a:solidFill>
                  <a:srgbClr val="800000"/>
                </a:solidFill>
                <a:latin typeface="Courier New" charset="0"/>
              </a:rPr>
              <a:t>}</a:t>
            </a:r>
            <a:r>
              <a:rPr lang="en-US" altLang="x-none" sz="1800">
                <a:solidFill>
                  <a:srgbClr val="800000"/>
                </a:solidFill>
                <a:latin typeface="Courier New" charset="0"/>
              </a:rPr>
              <a:t>                       </a:t>
            </a:r>
          </a:p>
        </p:txBody>
      </p: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295400" y="1962150"/>
            <a:ext cx="6465888" cy="781050"/>
            <a:chOff x="1219201" y="2133600"/>
            <a:chExt cx="8218423" cy="781050"/>
          </a:xfrm>
        </p:grpSpPr>
        <p:sp>
          <p:nvSpPr>
            <p:cNvPr id="82950" name="Oval 5"/>
            <p:cNvSpPr>
              <a:spLocks noChangeArrowheads="1"/>
            </p:cNvSpPr>
            <p:nvPr/>
          </p:nvSpPr>
          <p:spPr bwMode="auto">
            <a:xfrm>
              <a:off x="1219201" y="2133600"/>
              <a:ext cx="5617803" cy="533400"/>
            </a:xfrm>
            <a:prstGeom prst="ellipse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algn="ctr"/>
              <a:endParaRPr lang="x-none" altLang="x-none">
                <a:solidFill>
                  <a:srgbClr val="000000"/>
                </a:solidFill>
              </a:endParaRPr>
            </a:p>
          </p:txBody>
        </p:sp>
        <p:cxnSp>
          <p:nvCxnSpPr>
            <p:cNvPr id="82951" name="Straight Arrow Connector 7"/>
            <p:cNvCxnSpPr>
              <a:cxnSpLocks noChangeShapeType="1"/>
              <a:stCxn id="82952" idx="1"/>
            </p:cNvCxnSpPr>
            <p:nvPr/>
          </p:nvCxnSpPr>
          <p:spPr bwMode="auto">
            <a:xfrm flipH="1" flipV="1">
              <a:off x="6933862" y="2457450"/>
              <a:ext cx="1259163" cy="257175"/>
            </a:xfrm>
            <a:prstGeom prst="straightConnector1">
              <a:avLst/>
            </a:prstGeom>
            <a:noFill/>
            <a:ln w="12700">
              <a:solidFill>
                <a:srgbClr val="660066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2952" name="TextBox 8"/>
            <p:cNvSpPr txBox="1">
              <a:spLocks noChangeArrowheads="1"/>
            </p:cNvSpPr>
            <p:nvPr/>
          </p:nvSpPr>
          <p:spPr bwMode="auto">
            <a:xfrm>
              <a:off x="8193024" y="2514600"/>
              <a:ext cx="124460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1pPr>
              <a:lvl2pPr marL="742950" indent="-28575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2pPr>
              <a:lvl3pPr marL="11430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3pPr>
              <a:lvl4pPr marL="16002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4pPr>
              <a:lvl5pPr marL="2057400" indent="-228600" eaLnBrk="0" hangingPunct="0"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00">
                  <a:solidFill>
                    <a:schemeClr val="tx1"/>
                  </a:solidFill>
                  <a:latin typeface="Times New Roman" charset="0"/>
                  <a:ea typeface="ＭＳ Ｐゴシック" charset="-128"/>
                </a:defRPr>
              </a:lvl9pPr>
            </a:lstStyle>
            <a:p>
              <a:pPr eaLnBrk="1" hangingPunct="1"/>
              <a:r>
                <a:rPr lang="en-US" altLang="x-none" sz="2000">
                  <a:solidFill>
                    <a:srgbClr val="000000"/>
                  </a:solidFill>
                </a:rPr>
                <a:t>reads ugly</a:t>
              </a:r>
            </a:p>
          </p:txBody>
        </p:sp>
      </p:grpSp>
      <p:sp>
        <p:nvSpPr>
          <p:cNvPr id="20485" name="Rectangle 3"/>
          <p:cNvSpPr txBox="1">
            <a:spLocks/>
          </p:cNvSpPr>
          <p:nvPr/>
        </p:nvSpPr>
        <p:spPr bwMode="auto">
          <a:xfrm>
            <a:off x="457200" y="4038600"/>
            <a:ext cx="8229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2857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public static void encode(Scanner scan, int key)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endParaRPr lang="en-US" altLang="x-none" sz="2000">
              <a:solidFill>
                <a:srgbClr val="000000"/>
              </a:solidFill>
              <a:latin typeface="Courier New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</a:t>
            </a:r>
            <a:r>
              <a:rPr lang="en-US" altLang="x-none" sz="2000" b="1">
                <a:solidFill>
                  <a:srgbClr val="FF0000"/>
                </a:solidFill>
                <a:latin typeface="Courier New" charset="0"/>
              </a:rPr>
              <a:t>while</a:t>
            </a: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 ( scan.hasNextLine() ) {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br>
              <a:rPr lang="en-US" altLang="x-none" sz="20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String text = scan.nextLine();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String result = Caesar.encode(text, key);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	System.out.println( result );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	}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3333CC"/>
              </a:buClr>
              <a:buSzPct val="75000"/>
              <a:buFont typeface="Wingdings 2" charset="2"/>
              <a:buNone/>
            </a:pPr>
            <a:r>
              <a:rPr lang="en-US" altLang="x-none" sz="2000">
                <a:solidFill>
                  <a:srgbClr val="800000"/>
                </a:solidFill>
                <a:latin typeface="Courier New" charset="0"/>
              </a:rPr>
              <a:t>}</a:t>
            </a:r>
            <a:endParaRPr lang="en-US" altLang="x-none" sz="1800">
              <a:solidFill>
                <a:srgbClr val="800000"/>
              </a:solidFill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68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5FB5C0A-3ABF-6948-A6A4-9D8398A2168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64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  <a:noFill/>
        </p:spPr>
        <p:txBody>
          <a:bodyPr lIns="92075" tIns="46038" rIns="92075" bIns="46038"/>
          <a:lstStyle/>
          <a:p>
            <a:r>
              <a:rPr lang="en-US" altLang="x-none" sz="3600">
                <a:ea typeface="ＭＳ Ｐゴシック" charset="-128"/>
              </a:rPr>
              <a:t>Summary: Flow Control Statements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114800" cy="4648200"/>
          </a:xfrm>
          <a:noFill/>
        </p:spPr>
        <p:txBody>
          <a:bodyPr lIns="92075" tIns="46038" rIns="92075" bIns="46038"/>
          <a:lstStyle/>
          <a:p>
            <a:r>
              <a:rPr lang="en-US" altLang="x-none" dirty="0">
                <a:ea typeface="ＭＳ Ｐゴシック" charset="-128"/>
              </a:rPr>
              <a:t>Loop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for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while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do/while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r>
              <a:rPr lang="en-US" altLang="x-none" dirty="0">
                <a:ea typeface="ＭＳ Ｐゴシック" charset="-128"/>
              </a:rPr>
              <a:t>Choosing the loop control structure depends on the </a:t>
            </a: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specific situation and personal taste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953000" y="3370263"/>
            <a:ext cx="33528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while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 {</a:t>
            </a:r>
          </a:p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   statement list;</a:t>
            </a:r>
          </a:p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4953000" y="4495800"/>
            <a:ext cx="33528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do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statement list;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 </a:t>
            </a:r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while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);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4953000" y="1614488"/>
            <a:ext cx="3352800" cy="147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for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initialization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; </a:t>
            </a:r>
            <a:br>
              <a:rPr lang="en-US" altLang="x-none" sz="18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;  </a:t>
            </a:r>
            <a:br>
              <a:rPr lang="en-US" altLang="x-none" sz="18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increment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 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statement list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7019388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3774C91-B4F1-7248-91ED-CD8FBFBCBF7E}" type="slidenum">
              <a:rPr lang="en-US" altLang="x-none" sz="1200">
                <a:latin typeface="Tahoma" charset="0"/>
              </a:rPr>
              <a:pPr eaLnBrk="1" hangingPunct="1"/>
              <a:t>65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  <a:noFill/>
        </p:spPr>
        <p:txBody>
          <a:bodyPr lIns="92075" tIns="46038" rIns="92075" bIns="46038"/>
          <a:lstStyle/>
          <a:p>
            <a:r>
              <a:rPr lang="en-US" altLang="x-none">
                <a:ea typeface="ＭＳ Ｐゴシック" charset="-128"/>
              </a:rPr>
              <a:t>Summary: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5105400" cy="4648200"/>
          </a:xfrm>
        </p:spPr>
        <p:txBody>
          <a:bodyPr lIns="92075" tIns="46038" rIns="92075" bIns="46038"/>
          <a:lstStyle/>
          <a:p>
            <a:pPr marL="342900" lvl="1" indent="-342900">
              <a:buSzPct val="85000"/>
              <a:buFont typeface="Wingdings" charset="0"/>
              <a:buChar char="q"/>
              <a:defRPr/>
            </a:pPr>
            <a:r>
              <a:rPr lang="en-US" dirty="0">
                <a:solidFill>
                  <a:srgbClr val="C00000"/>
                </a:solidFill>
              </a:rPr>
              <a:t>typically used in sequential iteration</a:t>
            </a:r>
            <a:endParaRPr lang="en-US" dirty="0">
              <a:latin typeface="Courier New" charset="0"/>
            </a:endParaRPr>
          </a:p>
          <a:p>
            <a:pPr>
              <a:buFont typeface="Wingdings" charset="0"/>
              <a:buChar char="q"/>
              <a:defRPr/>
            </a:pPr>
            <a:r>
              <a:rPr lang="en-US" dirty="0">
                <a:latin typeface="Courier New" charset="0"/>
              </a:rPr>
              <a:t>for</a:t>
            </a:r>
            <a:r>
              <a:rPr lang="en-US" dirty="0"/>
              <a:t> loop is easy to read, since it provides visual aid to recognize the four components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en-US" dirty="0"/>
              <a:t>If complex or empty initialization, increment, or condition, a </a:t>
            </a:r>
            <a:r>
              <a:rPr lang="en-US" dirty="0">
                <a:latin typeface="Courier New" charset="0"/>
              </a:rPr>
              <a:t>for</a:t>
            </a:r>
            <a:r>
              <a:rPr lang="en-US" dirty="0"/>
              <a:t> loop may not read as well as a </a:t>
            </a:r>
            <a:r>
              <a:rPr lang="en-US" dirty="0">
                <a:latin typeface="Courier New" charset="0"/>
              </a:rPr>
              <a:t>while</a:t>
            </a:r>
            <a:r>
              <a:rPr lang="en-US" dirty="0"/>
              <a:t>  or </a:t>
            </a:r>
            <a:r>
              <a:rPr lang="en-US" dirty="0">
                <a:latin typeface="Courier New" charset="0"/>
              </a:rPr>
              <a:t>do/while</a:t>
            </a:r>
            <a:r>
              <a:rPr lang="en-US" dirty="0"/>
              <a:t> loop</a:t>
            </a:r>
          </a:p>
        </p:txBody>
      </p:sp>
      <p:sp>
        <p:nvSpPr>
          <p:cNvPr id="21508" name="Text Box 6"/>
          <p:cNvSpPr txBox="1">
            <a:spLocks noChangeArrowheads="1"/>
          </p:cNvSpPr>
          <p:nvPr/>
        </p:nvSpPr>
        <p:spPr bwMode="auto">
          <a:xfrm>
            <a:off x="5410200" y="2438400"/>
            <a:ext cx="3352800" cy="14779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for</a:t>
            </a:r>
            <a:r>
              <a:rPr lang="en-US" altLang="x-none" sz="1800">
                <a:latin typeface="Courier New" charset="0"/>
              </a:rPr>
              <a:t> ( </a:t>
            </a:r>
            <a:r>
              <a:rPr lang="en-US" altLang="x-none" sz="1800" i="1">
                <a:latin typeface="Courier New" charset="0"/>
              </a:rPr>
              <a:t>initialization</a:t>
            </a:r>
            <a:r>
              <a:rPr lang="en-US" altLang="x-none" sz="1800">
                <a:latin typeface="Courier New" charset="0"/>
              </a:rPr>
              <a:t> ; </a:t>
            </a:r>
            <a:br>
              <a:rPr lang="en-US" altLang="x-none" sz="1800">
                <a:latin typeface="Courier New" charset="0"/>
              </a:rPr>
            </a:br>
            <a:r>
              <a:rPr lang="en-US" altLang="x-none" sz="1800">
                <a:latin typeface="Courier New" charset="0"/>
              </a:rPr>
              <a:t>      </a:t>
            </a:r>
            <a:r>
              <a:rPr lang="en-US" altLang="x-none" sz="1800" i="1">
                <a:latin typeface="Courier New" charset="0"/>
              </a:rPr>
              <a:t>condition</a:t>
            </a:r>
            <a:r>
              <a:rPr lang="en-US" altLang="x-none" sz="1800">
                <a:latin typeface="Courier New" charset="0"/>
              </a:rPr>
              <a:t> ;  </a:t>
            </a:r>
            <a:br>
              <a:rPr lang="en-US" altLang="x-none" sz="1800">
                <a:latin typeface="Courier New" charset="0"/>
              </a:rPr>
            </a:br>
            <a:r>
              <a:rPr lang="en-US" altLang="x-none" sz="1800">
                <a:latin typeface="Courier New" charset="0"/>
              </a:rPr>
              <a:t>      </a:t>
            </a:r>
            <a:r>
              <a:rPr lang="en-US" altLang="x-none" sz="1800" i="1">
                <a:latin typeface="Courier New" charset="0"/>
              </a:rPr>
              <a:t>increment</a:t>
            </a:r>
            <a:r>
              <a:rPr lang="en-US" altLang="x-none" sz="1800">
                <a:latin typeface="Courier New" charset="0"/>
              </a:rPr>
              <a:t> ) {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   </a:t>
            </a:r>
            <a:r>
              <a:rPr lang="en-US" altLang="x-none" sz="1800" i="1">
                <a:latin typeface="Courier New" charset="0"/>
              </a:rPr>
              <a:t>statement list</a:t>
            </a:r>
            <a:r>
              <a:rPr lang="en-US" altLang="x-none" sz="1800">
                <a:latin typeface="Courier New" charset="0"/>
              </a:rPr>
              <a:t>;</a:t>
            </a:r>
          </a:p>
          <a:p>
            <a:pPr eaLnBrk="1" hangingPunct="1"/>
            <a:r>
              <a:rPr lang="en-US" altLang="x-none" sz="1800"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136761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FE19EE0-9FE3-D243-B0AC-CD8A9298F85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66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  <a:noFill/>
        </p:spPr>
        <p:txBody>
          <a:bodyPr lIns="92075" tIns="46038" rIns="92075" bIns="46038"/>
          <a:lstStyle/>
          <a:p>
            <a:r>
              <a:rPr lang="en-US" altLang="x-none" sz="3600">
                <a:ea typeface="ＭＳ Ｐゴシック" charset="-128"/>
              </a:rPr>
              <a:t>Summary: </a:t>
            </a:r>
            <a:r>
              <a:rPr lang="en-US" altLang="x-none" sz="3600">
                <a:latin typeface="Courier New" charset="0"/>
                <a:ea typeface="ＭＳ Ｐゴシック" charset="-128"/>
              </a:rPr>
              <a:t>while, do/while</a:t>
            </a:r>
            <a:r>
              <a:rPr lang="en-US" altLang="x-none" sz="3600">
                <a:ea typeface="ＭＳ Ｐゴシック" charset="-128"/>
              </a:rPr>
              <a:t> loop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4953000" cy="4648200"/>
          </a:xfrm>
          <a:noFill/>
        </p:spPr>
        <p:txBody>
          <a:bodyPr lIns="92075" tIns="46038" rIns="92075" bIns="46038"/>
          <a:lstStyle/>
          <a:p>
            <a:r>
              <a:rPr lang="en-US" altLang="x-none" dirty="0">
                <a:ea typeface="ＭＳ Ｐゴシック" charset="-128"/>
              </a:rPr>
              <a:t>The choice between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do/while</a:t>
            </a:r>
            <a:r>
              <a:rPr lang="en-US" altLang="x-none" dirty="0">
                <a:ea typeface="ＭＳ Ｐゴシック" charset="-128"/>
              </a:rPr>
              <a:t> and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while</a:t>
            </a:r>
            <a:r>
              <a:rPr lang="en-US" altLang="x-none" dirty="0">
                <a:ea typeface="ＭＳ Ｐゴシック" charset="-128"/>
              </a:rPr>
              <a:t> depends on the logic of the program: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first check condition or </a:t>
            </a:r>
            <a:br>
              <a:rPr lang="en-US" altLang="x-none" dirty="0">
                <a:ea typeface="ＭＳ Ｐゴシック" charset="-128"/>
              </a:rPr>
            </a:br>
            <a:r>
              <a:rPr lang="en-US" altLang="x-none" dirty="0">
                <a:ea typeface="ＭＳ Ｐゴシック" charset="-128"/>
              </a:rPr>
              <a:t>first execute statement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5562600" y="2243138"/>
            <a:ext cx="33528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while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 {</a:t>
            </a:r>
          </a:p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   statement list;</a:t>
            </a:r>
          </a:p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5562600" y="3368675"/>
            <a:ext cx="3352800" cy="12033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do </a:t>
            </a:r>
            <a:br>
              <a:rPr lang="en-US" altLang="x-none" sz="1800">
                <a:solidFill>
                  <a:srgbClr val="CC0000"/>
                </a:solidFill>
                <a:latin typeface="Courier New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statement list;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 </a:t>
            </a:r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while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);</a:t>
            </a:r>
          </a:p>
        </p:txBody>
      </p:sp>
    </p:spTree>
    <p:extLst>
      <p:ext uri="{BB962C8B-B14F-4D97-AF65-F5344CB8AC3E}">
        <p14:creationId xmlns:p14="http://schemas.microsoft.com/office/powerpoint/2010/main" val="798406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Slide Number Placeholder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defTabSz="912813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B238D60-3174-9B43-A4CD-66469708AF1C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67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077200" cy="914400"/>
          </a:xfrm>
        </p:spPr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(Offline Exercise): Coupon Collector</a:t>
            </a:r>
          </a:p>
        </p:txBody>
      </p:sp>
      <p:sp>
        <p:nvSpPr>
          <p:cNvPr id="90115" name="Rectangle 6"/>
          <p:cNvSpPr>
            <a:spLocks noChangeArrowheads="1"/>
          </p:cNvSpPr>
          <p:nvPr/>
        </p:nvSpPr>
        <p:spPr bwMode="auto">
          <a:xfrm>
            <a:off x="609600" y="1828800"/>
            <a:ext cx="80772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CC"/>
              </a:buClr>
              <a:buSzPct val="85000"/>
              <a:buFont typeface="Arial" panose="020B0604020202020204" pitchFamily="34" charset="0"/>
              <a:buChar char="•"/>
            </a:pP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Write a program to simulate the number of coupons to collect before collecting at least one of each N distinct coupons</a:t>
            </a:r>
            <a:endParaRPr lang="en-US" altLang="x-none" sz="1800" dirty="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9501EA-FFD9-B6EB-D75F-1DF15C2AFBD7}"/>
              </a:ext>
            </a:extLst>
          </p:cNvPr>
          <p:cNvSpPr txBox="1"/>
          <p:nvPr/>
        </p:nvSpPr>
        <p:spPr>
          <a:xfrm>
            <a:off x="2133600" y="6093023"/>
            <a:ext cx="17569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CouponCollector.java</a:t>
            </a:r>
            <a:endParaRPr lang="en-CN" sz="1400" dirty="0"/>
          </a:p>
        </p:txBody>
      </p:sp>
    </p:spTree>
    <p:extLst>
      <p:ext uri="{BB962C8B-B14F-4D97-AF65-F5344CB8AC3E}">
        <p14:creationId xmlns:p14="http://schemas.microsoft.com/office/powerpoint/2010/main" val="820401152"/>
      </p:ext>
    </p:extLst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 dirty="0">
                <a:ea typeface="ＭＳ Ｐゴシック" charset="-128"/>
              </a:rPr>
              <a:t>Roadmap: Program Flow Control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533400" y="1524000"/>
            <a:ext cx="8382000" cy="4953000"/>
          </a:xfrm>
        </p:spPr>
        <p:txBody>
          <a:bodyPr/>
          <a:lstStyle/>
          <a:p>
            <a:pPr eaLnBrk="1" hangingPunct="1">
              <a:lnSpc>
                <a:spcPct val="75000"/>
              </a:lnSpc>
            </a:pPr>
            <a:r>
              <a:rPr lang="en-US" altLang="x-none" sz="3200" dirty="0">
                <a:ea typeface="ＭＳ Ｐゴシック" charset="-128"/>
              </a:rPr>
              <a:t>We have covered all syntax of program flow control</a:t>
            </a:r>
          </a:p>
          <a:p>
            <a:pPr eaLnBrk="1" hangingPunct="1">
              <a:lnSpc>
                <a:spcPct val="75000"/>
              </a:lnSpc>
            </a:pPr>
            <a:r>
              <a:rPr lang="en-US" altLang="x-none" sz="3200" dirty="0">
                <a:ea typeface="ＭＳ Ｐゴシック" charset="-128"/>
              </a:rPr>
              <a:t>Mastering program control structure is among the most important in terms of fully mastering computer programming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ea typeface="ＭＳ Ｐゴシック" charset="-128"/>
              </a:rPr>
              <a:t>Program control structure may involve </a:t>
            </a:r>
            <a:r>
              <a:rPr lang="en-US" altLang="x-none" sz="2800" dirty="0">
                <a:solidFill>
                  <a:srgbClr val="FF0000"/>
                </a:solidFill>
                <a:ea typeface="ＭＳ Ｐゴシック" charset="-128"/>
              </a:rPr>
              <a:t>complex</a:t>
            </a:r>
            <a:r>
              <a:rPr lang="en-US" altLang="x-none" sz="2800" dirty="0">
                <a:ea typeface="ＭＳ Ｐゴシック" charset="-128"/>
              </a:rPr>
              <a:t> logical analysis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sz="2800" dirty="0">
                <a:ea typeface="ＭＳ Ｐゴシック" charset="-128"/>
              </a:rPr>
              <a:t>Program control structure often has substantial </a:t>
            </a:r>
            <a:r>
              <a:rPr lang="en-US" altLang="x-none" sz="2800" dirty="0">
                <a:solidFill>
                  <a:srgbClr val="FF0000"/>
                </a:solidFill>
                <a:ea typeface="ＭＳ Ｐゴシック" charset="-128"/>
              </a:rPr>
              <a:t>flexibility</a:t>
            </a:r>
            <a:r>
              <a:rPr lang="en-US" altLang="x-none" sz="2800" dirty="0">
                <a:ea typeface="ＭＳ Ｐゴシック" charset="-128"/>
              </a:rPr>
              <a:t> and hence depends on personal style</a:t>
            </a:r>
          </a:p>
          <a:p>
            <a:pPr lvl="2" eaLnBrk="1" hangingPunct="1">
              <a:lnSpc>
                <a:spcPct val="75000"/>
              </a:lnSpc>
            </a:pPr>
            <a:r>
              <a:rPr lang="en-US" altLang="x-none" sz="2400" dirty="0">
                <a:ea typeface="ＭＳ Ｐゴシック" charset="-128"/>
              </a:rPr>
              <a:t>multiple types of conditional statements</a:t>
            </a:r>
          </a:p>
          <a:p>
            <a:pPr lvl="3" eaLnBrk="1" hangingPunct="1">
              <a:lnSpc>
                <a:spcPct val="75000"/>
              </a:lnSpc>
            </a:pPr>
            <a:r>
              <a:rPr lang="en-US" altLang="x-none" dirty="0">
                <a:latin typeface="Comic Sans MS" charset="0"/>
                <a:ea typeface="ＭＳ Ｐゴシック" charset="-128"/>
              </a:rPr>
              <a:t>if/else; switch; conditional operator</a:t>
            </a:r>
          </a:p>
          <a:p>
            <a:pPr lvl="2" eaLnBrk="1" hangingPunct="1">
              <a:lnSpc>
                <a:spcPct val="75000"/>
              </a:lnSpc>
            </a:pPr>
            <a:r>
              <a:rPr lang="en-US" altLang="x-none" sz="2400" dirty="0">
                <a:ea typeface="ＭＳ Ｐゴシック" charset="-128"/>
              </a:rPr>
              <a:t>multiple types of loop statements</a:t>
            </a:r>
          </a:p>
          <a:p>
            <a:pPr lvl="3" eaLnBrk="1" hangingPunct="1">
              <a:lnSpc>
                <a:spcPct val="75000"/>
              </a:lnSpc>
            </a:pPr>
            <a:r>
              <a:rPr lang="en-US" altLang="x-none" dirty="0">
                <a:latin typeface="Comic Sans MS" charset="0"/>
                <a:ea typeface="ＭＳ Ｐゴシック" charset="-128"/>
              </a:rPr>
              <a:t>for, while, do/while</a:t>
            </a:r>
          </a:p>
          <a:p>
            <a:pPr lvl="2" eaLnBrk="1" hangingPunct="1">
              <a:lnSpc>
                <a:spcPct val="75000"/>
              </a:lnSpc>
            </a:pPr>
            <a:r>
              <a:rPr lang="en-US" altLang="x-none" sz="2400" dirty="0">
                <a:ea typeface="ＭＳ Ｐゴシック" charset="-128"/>
              </a:rPr>
              <a:t>break/return in the middle of a loop</a:t>
            </a:r>
          </a:p>
        </p:txBody>
      </p:sp>
    </p:spTree>
    <p:extLst>
      <p:ext uri="{BB962C8B-B14F-4D97-AF65-F5344CB8AC3E}">
        <p14:creationId xmlns:p14="http://schemas.microsoft.com/office/powerpoint/2010/main" val="11726361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How to Grasp Program Flow Control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Learn common loop patterns</a:t>
            </a:r>
          </a:p>
          <a:p>
            <a:r>
              <a:rPr lang="en-US" altLang="x-none" dirty="0">
                <a:ea typeface="ＭＳ Ｐゴシック" charset="-128"/>
              </a:rPr>
              <a:t>Conduct program analysis</a:t>
            </a:r>
          </a:p>
          <a:p>
            <a:r>
              <a:rPr lang="en-US" altLang="x-none" dirty="0">
                <a:ea typeface="ＭＳ Ｐゴシック" charset="-128"/>
              </a:rPr>
              <a:t>Read and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Try out the offline exercises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Read sample programs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C3DA894-BB7F-7F41-974C-E813AC2A9683}" type="slidenum">
              <a:rPr lang="en-US" altLang="x-none" sz="1200">
                <a:latin typeface="Tahoma" charset="0"/>
              </a:rPr>
              <a:pPr eaLnBrk="1" hangingPunct="1"/>
              <a:t>69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24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Why Programming?</a:t>
            </a:r>
          </a:p>
        </p:txBody>
      </p:sp>
      <p:sp>
        <p:nvSpPr>
          <p:cNvPr id="39938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3D0480E-7C1A-1448-8A24-2CA3BF9D1067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7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-26988"/>
            <a:ext cx="37433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5925"/>
            <a:ext cx="91440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2632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(for/while/do/while)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Common indefinite loop pattern: search loop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70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56618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5105400"/>
          </a:xfrm>
        </p:spPr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Design a method 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isInt</a:t>
            </a:r>
            <a:r>
              <a:rPr lang="en-US" altLang="x-none" sz="2400" dirty="0">
                <a:ea typeface="ＭＳ Ｐゴシック" charset="-128"/>
              </a:rPr>
              <a:t>: returns 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true</a:t>
            </a:r>
            <a:r>
              <a:rPr lang="en-US" altLang="x-none" sz="2400" dirty="0">
                <a:ea typeface="ＭＳ Ｐゴシック" charset="-128"/>
              </a:rPr>
              <a:t> if </a:t>
            </a:r>
            <a:r>
              <a:rPr lang="en-US" altLang="x-none" sz="2400" u="sng" dirty="0">
                <a:ea typeface="ＭＳ Ｐゴシック" charset="-128"/>
              </a:rPr>
              <a:t>all</a:t>
            </a:r>
            <a:r>
              <a:rPr lang="en-US" altLang="x-none" sz="2400" dirty="0">
                <a:ea typeface="ＭＳ Ｐゴシック" charset="-128"/>
              </a:rPr>
              <a:t> chars of a string are numbers, e.g.,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isInt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4822116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)</a:t>
            </a:r>
            <a:r>
              <a:rPr lang="en-US" altLang="x-none" sz="2000" dirty="0">
                <a:ea typeface="ＭＳ Ｐゴシック" charset="-128"/>
              </a:rPr>
              <a:t> returns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true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isInt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“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2016Mar3</a:t>
            </a:r>
            <a:r>
              <a:rPr lang="en-US" altLang="en-US" sz="2000" dirty="0">
                <a:latin typeface="Courier New" charset="0"/>
                <a:ea typeface="ＭＳ Ｐゴシック" charset="-128"/>
              </a:rPr>
              <a:t>”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)</a:t>
            </a:r>
            <a:r>
              <a:rPr lang="en-US" altLang="x-none" sz="2000" dirty="0">
                <a:ea typeface="ＭＳ Ｐゴシック" charset="-128"/>
              </a:rPr>
              <a:t> returns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false</a:t>
            </a:r>
          </a:p>
          <a:p>
            <a:pPr lvl="1" eaLnBrk="1" hangingPunct="1">
              <a:lnSpc>
                <a:spcPct val="80000"/>
              </a:lnSpc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Design questions: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for, while, or do while loop?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At each loop iteration (over a char), what conclusion can we have?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if the char is not a number</a:t>
            </a:r>
          </a:p>
          <a:p>
            <a:pPr lvl="3"/>
            <a:r>
              <a:rPr lang="en-US" altLang="x-none" sz="1800" dirty="0">
                <a:latin typeface="Comic Sans MS" charset="0"/>
                <a:ea typeface="ＭＳ Ｐゴシック" charset="-128"/>
              </a:rPr>
              <a:t>false; An evidence that is enough to draw conclusion; need to </a:t>
            </a:r>
            <a:r>
              <a:rPr lang="en-US" altLang="x-none" sz="1800" dirty="0">
                <a:solidFill>
                  <a:srgbClr val="C00000"/>
                </a:solidFill>
                <a:latin typeface="Comic Sans MS" charset="0"/>
                <a:ea typeface="ＭＳ Ｐゴシック" charset="-128"/>
              </a:rPr>
              <a:t>break (return)</a:t>
            </a:r>
          </a:p>
          <a:p>
            <a:pPr lvl="2"/>
            <a:r>
              <a:rPr lang="en-US" altLang="x-none" sz="1800" dirty="0">
                <a:ea typeface="ＭＳ Ｐゴシック" charset="-128"/>
              </a:rPr>
              <a:t>if the char is a number</a:t>
            </a:r>
          </a:p>
          <a:p>
            <a:pPr lvl="3"/>
            <a:r>
              <a:rPr lang="en-US" altLang="x-none" sz="1800" dirty="0">
                <a:latin typeface="Comic Sans MS" charset="0"/>
                <a:ea typeface="ＭＳ Ｐゴシック" charset="-128"/>
              </a:rPr>
              <a:t>not enough evidence, need to </a:t>
            </a:r>
            <a:r>
              <a:rPr lang="en-US" altLang="x-none" sz="1800" dirty="0">
                <a:solidFill>
                  <a:srgbClr val="C00000"/>
                </a:solidFill>
                <a:latin typeface="Comic Sans MS" charset="0"/>
                <a:ea typeface="ＭＳ Ｐゴシック" charset="-128"/>
              </a:rPr>
              <a:t>continue</a:t>
            </a:r>
          </a:p>
          <a:p>
            <a:pPr lvl="2"/>
            <a:endParaRPr lang="en-US" altLang="x-none" sz="1600" dirty="0">
              <a:ea typeface="ＭＳ Ｐゴシック" charset="-128"/>
            </a:endParaRPr>
          </a:p>
        </p:txBody>
      </p:sp>
      <p:sp>
        <p:nvSpPr>
          <p:cNvPr id="2662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DAEED181-BFED-5A49-BA0E-D79779FE315E}" type="slidenum">
              <a:rPr lang="en-US" altLang="x-none" sz="1200">
                <a:latin typeface="Tahoma" charset="0"/>
              </a:rPr>
              <a:pPr eaLnBrk="1" hangingPunct="1"/>
              <a:t>71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7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Boolean Return Answer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05800" cy="4267200"/>
          </a:xfrm>
          <a:ln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indent="0"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20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Monaco"/>
              </a:rPr>
              <a:t>    for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20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= 0;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();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++) {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20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(! 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( 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word.charAt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) ) {          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ro-RO" sz="20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ro-RO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return</a:t>
            </a:r>
            <a:r>
              <a:rPr lang="ro-RO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ro-RO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false</a:t>
            </a:r>
            <a:r>
              <a:rPr lang="ro-RO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</a:rPr>
              <a:t>        }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</a:rPr>
              <a:t>    } // end </a:t>
            </a:r>
            <a:r>
              <a:rPr lang="de-DE" sz="2000" dirty="0" err="1">
                <a:solidFill>
                  <a:srgbClr val="000000"/>
                </a:solidFill>
                <a:latin typeface="Monaco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Monaco"/>
              </a:rPr>
              <a:t>for</a:t>
            </a:r>
            <a:endParaRPr lang="de-DE" sz="20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    return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true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  <a:endParaRPr lang="de-DE" sz="20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</a:rPr>
              <a:t>}</a:t>
            </a:r>
            <a:endParaRPr lang="en-US" sz="20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2000" dirty="0">
              <a:latin typeface="Courier New" charset="0"/>
              <a:cs typeface="+mn-cs"/>
            </a:endParaRPr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isDigit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(char </a:t>
            </a:r>
            <a:r>
              <a:rPr lang="en-US" sz="2000" b="1" dirty="0" err="1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ch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  <a:endParaRPr lang="en-US" sz="2000" dirty="0">
              <a:latin typeface="Courier New" charset="0"/>
              <a:cs typeface="+mn-cs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000" dirty="0">
                <a:latin typeface="Courier New" charset="0"/>
                <a:cs typeface="+mn-cs"/>
              </a:rPr>
              <a:t>  </a:t>
            </a:r>
            <a:r>
              <a:rPr lang="en-US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return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2000" b="1" dirty="0">
                <a:solidFill>
                  <a:srgbClr val="2A00FF"/>
                </a:solidFill>
                <a:latin typeface="Monaco"/>
              </a:rPr>
              <a:t>'0'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&lt;=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ch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&amp;&amp; </a:t>
            </a:r>
            <a:r>
              <a:rPr lang="de-DE" sz="2000" dirty="0" err="1">
                <a:solidFill>
                  <a:srgbClr val="6A3E3E"/>
                </a:solidFill>
                <a:latin typeface="Monaco"/>
              </a:rPr>
              <a:t>ch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 &lt;= </a:t>
            </a:r>
            <a:r>
              <a:rPr lang="de-DE" sz="2000" dirty="0">
                <a:solidFill>
                  <a:srgbClr val="2A00FF"/>
                </a:solidFill>
                <a:latin typeface="Monaco"/>
              </a:rPr>
              <a:t>'9‘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  <a:cs typeface="+mn-cs"/>
              </a:rPr>
              <a:t>}</a:t>
            </a:r>
            <a:endParaRPr lang="en-US" sz="20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465194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Alternative Design</a:t>
            </a:r>
          </a:p>
        </p:txBody>
      </p:sp>
      <p:cxnSp>
        <p:nvCxnSpPr>
          <p:cNvPr id="28674" name="Straight Arrow Connector 5"/>
          <p:cNvCxnSpPr>
            <a:cxnSpLocks noChangeShapeType="1"/>
          </p:cNvCxnSpPr>
          <p:nvPr/>
        </p:nvCxnSpPr>
        <p:spPr bwMode="auto">
          <a:xfrm flipH="1" flipV="1">
            <a:off x="4387850" y="3271838"/>
            <a:ext cx="4267200" cy="1566862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675" name="Straight Arrow Connector 7"/>
          <p:cNvCxnSpPr>
            <a:cxnSpLocks noChangeShapeType="1"/>
          </p:cNvCxnSpPr>
          <p:nvPr/>
        </p:nvCxnSpPr>
        <p:spPr bwMode="auto">
          <a:xfrm flipH="1" flipV="1">
            <a:off x="3048000" y="4343400"/>
            <a:ext cx="5607050" cy="495300"/>
          </a:xfrm>
          <a:prstGeom prst="straightConnector1">
            <a:avLst/>
          </a:pr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5"/>
          <p:cNvSpPr/>
          <p:nvPr/>
        </p:nvSpPr>
        <p:spPr bwMode="auto">
          <a:xfrm>
            <a:off x="5715000" y="5334000"/>
            <a:ext cx="3536950" cy="4191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ct val="20000"/>
              </a:spcBef>
              <a:buClr>
                <a:srgbClr val="3333CC"/>
              </a:buClr>
              <a:buSzPct val="75000"/>
              <a:defRPr/>
            </a:pPr>
            <a:r>
              <a:rPr lang="en-US" sz="2400" kern="0" dirty="0">
                <a:solidFill>
                  <a:srgbClr val="000000"/>
                </a:solidFill>
                <a:latin typeface="Comic Sans MS"/>
                <a:ea typeface="+mn-ea"/>
                <a:cs typeface="Arial" pitchFamily="34" charset="0"/>
              </a:rPr>
              <a:t>Multiple exit points 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52400" y="5791200"/>
            <a:ext cx="88312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Some programmers do not like a method having multiple exit</a:t>
            </a:r>
            <a:br>
              <a:rPr lang="en-US" altLang="x-none" sz="2400" dirty="0">
                <a:solidFill>
                  <a:srgbClr val="000000"/>
                </a:solidFill>
                <a:latin typeface="Comic Sans MS" charset="0"/>
              </a:rPr>
            </a:br>
            <a:r>
              <a:rPr lang="en-US" altLang="x-none" sz="2400" dirty="0">
                <a:solidFill>
                  <a:srgbClr val="000000"/>
                </a:solidFill>
                <a:latin typeface="Comic Sans MS" charset="0"/>
              </a:rPr>
              <a:t>(return) points. Objective: design a single exit point.</a:t>
            </a:r>
            <a:endParaRPr lang="en-US" altLang="x-none" dirty="0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905000"/>
            <a:ext cx="8305800" cy="31242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20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latin typeface="Monaco"/>
              </a:rPr>
              <a:t>    for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20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= 0;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(); </a:t>
            </a:r>
            <a:r>
              <a:rPr lang="en-US" sz="20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++) {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20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20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 (! 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( 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word.charAt</a:t>
            </a:r>
            <a:r>
              <a:rPr lang="en-US" sz="20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20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) ) {          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ro-RO" sz="20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ro-RO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return</a:t>
            </a:r>
            <a:r>
              <a:rPr lang="ro-RO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ro-RO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false</a:t>
            </a:r>
            <a:r>
              <a:rPr lang="ro-RO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</a:rPr>
              <a:t>        }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</a:rPr>
              <a:t>    } // end </a:t>
            </a:r>
            <a:r>
              <a:rPr lang="de-DE" sz="2000" dirty="0" err="1">
                <a:solidFill>
                  <a:srgbClr val="000000"/>
                </a:solidFill>
                <a:latin typeface="Monaco"/>
              </a:rPr>
              <a:t>of</a:t>
            </a:r>
            <a:r>
              <a:rPr lang="de-DE" sz="20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e-DE" sz="2000" dirty="0" err="1">
                <a:solidFill>
                  <a:srgbClr val="000000"/>
                </a:solidFill>
                <a:latin typeface="Monaco"/>
              </a:rPr>
              <a:t>for</a:t>
            </a:r>
            <a:endParaRPr lang="de-DE" sz="20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    return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20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true</a:t>
            </a:r>
            <a:r>
              <a:rPr lang="en-US" sz="20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  <a:endParaRPr lang="de-DE" sz="20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2000" dirty="0">
                <a:solidFill>
                  <a:srgbClr val="000000"/>
                </a:solidFill>
                <a:latin typeface="Monaco"/>
              </a:rPr>
              <a:t>}</a:t>
            </a:r>
            <a:endParaRPr lang="en-US" sz="20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20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23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Analysis</a:t>
            </a:r>
          </a:p>
        </p:txBody>
      </p:sp>
      <p:sp>
        <p:nvSpPr>
          <p:cNvPr id="29698" name="Content Placeholder 3"/>
          <p:cNvSpPr>
            <a:spLocks noGrp="1"/>
          </p:cNvSpPr>
          <p:nvPr>
            <p:ph idx="1"/>
          </p:nvPr>
        </p:nvSpPr>
        <p:spPr>
          <a:xfrm>
            <a:off x="533400" y="3867150"/>
            <a:ext cx="7772400" cy="22098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Question: logical conditions that the </a:t>
            </a:r>
            <a:r>
              <a:rPr lang="en-US" altLang="x-none">
                <a:latin typeface="Courier New" charset="0"/>
                <a:ea typeface="ＭＳ Ｐゴシック" charset="-128"/>
              </a:rPr>
              <a:t>for</a:t>
            </a:r>
            <a:r>
              <a:rPr lang="en-US" altLang="x-none">
                <a:ea typeface="ＭＳ Ｐゴシック" charset="-128"/>
              </a:rPr>
              <a:t> loop should exit?</a:t>
            </a:r>
          </a:p>
        </p:txBody>
      </p:sp>
      <p:sp>
        <p:nvSpPr>
          <p:cNvPr id="29699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C3D88F2D-D95F-DC42-B2FB-B6C7CD4D8530}" type="slidenum">
              <a:rPr lang="en-US" altLang="x-none" sz="1200">
                <a:latin typeface="Tahoma" charset="0"/>
              </a:rPr>
              <a:pPr eaLnBrk="1" hangingPunct="1"/>
              <a:t>74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5010150"/>
            <a:ext cx="51101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i &gt;= word.length  || !isDigit(i)</a:t>
            </a:r>
            <a:endParaRPr lang="en-US" altLang="x-none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81075" y="5619750"/>
            <a:ext cx="38195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mic Sans MS" charset="0"/>
              </a:rPr>
              <a:t>Condition to continue the loop:</a:t>
            </a:r>
            <a:endParaRPr lang="en-US" altLang="x-none">
              <a:latin typeface="Comic Sans MS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762000" y="6229350"/>
            <a:ext cx="603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!( i &gt;= word.length  || ! isDigit(i) )</a:t>
            </a:r>
            <a:endParaRPr lang="en-US" altLang="x-none" sz="800"/>
          </a:p>
        </p:txBody>
      </p:sp>
      <p:sp>
        <p:nvSpPr>
          <p:cNvPr id="12" name="Rectangle 3"/>
          <p:cNvSpPr txBox="1">
            <a:spLocks/>
          </p:cNvSpPr>
          <p:nvPr/>
        </p:nvSpPr>
        <p:spPr bwMode="auto">
          <a:xfrm>
            <a:off x="533400" y="1371600"/>
            <a:ext cx="8305800" cy="2590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8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++) {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(!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word.charAt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) ) {          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ro-RO" sz="18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ro-RO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return</a:t>
            </a:r>
            <a:r>
              <a:rPr lang="ro-RO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ro-RO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false</a:t>
            </a:r>
            <a:r>
              <a:rPr lang="ro-RO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 }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} // end </a:t>
            </a:r>
            <a:r>
              <a:rPr lang="de-DE" sz="1800" dirty="0" err="1">
                <a:solidFill>
                  <a:srgbClr val="000000"/>
                </a:solidFill>
                <a:latin typeface="Monaco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Monaco"/>
              </a:rPr>
              <a:t>for</a:t>
            </a:r>
            <a:endParaRPr lang="de-DE" sz="18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    return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true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  <a:endParaRPr lang="de-DE" sz="18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9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De Morgan's Law</a:t>
            </a:r>
          </a:p>
        </p:txBody>
      </p:sp>
      <p:sp>
        <p:nvSpPr>
          <p:cNvPr id="3072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x-none" sz="2400" b="1" dirty="0">
                <a:ea typeface="ＭＳ Ｐゴシック" charset="-128"/>
              </a:rPr>
              <a:t>De Morgan's Law</a:t>
            </a:r>
            <a:r>
              <a:rPr lang="en-US" altLang="x-none" sz="2400" dirty="0">
                <a:ea typeface="ＭＳ Ｐゴシック" charset="-128"/>
              </a:rPr>
              <a:t>: Rules used to negate </a:t>
            </a:r>
            <a:r>
              <a:rPr lang="en-US" altLang="x-none" sz="2400" dirty="0" err="1">
                <a:ea typeface="ＭＳ Ｐゴシック" charset="-128"/>
              </a:rPr>
              <a:t>boolean</a:t>
            </a:r>
            <a:r>
              <a:rPr lang="en-US" altLang="x-none" sz="2400" dirty="0">
                <a:ea typeface="ＭＳ Ｐゴシック" charset="-128"/>
              </a:rPr>
              <a:t> tests.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Useful when you want the opposite of an existing test.</a:t>
            </a:r>
          </a:p>
        </p:txBody>
      </p:sp>
      <p:graphicFrame>
        <p:nvGraphicFramePr>
          <p:cNvPr id="855076" name="Group 36"/>
          <p:cNvGraphicFramePr>
            <a:graphicFrameLocks noGrp="1"/>
          </p:cNvGraphicFramePr>
          <p:nvPr/>
        </p:nvGraphicFramePr>
        <p:xfrm>
          <a:off x="777875" y="2865438"/>
          <a:ext cx="7756525" cy="1402080"/>
        </p:xfrm>
        <a:graphic>
          <a:graphicData uri="http://schemas.openxmlformats.org/drawingml/2006/table">
            <a:tbl>
              <a:tblPr/>
              <a:tblGrid>
                <a:gridCol w="296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24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68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01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Original Expression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Negate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EquivalentNegate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a &amp;&amp;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!(a &amp;&amp; 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!a || !b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a || 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!(a || b)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B641B"/>
                        </a:buClr>
                        <a:buSzPct val="95000"/>
                        <a:buFont typeface="Wingdings 2" charset="2"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charset="0"/>
                        </a:rPr>
                        <a:t>!a &amp;&amp; !b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504" name="Down Arrow 7"/>
          <p:cNvSpPr>
            <a:spLocks noChangeArrowheads="1"/>
          </p:cNvSpPr>
          <p:nvPr/>
        </p:nvSpPr>
        <p:spPr bwMode="auto">
          <a:xfrm>
            <a:off x="4038600" y="5105400"/>
            <a:ext cx="381000" cy="533400"/>
          </a:xfrm>
          <a:prstGeom prst="downArrow">
            <a:avLst>
              <a:gd name="adj1" fmla="val 50000"/>
              <a:gd name="adj2" fmla="val 49998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algn="ctr"/>
            <a:endParaRPr lang="x-none" altLang="x-none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38200" y="4495800"/>
            <a:ext cx="6034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!( i &gt;= word.length  || ! isDigit(i) )</a:t>
            </a:r>
            <a:endParaRPr lang="en-US" altLang="x-none" sz="80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838200" y="6000750"/>
            <a:ext cx="5572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( i &lt; word.length )  &amp;&amp;  isDigit(i)</a:t>
            </a:r>
            <a:endParaRPr lang="en-US" altLang="x-none" sz="800"/>
          </a:p>
        </p:txBody>
      </p:sp>
    </p:spTree>
    <p:extLst>
      <p:ext uri="{BB962C8B-B14F-4D97-AF65-F5344CB8AC3E}">
        <p14:creationId xmlns:p14="http://schemas.microsoft.com/office/powerpoint/2010/main" val="9790184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8" grpId="0"/>
      <p:bldP spid="9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Alternative Version</a:t>
            </a:r>
          </a:p>
        </p:txBody>
      </p:sp>
      <p:sp>
        <p:nvSpPr>
          <p:cNvPr id="31746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198A426-6B49-8F40-B686-5DC2955469B2}" type="slidenum">
              <a:rPr lang="en-US" altLang="x-none" sz="1200">
                <a:latin typeface="Tahoma" charset="0"/>
              </a:rPr>
              <a:pPr eaLnBrk="1" hangingPunct="1"/>
              <a:t>76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4191000"/>
            <a:ext cx="8305800" cy="213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8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 </a:t>
            </a:r>
            <a:br>
              <a:rPr lang="en-US" sz="1800" b="1" dirty="0">
                <a:solidFill>
                  <a:srgbClr val="000000"/>
                </a:solidFill>
                <a:latin typeface="Monaco"/>
              </a:rPr>
            </a:br>
            <a:r>
              <a:rPr lang="en-US" sz="1800" b="1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))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i++) {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// ??? return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33400" y="1371600"/>
            <a:ext cx="8305800" cy="2590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8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++) {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(!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word.charAt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) ) {          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ro-RO" sz="18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ro-RO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return</a:t>
            </a:r>
            <a:r>
              <a:rPr lang="ro-RO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ro-RO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false</a:t>
            </a:r>
            <a:r>
              <a:rPr lang="ro-RO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 }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} // end </a:t>
            </a:r>
            <a:r>
              <a:rPr lang="de-DE" sz="1800" dirty="0" err="1">
                <a:solidFill>
                  <a:srgbClr val="000000"/>
                </a:solidFill>
                <a:latin typeface="Monaco"/>
              </a:rPr>
              <a:t>of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e-DE" sz="1800" dirty="0" err="1">
                <a:solidFill>
                  <a:srgbClr val="000000"/>
                </a:solidFill>
                <a:latin typeface="Monaco"/>
              </a:rPr>
              <a:t>for</a:t>
            </a:r>
            <a:endParaRPr lang="de-DE" sz="18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    return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true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  <a:endParaRPr lang="de-DE" sz="18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64632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3058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Alternative Version (any issues?)</a:t>
            </a:r>
          </a:p>
        </p:txBody>
      </p:sp>
      <p:sp>
        <p:nvSpPr>
          <p:cNvPr id="33794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E5EBF2C6-E600-2846-9922-C399A78D537C}" type="slidenum">
              <a:rPr lang="en-US" altLang="x-none" sz="1200">
                <a:latin typeface="Tahoma" charset="0"/>
              </a:rPr>
              <a:pPr eaLnBrk="1" hangingPunct="1"/>
              <a:t>77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533400" y="3962400"/>
            <a:ext cx="8458200" cy="2667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 </a:t>
            </a:r>
            <a:br>
              <a:rPr lang="en-US" sz="1800" b="1" dirty="0">
                <a:solidFill>
                  <a:srgbClr val="000000"/>
                </a:solidFill>
                <a:latin typeface="Monaco"/>
              </a:rPr>
            </a:br>
            <a:r>
              <a:rPr lang="en-US" sz="1800" b="1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))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i++) {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if (</a:t>
            </a:r>
            <a:r>
              <a:rPr lang="en-US" sz="1800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())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Monaco"/>
              </a:rPr>
              <a:t>      return false;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Monaco"/>
              </a:rPr>
              <a:t>   else return true;</a:t>
            </a:r>
            <a:endParaRPr lang="en-US" sz="1800" b="1" dirty="0">
              <a:solidFill>
                <a:srgbClr val="000000"/>
              </a:solidFill>
              <a:highlight>
                <a:srgbClr val="D4D4D4"/>
              </a:highlight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  <a:cs typeface="+mn-cs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33400" y="1600200"/>
            <a:ext cx="8305800" cy="21336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8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 </a:t>
            </a:r>
            <a:br>
              <a:rPr lang="en-US" sz="1800" b="1" dirty="0">
                <a:solidFill>
                  <a:srgbClr val="000000"/>
                </a:solidFill>
                <a:latin typeface="Monaco"/>
              </a:rPr>
            </a:br>
            <a:r>
              <a:rPr lang="en-US" sz="1800" b="1" dirty="0">
                <a:solidFill>
                  <a:srgbClr val="000000"/>
                </a:solidFill>
                <a:latin typeface="Monaco"/>
              </a:rPr>
              <a:t>      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))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i++) {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// ??? return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58174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Alternative Version</a:t>
            </a:r>
          </a:p>
        </p:txBody>
      </p:sp>
      <p:sp>
        <p:nvSpPr>
          <p:cNvPr id="3584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01973E7-E33E-C646-AFA0-CB2823563570}" type="slidenum">
              <a:rPr lang="en-US" altLang="x-none" sz="1200">
                <a:latin typeface="Tahoma" charset="0"/>
              </a:rPr>
              <a:pPr eaLnBrk="1" hangingPunct="1"/>
              <a:t>78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57200" y="2667000"/>
            <a:ext cx="8458200" cy="2667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</a:t>
            </a:r>
            <a:endParaRPr lang="en-US" sz="1800" b="1" dirty="0">
              <a:solidFill>
                <a:srgbClr val="7F0055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(; </a:t>
            </a:r>
            <a:br>
              <a:rPr lang="en-US" sz="1800" b="1" dirty="0">
                <a:solidFill>
                  <a:srgbClr val="000000"/>
                </a:solidFill>
                <a:latin typeface="Monaco"/>
              </a:rPr>
            </a:br>
            <a:r>
              <a:rPr lang="en-US" sz="1800" b="1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))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 i++) {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return </a:t>
            </a:r>
            <a:r>
              <a:rPr lang="en-US" sz="1800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 &gt;=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(); 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025422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Alternative Version</a:t>
            </a:r>
          </a:p>
        </p:txBody>
      </p:sp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83B05A2-40A0-6F42-A348-67DE1AF5BDD4}" type="slidenum">
              <a:rPr lang="en-US" altLang="x-none" sz="1200">
                <a:latin typeface="Tahoma" charset="0"/>
              </a:rPr>
              <a:pPr eaLnBrk="1" hangingPunct="1"/>
              <a:t>79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381000" y="4191000"/>
            <a:ext cx="8458200" cy="2590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</a:t>
            </a:r>
            <a:r>
              <a:rPr lang="en-US" sz="18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 = 0;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while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i++; 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return </a:t>
            </a:r>
            <a:r>
              <a:rPr lang="en-US" sz="1800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 &gt;=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;</a:t>
            </a:r>
            <a:endParaRPr lang="en-US" sz="1800" b="1" dirty="0">
              <a:solidFill>
                <a:srgbClr val="000000"/>
              </a:solidFill>
              <a:highlight>
                <a:srgbClr val="D4D4D4"/>
              </a:highlight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  <a:cs typeface="+mn-cs"/>
            </a:endParaRPr>
          </a:p>
        </p:txBody>
      </p:sp>
      <p:sp>
        <p:nvSpPr>
          <p:cNvPr id="9" name="Rectangle 3"/>
          <p:cNvSpPr txBox="1">
            <a:spLocks/>
          </p:cNvSpPr>
          <p:nvPr/>
        </p:nvSpPr>
        <p:spPr bwMode="auto">
          <a:xfrm>
            <a:off x="381000" y="1524000"/>
            <a:ext cx="8458200" cy="2667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8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8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000000"/>
                </a:solidFill>
                <a:latin typeface="Monaco"/>
              </a:rPr>
              <a:t>  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int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= 0;</a:t>
            </a:r>
            <a:endParaRPr lang="en-US" sz="1800" b="1" dirty="0">
              <a:solidFill>
                <a:srgbClr val="7F0055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800" b="1" dirty="0">
                <a:solidFill>
                  <a:srgbClr val="7F0055"/>
                </a:solidFill>
                <a:latin typeface="Monaco"/>
              </a:rPr>
              <a:t>   for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(; </a:t>
            </a:r>
            <a:br>
              <a:rPr lang="en-US" sz="1800" b="1" dirty="0">
                <a:solidFill>
                  <a:srgbClr val="000000"/>
                </a:solidFill>
                <a:latin typeface="Monaco"/>
              </a:rPr>
            </a:br>
            <a:r>
              <a:rPr lang="en-US" sz="1800" b="1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)</a:t>
            </a:r>
            <a:r>
              <a:rPr lang="de-DE" sz="1800" dirty="0">
                <a:solidFill>
                  <a:srgbClr val="000000"/>
                </a:solidFill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        i++) {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800" dirty="0">
                <a:solidFill>
                  <a:srgbClr val="000000"/>
                </a:solidFill>
                <a:latin typeface="Monaco"/>
              </a:rPr>
              <a:t>   return </a:t>
            </a:r>
            <a:r>
              <a:rPr lang="en-US" sz="1800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Monaco"/>
              </a:rPr>
              <a:t> &gt;= </a:t>
            </a:r>
            <a:r>
              <a:rPr lang="en-US" sz="18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8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800" b="1" dirty="0">
                <a:solidFill>
                  <a:srgbClr val="000000"/>
                </a:solidFill>
                <a:latin typeface="Monaco"/>
              </a:rPr>
              <a:t>(); 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800" dirty="0">
                <a:solidFill>
                  <a:srgbClr val="000000"/>
                </a:solidFill>
                <a:latin typeface="Monaco"/>
              </a:rPr>
              <a:t>}</a:t>
            </a:r>
            <a:endParaRPr lang="en-US" sz="18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8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5082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>
          <a:xfrm>
            <a:off x="533400" y="152400"/>
            <a:ext cx="7772400" cy="1143000"/>
          </a:xfrm>
        </p:spPr>
        <p:txBody>
          <a:bodyPr/>
          <a:lstStyle/>
          <a:p>
            <a:r>
              <a:rPr lang="en-US" altLang="x-none" sz="3200" dirty="0">
                <a:ea typeface="ＭＳ Ｐゴシック" charset="-128"/>
              </a:rPr>
              <a:t>Caesar Cipher Encoding </a:t>
            </a:r>
            <a:br>
              <a:rPr lang="en-US" altLang="x-none" sz="3200" dirty="0">
                <a:ea typeface="ＭＳ Ｐゴシック" charset="-128"/>
              </a:rPr>
            </a:br>
            <a:r>
              <a:rPr lang="en-US" altLang="x-none" sz="3200" dirty="0">
                <a:ea typeface="ＭＳ Ｐゴシック" charset="-128"/>
              </a:rPr>
              <a:t>(Design 1)</a:t>
            </a:r>
          </a:p>
        </p:txBody>
      </p:sp>
      <p:pic>
        <p:nvPicPr>
          <p:cNvPr id="2253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61038"/>
            <a:ext cx="9144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381000" y="1447800"/>
          <a:ext cx="8305800" cy="1041400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Letter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Orig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81000" y="26670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Shift (+3)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"/>
          <p:cNvGraphicFramePr>
            <a:graphicFrameLocks noGrp="1"/>
          </p:cNvGraphicFramePr>
          <p:nvPr/>
        </p:nvGraphicFramePr>
        <p:xfrm>
          <a:off x="381000" y="35814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Cipher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100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103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122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97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98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99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2617" name="Rectangle 1"/>
          <p:cNvSpPr>
            <a:spLocks noChangeArrowheads="1"/>
          </p:cNvSpPr>
          <p:nvPr/>
        </p:nvSpPr>
        <p:spPr bwMode="auto">
          <a:xfrm>
            <a:off x="1676400" y="4267200"/>
            <a:ext cx="505458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 dirty="0" err="1">
                <a:solidFill>
                  <a:srgbClr val="000000"/>
                </a:solidFill>
              </a:rPr>
              <a:t>int</a:t>
            </a:r>
            <a:r>
              <a:rPr lang="en-US" altLang="x-none" sz="3200" dirty="0">
                <a:solidFill>
                  <a:srgbClr val="000000"/>
                </a:solidFill>
              </a:rPr>
              <a:t> cipher = </a:t>
            </a:r>
            <a:r>
              <a:rPr lang="en-US" altLang="x-none" sz="3200" dirty="0" err="1">
                <a:solidFill>
                  <a:srgbClr val="000000"/>
                </a:solidFill>
              </a:rPr>
              <a:t>ch</a:t>
            </a:r>
            <a:r>
              <a:rPr lang="en-US" altLang="x-none" sz="3200" dirty="0">
                <a:solidFill>
                  <a:srgbClr val="000000"/>
                </a:solidFill>
              </a:rPr>
              <a:t> + key;</a:t>
            </a:r>
          </a:p>
          <a:p>
            <a:pPr eaLnBrk="1" hangingPunct="1"/>
            <a:r>
              <a:rPr lang="en-US" altLang="x-none" sz="3200" dirty="0">
                <a:solidFill>
                  <a:srgbClr val="000000"/>
                </a:solidFill>
              </a:rPr>
              <a:t>if (cipher &gt; ‘z’) cipher -= 26; </a:t>
            </a:r>
          </a:p>
          <a:p>
            <a:pPr eaLnBrk="1" hangingPunct="1"/>
            <a:r>
              <a:rPr lang="en-US" altLang="x-none" sz="3200" dirty="0" err="1">
                <a:solidFill>
                  <a:srgbClr val="000000"/>
                </a:solidFill>
              </a:rPr>
              <a:t>ch</a:t>
            </a:r>
            <a:r>
              <a:rPr lang="en-US" altLang="x-none" sz="3200" dirty="0">
                <a:solidFill>
                  <a:srgbClr val="000000"/>
                </a:solidFill>
              </a:rPr>
              <a:t>  = (char)cipher;</a:t>
            </a:r>
            <a:endParaRPr lang="en-US" altLang="x-none" dirty="0">
              <a:solidFill>
                <a:srgbClr val="000000"/>
              </a:solidFill>
            </a:endParaRPr>
          </a:p>
        </p:txBody>
      </p:sp>
      <p:pic>
        <p:nvPicPr>
          <p:cNvPr id="2261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795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72200" y="5410200"/>
            <a:ext cx="250600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 dirty="0">
                <a:solidFill>
                  <a:srgbClr val="000000"/>
                </a:solidFill>
              </a:rPr>
              <a:t>Q: What if key is 100?</a:t>
            </a:r>
          </a:p>
        </p:txBody>
      </p:sp>
    </p:spTree>
    <p:extLst>
      <p:ext uri="{BB962C8B-B14F-4D97-AF65-F5344CB8AC3E}">
        <p14:creationId xmlns:p14="http://schemas.microsoft.com/office/powerpoint/2010/main" val="64831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(Offline)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sz="2400" dirty="0">
                <a:ea typeface="ＭＳ Ｐゴシック" charset="-128"/>
              </a:rPr>
              <a:t>Design a method </a:t>
            </a:r>
            <a:r>
              <a:rPr lang="en-US" altLang="x-none" sz="2400" dirty="0" err="1">
                <a:latin typeface="Courier New" charset="0"/>
                <a:ea typeface="ＭＳ Ｐゴシック" charset="-128"/>
              </a:rPr>
              <a:t>hasAnOddDigit</a:t>
            </a:r>
            <a:r>
              <a:rPr lang="en-US" altLang="x-none" sz="2400" dirty="0">
                <a:ea typeface="ＭＳ Ｐゴシック" charset="-128"/>
              </a:rPr>
              <a:t> : returns </a:t>
            </a:r>
            <a:r>
              <a:rPr lang="en-US" altLang="x-none" sz="2400" dirty="0">
                <a:latin typeface="Courier New" charset="0"/>
                <a:ea typeface="ＭＳ Ｐゴシック" charset="-128"/>
              </a:rPr>
              <a:t>true</a:t>
            </a:r>
            <a:r>
              <a:rPr lang="en-US" altLang="x-none" sz="2400" dirty="0">
                <a:ea typeface="ＭＳ Ｐゴシック" charset="-128"/>
              </a:rPr>
              <a:t> if </a:t>
            </a:r>
            <a:r>
              <a:rPr lang="en-US" altLang="x-none" sz="2400" u="sng" dirty="0">
                <a:ea typeface="ＭＳ Ｐゴシック" charset="-128"/>
              </a:rPr>
              <a:t>any</a:t>
            </a:r>
            <a:r>
              <a:rPr lang="en-US" altLang="x-none" sz="2400" dirty="0">
                <a:ea typeface="ＭＳ Ｐゴシック" charset="-128"/>
              </a:rPr>
              <a:t> digit of an integer n is odd, e.g.,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hasAnOddDigit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(4822</a:t>
            </a:r>
            <a:r>
              <a:rPr lang="en-US" altLang="x-none" sz="2000" dirty="0">
                <a:solidFill>
                  <a:srgbClr val="003399"/>
                </a:solidFill>
                <a:latin typeface="Courier New" charset="0"/>
                <a:ea typeface="ＭＳ Ｐゴシック" charset="-128"/>
              </a:rPr>
              <a:t>11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6)</a:t>
            </a:r>
            <a:r>
              <a:rPr lang="en-US" altLang="x-none" sz="2000" dirty="0">
                <a:ea typeface="ＭＳ Ｐゴシック" charset="-128"/>
              </a:rPr>
              <a:t> returns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true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hasAnOddDigit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(2448)</a:t>
            </a:r>
            <a:r>
              <a:rPr lang="en-US" altLang="x-none" sz="2000" dirty="0">
                <a:ea typeface="ＭＳ Ｐゴシック" charset="-128"/>
              </a:rPr>
              <a:t> returns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false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  <a:p>
            <a:r>
              <a:rPr lang="en-US" altLang="x-none" sz="2400" dirty="0">
                <a:ea typeface="ＭＳ Ｐゴシック" charset="-128"/>
              </a:rPr>
              <a:t>Design questions: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How do we loop over each digit from n</a:t>
            </a:r>
          </a:p>
          <a:p>
            <a:pPr lvl="1">
              <a:buFont typeface="ZapfDingbats" charset="0"/>
              <a:buNone/>
            </a:pPr>
            <a:endParaRPr lang="en-US" altLang="x-none" sz="2000" dirty="0">
              <a:ea typeface="ＭＳ Ｐゴシック" charset="-128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How do we stop</a:t>
            </a:r>
          </a:p>
          <a:p>
            <a:pPr lvl="2"/>
            <a:r>
              <a:rPr lang="en-US" altLang="x-none" sz="1600" dirty="0">
                <a:ea typeface="ＭＳ Ｐゴシック" charset="-128"/>
              </a:rPr>
              <a:t>If the digit we just saw is odd, can we draw any conclusion?</a:t>
            </a:r>
          </a:p>
          <a:p>
            <a:pPr lvl="1"/>
            <a:endParaRPr lang="en-US" altLang="x-none" sz="2000" dirty="0">
              <a:ea typeface="ＭＳ Ｐゴシック" charset="-128"/>
            </a:endParaRPr>
          </a:p>
          <a:p>
            <a:pPr lvl="2"/>
            <a:r>
              <a:rPr lang="en-US" altLang="x-none" sz="1600" dirty="0">
                <a:ea typeface="ＭＳ Ｐゴシック" charset="-128"/>
              </a:rPr>
              <a:t>If the digit is even, can we draw any conclusion?</a:t>
            </a:r>
          </a:p>
          <a:p>
            <a:pPr lvl="2"/>
            <a:endParaRPr lang="en-US" altLang="x-none" sz="1600" dirty="0">
              <a:ea typeface="ＭＳ Ｐゴシック" charset="-128"/>
            </a:endParaRPr>
          </a:p>
          <a:p>
            <a:pPr lvl="2"/>
            <a:endParaRPr lang="en-US" altLang="x-none" sz="1600" dirty="0">
              <a:ea typeface="ＭＳ Ｐゴシック" charset="-128"/>
            </a:endParaRPr>
          </a:p>
          <a:p>
            <a:pPr lvl="2"/>
            <a:r>
              <a:rPr lang="en-US" altLang="x-none" sz="1600" dirty="0">
                <a:ea typeface="ＭＳ Ｐゴシック" charset="-128"/>
              </a:rPr>
              <a:t>When do we know we have seen all digits?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850DAE88-A485-9843-9965-6002CC207A34}" type="slidenum">
              <a:rPr lang="en-US" altLang="x-none" sz="1200">
                <a:latin typeface="Tahoma" charset="0"/>
              </a:rPr>
              <a:pPr eaLnBrk="1" hangingPunct="1"/>
              <a:t>80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895600" y="4038600"/>
            <a:ext cx="26463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digit = n % 10; </a:t>
            </a:r>
          </a:p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n = n / 10;</a:t>
            </a:r>
            <a:endParaRPr lang="en-US" altLang="x-none" sz="300">
              <a:latin typeface="Courier New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057400" y="5238750"/>
            <a:ext cx="60325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Yes. We found an evidence, return true</a:t>
            </a:r>
            <a:endParaRPr lang="en-US" altLang="x-none" sz="300">
              <a:latin typeface="Courier New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039938" y="5924550"/>
            <a:ext cx="5570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No, unless we have seen all digits.</a:t>
            </a:r>
            <a:endParaRPr lang="en-US" altLang="x-none" sz="300">
              <a:latin typeface="Courier Ne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8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Boolean Return Answer</a:t>
            </a:r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05800" cy="2514600"/>
          </a:xfrm>
          <a:ln>
            <a:solidFill>
              <a:schemeClr val="accent6">
                <a:lumMod val="50000"/>
              </a:schemeClr>
            </a:solidFill>
          </a:ln>
        </p:spPr>
        <p:txBody>
          <a:bodyPr/>
          <a:lstStyle/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public static </a:t>
            </a:r>
            <a:r>
              <a:rPr lang="en-US" sz="1800" dirty="0" err="1">
                <a:latin typeface="Courier New" charset="0"/>
                <a:cs typeface="+mn-cs"/>
              </a:rPr>
              <a:t>boolean</a:t>
            </a:r>
            <a:r>
              <a:rPr lang="en-US" sz="1800" dirty="0">
                <a:latin typeface="Courier New" charset="0"/>
                <a:cs typeface="+mn-cs"/>
              </a:rPr>
              <a:t> </a:t>
            </a:r>
            <a:r>
              <a:rPr lang="en-US" sz="1800" dirty="0" err="1">
                <a:latin typeface="Courier New" charset="0"/>
                <a:cs typeface="+mn-cs"/>
              </a:rPr>
              <a:t>hasAnOddDigit</a:t>
            </a:r>
            <a:r>
              <a:rPr lang="en-US" sz="1800" dirty="0">
                <a:latin typeface="Courier New" charset="0"/>
                <a:cs typeface="+mn-cs"/>
              </a:rPr>
              <a:t>(</a:t>
            </a:r>
            <a:r>
              <a:rPr lang="en-US" sz="1800" dirty="0" err="1">
                <a:latin typeface="Courier New" charset="0"/>
                <a:cs typeface="+mn-cs"/>
              </a:rPr>
              <a:t>int</a:t>
            </a:r>
            <a:r>
              <a:rPr lang="en-US" sz="1800" dirty="0">
                <a:latin typeface="Courier New" charset="0"/>
                <a:cs typeface="+mn-cs"/>
              </a:rPr>
              <a:t> n) {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    while (n != 0) {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        </a:t>
            </a:r>
            <a:r>
              <a:rPr lang="en-US" sz="1800" dirty="0" err="1">
                <a:latin typeface="Courier New" charset="0"/>
                <a:cs typeface="+mn-cs"/>
              </a:rPr>
              <a:t>int</a:t>
            </a:r>
            <a:r>
              <a:rPr lang="en-US" sz="1800" dirty="0">
                <a:latin typeface="Courier New" charset="0"/>
                <a:cs typeface="+mn-cs"/>
              </a:rPr>
              <a:t> digit = n % 10;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        if (digit % 2 != 0) { </a:t>
            </a:r>
            <a:r>
              <a:rPr lang="en-US" sz="1800" b="1" dirty="0">
                <a:solidFill>
                  <a:srgbClr val="008080"/>
                </a:solidFill>
                <a:latin typeface="Courier New" charset="0"/>
                <a:cs typeface="+mn-cs"/>
              </a:rPr>
              <a:t>// find an example,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b="1" dirty="0">
                <a:solidFill>
                  <a:srgbClr val="008080"/>
                </a:solidFill>
                <a:latin typeface="Courier New" charset="0"/>
                <a:cs typeface="+mn-cs"/>
              </a:rPr>
              <a:t>                              // enough to draw conclusion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b="1" dirty="0">
                <a:latin typeface="Courier New" charset="0"/>
                <a:cs typeface="+mn-cs"/>
              </a:rPr>
              <a:t>            return true;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        }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        n = n / 10;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b="1" dirty="0">
                <a:latin typeface="Courier New" charset="0"/>
                <a:cs typeface="+mn-cs"/>
              </a:rPr>
              <a:t>    return false;         // if we reach here, no 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b="1" dirty="0">
                <a:latin typeface="Courier New" charset="0"/>
                <a:cs typeface="+mn-cs"/>
              </a:rPr>
              <a:t>                          // evidence of odd, return false</a:t>
            </a:r>
          </a:p>
          <a:p>
            <a:pPr eaLnBrk="1" hangingPunct="1">
              <a:lnSpc>
                <a:spcPct val="55000"/>
              </a:lnSpc>
              <a:buFont typeface="Wingdings 2" charset="0"/>
              <a:buNone/>
              <a:defRPr/>
            </a:pPr>
            <a:r>
              <a:rPr lang="en-US" sz="1800" dirty="0">
                <a:latin typeface="Courier New" charset="0"/>
                <a:cs typeface="+mn-cs"/>
              </a:rPr>
              <a:t>}</a:t>
            </a:r>
            <a:endParaRPr lang="en-US" sz="2000" dirty="0">
              <a:latin typeface="Courier New" charset="0"/>
              <a:cs typeface="+mn-cs"/>
            </a:endParaRPr>
          </a:p>
        </p:txBody>
      </p:sp>
      <p:sp>
        <p:nvSpPr>
          <p:cNvPr id="4" name="Rectangle 3"/>
          <p:cNvSpPr txBox="1">
            <a:spLocks/>
          </p:cNvSpPr>
          <p:nvPr/>
        </p:nvSpPr>
        <p:spPr bwMode="auto">
          <a:xfrm>
            <a:off x="533400" y="4343400"/>
            <a:ext cx="8305800" cy="2362200"/>
          </a:xfrm>
          <a:prstGeom prst="rect">
            <a:avLst/>
          </a:prstGeom>
          <a:noFill/>
          <a:ln w="952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  <p:txBody>
          <a:bodyPr lIns="91411" tIns="45708" rIns="91411" bIns="45708"/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public static boolean hasAnOddDigit(int n) {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    while (n != 0) {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        if (n % 2 != 0) { </a:t>
            </a:r>
            <a:r>
              <a:rPr lang="en-US" sz="1800" b="1">
                <a:solidFill>
                  <a:srgbClr val="008080"/>
                </a:solidFill>
                <a:latin typeface="Courier New" charset="0"/>
              </a:rPr>
              <a:t>// find an example,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 b="1">
                <a:solidFill>
                  <a:srgbClr val="008080"/>
                </a:solidFill>
                <a:latin typeface="Courier New" charset="0"/>
              </a:rPr>
              <a:t>                          // enough to draw conclusion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 b="1">
                <a:latin typeface="Courier New" charset="0"/>
              </a:rPr>
              <a:t>            return true;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        }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        n = n / 10;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    }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 b="1">
                <a:latin typeface="Courier New" charset="0"/>
              </a:rPr>
              <a:t>    return false;         // if we reach here, no 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 b="1">
                <a:latin typeface="Courier New" charset="0"/>
              </a:rPr>
              <a:t>                          // evidence of odd, return false</a:t>
            </a:r>
          </a:p>
          <a:p>
            <a:pPr eaLnBrk="1" hangingPunct="1">
              <a:lnSpc>
                <a:spcPct val="55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Wingdings 2" charset="0"/>
              <a:buNone/>
              <a:defRPr/>
            </a:pPr>
            <a:r>
              <a:rPr lang="en-US" sz="1800">
                <a:latin typeface="Courier New" charset="0"/>
              </a:rPr>
              <a:t>}</a:t>
            </a:r>
            <a:endParaRPr lang="en-US" sz="2000">
              <a:latin typeface="Courier New" charset="0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0AB57DD4-3749-E269-8A4E-F12B5C406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82D32B7-1D88-5F4A-AC1E-3D5008E8F8BF}" type="slidenum">
              <a:rPr lang="en-US" altLang="x-none" sz="1200">
                <a:latin typeface="Tahoma" charset="0"/>
              </a:rPr>
              <a:pPr eaLnBrk="1" hangingPunct="1"/>
              <a:t>81</a:t>
            </a:fld>
            <a:endParaRPr lang="en-US" altLang="x-none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426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(Offline) Exercise</a:t>
            </a:r>
          </a:p>
        </p:txBody>
      </p:sp>
      <p:sp>
        <p:nvSpPr>
          <p:cNvPr id="419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x-none" dirty="0">
                <a:ea typeface="ＭＳ Ｐゴシック" charset="-128"/>
              </a:rPr>
              <a:t>Designs method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allDigitsOdd</a:t>
            </a:r>
            <a:r>
              <a:rPr lang="en-US" altLang="x-none" dirty="0">
                <a:ea typeface="ＭＳ Ｐゴシック" charset="-128"/>
              </a:rPr>
              <a:t> : returns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true</a:t>
            </a:r>
            <a:r>
              <a:rPr lang="en-US" altLang="x-none" dirty="0">
                <a:ea typeface="ＭＳ Ｐゴシック" charset="-128"/>
              </a:rPr>
              <a:t> if </a:t>
            </a:r>
            <a:r>
              <a:rPr lang="en-US" altLang="x-none" u="sng" dirty="0">
                <a:ea typeface="ＭＳ Ｐゴシック" charset="-128"/>
              </a:rPr>
              <a:t>every</a:t>
            </a:r>
            <a:r>
              <a:rPr lang="en-US" altLang="x-none" dirty="0">
                <a:ea typeface="ＭＳ Ｐゴシック" charset="-128"/>
              </a:rPr>
              <a:t> digit of an integer is odd.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600" dirty="0">
              <a:latin typeface="Courier New" charset="0"/>
              <a:ea typeface="ＭＳ Ｐゴシック" charset="-128"/>
            </a:endParaRP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allDigitsOdd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(135319)</a:t>
            </a:r>
            <a:r>
              <a:rPr lang="en-US" altLang="x-none" sz="2000" dirty="0">
                <a:ea typeface="ＭＳ Ｐゴシック" charset="-128"/>
              </a:rPr>
              <a:t> returns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true</a:t>
            </a:r>
          </a:p>
          <a:p>
            <a:pPr lvl="1" eaLnBrk="1" hangingPunct="1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altLang="x-none" sz="2000" dirty="0" err="1">
                <a:latin typeface="Courier New" charset="0"/>
                <a:ea typeface="ＭＳ Ｐゴシック" charset="-128"/>
              </a:rPr>
              <a:t>allDigitsOdd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(917</a:t>
            </a:r>
            <a:r>
              <a:rPr lang="en-US" altLang="x-none" sz="20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4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5</a:t>
            </a:r>
            <a:r>
              <a:rPr lang="en-US" altLang="x-none" sz="2000" dirty="0">
                <a:solidFill>
                  <a:srgbClr val="800000"/>
                </a:solidFill>
                <a:latin typeface="Courier New" charset="0"/>
                <a:ea typeface="ＭＳ Ｐゴシック" charset="-128"/>
              </a:rPr>
              <a:t>2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9)</a:t>
            </a:r>
            <a:r>
              <a:rPr lang="en-US" altLang="x-none" sz="2000" dirty="0">
                <a:ea typeface="ＭＳ Ｐゴシック" charset="-128"/>
              </a:rPr>
              <a:t> returns 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false</a:t>
            </a:r>
          </a:p>
          <a:p>
            <a:pPr lvl="1" eaLnBrk="1" hangingPunct="1">
              <a:lnSpc>
                <a:spcPct val="80000"/>
              </a:lnSpc>
            </a:pPr>
            <a:endParaRPr lang="en-US" altLang="x-none" sz="2000" dirty="0">
              <a:latin typeface="Courier New" charset="0"/>
              <a:ea typeface="ＭＳ Ｐゴシック" charset="-128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82D32B7-1D88-5F4A-AC1E-3D5008E8F8BF}" type="slidenum">
              <a:rPr lang="en-US" altLang="x-none" sz="1200">
                <a:latin typeface="Tahoma" charset="0"/>
              </a:rPr>
              <a:pPr eaLnBrk="1" hangingPunct="1"/>
              <a:t>82</a:t>
            </a:fld>
            <a:endParaRPr lang="en-US" altLang="x-none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378616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Boolean Return Answer</a:t>
            </a:r>
          </a:p>
        </p:txBody>
      </p:sp>
      <p:sp>
        <p:nvSpPr>
          <p:cNvPr id="43010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001000" cy="2819400"/>
          </a:xfrm>
          <a:ln>
            <a:solidFill>
              <a:srgbClr val="660066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public static boolean allDigitsOdd(int n)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while (n != 0) {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if (n % 2 == 0) { </a:t>
            </a:r>
            <a:r>
              <a:rPr lang="en-US" altLang="x-none" sz="18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find a </a:t>
            </a:r>
            <a:r>
              <a:rPr lang="en-US" altLang="x-none" sz="1800" b="1">
                <a:solidFill>
                  <a:srgbClr val="FF0000"/>
                </a:solidFill>
                <a:latin typeface="Courier New" charset="0"/>
                <a:ea typeface="ＭＳ Ｐゴシック" charset="-128"/>
              </a:rPr>
              <a:t>counter</a:t>
            </a:r>
            <a:r>
              <a:rPr lang="en-US" altLang="x-none" sz="18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example,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                          // enough to draw conclusion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    return false;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n = n / 10;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}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endParaRPr lang="en-US" altLang="x-none" sz="1800"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return true;          // if we reach here, no 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                          // evidence of counter example, </a:t>
            </a:r>
            <a:br>
              <a:rPr lang="en-US" altLang="x-none" sz="1800">
                <a:latin typeface="Courier New" charset="0"/>
                <a:ea typeface="ＭＳ Ｐゴシック" charset="-128"/>
              </a:rPr>
            </a:br>
            <a:r>
              <a:rPr lang="en-US" altLang="x-none" sz="1800">
                <a:latin typeface="Courier New" charset="0"/>
                <a:ea typeface="ＭＳ Ｐゴシック" charset="-128"/>
              </a:rPr>
              <a:t>                       // return true</a:t>
            </a:r>
          </a:p>
          <a:p>
            <a:pPr eaLnBrk="1" hangingPunct="1">
              <a:lnSpc>
                <a:spcPct val="55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  <a:ea typeface="ＭＳ Ｐゴシック" charset="-128"/>
              </a:rPr>
              <a:t>}</a:t>
            </a:r>
            <a:endParaRPr lang="en-US" altLang="x-none" sz="2000"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74FB6304-0A99-E229-4741-4EC13669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3575" y="6402388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082D32B7-1D88-5F4A-AC1E-3D5008E8F8BF}" type="slidenum">
              <a:rPr lang="en-US" altLang="x-none" sz="1200">
                <a:latin typeface="Tahoma" charset="0"/>
              </a:rPr>
              <a:pPr eaLnBrk="1" hangingPunct="1"/>
              <a:t>83</a:t>
            </a:fld>
            <a:endParaRPr lang="en-US" altLang="x-none" sz="1200" dirty="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793354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Offline Slides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84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7971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Example: MatchDB</a:t>
            </a:r>
          </a:p>
        </p:txBody>
      </p:sp>
      <p:sp>
        <p:nvSpPr>
          <p:cNvPr id="44034" name="Content Placeholder 3"/>
          <p:cNvSpPr>
            <a:spLocks noGrp="1"/>
          </p:cNvSpPr>
          <p:nvPr>
            <p:ph idx="1"/>
          </p:nvPr>
        </p:nvSpPr>
        <p:spPr>
          <a:xfrm>
            <a:off x="533400" y="1447800"/>
            <a:ext cx="8610600" cy="51816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Design a program to query 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a match-making database</a:t>
            </a:r>
          </a:p>
          <a:p>
            <a:pPr lvl="1"/>
            <a:r>
              <a:rPr lang="en-US" altLang="x-none">
                <a:ea typeface="ＭＳ Ｐゴシック" charset="-128"/>
              </a:rPr>
              <a:t>database (file) format:</a:t>
            </a:r>
          </a:p>
          <a:p>
            <a:pPr lvl="2"/>
            <a:r>
              <a:rPr lang="en-US" altLang="x-none">
                <a:ea typeface="ＭＳ Ｐゴシック" charset="-128"/>
              </a:rPr>
              <a:t>line 1: number of candidates</a:t>
            </a:r>
          </a:p>
          <a:p>
            <a:pPr lvl="2"/>
            <a:r>
              <a:rPr lang="en-US" altLang="x-none">
                <a:ea typeface="ＭＳ Ｐゴシック" charset="-128"/>
              </a:rPr>
              <a:t>each line represents a candidate: name age and then a sequence of words (tags) each describing a character</a:t>
            </a:r>
          </a:p>
          <a:p>
            <a:pPr lvl="2"/>
            <a:endParaRPr lang="en-US" altLang="x-none">
              <a:ea typeface="ＭＳ Ｐゴシック" charset="-128"/>
            </a:endParaRPr>
          </a:p>
          <a:p>
            <a:pPr lvl="1"/>
            <a:r>
              <a:rPr lang="en-US" altLang="x-none">
                <a:ea typeface="ＭＳ Ｐゴシック" charset="-128"/>
              </a:rPr>
              <a:t>user commands</a:t>
            </a:r>
          </a:p>
          <a:p>
            <a:pPr lvl="2"/>
            <a:r>
              <a:rPr lang="en-US" altLang="x-none">
                <a:ea typeface="ＭＳ Ｐゴシック" charset="-128"/>
              </a:rPr>
              <a:t>list: display each candidate</a:t>
            </a:r>
          </a:p>
          <a:p>
            <a:pPr lvl="2"/>
            <a:r>
              <a:rPr lang="en-US" altLang="x-none">
                <a:ea typeface="ＭＳ Ｐゴシック" charset="-128"/>
              </a:rPr>
              <a:t>match &lt;a list of tag words&gt; // print all matching</a:t>
            </a:r>
          </a:p>
          <a:p>
            <a:pPr lvl="2"/>
            <a:r>
              <a:rPr lang="en-US" altLang="x-none">
                <a:ea typeface="ＭＳ Ｐゴシック" charset="-128"/>
              </a:rPr>
              <a:t>match1 &lt;a list of tag words&gt; // print first matching</a:t>
            </a:r>
          </a:p>
        </p:txBody>
      </p:sp>
      <p:sp>
        <p:nvSpPr>
          <p:cNvPr id="44035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48655BCD-C31C-AF4C-B6E1-983FB627B2EB}" type="slidenum">
              <a:rPr lang="en-US" altLang="x-none" sz="1200">
                <a:latin typeface="Tahoma" charset="0"/>
              </a:rPr>
              <a:pPr eaLnBrk="1" hangingPunct="1"/>
              <a:t>85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4403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288"/>
            <a:ext cx="3289300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166765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match1</a:t>
            </a:r>
            <a:endParaRPr lang="en-US" dirty="0">
              <a:latin typeface="Courier New" pitchFamily="49" charset="0"/>
              <a:ea typeface="+mj-ea"/>
              <a:cs typeface="Courier New" pitchFamily="49" charset="0"/>
            </a:endParaRP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457200" y="2838450"/>
            <a:ext cx="8458200" cy="25352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x-none" sz="2000">
                <a:solidFill>
                  <a:srgbClr val="000000"/>
                </a:solidFill>
                <a:latin typeface="Courier New" charset="0"/>
              </a:rPr>
              <a:t>public static void match1 (String[] matchTags){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endParaRPr lang="en-US" altLang="x-none" sz="900"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2000">
                <a:latin typeface="Courier New" charset="0"/>
              </a:rPr>
              <a:t>   for (int i = 0; i &lt; N; i++ ) {</a:t>
            </a:r>
            <a:br>
              <a:rPr lang="en-US" altLang="x-none" sz="2000">
                <a:latin typeface="Courier New" charset="0"/>
              </a:rPr>
            </a:br>
            <a:br>
              <a:rPr lang="en-US" altLang="x-none" sz="2000">
                <a:latin typeface="Courier New" charset="0"/>
              </a:rPr>
            </a:br>
            <a:r>
              <a:rPr lang="en-US" altLang="x-none" sz="2000">
                <a:latin typeface="Courier New" charset="0"/>
              </a:rPr>
              <a:t>     if ( checkMatch(matchTags, i) 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>
                <a:latin typeface="Courier New" charset="0"/>
              </a:rPr>
              <a:t>           System.out.println(</a:t>
            </a:r>
            <a:r>
              <a:rPr lang="en-US" altLang="en-US" sz="2000">
                <a:latin typeface="Courier New" charset="0"/>
              </a:rPr>
              <a:t>“</a:t>
            </a:r>
            <a:r>
              <a:rPr lang="en-US" altLang="x-none" sz="2000">
                <a:latin typeface="Courier New" charset="0"/>
              </a:rPr>
              <a:t>Find </a:t>
            </a:r>
            <a:r>
              <a:rPr lang="en-US" altLang="en-US" sz="2000">
                <a:latin typeface="Courier New" charset="0"/>
              </a:rPr>
              <a:t>”</a:t>
            </a:r>
            <a:r>
              <a:rPr lang="en-US" altLang="x-none" sz="2000">
                <a:latin typeface="Courier New" charset="0"/>
              </a:rPr>
              <a:t> + name[i]);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>
                <a:latin typeface="Courier New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sz="2000">
              <a:latin typeface="Courier New" charset="0"/>
            </a:endParaRP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>
                <a:latin typeface="Courier New" charset="0"/>
              </a:rPr>
              <a:t>   } // end of for</a:t>
            </a:r>
            <a:br>
              <a:rPr lang="en-US" altLang="x-none" sz="2000">
                <a:solidFill>
                  <a:srgbClr val="A50021"/>
                </a:solidFill>
                <a:latin typeface="Courier New" charset="0"/>
              </a:rPr>
            </a:br>
            <a:r>
              <a:rPr lang="en-US" altLang="x-none" sz="2000">
                <a:solidFill>
                  <a:srgbClr val="A50021"/>
                </a:solidFill>
                <a:latin typeface="Courier New" charset="0"/>
              </a:rPr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400" y="5715000"/>
            <a:ext cx="859155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rgbClr val="3333CC"/>
              </a:buClr>
              <a:buSzPct val="85000"/>
              <a:defRPr/>
            </a:pPr>
            <a:r>
              <a:rPr lang="en-US" sz="2800" kern="0" dirty="0">
                <a:solidFill>
                  <a:srgbClr val="000000"/>
                </a:solidFill>
                <a:latin typeface="Comic Sans MS" charset="0"/>
                <a:ea typeface="ＭＳ Ｐゴシック" charset="0"/>
                <a:cs typeface="ＭＳ Ｐゴシック" charset="0"/>
              </a:rPr>
              <a:t>Problem:  Loop does not stop after matching first.</a:t>
            </a:r>
          </a:p>
        </p:txBody>
      </p:sp>
    </p:spTree>
    <p:extLst>
      <p:ext uri="{BB962C8B-B14F-4D97-AF65-F5344CB8AC3E}">
        <p14:creationId xmlns:p14="http://schemas.microsoft.com/office/powerpoint/2010/main" val="1161039448"/>
      </p:ext>
    </p:extLst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>
                <a:ea typeface="ＭＳ Ｐゴシック" charset="-128"/>
              </a:rPr>
              <a:t>Alternatives</a:t>
            </a:r>
          </a:p>
        </p:txBody>
      </p:sp>
      <p:sp>
        <p:nvSpPr>
          <p:cNvPr id="46082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525DDA12-B161-7D4B-8B4E-E946A0CF20CF}" type="slidenum">
              <a:rPr lang="en-US" altLang="x-none" sz="1200">
                <a:latin typeface="Tahoma" charset="0"/>
              </a:rPr>
              <a:pPr eaLnBrk="1" hangingPunct="1"/>
              <a:t>87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46083" name="Rectangle 4"/>
          <p:cNvSpPr>
            <a:spLocks noChangeArrowheads="1"/>
          </p:cNvSpPr>
          <p:nvPr/>
        </p:nvSpPr>
        <p:spPr bwMode="auto">
          <a:xfrm>
            <a:off x="609600" y="1465263"/>
            <a:ext cx="8305800" cy="170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public static void match1(String[] mTags){</a:t>
            </a:r>
            <a:endParaRPr lang="en-US" altLang="x-none" sz="800">
              <a:latin typeface="Courier New" charset="0"/>
            </a:endParaRP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for (int i = 0; i &lt; N; i++ ) {</a:t>
            </a:r>
            <a:br>
              <a:rPr lang="en-US" altLang="x-none" sz="1800">
                <a:latin typeface="Courier New" charset="0"/>
              </a:rPr>
            </a:br>
            <a:r>
              <a:rPr lang="en-US" altLang="x-none" sz="1800">
                <a:latin typeface="Courier New" charset="0"/>
              </a:rPr>
              <a:t>     if ( match(mTags, i) ) {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        System.out.println(</a:t>
            </a:r>
            <a:r>
              <a:rPr lang="en-US" altLang="en-US" sz="1800">
                <a:latin typeface="Courier New" charset="0"/>
              </a:rPr>
              <a:t>“</a:t>
            </a:r>
            <a:r>
              <a:rPr lang="en-US" altLang="x-none" sz="1800">
                <a:latin typeface="Courier New" charset="0"/>
              </a:rPr>
              <a:t>Find </a:t>
            </a:r>
            <a:r>
              <a:rPr lang="en-US" altLang="en-US" sz="1800">
                <a:latin typeface="Courier New" charset="0"/>
              </a:rPr>
              <a:t>”</a:t>
            </a:r>
            <a:r>
              <a:rPr lang="en-US" altLang="x-none" sz="1800">
                <a:latin typeface="Courier New" charset="0"/>
              </a:rPr>
              <a:t> + name[i]);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        return;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  }</a:t>
            </a:r>
          </a:p>
          <a:p>
            <a:pPr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}</a:t>
            </a:r>
            <a:r>
              <a:rPr lang="en-US" altLang="x-none" sz="1800">
                <a:solidFill>
                  <a:srgbClr val="A50021"/>
                </a:solidFill>
                <a:latin typeface="Courier New" charset="0"/>
              </a:rPr>
              <a:t>}</a:t>
            </a:r>
          </a:p>
        </p:txBody>
      </p:sp>
      <p:sp>
        <p:nvSpPr>
          <p:cNvPr id="46084" name="Rectangle 4"/>
          <p:cNvSpPr>
            <a:spLocks noChangeArrowheads="1"/>
          </p:cNvSpPr>
          <p:nvPr/>
        </p:nvSpPr>
        <p:spPr bwMode="auto">
          <a:xfrm>
            <a:off x="609600" y="3270250"/>
            <a:ext cx="8305800" cy="18145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public static void match1(String[] mTags){</a:t>
            </a:r>
            <a:endParaRPr lang="en-US" altLang="x-none" sz="800"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800">
                <a:latin typeface="Courier New" charset="0"/>
              </a:rPr>
              <a:t>   int i; 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for (i = 0; 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     i &lt; N &amp;&amp; !match(mTags, i) ; 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     i++ ) {</a:t>
            </a:r>
            <a:br>
              <a:rPr lang="en-US" altLang="x-none" sz="1800">
                <a:latin typeface="Courier New" charset="0"/>
              </a:rPr>
            </a:br>
            <a:r>
              <a:rPr lang="en-US" altLang="x-none" sz="1800">
                <a:latin typeface="Courier New" charset="0"/>
              </a:rPr>
              <a:t>   } // end of for</a:t>
            </a:r>
            <a:endParaRPr lang="en-US" altLang="x-none" sz="1800">
              <a:solidFill>
                <a:srgbClr val="A50021"/>
              </a:solidFill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800">
                <a:solidFill>
                  <a:srgbClr val="A50021"/>
                </a:solidFill>
                <a:latin typeface="Courier New" charset="0"/>
              </a:rPr>
              <a:t>   if (i &lt; N) </a:t>
            </a:r>
            <a:r>
              <a:rPr lang="en-US" altLang="x-none" sz="1800">
                <a:latin typeface="Courier New" charset="0"/>
              </a:rPr>
              <a:t>System.out.println(</a:t>
            </a:r>
            <a:r>
              <a:rPr lang="en-US" altLang="en-US" sz="1800">
                <a:latin typeface="Courier New" charset="0"/>
              </a:rPr>
              <a:t>“</a:t>
            </a:r>
            <a:r>
              <a:rPr lang="en-US" altLang="x-none" sz="1800">
                <a:latin typeface="Courier New" charset="0"/>
              </a:rPr>
              <a:t>Find </a:t>
            </a:r>
            <a:r>
              <a:rPr lang="en-US" altLang="en-US" sz="1800">
                <a:latin typeface="Courier New" charset="0"/>
              </a:rPr>
              <a:t>”</a:t>
            </a:r>
            <a:r>
              <a:rPr lang="en-US" altLang="x-none" sz="1800">
                <a:latin typeface="Courier New" charset="0"/>
              </a:rPr>
              <a:t> + name[i]);</a:t>
            </a:r>
          </a:p>
        </p:txBody>
      </p:sp>
      <p:sp>
        <p:nvSpPr>
          <p:cNvPr id="46085" name="Rectangle 4"/>
          <p:cNvSpPr>
            <a:spLocks noChangeArrowheads="1"/>
          </p:cNvSpPr>
          <p:nvPr/>
        </p:nvSpPr>
        <p:spPr bwMode="auto">
          <a:xfrm>
            <a:off x="609600" y="5216525"/>
            <a:ext cx="8305800" cy="1565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80000"/>
              </a:lnSpc>
              <a:buClr>
                <a:srgbClr val="3333CC"/>
              </a:buClr>
              <a:buFont typeface="ZapfDingbats" charset="0"/>
              <a:buNone/>
            </a:pP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public static void match1(String[] mTags){</a:t>
            </a:r>
            <a:endParaRPr lang="en-US" altLang="x-none" sz="800">
              <a:latin typeface="Courier New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x-none" sz="1800">
                <a:latin typeface="Courier New" charset="0"/>
              </a:rPr>
              <a:t>   int i = 0; 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while (i &lt; N &amp;&amp; !match(mTags, i) ) {</a:t>
            </a:r>
          </a:p>
          <a:p>
            <a:pPr eaLnBrk="1" hangingPunct="1">
              <a:lnSpc>
                <a:spcPct val="90000"/>
              </a:lnSpc>
              <a:buFont typeface="Wingdings 2" charset="2"/>
              <a:buNone/>
            </a:pPr>
            <a:r>
              <a:rPr lang="en-US" altLang="x-none" sz="1800">
                <a:latin typeface="Courier New" charset="0"/>
              </a:rPr>
              <a:t>        i++;</a:t>
            </a:r>
            <a:br>
              <a:rPr lang="en-US" altLang="x-none" sz="1800">
                <a:latin typeface="Courier New" charset="0"/>
              </a:rPr>
            </a:br>
            <a:r>
              <a:rPr lang="en-US" altLang="x-none" sz="1800">
                <a:latin typeface="Courier New" charset="0"/>
              </a:rPr>
              <a:t>   </a:t>
            </a:r>
            <a:r>
              <a:rPr lang="en-US" altLang="x-none" sz="1800">
                <a:solidFill>
                  <a:srgbClr val="A50021"/>
                </a:solidFill>
                <a:latin typeface="Courier New" charset="0"/>
              </a:rPr>
              <a:t>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x-none" sz="1800">
                <a:solidFill>
                  <a:srgbClr val="A50021"/>
                </a:solidFill>
                <a:latin typeface="Courier New" charset="0"/>
              </a:rPr>
              <a:t>   if (i &lt; N) </a:t>
            </a:r>
            <a:r>
              <a:rPr lang="en-US" altLang="x-none" sz="1800">
                <a:latin typeface="Courier New" charset="0"/>
              </a:rPr>
              <a:t>System.out.println(</a:t>
            </a:r>
            <a:r>
              <a:rPr lang="en-US" altLang="en-US" sz="1800">
                <a:latin typeface="Courier New" charset="0"/>
              </a:rPr>
              <a:t>“</a:t>
            </a:r>
            <a:r>
              <a:rPr lang="en-US" altLang="x-none" sz="1800">
                <a:latin typeface="Courier New" charset="0"/>
              </a:rPr>
              <a:t>Find </a:t>
            </a:r>
            <a:r>
              <a:rPr lang="en-US" altLang="en-US" sz="1800">
                <a:latin typeface="Courier New" charset="0"/>
              </a:rPr>
              <a:t>”</a:t>
            </a:r>
            <a:r>
              <a:rPr lang="en-US" altLang="x-none" sz="1800">
                <a:latin typeface="Courier New" charset="0"/>
              </a:rPr>
              <a:t> + name[i]);</a:t>
            </a:r>
          </a:p>
        </p:txBody>
      </p:sp>
    </p:spTree>
    <p:extLst>
      <p:ext uri="{BB962C8B-B14F-4D97-AF65-F5344CB8AC3E}">
        <p14:creationId xmlns:p14="http://schemas.microsoft.com/office/powerpoint/2010/main" val="155358589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(Offline) Practice</a:t>
            </a:r>
            <a:endParaRPr lang="en-US" dirty="0">
              <a:latin typeface="Courier New" pitchFamily="49" charset="0"/>
              <a:ea typeface="+mj-ea"/>
              <a:cs typeface="+mj-cs"/>
            </a:endParaRPr>
          </a:p>
        </p:txBody>
      </p:sp>
      <p:sp>
        <p:nvSpPr>
          <p:cNvPr id="4813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447800"/>
            <a:ext cx="8153400" cy="46482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Implement match command that limits at most &lt;maxNumberMatches&gt; results: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matchN &lt;maxNumberMatches&gt; &lt;tags&gt;</a:t>
            </a:r>
          </a:p>
        </p:txBody>
      </p:sp>
    </p:spTree>
    <p:extLst>
      <p:ext uri="{BB962C8B-B14F-4D97-AF65-F5344CB8AC3E}">
        <p14:creationId xmlns:p14="http://schemas.microsoft.com/office/powerpoint/2010/main" val="401973562"/>
      </p:ext>
    </p:extLst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+mn-lt"/>
                <a:ea typeface="+mj-ea"/>
                <a:cs typeface="+mj-cs"/>
              </a:rPr>
              <a:t>(Offline) Practice</a:t>
            </a:r>
            <a:endParaRPr lang="en-US" dirty="0">
              <a:latin typeface="Courier New" pitchFamily="49" charset="0"/>
              <a:ea typeface="+mj-ea"/>
              <a:cs typeface="+mj-cs"/>
            </a:endParaRP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609600" y="1447800"/>
            <a:ext cx="8153400" cy="46482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Implement matchOr command that matches if any one of the search tags matches: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matchOr &lt;searchtags&gt;</a:t>
            </a:r>
          </a:p>
        </p:txBody>
      </p:sp>
    </p:spTree>
    <p:extLst>
      <p:ext uri="{BB962C8B-B14F-4D97-AF65-F5344CB8AC3E}">
        <p14:creationId xmlns:p14="http://schemas.microsoft.com/office/powerpoint/2010/main" val="213358671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7772400" cy="1143000"/>
          </a:xfrm>
        </p:spPr>
        <p:txBody>
          <a:bodyPr/>
          <a:lstStyle/>
          <a:p>
            <a:r>
              <a:rPr lang="en-US" altLang="x-none">
                <a:ea typeface="ＭＳ Ｐゴシック" charset="-128"/>
              </a:rPr>
              <a:t>Caesar Cipher: Encoding</a:t>
            </a:r>
            <a:br>
              <a:rPr lang="en-US" altLang="x-none">
                <a:ea typeface="ＭＳ Ｐゴシック" charset="-128"/>
              </a:rPr>
            </a:br>
            <a:r>
              <a:rPr lang="en-US" altLang="x-none">
                <a:ea typeface="ＭＳ Ｐゴシック" charset="-128"/>
              </a:rPr>
              <a:t>(Design 2)</a:t>
            </a:r>
          </a:p>
        </p:txBody>
      </p:sp>
      <p:pic>
        <p:nvPicPr>
          <p:cNvPr id="4096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761038"/>
            <a:ext cx="9144000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Group 4"/>
          <p:cNvGraphicFramePr>
            <a:graphicFrameLocks noGrp="1"/>
          </p:cNvGraphicFramePr>
          <p:nvPr/>
        </p:nvGraphicFramePr>
        <p:xfrm>
          <a:off x="381000" y="1447800"/>
          <a:ext cx="8305800" cy="1041400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Letter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w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z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Orig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...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rgbClr val="808080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81000" y="26670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Shift (+3)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27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28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2" name="Group 4"/>
          <p:cNvGraphicFramePr>
            <a:graphicFrameLocks noGrp="1"/>
          </p:cNvGraphicFramePr>
          <p:nvPr/>
        </p:nvGraphicFramePr>
        <p:xfrm>
          <a:off x="381000" y="3581400"/>
          <a:ext cx="8305800" cy="701675"/>
        </p:xfrm>
        <a:graphic>
          <a:graphicData uri="http://schemas.openxmlformats.org/drawingml/2006/table">
            <a:tbl>
              <a:tblPr/>
              <a:tblGrid>
                <a:gridCol w="1131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191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1596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1755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7016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Cipher (% 26)</a:t>
                      </a:r>
                    </a:p>
                  </a:txBody>
                  <a:tcPr marT="45761" marB="45761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6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endParaRPr kumimoji="0" lang="x-none" altLang="x-none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  <a:ea typeface="ＭＳ Ｐゴシック" charset="-128"/>
                      </a:endParaRP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25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5000"/>
                        <a:buFont typeface="Wingdings" charset="2"/>
                        <a:defRPr sz="24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5000"/>
                        <a:buFont typeface="ZapfDingbats" charset="0"/>
                        <a:defRPr sz="2000"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  <a:ea typeface="ＭＳ Ｐゴシック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charset="0"/>
                          <a:ea typeface="ＭＳ Ｐゴシック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808080"/>
                        </a:buClr>
                        <a:buSzPct val="60000"/>
                        <a:buFont typeface="Wingdings" charset="2"/>
                        <a:buNone/>
                        <a:tabLst/>
                      </a:pPr>
                      <a:r>
                        <a:rPr kumimoji="0" lang="en-US" altLang="x-none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marT="45761" marB="4576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676400" y="4343400"/>
            <a:ext cx="60150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3200">
                <a:solidFill>
                  <a:srgbClr val="000000"/>
                </a:solidFill>
              </a:rPr>
              <a:t>int cipherInt = (origInt + key) % 26 </a:t>
            </a:r>
            <a:endParaRPr lang="en-US" altLang="x-none">
              <a:solidFill>
                <a:srgbClr val="000000"/>
              </a:solidFill>
            </a:endParaRPr>
          </a:p>
        </p:txBody>
      </p:sp>
      <p:pic>
        <p:nvPicPr>
          <p:cNvPr id="4105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9663" y="0"/>
            <a:ext cx="1679575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27063" y="4876800"/>
            <a:ext cx="53197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>
                <a:solidFill>
                  <a:srgbClr val="000000"/>
                </a:solidFill>
              </a:rPr>
              <a:t>Assumption: a-z mapped to 0 to 25. </a:t>
            </a:r>
            <a:endParaRPr lang="en-US" altLang="x-none" sz="40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609600" y="5257800"/>
            <a:ext cx="5429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>
                <a:solidFill>
                  <a:srgbClr val="000000"/>
                </a:solidFill>
              </a:rPr>
              <a:t>How to map a char in a-z to 0 to 25?</a:t>
            </a:r>
            <a:endParaRPr lang="en-US" altLang="x-none" sz="400">
              <a:solidFill>
                <a:srgbClr val="000000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6096000" y="5267325"/>
            <a:ext cx="2514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2800">
                <a:solidFill>
                  <a:srgbClr val="000000"/>
                </a:solidFill>
              </a:rPr>
              <a:t>char – </a:t>
            </a:r>
            <a:r>
              <a:rPr lang="en-US" altLang="en-US" sz="2800">
                <a:solidFill>
                  <a:srgbClr val="000000"/>
                </a:solidFill>
              </a:rPr>
              <a:t>‘</a:t>
            </a:r>
            <a:r>
              <a:rPr lang="en-US" altLang="x-none" sz="2800">
                <a:solidFill>
                  <a:srgbClr val="000000"/>
                </a:solidFill>
              </a:rPr>
              <a:t>a</a:t>
            </a:r>
            <a:r>
              <a:rPr lang="en-US" altLang="en-US" sz="2800">
                <a:solidFill>
                  <a:srgbClr val="000000"/>
                </a:solidFill>
              </a:rPr>
              <a:t>’</a:t>
            </a:r>
            <a:endParaRPr lang="en-US" altLang="x-none" sz="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2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  <p:bldP spid="14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sz="3600">
                <a:ea typeface="ＭＳ Ｐゴシック" charset="-128"/>
              </a:rPr>
              <a:t>Foundational Programming Concepts</a:t>
            </a:r>
          </a:p>
        </p:txBody>
      </p:sp>
      <p:sp>
        <p:nvSpPr>
          <p:cNvPr id="686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3575" y="6399213"/>
            <a:ext cx="2130425" cy="4556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F1F6EA4-9A0C-6043-B371-A62C5644D8F9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90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908425" y="2667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660066"/>
                </a:solidFill>
                <a:ea typeface="ＭＳ Ｐゴシック" charset="0"/>
                <a:cs typeface="ＭＳ Ｐゴシック" charset="0"/>
              </a:rPr>
              <a:t>objects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298825" y="3200400"/>
            <a:ext cx="2438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A50021"/>
                </a:solidFill>
                <a:ea typeface="ＭＳ Ｐゴシック" charset="0"/>
                <a:cs typeface="ＭＳ Ｐゴシック" charset="0"/>
              </a:rPr>
              <a:t>methods and classes</a:t>
            </a: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2536825" y="3733800"/>
            <a:ext cx="39624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CC0000"/>
                </a:solidFill>
                <a:ea typeface="ＭＳ Ｐゴシック" charset="0"/>
                <a:cs typeface="ＭＳ Ｐゴシック" charset="0"/>
              </a:rPr>
              <a:t>graphics, sound</a:t>
            </a: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, and image I/O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3908425" y="42672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arrays</a:t>
            </a: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2994025" y="48006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conditionals and </a:t>
            </a:r>
            <a:r>
              <a:rPr lang="en-US" sz="2400" kern="0" dirty="0">
                <a:solidFill>
                  <a:srgbClr val="800000"/>
                </a:solidFill>
                <a:ea typeface="ＭＳ Ｐゴシック" charset="0"/>
                <a:cs typeface="ＭＳ Ｐゴシック" charset="0"/>
              </a:rPr>
              <a:t>loops</a:t>
            </a: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3298825" y="5334000"/>
            <a:ext cx="1139825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math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4438650" y="5334000"/>
            <a:ext cx="1150938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text I/O</a:t>
            </a: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auto">
          <a:xfrm>
            <a:off x="4441825" y="5867400"/>
            <a:ext cx="2895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assignment statements</a:t>
            </a: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554163" y="5867400"/>
            <a:ext cx="2884487" cy="533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FF0000"/>
                </a:solidFill>
                <a:ea typeface="ＭＳ Ｐゴシック" charset="0"/>
                <a:cs typeface="ＭＳ Ｐゴシック" charset="0"/>
              </a:rPr>
              <a:t>primitive data types</a:t>
            </a:r>
          </a:p>
        </p:txBody>
      </p:sp>
      <p:sp>
        <p:nvSpPr>
          <p:cNvPr id="27" name="Oval 14"/>
          <p:cNvSpPr>
            <a:spLocks noChangeArrowheads="1"/>
          </p:cNvSpPr>
          <p:nvPr/>
        </p:nvSpPr>
        <p:spPr bwMode="auto">
          <a:xfrm>
            <a:off x="228600" y="1600200"/>
            <a:ext cx="8839200" cy="1066800"/>
          </a:xfrm>
          <a:prstGeom prst="ellipse">
            <a:avLst/>
          </a:prstGeom>
          <a:solidFill>
            <a:schemeClr val="accent2">
              <a:lumMod val="20000"/>
              <a:lumOff val="80000"/>
              <a:alpha val="50195"/>
            </a:schemeClr>
          </a:solidFill>
          <a:ln w="9525">
            <a:noFill/>
            <a:round/>
            <a:headEnd/>
            <a:tailEnd type="none" w="sm" len="sm"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kern="0" dirty="0">
                <a:solidFill>
                  <a:srgbClr val="000090"/>
                </a:solidFill>
                <a:ea typeface="ＭＳ Ｐゴシック" charset="0"/>
                <a:cs typeface="ＭＳ Ｐゴシック" charset="0"/>
              </a:rPr>
              <a:t>any program you might want to write</a:t>
            </a:r>
          </a:p>
        </p:txBody>
      </p:sp>
    </p:spTree>
    <p:extLst>
      <p:ext uri="{BB962C8B-B14F-4D97-AF65-F5344CB8AC3E}">
        <p14:creationId xmlns:p14="http://schemas.microsoft.com/office/powerpoint/2010/main" val="197336968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15FB5C0A-3ABF-6948-A6A4-9D8398A21683}" type="slidenum">
              <a:rPr lang="en-US" altLang="x-none" sz="1200">
                <a:solidFill>
                  <a:srgbClr val="000000"/>
                </a:solidFill>
                <a:latin typeface="Tahoma" charset="0"/>
              </a:rPr>
              <a:pPr eaLnBrk="1" hangingPunct="1"/>
              <a:t>91</a:t>
            </a:fld>
            <a:endParaRPr lang="en-US" altLang="x-none" sz="1200">
              <a:solidFill>
                <a:srgbClr val="000000"/>
              </a:solidFill>
              <a:latin typeface="Tahoma" charset="0"/>
            </a:endParaRPr>
          </a:p>
        </p:txBody>
      </p:sp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77200" cy="1143000"/>
          </a:xfrm>
          <a:noFill/>
        </p:spPr>
        <p:txBody>
          <a:bodyPr lIns="92075" tIns="46038" rIns="92075" bIns="46038"/>
          <a:lstStyle/>
          <a:p>
            <a:r>
              <a:rPr lang="en-US" altLang="x-none" sz="3600" dirty="0">
                <a:ea typeface="ＭＳ Ｐゴシック" charset="-128"/>
              </a:rPr>
              <a:t>Recap: Program Flow Control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4953000" cy="5257800"/>
          </a:xfrm>
          <a:noFill/>
        </p:spPr>
        <p:txBody>
          <a:bodyPr lIns="92075" tIns="46038" rIns="92075" bIns="46038"/>
          <a:lstStyle/>
          <a:p>
            <a:r>
              <a:rPr lang="en-US" altLang="x-none" sz="2400" dirty="0">
                <a:ea typeface="ＭＳ Ｐゴシック" charset="-128"/>
              </a:rPr>
              <a:t>We have covered all program flow control statements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Conditional statements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if</a:t>
            </a:r>
            <a:r>
              <a:rPr lang="en-US" altLang="x-none" sz="1800" dirty="0">
                <a:ea typeface="ＭＳ Ｐゴシック" charset="-128"/>
              </a:rPr>
              <a:t>, 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switch</a:t>
            </a:r>
            <a:r>
              <a:rPr lang="en-US" altLang="x-none" sz="1800" dirty="0">
                <a:ea typeface="ＭＳ Ｐゴシック" charset="-128"/>
              </a:rPr>
              <a:t>, conditional operator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Break of flow statements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break</a:t>
            </a:r>
            <a:r>
              <a:rPr lang="en-US" altLang="x-none" sz="1800" dirty="0">
                <a:ea typeface="ＭＳ Ｐゴシック" charset="-128"/>
              </a:rPr>
              <a:t>, 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return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Loop statements</a:t>
            </a:r>
          </a:p>
          <a:p>
            <a:pPr lvl="2"/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for</a:t>
            </a:r>
            <a:r>
              <a:rPr lang="en-US" altLang="x-none" sz="1800" dirty="0">
                <a:ea typeface="ＭＳ Ｐゴシック" charset="-128"/>
              </a:rPr>
              <a:t>, 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while</a:t>
            </a:r>
            <a:r>
              <a:rPr lang="en-US" altLang="x-none" sz="1800" dirty="0">
                <a:ea typeface="ＭＳ Ｐゴシック" charset="-128"/>
              </a:rPr>
              <a:t>, 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do</a:t>
            </a:r>
            <a:r>
              <a:rPr lang="en-US" altLang="x-none" sz="1800" dirty="0">
                <a:ea typeface="ＭＳ Ｐゴシック" charset="-128"/>
              </a:rPr>
              <a:t>/</a:t>
            </a:r>
            <a:r>
              <a:rPr lang="en-US" altLang="x-none" sz="1800" dirty="0">
                <a:latin typeface="Courier New" charset="0"/>
                <a:ea typeface="Courier New" charset="0"/>
                <a:cs typeface="Courier New" charset="0"/>
              </a:rPr>
              <a:t>while</a:t>
            </a:r>
          </a:p>
          <a:p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Program flow control is among the most challenging and also most </a:t>
            </a:r>
            <a:r>
              <a:rPr lang="en-US" altLang="x-none" sz="2400" dirty="0">
                <a:solidFill>
                  <a:srgbClr val="2D2DB9">
                    <a:lumMod val="75000"/>
                  </a:srgbClr>
                </a:solidFill>
                <a:ea typeface="ＭＳ Ｐゴシック" charset="-128"/>
              </a:rPr>
              <a:t>important </a:t>
            </a:r>
            <a:r>
              <a:rPr lang="en-US" altLang="x-none" sz="2400" dirty="0">
                <a:solidFill>
                  <a:srgbClr val="000000"/>
                </a:solidFill>
                <a:ea typeface="ＭＳ Ｐゴシック" charset="-128"/>
              </a:rPr>
              <a:t>in mastering computer programming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it may involve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complex</a:t>
            </a:r>
            <a:r>
              <a:rPr lang="en-US" altLang="x-none" sz="1800" dirty="0">
                <a:ea typeface="ＭＳ Ｐゴシック" charset="-128"/>
              </a:rPr>
              <a:t> logical analysis</a:t>
            </a:r>
          </a:p>
          <a:p>
            <a:pPr lvl="1" eaLnBrk="1" hangingPunct="1">
              <a:lnSpc>
                <a:spcPct val="75000"/>
              </a:lnSpc>
              <a:buFont typeface="Arial" panose="020B0604020202020204" pitchFamily="34" charset="0"/>
              <a:buChar char="•"/>
            </a:pPr>
            <a:r>
              <a:rPr lang="en-US" altLang="x-none" sz="1800" dirty="0">
                <a:ea typeface="ＭＳ Ｐゴシック" charset="-128"/>
              </a:rPr>
              <a:t>it often has substantial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flexibility</a:t>
            </a:r>
            <a:r>
              <a:rPr lang="en-US" altLang="x-none" sz="1800" dirty="0">
                <a:ea typeface="ＭＳ Ｐゴシック" charset="-128"/>
              </a:rPr>
              <a:t> and hence depends on </a:t>
            </a:r>
            <a:r>
              <a:rPr lang="en-US" altLang="x-none" sz="1800" dirty="0">
                <a:solidFill>
                  <a:srgbClr val="FF0000"/>
                </a:solidFill>
                <a:ea typeface="ＭＳ Ｐゴシック" charset="-128"/>
              </a:rPr>
              <a:t>personal style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5562600" y="3686175"/>
            <a:ext cx="33528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while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 {</a:t>
            </a:r>
          </a:p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   statement list;</a:t>
            </a:r>
          </a:p>
          <a:p>
            <a:pPr eaLnBrk="1" hangingPunct="1"/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}</a:t>
            </a:r>
            <a:endParaRPr lang="en-US" altLang="x-none" sz="1800">
              <a:solidFill>
                <a:srgbClr val="000000"/>
              </a:solidFill>
              <a:latin typeface="Courier New" charset="0"/>
            </a:endParaRPr>
          </a:p>
        </p:txBody>
      </p:sp>
      <p:sp>
        <p:nvSpPr>
          <p:cNvPr id="83973" name="Text Box 5"/>
          <p:cNvSpPr txBox="1">
            <a:spLocks noChangeArrowheads="1"/>
          </p:cNvSpPr>
          <p:nvPr/>
        </p:nvSpPr>
        <p:spPr bwMode="auto">
          <a:xfrm>
            <a:off x="5562600" y="4611352"/>
            <a:ext cx="3352800" cy="9239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do 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statement list;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 </a:t>
            </a:r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while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);</a:t>
            </a:r>
          </a:p>
        </p:txBody>
      </p:sp>
      <p:sp>
        <p:nvSpPr>
          <p:cNvPr id="83974" name="Text Box 6"/>
          <p:cNvSpPr txBox="1">
            <a:spLocks noChangeArrowheads="1"/>
          </p:cNvSpPr>
          <p:nvPr/>
        </p:nvSpPr>
        <p:spPr bwMode="auto">
          <a:xfrm>
            <a:off x="5562600" y="2209800"/>
            <a:ext cx="3352800" cy="14763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x-none" sz="1800">
                <a:solidFill>
                  <a:srgbClr val="CC0000"/>
                </a:solidFill>
                <a:latin typeface="Courier New" charset="0"/>
              </a:rPr>
              <a:t>for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(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initialization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; </a:t>
            </a:r>
            <a:br>
              <a:rPr lang="en-US" altLang="x-none" sz="18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condition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;  </a:t>
            </a:r>
            <a:br>
              <a:rPr lang="en-US" altLang="x-none" sz="1800">
                <a:solidFill>
                  <a:srgbClr val="000000"/>
                </a:solidFill>
                <a:latin typeface="Courier New" charset="0"/>
              </a:rPr>
            </a:b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  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increment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) {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   </a:t>
            </a:r>
            <a:r>
              <a:rPr lang="en-US" altLang="x-none" sz="1800" i="1">
                <a:solidFill>
                  <a:srgbClr val="000000"/>
                </a:solidFill>
                <a:latin typeface="Courier New" charset="0"/>
              </a:rPr>
              <a:t>statement list</a:t>
            </a:r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;</a:t>
            </a:r>
          </a:p>
          <a:p>
            <a:pPr eaLnBrk="1" hangingPunct="1"/>
            <a:r>
              <a:rPr lang="en-US" altLang="x-none" sz="1800">
                <a:solidFill>
                  <a:srgbClr val="000000"/>
                </a:solidFill>
                <a:latin typeface="Courier New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897268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Recap: Search</a:t>
            </a:r>
          </a:p>
        </p:txBody>
      </p:sp>
      <p:sp>
        <p:nvSpPr>
          <p:cNvPr id="3789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F83B05A2-40A0-6F42-A348-67DE1AF5BDD4}" type="slidenum">
              <a:rPr lang="en-US" altLang="x-none" sz="1200">
                <a:latin typeface="Tahoma" charset="0"/>
              </a:rPr>
              <a:pPr eaLnBrk="1" hangingPunct="1"/>
              <a:t>92</a:t>
            </a:fld>
            <a:endParaRPr lang="en-US" altLang="x-none" sz="1200">
              <a:latin typeface="Tahoma" charset="0"/>
            </a:endParaRPr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533400" y="4016542"/>
            <a:ext cx="8305800" cy="207945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6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6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b="1" dirty="0">
                <a:solidFill>
                  <a:srgbClr val="7F0055"/>
                </a:solidFill>
                <a:latin typeface="Monaco"/>
              </a:rPr>
              <a:t>    </a:t>
            </a:r>
            <a:r>
              <a:rPr lang="en-US" sz="16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600" b="1" dirty="0">
                <a:solidFill>
                  <a:srgbClr val="7F0055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latin typeface="Monaco"/>
              </a:rPr>
              <a:t>i</a:t>
            </a:r>
            <a:r>
              <a:rPr lang="en-US" sz="1600" b="1" dirty="0">
                <a:solidFill>
                  <a:srgbClr val="7F0055"/>
                </a:solidFill>
                <a:latin typeface="Monaco"/>
              </a:rPr>
              <a:t> = 0;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b="1" dirty="0">
                <a:solidFill>
                  <a:srgbClr val="7F0055"/>
                </a:solidFill>
                <a:latin typeface="Monaco"/>
              </a:rPr>
              <a:t>    while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() &amp;&amp; 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.charAt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)</a:t>
            </a:r>
            <a:r>
              <a:rPr lang="de-DE" sz="1600" dirty="0">
                <a:solidFill>
                  <a:srgbClr val="000000"/>
                </a:solidFill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600" dirty="0">
                <a:solidFill>
                  <a:srgbClr val="000000"/>
                </a:solidFill>
                <a:latin typeface="Monaco"/>
              </a:rPr>
              <a:t>       i++; 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600" dirty="0">
                <a:solidFill>
                  <a:srgbClr val="000000"/>
                </a:solidFill>
                <a:latin typeface="Monaco"/>
              </a:rPr>
              <a:t>    }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Monaco"/>
              </a:rPr>
              <a:t>    return </a:t>
            </a:r>
            <a:r>
              <a:rPr lang="en-US" sz="1600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en-US" sz="1600" dirty="0">
                <a:solidFill>
                  <a:srgbClr val="000000"/>
                </a:solidFill>
                <a:latin typeface="Monaco"/>
              </a:rPr>
              <a:t> &gt;= 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() ;</a:t>
            </a:r>
            <a:endParaRPr lang="en-US" sz="1600" b="1" dirty="0">
              <a:solidFill>
                <a:srgbClr val="000000"/>
              </a:solidFill>
              <a:highlight>
                <a:srgbClr val="D4D4D4"/>
              </a:highlight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1600" dirty="0">
                <a:solidFill>
                  <a:srgbClr val="000000"/>
                </a:solidFill>
                <a:latin typeface="Monaco"/>
              </a:rPr>
              <a:t>}</a:t>
            </a:r>
            <a:endParaRPr lang="en-US" sz="1600" dirty="0"/>
          </a:p>
        </p:txBody>
      </p:sp>
      <p:sp>
        <p:nvSpPr>
          <p:cNvPr id="6" name="Rectangle 3"/>
          <p:cNvSpPr txBox="1">
            <a:spLocks/>
          </p:cNvSpPr>
          <p:nvPr/>
        </p:nvSpPr>
        <p:spPr bwMode="auto">
          <a:xfrm>
            <a:off x="533400" y="1501942"/>
            <a:ext cx="8305800" cy="238425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91411" tIns="45708" rIns="91411" bIns="45708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5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ZapfDingbats" charset="0"/>
              <a:buChar char="m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  <a:ea typeface="ＭＳ Ｐゴシック" charset="0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buFont typeface="Wingdings" charset="0"/>
              <a:buNone/>
              <a:defRPr/>
            </a:pPr>
            <a:r>
              <a:rPr lang="en-US" sz="1600" b="1" dirty="0">
                <a:solidFill>
                  <a:srgbClr val="7F0055"/>
                </a:solidFill>
                <a:latin typeface="Monaco"/>
              </a:rPr>
              <a:t>public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b="1" dirty="0">
                <a:solidFill>
                  <a:srgbClr val="7F0055"/>
                </a:solidFill>
                <a:latin typeface="Monaco"/>
              </a:rPr>
              <a:t>static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boolean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isInt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(String </a:t>
            </a:r>
            <a:r>
              <a:rPr lang="en-US" sz="1600" b="1" dirty="0">
                <a:solidFill>
                  <a:srgbClr val="6A3E3E"/>
                </a:solidFill>
                <a:highlight>
                  <a:srgbClr val="D4D4D4"/>
                </a:highlight>
                <a:latin typeface="Monaco"/>
              </a:rPr>
              <a:t>word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) {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b="1" dirty="0">
                <a:solidFill>
                  <a:srgbClr val="7F0055"/>
                </a:solidFill>
                <a:latin typeface="Monaco"/>
              </a:rPr>
              <a:t>    for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(</a:t>
            </a:r>
            <a:r>
              <a:rPr lang="en-US" sz="1600" b="1" dirty="0" err="1">
                <a:solidFill>
                  <a:srgbClr val="7F0055"/>
                </a:solidFill>
                <a:latin typeface="Monaco"/>
              </a:rPr>
              <a:t>int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= 0; 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&lt; 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word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.length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(); </a:t>
            </a:r>
            <a:r>
              <a:rPr lang="en-US" sz="1600" b="1" dirty="0" err="1">
                <a:solidFill>
                  <a:srgbClr val="6A3E3E"/>
                </a:solidFill>
                <a:latin typeface="Monaco"/>
              </a:rPr>
              <a:t>i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++) {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en-US" sz="1600" dirty="0">
                <a:solidFill>
                  <a:srgbClr val="000000"/>
                </a:solidFill>
                <a:latin typeface="Monaco"/>
              </a:rPr>
              <a:t>        </a:t>
            </a:r>
            <a:r>
              <a:rPr lang="en-US" sz="1600" b="1" dirty="0">
                <a:solidFill>
                  <a:srgbClr val="7F0055"/>
                </a:solidFill>
                <a:latin typeface="Monaco"/>
              </a:rPr>
              <a:t>if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 (! 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isDigit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 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word.charAt</a:t>
            </a:r>
            <a:r>
              <a:rPr lang="en-US" sz="1600" b="1" dirty="0">
                <a:solidFill>
                  <a:srgbClr val="000000"/>
                </a:solidFill>
                <a:latin typeface="Monaco"/>
              </a:rPr>
              <a:t>(</a:t>
            </a:r>
            <a:r>
              <a:rPr lang="en-US" sz="1600" b="1" dirty="0" err="1">
                <a:solidFill>
                  <a:srgbClr val="000000"/>
                </a:solidFill>
                <a:latin typeface="Monaco"/>
              </a:rPr>
              <a:t>i</a:t>
            </a:r>
            <a:r>
              <a:rPr lang="de-DE" sz="1600" dirty="0">
                <a:solidFill>
                  <a:srgbClr val="000000"/>
                </a:solidFill>
                <a:latin typeface="Monaco"/>
              </a:rPr>
              <a:t>) ) {                </a:t>
            </a:r>
          </a:p>
          <a:p>
            <a:pPr marL="0" indent="0">
              <a:buFont typeface="Wingdings" charset="0"/>
              <a:buNone/>
              <a:defRPr/>
            </a:pPr>
            <a:r>
              <a:rPr lang="ro-RO" sz="1600" dirty="0">
                <a:solidFill>
                  <a:srgbClr val="000000"/>
                </a:solidFill>
                <a:latin typeface="Monaco"/>
              </a:rPr>
              <a:t>            </a:t>
            </a:r>
            <a:r>
              <a:rPr lang="ro-RO" sz="16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return</a:t>
            </a:r>
            <a:r>
              <a:rPr lang="ro-RO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ro-RO" sz="16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false</a:t>
            </a:r>
            <a:r>
              <a:rPr lang="ro-RO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600" dirty="0">
                <a:solidFill>
                  <a:srgbClr val="000000"/>
                </a:solidFill>
                <a:latin typeface="Monaco"/>
              </a:rPr>
              <a:t>        }</a:t>
            </a:r>
          </a:p>
          <a:p>
            <a:pPr marL="0" indent="0">
              <a:buFont typeface="Wingdings" charset="0"/>
              <a:buNone/>
              <a:defRPr/>
            </a:pPr>
            <a:r>
              <a:rPr lang="de-DE" sz="1600" dirty="0">
                <a:solidFill>
                  <a:srgbClr val="000000"/>
                </a:solidFill>
                <a:latin typeface="Monaco"/>
              </a:rPr>
              <a:t>    } // end </a:t>
            </a:r>
            <a:r>
              <a:rPr lang="de-DE" sz="1600" dirty="0" err="1">
                <a:solidFill>
                  <a:srgbClr val="000000"/>
                </a:solidFill>
                <a:latin typeface="Monaco"/>
              </a:rPr>
              <a:t>of</a:t>
            </a:r>
            <a:r>
              <a:rPr lang="de-DE" sz="1600" dirty="0">
                <a:solidFill>
                  <a:srgbClr val="000000"/>
                </a:solidFill>
                <a:latin typeface="Monaco"/>
              </a:rPr>
              <a:t> </a:t>
            </a:r>
            <a:r>
              <a:rPr lang="de-DE" sz="1600" dirty="0" err="1">
                <a:solidFill>
                  <a:srgbClr val="000000"/>
                </a:solidFill>
                <a:latin typeface="Monaco"/>
              </a:rPr>
              <a:t>for</a:t>
            </a:r>
            <a:endParaRPr lang="de-DE" sz="16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en-US" sz="16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    return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 </a:t>
            </a:r>
            <a:r>
              <a:rPr lang="en-US" sz="1600" b="1" dirty="0">
                <a:solidFill>
                  <a:srgbClr val="7F0055"/>
                </a:solidFill>
                <a:highlight>
                  <a:srgbClr val="D4D4D4"/>
                </a:highlight>
                <a:latin typeface="Monaco"/>
              </a:rPr>
              <a:t>true</a:t>
            </a:r>
            <a:r>
              <a:rPr lang="en-US" sz="1600" b="1" dirty="0">
                <a:solidFill>
                  <a:srgbClr val="000000"/>
                </a:solidFill>
                <a:highlight>
                  <a:srgbClr val="D4D4D4"/>
                </a:highlight>
                <a:latin typeface="Monaco"/>
              </a:rPr>
              <a:t>;</a:t>
            </a:r>
            <a:endParaRPr lang="de-DE" sz="1600" dirty="0">
              <a:solidFill>
                <a:srgbClr val="000000"/>
              </a:solidFill>
              <a:latin typeface="Monaco"/>
            </a:endParaRPr>
          </a:p>
          <a:p>
            <a:pPr marL="0" indent="0">
              <a:buFont typeface="Wingdings" charset="0"/>
              <a:buNone/>
              <a:defRPr/>
            </a:pPr>
            <a:r>
              <a:rPr lang="de-DE" sz="1600" dirty="0">
                <a:solidFill>
                  <a:srgbClr val="000000"/>
                </a:solidFill>
                <a:latin typeface="Monaco"/>
              </a:rPr>
              <a:t>}</a:t>
            </a:r>
            <a:endParaRPr lang="en-US" sz="1600" dirty="0"/>
          </a:p>
          <a:p>
            <a:pPr marL="0" indent="0" eaLnBrk="1" hangingPunct="1">
              <a:lnSpc>
                <a:spcPct val="55000"/>
              </a:lnSpc>
              <a:buFont typeface="Wingdings" charset="0"/>
              <a:buNone/>
              <a:defRPr/>
            </a:pPr>
            <a:endParaRPr lang="en-US" sz="1600" dirty="0">
              <a:latin typeface="Courier New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481728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x-none" sz="3600" dirty="0">
                <a:ea typeface="ＭＳ Ｐゴシック" charset="-128"/>
              </a:rPr>
              <a:t>Offline Exercise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Implement </a:t>
            </a:r>
            <a:r>
              <a:rPr lang="en-US" altLang="x-none" dirty="0" err="1">
                <a:ea typeface="ＭＳ Ｐゴシック" charset="-128"/>
              </a:rPr>
              <a:t>strCmp</a:t>
            </a:r>
            <a:r>
              <a:rPr lang="en-US" altLang="x-none" dirty="0">
                <a:ea typeface="ＭＳ Ｐゴシック" charset="-128"/>
              </a:rPr>
              <a:t>(String s1, String s2), which returns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0, if they have the same content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&lt; 0, if s1 appears before s2 in dictionary order (e.g., “computer” is before “science”, “a” before “an”)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&gt; 0, if s1 after s2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C3DA894-BB7F-7F41-974C-E813AC2A9683}" type="slidenum">
              <a:rPr lang="en-US" altLang="x-none" sz="1200">
                <a:latin typeface="Tahoma" charset="0"/>
              </a:rPr>
              <a:pPr eaLnBrk="1" hangingPunct="1"/>
              <a:t>93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359231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altLang="x-none" sz="3600">
                <a:ea typeface="ＭＳ Ｐゴシック" charset="-128"/>
              </a:rPr>
              <a:t>How to Grasp Program Flow Control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0772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Learn common loop patterns</a:t>
            </a:r>
          </a:p>
          <a:p>
            <a:r>
              <a:rPr lang="en-US" altLang="x-none" dirty="0">
                <a:ea typeface="ＭＳ Ｐゴシック" charset="-128"/>
              </a:rPr>
              <a:t>Read and practice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Try out the offline exercises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Read sample programs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Conduct program analysis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2C3DA894-BB7F-7F41-974C-E813AC2A9683}" type="slidenum">
              <a:rPr lang="en-US" altLang="x-none" sz="1200">
                <a:latin typeface="Tahoma" charset="0"/>
              </a:rPr>
              <a:pPr eaLnBrk="1" hangingPunct="1"/>
              <a:t>94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31239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Outline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772400" cy="4343400"/>
          </a:xfrm>
        </p:spPr>
        <p:txBody>
          <a:bodyPr/>
          <a:lstStyle/>
          <a:p>
            <a:r>
              <a:rPr lang="en-US" altLang="x-none" dirty="0">
                <a:ea typeface="ＭＳ Ｐゴシック" charset="-128"/>
              </a:rPr>
              <a:t>Admin and recap</a:t>
            </a:r>
          </a:p>
          <a:p>
            <a:r>
              <a:rPr lang="en-US" altLang="x-none" dirty="0">
                <a:ea typeface="ＭＳ Ｐゴシック" charset="-128"/>
              </a:rPr>
              <a:t>Indefinite loops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Motivation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Program statements (for/while/do-while)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Common indefinite loop pattern: search loop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x-none" dirty="0">
                <a:solidFill>
                  <a:srgbClr val="C00000"/>
                </a:solidFill>
                <a:ea typeface="ＭＳ Ｐゴシック" charset="-128"/>
              </a:rPr>
              <a:t>Program analysis</a:t>
            </a: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93969562-AA56-9C44-9120-516C7F564E0E}" type="slidenum">
              <a:rPr lang="en-US" altLang="x-none" sz="1200">
                <a:latin typeface="Tahoma" charset="0"/>
              </a:rPr>
              <a:pPr eaLnBrk="1" hangingPunct="1"/>
              <a:t>95</a:t>
            </a:fld>
            <a:endParaRPr lang="en-US" altLang="x-none" sz="1200"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604999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Program Analysis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x-none" dirty="0">
                <a:ea typeface="ＭＳ Ｐゴシック" charset="-128"/>
              </a:rPr>
              <a:t>A useful tool to understand flow control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marL="742950" indent="-28575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eaLnBrk="1" hangingPunct="1"/>
            <a:fld id="{B06FDBCE-35F9-A042-9B2F-63E84C5783C6}" type="slidenum">
              <a:rPr lang="en-US" altLang="x-none" sz="1200">
                <a:latin typeface="Tahoma" charset="0"/>
              </a:rPr>
              <a:pPr eaLnBrk="1" hangingPunct="1"/>
              <a:t>96</a:t>
            </a:fld>
            <a:endParaRPr lang="en-US" altLang="x-none" sz="1200">
              <a:latin typeface="Tahoma" charset="0"/>
            </a:endParaRPr>
          </a:p>
        </p:txBody>
      </p:sp>
      <p:pic>
        <p:nvPicPr>
          <p:cNvPr id="21508" name="Picture 2" descr="http://www.arxvaldex.com/shop/images/intelcorei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0"/>
            <a:ext cx="1560513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Vertical Scroll 10"/>
          <p:cNvSpPr/>
          <p:nvPr/>
        </p:nvSpPr>
        <p:spPr bwMode="auto">
          <a:xfrm>
            <a:off x="1219200" y="2819400"/>
            <a:ext cx="2286000" cy="12954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br>
              <a:rPr lang="en-US" sz="2400" dirty="0">
                <a:ea typeface="ＭＳ Ｐゴシック" charset="0"/>
                <a:cs typeface="Arial" charset="0"/>
              </a:rPr>
            </a:br>
            <a:r>
              <a:rPr lang="en-US" sz="2400" dirty="0">
                <a:ea typeface="ＭＳ Ｐゴシック" charset="0"/>
                <a:cs typeface="Arial" charset="0"/>
              </a:rPr>
              <a:t>Requirements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2667000" y="5029200"/>
            <a:ext cx="2971800" cy="13716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r>
              <a:rPr lang="en-US" sz="2400" dirty="0">
                <a:latin typeface="Times New Roman" pitchFamily="18" charset="0"/>
                <a:ea typeface="+mn-ea"/>
                <a:cs typeface="Arial" charset="0"/>
              </a:rPr>
              <a:t>Program analysis to check if program satisfies requirements</a:t>
            </a:r>
          </a:p>
        </p:txBody>
      </p:sp>
      <p:sp>
        <p:nvSpPr>
          <p:cNvPr id="13" name="Vertical Scroll 12"/>
          <p:cNvSpPr/>
          <p:nvPr/>
        </p:nvSpPr>
        <p:spPr bwMode="auto">
          <a:xfrm>
            <a:off x="4876800" y="2819400"/>
            <a:ext cx="1676400" cy="1295400"/>
          </a:xfrm>
          <a:prstGeom prst="verticalScroll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sz="1600" dirty="0">
              <a:ea typeface="ＭＳ Ｐゴシック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n-US" sz="2400" dirty="0">
                <a:ea typeface="ＭＳ Ｐゴシック" charset="0"/>
                <a:cs typeface="Arial" charset="0"/>
              </a:rPr>
              <a:t>Program</a:t>
            </a:r>
            <a:endParaRPr lang="en-US" sz="1800" dirty="0">
              <a:ea typeface="ＭＳ Ｐゴシック" charset="0"/>
              <a:cs typeface="Arial" charset="0"/>
            </a:endParaRPr>
          </a:p>
        </p:txBody>
      </p:sp>
      <p:cxnSp>
        <p:nvCxnSpPr>
          <p:cNvPr id="14" name="Straight Arrow Connector 8"/>
          <p:cNvCxnSpPr>
            <a:cxnSpLocks noChangeShapeType="1"/>
            <a:stCxn id="11" idx="2"/>
            <a:endCxn id="12" idx="0"/>
          </p:cNvCxnSpPr>
          <p:nvPr/>
        </p:nvCxnSpPr>
        <p:spPr bwMode="auto">
          <a:xfrm>
            <a:off x="2362200" y="4114800"/>
            <a:ext cx="179070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Arrow Connector 10"/>
          <p:cNvCxnSpPr>
            <a:cxnSpLocks noChangeShapeType="1"/>
            <a:stCxn id="13" idx="2"/>
            <a:endCxn id="12" idx="0"/>
          </p:cNvCxnSpPr>
          <p:nvPr/>
        </p:nvCxnSpPr>
        <p:spPr bwMode="auto">
          <a:xfrm flipH="1">
            <a:off x="4152900" y="4114800"/>
            <a:ext cx="1562100" cy="9144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7374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762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x-none">
                <a:ea typeface="ＭＳ Ｐゴシック" charset="-128"/>
              </a:rPr>
              <a:t>Foundation of Program Analysis: Logical Assertions</a:t>
            </a:r>
          </a:p>
        </p:txBody>
      </p:sp>
      <p:sp>
        <p:nvSpPr>
          <p:cNvPr id="31746" name="Rectangle 3"/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en-US" altLang="x-none" sz="2400" b="1" dirty="0">
                <a:ea typeface="ＭＳ Ｐゴシック" charset="-128"/>
              </a:rPr>
              <a:t>Assertion</a:t>
            </a:r>
            <a:r>
              <a:rPr lang="en-US" altLang="x-none" sz="2400" dirty="0">
                <a:ea typeface="ＭＳ Ｐゴシック" charset="-128"/>
              </a:rPr>
              <a:t>: A statement that we focus on whether it is </a:t>
            </a:r>
            <a:r>
              <a:rPr lang="en-US" altLang="x-none" sz="2400" dirty="0">
                <a:solidFill>
                  <a:srgbClr val="800000"/>
                </a:solidFill>
                <a:ea typeface="ＭＳ Ｐゴシック" charset="-128"/>
              </a:rPr>
              <a:t>true</a:t>
            </a:r>
            <a:r>
              <a:rPr lang="en-US" altLang="x-none" sz="2400" dirty="0">
                <a:ea typeface="ＭＳ Ｐゴシック" charset="-128"/>
              </a:rPr>
              <a:t>, </a:t>
            </a:r>
            <a:r>
              <a:rPr lang="en-US" altLang="x-none" sz="2400" dirty="0">
                <a:solidFill>
                  <a:srgbClr val="800000"/>
                </a:solidFill>
                <a:ea typeface="ＭＳ Ｐゴシック" charset="-128"/>
              </a:rPr>
              <a:t>false</a:t>
            </a:r>
            <a:r>
              <a:rPr lang="en-US" altLang="x-none" sz="2400" dirty="0">
                <a:ea typeface="ＭＳ Ｐゴシック" charset="-128"/>
              </a:rPr>
              <a:t>, or </a:t>
            </a:r>
            <a:r>
              <a:rPr lang="en-US" altLang="x-none" sz="2400" dirty="0">
                <a:solidFill>
                  <a:srgbClr val="800000"/>
                </a:solidFill>
                <a:ea typeface="ＭＳ Ｐゴシック" charset="-128"/>
              </a:rPr>
              <a:t>sometime true/sometime false (unknown)</a:t>
            </a:r>
            <a:r>
              <a:rPr lang="en-US" altLang="x-none" sz="2400" dirty="0">
                <a:ea typeface="ＭＳ Ｐゴシック" charset="-128"/>
              </a:rPr>
              <a:t>.</a:t>
            </a:r>
          </a:p>
          <a:p>
            <a:pPr lvl="1" eaLnBrk="1" hangingPunct="1">
              <a:buFont typeface="Wingdings" charset="2"/>
              <a:buNone/>
            </a:pPr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Wingdings" charset="2"/>
              <a:buNone/>
            </a:pPr>
            <a:r>
              <a:rPr lang="en-US" altLang="x-none" sz="2000" dirty="0">
                <a:ea typeface="ＭＳ Ｐゴシック" charset="-128"/>
              </a:rPr>
              <a:t>Examples: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Yale was founded in 1701.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The capital of Connecticut is New Haven.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>
                <a:ea typeface="ＭＳ Ｐゴシック" charset="-128"/>
              </a:rPr>
              <a:t>Prof. Yang met a donkey this morning.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sz="2000" dirty="0" err="1">
                <a:ea typeface="ＭＳ Ｐゴシック" charset="-128"/>
              </a:rPr>
              <a:t>int</a:t>
            </a:r>
            <a:r>
              <a:rPr lang="en-US" altLang="x-none" sz="2000" dirty="0">
                <a:ea typeface="ＭＳ Ｐゴシック" charset="-128"/>
              </a:rPr>
              <a:t> x;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…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x = x+10;</a:t>
            </a:r>
            <a:br>
              <a:rPr lang="en-US" altLang="x-none" sz="2000" dirty="0">
                <a:ea typeface="ＭＳ Ｐゴシック" charset="-128"/>
              </a:rPr>
            </a:br>
            <a:r>
              <a:rPr lang="en-US" altLang="x-none" sz="2000" dirty="0">
                <a:ea typeface="ＭＳ Ｐゴシック" charset="-128"/>
              </a:rPr>
              <a:t>x divided by 2 equals 7. </a:t>
            </a:r>
            <a:endParaRPr lang="en-US" altLang="x-none" sz="2000" i="1" dirty="0">
              <a:ea typeface="ＭＳ Ｐゴシック" charset="-128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4191000" y="5257800"/>
            <a:ext cx="35766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1pPr>
            <a:lvl2pPr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2pPr>
            <a:lvl3pPr marL="11430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3pPr>
            <a:lvl4pPr marL="16002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4pPr>
            <a:lvl5pPr marL="2057400" indent="-228600" eaLnBrk="0" hangingPunct="0"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Times New Roman" charset="0"/>
                <a:ea typeface="ＭＳ Ｐゴシック" charset="-128"/>
              </a:defRPr>
            </a:lvl9pPr>
          </a:lstStyle>
          <a:p>
            <a:pPr lvl="1" eaLnBrk="1" hangingPunct="1"/>
            <a:r>
              <a:rPr lang="en-US" altLang="x-none" sz="2000">
                <a:latin typeface="Comic Sans MS" charset="0"/>
              </a:rPr>
              <a:t> </a:t>
            </a:r>
            <a:r>
              <a:rPr lang="en-US" altLang="x-none" sz="2000" i="1">
                <a:latin typeface="Comic Sans MS" charset="0"/>
              </a:rPr>
              <a:t>(depends on the value of x)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A68C5-73F7-E943-8A73-436B560E346B}" type="slidenum">
              <a:rPr lang="en-US" altLang="x-none" smtClean="0">
                <a:solidFill>
                  <a:srgbClr val="000000"/>
                </a:solidFill>
              </a:rPr>
              <a:pPr/>
              <a:t>97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665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200">
                <a:ea typeface="ＭＳ Ｐゴシック" charset="-128"/>
              </a:rPr>
              <a:t>Logical Assertions on Program Variables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153400" cy="46482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ea typeface="ＭＳ Ｐゴシック" charset="-128"/>
              </a:rPr>
              <a:t>One can make </a:t>
            </a:r>
            <a:r>
              <a:rPr lang="en-US" altLang="x-none" sz="3200" dirty="0">
                <a:solidFill>
                  <a:srgbClr val="FF0000"/>
                </a:solidFill>
                <a:ea typeface="ＭＳ Ｐゴシック" charset="-128"/>
              </a:rPr>
              <a:t>assertions</a:t>
            </a:r>
            <a:r>
              <a:rPr lang="en-US" altLang="x-none" sz="3200" dirty="0">
                <a:ea typeface="ＭＳ Ｐゴシック" charset="-128"/>
              </a:rPr>
              <a:t> on program variables </a:t>
            </a:r>
            <a:r>
              <a:rPr lang="en-US" altLang="x-none" sz="3200" dirty="0">
                <a:solidFill>
                  <a:srgbClr val="800000"/>
                </a:solidFill>
                <a:ea typeface="ＭＳ Ｐゴシック" charset="-128"/>
              </a:rPr>
              <a:t>at each point</a:t>
            </a:r>
            <a:r>
              <a:rPr lang="en-US" altLang="x-none" sz="3200" dirty="0">
                <a:ea typeface="ＭＳ Ｐゴシック" charset="-128"/>
              </a:rPr>
              <a:t> of a program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For example, right after a variable is initialized, its value is known, and we can make true/false statement: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000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sz="2000" dirty="0">
                <a:latin typeface="Courier New" charset="0"/>
                <a:ea typeface="ＭＳ Ｐゴシック" charset="-128"/>
              </a:rPr>
              <a:t> x = 3;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sz="2000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sz="2000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is x &gt; 0?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endParaRPr lang="en-US" altLang="x-none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x-none" dirty="0">
                <a:solidFill>
                  <a:srgbClr val="FF0000"/>
                </a:solidFill>
                <a:ea typeface="ＭＳ Ｐゴシック" charset="-128"/>
              </a:rPr>
              <a:t>A common confusion: An assertion is not part of your program; it is an external claim/property of your program</a:t>
            </a:r>
          </a:p>
        </p:txBody>
      </p:sp>
      <p:sp>
        <p:nvSpPr>
          <p:cNvPr id="2" name="Rectangle 1"/>
          <p:cNvSpPr/>
          <p:nvPr/>
        </p:nvSpPr>
        <p:spPr>
          <a:xfrm>
            <a:off x="3236913" y="4038600"/>
            <a:ext cx="954087" cy="400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000" b="1" kern="0" dirty="0">
                <a:solidFill>
                  <a:srgbClr val="008080"/>
                </a:solidFill>
                <a:latin typeface="Courier New" charset="0"/>
                <a:ea typeface="ＭＳ Ｐゴシック" charset="0"/>
                <a:cs typeface="ＭＳ Ｐゴシック" charset="0"/>
              </a:rPr>
              <a:t> True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98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4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x-none" sz="3600">
                <a:ea typeface="ＭＳ Ｐゴシック" charset="-128"/>
              </a:rPr>
              <a:t>Difficulty of Making Assertions</a:t>
            </a:r>
          </a:p>
        </p:txBody>
      </p:sp>
      <p:sp>
        <p:nvSpPr>
          <p:cNvPr id="35842" name="Rectangle 3"/>
          <p:cNvSpPr>
            <a:spLocks noGrp="1"/>
          </p:cNvSpPr>
          <p:nvPr>
            <p:ph type="body" idx="1"/>
          </p:nvPr>
        </p:nvSpPr>
        <p:spPr>
          <a:xfrm>
            <a:off x="533400" y="1600200"/>
            <a:ext cx="8305800" cy="4648200"/>
          </a:xfrm>
        </p:spPr>
        <p:txBody>
          <a:bodyPr/>
          <a:lstStyle/>
          <a:p>
            <a:pPr eaLnBrk="1" hangingPunct="1"/>
            <a:r>
              <a:rPr lang="en-US" altLang="x-none" sz="3200" dirty="0">
                <a:ea typeface="ＭＳ Ｐゴシック" charset="-128"/>
              </a:rPr>
              <a:t>The value of a variable may become unknown after certain operations (hence leading to </a:t>
            </a:r>
            <a:r>
              <a:rPr lang="en-US" altLang="en-US" sz="3200" dirty="0">
                <a:ea typeface="ＭＳ Ｐゴシック" charset="-128"/>
              </a:rPr>
              <a:t>”</a:t>
            </a:r>
            <a:r>
              <a:rPr lang="en-US" altLang="ja-JP" sz="3200" dirty="0">
                <a:solidFill>
                  <a:srgbClr val="FF0000"/>
                </a:solidFill>
                <a:ea typeface="ＭＳ Ｐゴシック" charset="-128"/>
              </a:rPr>
              <a:t>unknown/sometimes</a:t>
            </a:r>
            <a:r>
              <a:rPr lang="en-US" altLang="en-US" sz="3200" dirty="0">
                <a:ea typeface="ＭＳ Ｐゴシック" charset="-128"/>
              </a:rPr>
              <a:t>”</a:t>
            </a:r>
            <a:r>
              <a:rPr lang="en-US" altLang="ja-JP" sz="3200" dirty="0">
                <a:ea typeface="ＭＳ Ｐゴシック" charset="-128"/>
              </a:rPr>
              <a:t> assertions), e.g.,</a:t>
            </a:r>
          </a:p>
          <a:p>
            <a:pPr lvl="1" eaLnBrk="1" hangingPunct="1"/>
            <a:endParaRPr lang="en-US" altLang="x-none" sz="700" dirty="0">
              <a:ea typeface="ＭＳ Ｐゴシック" charset="-128"/>
            </a:endParaRP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reading from a 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Scanner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assigned a number from a random number</a:t>
            </a:r>
          </a:p>
          <a:p>
            <a:pPr lvl="1" eaLnBrk="1" hangingPunct="1">
              <a:buFont typeface="Arial" panose="020B0604020202020204" pitchFamily="34" charset="0"/>
              <a:buChar char="•"/>
            </a:pPr>
            <a:r>
              <a:rPr lang="en-US" altLang="x-none" dirty="0">
                <a:ea typeface="ＭＳ Ｐゴシック" charset="-128"/>
              </a:rPr>
              <a:t>a parameter's initial value to a method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public static void mystery(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a, </a:t>
            </a:r>
            <a:r>
              <a:rPr lang="en-US" altLang="x-none" dirty="0" err="1">
                <a:latin typeface="Courier New" charset="0"/>
                <a:ea typeface="ＭＳ Ｐゴシック" charset="-128"/>
              </a:rPr>
              <a:t>int</a:t>
            </a:r>
            <a:r>
              <a:rPr lang="en-US" altLang="x-none" dirty="0">
                <a:latin typeface="Courier New" charset="0"/>
                <a:ea typeface="ＭＳ Ｐゴシック" charset="-128"/>
              </a:rPr>
              <a:t> b) {</a:t>
            </a:r>
          </a:p>
          <a:p>
            <a:pPr lvl="1" eaLnBrk="1" hangingPunct="1">
              <a:lnSpc>
                <a:spcPct val="80000"/>
              </a:lnSpc>
              <a:buFont typeface="Wingdings 2" charset="2"/>
              <a:buNone/>
            </a:pPr>
            <a:r>
              <a:rPr lang="en-US" altLang="x-none" dirty="0">
                <a:latin typeface="Courier New" charset="0"/>
                <a:ea typeface="ＭＳ Ｐゴシック" charset="-128"/>
              </a:rPr>
              <a:t>	</a:t>
            </a:r>
            <a:r>
              <a:rPr lang="en-US" altLang="x-none" b="1" dirty="0">
                <a:solidFill>
                  <a:srgbClr val="008080"/>
                </a:solidFill>
                <a:latin typeface="Courier New" charset="0"/>
                <a:ea typeface="ＭＳ Ｐゴシック" charset="-128"/>
              </a:rPr>
              <a:t>// is a == 10?  UNKNOWN</a:t>
            </a:r>
            <a:endParaRPr lang="en-US" altLang="x-none" sz="2000" b="1" dirty="0">
              <a:solidFill>
                <a:srgbClr val="008080"/>
              </a:solidFill>
              <a:latin typeface="Courier New" charset="0"/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0EA43-B472-684A-B6B2-7CE0941B76F6}" type="slidenum">
              <a:rPr lang="en-US" altLang="x-none" smtClean="0">
                <a:solidFill>
                  <a:srgbClr val="000000"/>
                </a:solidFill>
              </a:rPr>
              <a:pPr/>
              <a:t>99</a:t>
            </a:fld>
            <a:endParaRPr lang="en-US" altLang="x-non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40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Kurose">
  <a:themeElements>
    <a:clrScheme name="1_Kuros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Kurose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Kuros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Kuros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Kuros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cs112</Template>
  <TotalTime>14234</TotalTime>
  <Words>11210</Words>
  <Application>Microsoft Macintosh PowerPoint</Application>
  <PresentationFormat>On-screen Show (4:3)</PresentationFormat>
  <Paragraphs>2062</Paragraphs>
  <Slides>137</Slides>
  <Notes>72</Notes>
  <HiddenSlides>25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137</vt:i4>
      </vt:variant>
    </vt:vector>
  </HeadingPairs>
  <TitlesOfParts>
    <vt:vector size="149" baseType="lpstr">
      <vt:lpstr>ＭＳ Ｐゴシック</vt:lpstr>
      <vt:lpstr>ZapfDingbats</vt:lpstr>
      <vt:lpstr>Arial</vt:lpstr>
      <vt:lpstr>Comic Sans MS</vt:lpstr>
      <vt:lpstr>Courier New</vt:lpstr>
      <vt:lpstr>Monaco</vt:lpstr>
      <vt:lpstr>Tahoma</vt:lpstr>
      <vt:lpstr>Times New Roman</vt:lpstr>
      <vt:lpstr>Verdana</vt:lpstr>
      <vt:lpstr>Wingdings</vt:lpstr>
      <vt:lpstr>Wingdings 2</vt:lpstr>
      <vt:lpstr>1_Kurose</vt:lpstr>
      <vt:lpstr>Introduction to  Computational Thinking</vt:lpstr>
      <vt:lpstr>Roadmap: String Processing</vt:lpstr>
      <vt:lpstr>Recap: char vs. String</vt:lpstr>
      <vt:lpstr>Outline</vt:lpstr>
      <vt:lpstr>Caesar Cipher</vt:lpstr>
      <vt:lpstr>Additional Caesar-Style Cipher</vt:lpstr>
      <vt:lpstr>Why Programming?</vt:lpstr>
      <vt:lpstr>Caesar Cipher Encoding  (Design 1)</vt:lpstr>
      <vt:lpstr>Caesar Cipher: Encoding (Design 2)</vt:lpstr>
      <vt:lpstr>Caesar Cipher Encoding</vt:lpstr>
      <vt:lpstr>CaesarFile using a for Loop </vt:lpstr>
      <vt:lpstr>Think:  How to Decode? </vt:lpstr>
      <vt:lpstr>Caesar Cipher: Decoding</vt:lpstr>
      <vt:lpstr>Unifying Design</vt:lpstr>
      <vt:lpstr>Unifying Design</vt:lpstr>
      <vt:lpstr>Exercise: Breaking  Caesar Encryption</vt:lpstr>
      <vt:lpstr>Frequency Analysis Code (Attempt 1)</vt:lpstr>
      <vt:lpstr>Improving Attempt 1</vt:lpstr>
      <vt:lpstr>Outline</vt:lpstr>
      <vt:lpstr>Arrays</vt:lpstr>
      <vt:lpstr>Array Declaration</vt:lpstr>
      <vt:lpstr>Accessing Array Elements</vt:lpstr>
      <vt:lpstr>Accessing Elements: Example</vt:lpstr>
      <vt:lpstr>Accessing Elements: Example</vt:lpstr>
      <vt:lpstr>Array length field</vt:lpstr>
      <vt:lpstr>Out-of-bounds (OOB)</vt:lpstr>
      <vt:lpstr>Outline</vt:lpstr>
      <vt:lpstr>Quick Array Initialization</vt:lpstr>
      <vt:lpstr>Example: Implement Month2Word</vt:lpstr>
      <vt:lpstr>Outline</vt:lpstr>
      <vt:lpstr>Array as Parameter (Declare)</vt:lpstr>
      <vt:lpstr>Array as Parameter (Call)</vt:lpstr>
      <vt:lpstr>Example: Command-Line Arguments</vt:lpstr>
      <vt:lpstr>Example: Command-Line Arguments</vt:lpstr>
      <vt:lpstr>Outline</vt:lpstr>
      <vt:lpstr>Array and Loops Examples</vt:lpstr>
      <vt:lpstr>Outline</vt:lpstr>
      <vt:lpstr>Example Array Use Pattern: Array Elements as Counters/Accumulators</vt:lpstr>
      <vt:lpstr>Grade Histogram Question</vt:lpstr>
      <vt:lpstr>Example Array Use Pattern: Array Elements as Counters/Accumulators</vt:lpstr>
      <vt:lpstr>Grade Histogram</vt:lpstr>
      <vt:lpstr>Revision</vt:lpstr>
      <vt:lpstr>Example Array Use Pattern: Array Elements as Counters/Accumulators</vt:lpstr>
      <vt:lpstr>(Offline Exercise) Revision</vt:lpstr>
      <vt:lpstr>Example Array Use Pattern: Array Elements as Counters/Accumulators</vt:lpstr>
      <vt:lpstr>(Offline Exercise/Hard): Excel Style</vt:lpstr>
      <vt:lpstr>Letter Frequency Counting</vt:lpstr>
      <vt:lpstr>Using Array as Counters/Accumulators</vt:lpstr>
      <vt:lpstr>Array Elements as Counters</vt:lpstr>
      <vt:lpstr>Array Index to Display</vt:lpstr>
      <vt:lpstr>Exercise: Decode cipher.txt</vt:lpstr>
      <vt:lpstr>Outline</vt:lpstr>
      <vt:lpstr>Motivation</vt:lpstr>
      <vt:lpstr>Motivation</vt:lpstr>
      <vt:lpstr>Outline</vt:lpstr>
      <vt:lpstr>Indefinite Loops</vt:lpstr>
      <vt:lpstr>Scanner Test for Input Status</vt:lpstr>
      <vt:lpstr>CaesarFile using for Loop</vt:lpstr>
      <vt:lpstr>Java Repetition /Loop Statements</vt:lpstr>
      <vt:lpstr>The while loop</vt:lpstr>
      <vt:lpstr>The do/while loop</vt:lpstr>
      <vt:lpstr>CaesarFile using a while Loop </vt:lpstr>
      <vt:lpstr>Summary: CaesarFile using Loop</vt:lpstr>
      <vt:lpstr>Summary: Flow Control Statements</vt:lpstr>
      <vt:lpstr>Summary: for loop</vt:lpstr>
      <vt:lpstr>Summary: while, do/while loop</vt:lpstr>
      <vt:lpstr>(Offline Exercise): Coupon Collector</vt:lpstr>
      <vt:lpstr>Roadmap: Program Flow Control</vt:lpstr>
      <vt:lpstr>How to Grasp Program Flow Control</vt:lpstr>
      <vt:lpstr>Outline</vt:lpstr>
      <vt:lpstr>Example</vt:lpstr>
      <vt:lpstr>Boolean Return Answer</vt:lpstr>
      <vt:lpstr>Alternative Design</vt:lpstr>
      <vt:lpstr>Analysis</vt:lpstr>
      <vt:lpstr>De Morgan's Law</vt:lpstr>
      <vt:lpstr>Alternative Version</vt:lpstr>
      <vt:lpstr>Alternative Version (any issues?)</vt:lpstr>
      <vt:lpstr>Alternative Version</vt:lpstr>
      <vt:lpstr>Alternative Version</vt:lpstr>
      <vt:lpstr>(Offline) Exercise</vt:lpstr>
      <vt:lpstr>Boolean Return Answer</vt:lpstr>
      <vt:lpstr>(Offline) Exercise</vt:lpstr>
      <vt:lpstr>Boolean Return Answer</vt:lpstr>
      <vt:lpstr>Offline Slides</vt:lpstr>
      <vt:lpstr>Example: MatchDB</vt:lpstr>
      <vt:lpstr>match1</vt:lpstr>
      <vt:lpstr>Alternatives</vt:lpstr>
      <vt:lpstr>(Offline) Practice</vt:lpstr>
      <vt:lpstr>(Offline) Practice</vt:lpstr>
      <vt:lpstr>Foundational Programming Concepts</vt:lpstr>
      <vt:lpstr>Recap: Program Flow Control</vt:lpstr>
      <vt:lpstr>Recap: Search</vt:lpstr>
      <vt:lpstr>Offline Exercise</vt:lpstr>
      <vt:lpstr>How to Grasp Program Flow Control</vt:lpstr>
      <vt:lpstr>Outline</vt:lpstr>
      <vt:lpstr>Program Analysis</vt:lpstr>
      <vt:lpstr>Foundation of Program Analysis: Logical Assertions</vt:lpstr>
      <vt:lpstr>Logical Assertions on Program Variables</vt:lpstr>
      <vt:lpstr>Difficulty of Making Assertions</vt:lpstr>
      <vt:lpstr>Control Structure Establishes Assertions</vt:lpstr>
      <vt:lpstr>Assertions and Controls</vt:lpstr>
      <vt:lpstr>Using Assertions to Understand Program</vt:lpstr>
      <vt:lpstr>Outline</vt:lpstr>
      <vt:lpstr>User Input Protocol</vt:lpstr>
      <vt:lpstr>Sentinel Values</vt:lpstr>
      <vt:lpstr>Potential Solution</vt:lpstr>
      <vt:lpstr>Potential Solution: Test</vt:lpstr>
      <vt:lpstr>Program Analysis</vt:lpstr>
      <vt:lpstr>Requirements Specification</vt:lpstr>
      <vt:lpstr>Program Analysis</vt:lpstr>
      <vt:lpstr>Program Revision to Establish Assertion</vt:lpstr>
      <vt:lpstr>Version 2: do/while -&gt; while</vt:lpstr>
      <vt:lpstr>Final Version 2: do/while -&gt; while</vt:lpstr>
      <vt:lpstr>Outline</vt:lpstr>
      <vt:lpstr>A “Simpler” Problem...</vt:lpstr>
      <vt:lpstr>Previous “Solution”</vt:lpstr>
      <vt:lpstr>Previous “Solution”</vt:lpstr>
      <vt:lpstr>Problem: Fence Post Analogy</vt:lpstr>
      <vt:lpstr>Problem: Fence Post Analogy</vt:lpstr>
      <vt:lpstr>Problem: Fence Post Analogy</vt:lpstr>
      <vt:lpstr>Solve the Fencepost Problem: Design I</vt:lpstr>
      <vt:lpstr>Revisit Previous Program</vt:lpstr>
      <vt:lpstr>Alternative: Sentinel Loop with break</vt:lpstr>
      <vt:lpstr>Design Pattern II</vt:lpstr>
      <vt:lpstr>Fencepost Method Solution</vt:lpstr>
      <vt:lpstr>Fencepost Sentinel Loop: Grade</vt:lpstr>
      <vt:lpstr>Comparison</vt:lpstr>
      <vt:lpstr>Offline Exercise</vt:lpstr>
      <vt:lpstr>Offline Slides: A More Detailed  Example of Program Analysis</vt:lpstr>
      <vt:lpstr>Program Analysis</vt:lpstr>
      <vt:lpstr>From Informal to Precise Requirements Specification</vt:lpstr>
      <vt:lpstr>Program Analysis: Returning Number</vt:lpstr>
      <vt:lpstr>Program Analysis: Returning Number</vt:lpstr>
      <vt:lpstr>Using Assertions to Understand Program (II)</vt:lpstr>
      <vt:lpstr>Using Assertions to Understand Program (II)</vt:lpstr>
      <vt:lpstr>Summary: Program Analysis</vt:lpstr>
      <vt:lpstr>Practice: Use Program Analysis to see if Two Programs Give the Same Result</vt:lpstr>
    </vt:vector>
  </TitlesOfParts>
  <Company>Yale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112 Introduction to Programming</dc:title>
  <dc:subject>Lecture 2: Programming Language Levels and Java Program Structure</dc:subject>
  <dc:creator>Richard Yang</dc:creator>
  <cp:lastModifiedBy>Simmons</cp:lastModifiedBy>
  <cp:revision>1056</cp:revision>
  <cp:lastPrinted>2017-03-05T20:04:08Z</cp:lastPrinted>
  <dcterms:created xsi:type="dcterms:W3CDTF">1999-08-16T14:47:17Z</dcterms:created>
  <dcterms:modified xsi:type="dcterms:W3CDTF">2025-11-23T12:18:24Z</dcterms:modified>
</cp:coreProperties>
</file>