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92"/>
  </p:notesMasterIdLst>
  <p:handoutMasterIdLst>
    <p:handoutMasterId r:id="rId93"/>
  </p:handoutMasterIdLst>
  <p:sldIdLst>
    <p:sldId id="256" r:id="rId2"/>
    <p:sldId id="1874" r:id="rId3"/>
    <p:sldId id="1875" r:id="rId4"/>
    <p:sldId id="1876" r:id="rId5"/>
    <p:sldId id="1877" r:id="rId6"/>
    <p:sldId id="1871" r:id="rId7"/>
    <p:sldId id="1902" r:id="rId8"/>
    <p:sldId id="1919" r:id="rId9"/>
    <p:sldId id="1903" r:id="rId10"/>
    <p:sldId id="1904" r:id="rId11"/>
    <p:sldId id="1905" r:id="rId12"/>
    <p:sldId id="1906" r:id="rId13"/>
    <p:sldId id="1901" r:id="rId14"/>
    <p:sldId id="1908" r:id="rId15"/>
    <p:sldId id="1910" r:id="rId16"/>
    <p:sldId id="1911" r:id="rId17"/>
    <p:sldId id="1909" r:id="rId18"/>
    <p:sldId id="1912" r:id="rId19"/>
    <p:sldId id="1897" r:id="rId20"/>
    <p:sldId id="1899" r:id="rId21"/>
    <p:sldId id="1900" r:id="rId22"/>
    <p:sldId id="1878" r:id="rId23"/>
    <p:sldId id="1879" r:id="rId24"/>
    <p:sldId id="1880" r:id="rId25"/>
    <p:sldId id="1881" r:id="rId26"/>
    <p:sldId id="1882" r:id="rId27"/>
    <p:sldId id="1883" r:id="rId28"/>
    <p:sldId id="1884" r:id="rId29"/>
    <p:sldId id="1885" r:id="rId30"/>
    <p:sldId id="1664" r:id="rId31"/>
    <p:sldId id="1779" r:id="rId32"/>
    <p:sldId id="1709" r:id="rId33"/>
    <p:sldId id="1780" r:id="rId34"/>
    <p:sldId id="1710" r:id="rId35"/>
    <p:sldId id="1711" r:id="rId36"/>
    <p:sldId id="1712" r:id="rId37"/>
    <p:sldId id="1713" r:id="rId38"/>
    <p:sldId id="1714" r:id="rId39"/>
    <p:sldId id="1715" r:id="rId40"/>
    <p:sldId id="1716" r:id="rId41"/>
    <p:sldId id="1717" r:id="rId42"/>
    <p:sldId id="1718" r:id="rId43"/>
    <p:sldId id="1719" r:id="rId44"/>
    <p:sldId id="1720" r:id="rId45"/>
    <p:sldId id="1781" r:id="rId46"/>
    <p:sldId id="1665" r:id="rId47"/>
    <p:sldId id="1666" r:id="rId48"/>
    <p:sldId id="1667" r:id="rId49"/>
    <p:sldId id="1668" r:id="rId50"/>
    <p:sldId id="1669" r:id="rId51"/>
    <p:sldId id="1671" r:id="rId52"/>
    <p:sldId id="1672" r:id="rId53"/>
    <p:sldId id="1673" r:id="rId54"/>
    <p:sldId id="1729" r:id="rId55"/>
    <p:sldId id="1730" r:id="rId56"/>
    <p:sldId id="1731" r:id="rId57"/>
    <p:sldId id="1732" r:id="rId58"/>
    <p:sldId id="1733" r:id="rId59"/>
    <p:sldId id="1734" r:id="rId60"/>
    <p:sldId id="1735" r:id="rId61"/>
    <p:sldId id="1736" r:id="rId62"/>
    <p:sldId id="1737" r:id="rId63"/>
    <p:sldId id="1738" r:id="rId64"/>
    <p:sldId id="1739" r:id="rId65"/>
    <p:sldId id="1740" r:id="rId66"/>
    <p:sldId id="1741" r:id="rId67"/>
    <p:sldId id="1798" r:id="rId68"/>
    <p:sldId id="1791" r:id="rId69"/>
    <p:sldId id="1792" r:id="rId70"/>
    <p:sldId id="1793" r:id="rId71"/>
    <p:sldId id="1794" r:id="rId72"/>
    <p:sldId id="1800" r:id="rId73"/>
    <p:sldId id="1795" r:id="rId74"/>
    <p:sldId id="1796" r:id="rId75"/>
    <p:sldId id="1782" r:id="rId76"/>
    <p:sldId id="1790" r:id="rId77"/>
    <p:sldId id="1743" r:id="rId78"/>
    <p:sldId id="1783" r:id="rId79"/>
    <p:sldId id="1745" r:id="rId80"/>
    <p:sldId id="1746" r:id="rId81"/>
    <p:sldId id="1747" r:id="rId82"/>
    <p:sldId id="1748" r:id="rId83"/>
    <p:sldId id="1749" r:id="rId84"/>
    <p:sldId id="1784" r:id="rId85"/>
    <p:sldId id="1751" r:id="rId86"/>
    <p:sldId id="1752" r:id="rId87"/>
    <p:sldId id="1753" r:id="rId88"/>
    <p:sldId id="1754" r:id="rId89"/>
    <p:sldId id="1801" r:id="rId90"/>
    <p:sldId id="1802" r:id="rId9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88017"/>
  </p:normalViewPr>
  <p:slideViewPr>
    <p:cSldViewPr>
      <p:cViewPr varScale="1">
        <p:scale>
          <a:sx n="130" d="100"/>
          <a:sy n="130" d="100"/>
        </p:scale>
        <p:origin x="1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9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fld id="{76255C8E-B57E-ED42-99BC-62A6451A7D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fld id="{6A390671-87C6-9140-8669-A8E385457C3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989FAB-571C-0141-866D-24537013E1F4}" type="slidenum">
              <a:rPr lang="en-US" altLang="x-none" sz="1300"/>
              <a:pPr/>
              <a:t>1</a:t>
            </a:fld>
            <a:endParaRPr lang="en-US" altLang="x-none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E9412E-1E22-2744-88F4-267A4E8C2761}" type="slidenum">
              <a:rPr lang="en-US" altLang="x-none" sz="1300"/>
              <a:pPr/>
              <a:t>25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918044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演示代码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5889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9BB5193-69AD-DB44-8EC1-F0DE709BB774}" type="slidenum">
              <a:rPr lang="en-US" altLang="x-none" sz="1300"/>
              <a:pPr/>
              <a:t>29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328709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789590E-89D6-9147-BDC8-2A72A8024E55}" type="slidenum">
              <a:rPr lang="en-US" altLang="en-US" sz="1300"/>
              <a:pPr/>
              <a:t>30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3843719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演示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38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297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29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628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  <a:ea typeface="ＭＳ Ｐゴシック" charset="-128"/>
              </a:rPr>
              <a:t>I probably won't reach this in lecture; it's here just in case.</a:t>
            </a:r>
          </a:p>
        </p:txBody>
      </p:sp>
    </p:spTree>
    <p:extLst>
      <p:ext uri="{BB962C8B-B14F-4D97-AF65-F5344CB8AC3E}">
        <p14:creationId xmlns:p14="http://schemas.microsoft.com/office/powerpoint/2010/main" val="207868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6406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00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040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49140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charset="-128"/>
              </a:rPr>
              <a:t>It's basically not possible to write a swap method that accepts two </a:t>
            </a:r>
            <a:r>
              <a:rPr lang="en-US" altLang="en-US" dirty="0" err="1">
                <a:latin typeface="Arial" charset="0"/>
                <a:ea typeface="ＭＳ Ｐゴシック" charset="-128"/>
              </a:rPr>
              <a:t>ints</a:t>
            </a:r>
            <a:r>
              <a:rPr lang="en-US" altLang="en-US" dirty="0">
                <a:latin typeface="Arial" charset="0"/>
                <a:ea typeface="ＭＳ Ｐゴシック" charset="-128"/>
              </a:rPr>
              <a:t>.</a:t>
            </a:r>
          </a:p>
          <a:p>
            <a:r>
              <a:rPr lang="en-US" altLang="en-US" dirty="0">
                <a:latin typeface="Arial" charset="0"/>
                <a:ea typeface="ＭＳ Ｐゴシック" charset="-128"/>
              </a:rPr>
              <a:t>swap can't escape from itself to modify the outside world.</a:t>
            </a:r>
          </a:p>
        </p:txBody>
      </p:sp>
    </p:spTree>
    <p:extLst>
      <p:ext uri="{BB962C8B-B14F-4D97-AF65-F5344CB8AC3E}">
        <p14:creationId xmlns:p14="http://schemas.microsoft.com/office/powerpoint/2010/main" val="2936181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 err="1">
                <a:latin typeface="Arial" charset="0"/>
                <a:ea typeface="ＭＳ Ｐゴシック" charset="-128"/>
              </a:rPr>
              <a:t>演示</a:t>
            </a:r>
            <a:endParaRPr lang="en-US" altLang="en-US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17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演示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48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31276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046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333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184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B4D7D38-13F6-6D4B-A6E5-96AE235CFDF7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 err="1">
                <a:latin typeface="Times New Roman" charset="0"/>
                <a:ea typeface="ＭＳ Ｐゴシック" charset="-128"/>
              </a:rPr>
              <a:t>读一下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024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D4B817A-9C6F-D846-8A19-06552EE7EDD9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954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165DA3C-7638-C444-B0BB-AEF7856A1D69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6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27404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237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dirty="0">
                <a:latin typeface="Arial" charset="0"/>
                <a:ea typeface="ＭＳ Ｐゴシック" charset="-128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3858739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8ADBDD1-F743-FE40-B7B8-9A97E9935E8E}" type="slidenum">
              <a:rPr lang="en-US" altLang="en-US" sz="1300"/>
              <a:pPr/>
              <a:t>59</a:t>
            </a:fld>
            <a:endParaRPr lang="en-US" alt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150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515A082-8EDC-204B-946D-5CF1BB717724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2504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F23E5EF-C972-6043-8DBC-4C7CC47DF921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852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EA50193-A3E3-AA40-A9C9-5BA366051F26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85103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51BE47D-40E8-2F4E-ABD0-E08CD8D71FBB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6828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1BE498B-2F38-1640-938A-9F25CA045055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88714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00B935B-BAD7-6E4F-895B-BB5FE2B6AA81}" type="slidenum">
              <a:rPr lang="en-US" altLang="en-US" sz="1300"/>
              <a:pPr/>
              <a:t>65</a:t>
            </a:fld>
            <a:endParaRPr lang="en-US" altLang="en-US" sz="13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93295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030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1687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3CB8D-BBA4-4AEA-B3B3-63187DCC5F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AE4BA-B3B3-45E0-9429-0DED50B366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2FEFF-5C7E-434B-9572-0C13186314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1377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3CB8D-BBA4-4AEA-B3B3-63187DCC5F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67663-DD1A-4CB2-94A9-35996E067C5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DD29A-55C6-4AF0-805C-72A39F27521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r>
              <a:rPr lang="en-US" sz="2640" dirty="0" err="1">
                <a:latin typeface="Albany" pitchFamily="18"/>
                <a:cs typeface="Tahoma" pitchFamily="2"/>
              </a:rPr>
              <a:t>一系列散点</a:t>
            </a:r>
            <a:endParaRPr lang="en-US" sz="264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822893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3CB8D-BBA4-4AEA-B3B3-63187DCC5F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79CA-CA25-4B0D-A097-73FF1EA6670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33156-5DCD-4CD0-8689-2C1D9743879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89238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3CB8D-BBA4-4AEA-B3B3-63187DCC5F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997C5-780C-45E4-99CA-F7523779325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B00E84-98BE-4226-B6A3-D4CFEAB6309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 sz="264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124777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402138" y="0"/>
            <a:ext cx="3368675" cy="50482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3CB8D-BBA4-4AEA-B3B3-63187DCC5F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889C5-17DC-4277-8C10-0EDE8CD228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E306F8-7165-4F82-829E-30F0DB6530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5920"/>
          </a:xfrm>
          <a:noFill/>
          <a:ln>
            <a:noFill/>
          </a:ln>
        </p:spPr>
        <p:txBody>
          <a:bodyPr lIns="0" tIns="0" rIns="0" bIns="0"/>
          <a:lstStyle/>
          <a:p>
            <a:r>
              <a:rPr lang="en-US" sz="2640" dirty="0">
                <a:latin typeface="Albany" pitchFamily="18"/>
                <a:cs typeface="Tahoma" pitchFamily="2"/>
              </a:rPr>
              <a:t>P</a:t>
            </a:r>
            <a:r>
              <a:rPr lang="en-US" altLang="zh-CN" sz="2640" dirty="0">
                <a:latin typeface="Albany" pitchFamily="18"/>
                <a:cs typeface="Tahoma" pitchFamily="2"/>
              </a:rPr>
              <a:t>ow:</a:t>
            </a:r>
            <a:r>
              <a:rPr lang="zh-CN" altLang="en-US" sz="2640" dirty="0">
                <a:latin typeface="Albany" pitchFamily="18"/>
                <a:cs typeface="Tahoma" pitchFamily="2"/>
              </a:rPr>
              <a:t> </a:t>
            </a:r>
            <a:r>
              <a:rPr lang="zh-CN" altLang="en-US" sz="4000" b="0" i="0" u="none" strike="noStrike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第一个参数的第二个参数次方。</a:t>
            </a:r>
            <a:endParaRPr lang="en-US" sz="2640" dirty="0">
              <a:latin typeface="Albany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610922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ctr" defTabSz="950913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BA350D61-59FC-E84C-A161-689FC3E2E04E}" type="slidenum">
              <a:rPr lang="en-US" altLang="en-US" sz="1300"/>
              <a:pPr algn="r"/>
              <a:t>76</a:t>
            </a:fld>
            <a:endParaRPr lang="en-US" altLang="en-US" sz="13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281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AFDC46B-ACCA-4E48-A527-13BC21CEF4D0}" type="slidenum">
              <a:rPr lang="en-US" altLang="en-US" sz="1300"/>
              <a:pPr/>
              <a:t>77</a:t>
            </a:fld>
            <a:endParaRPr lang="en-US" altLang="en-US" sz="13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53873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5214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7B626F8-B956-8745-AF7E-482A91678F95}" type="slidenum">
              <a:rPr lang="en-US" altLang="en-US" sz="1300"/>
              <a:pPr/>
              <a:t>83</a:t>
            </a:fld>
            <a:endParaRPr lang="en-US" altLang="en-US" sz="13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3922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C08CE23-C058-A643-AF4E-F0AA7ABD8DA8}" type="slidenum">
              <a:rPr lang="en-US" altLang="en-US" sz="1300"/>
              <a:pPr/>
              <a:t>85</a:t>
            </a:fld>
            <a:endParaRPr lang="en-US" altLang="en-US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65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749512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89ADF5-0219-F34F-8DD6-E67AF9FDA2A5}" type="slidenum">
              <a:rPr lang="en-US" altLang="en-US" sz="1300"/>
              <a:pPr/>
              <a:t>86</a:t>
            </a:fld>
            <a:endParaRPr lang="en-US" altLang="en-US" sz="13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6251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0945D5-0DE6-2A43-AA58-2E484190CC63}" type="slidenum">
              <a:rPr lang="en-US" altLang="en-US" sz="1300"/>
              <a:pPr/>
              <a:t>87</a:t>
            </a:fld>
            <a:endParaRPr lang="en-US" altLang="en-US" sz="13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84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153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05147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/>
              <a:t>通过这个联系来感受如何设计程序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7650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转换逻辑运算</a:t>
            </a:r>
            <a:r>
              <a:rPr lang="zh-CN" altLang="en-US" dirty="0"/>
              <a:t>，更加好理解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9774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70B44-A5D0-3644-881F-2971C90A74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500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AD42E-06EB-4B40-97DA-7FCB33423B2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25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55A55-B0A1-9D4C-A554-C21209A33D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961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BC90-29D1-444A-BF34-F9634906D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60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2C5DE-3AA9-1B4E-99DA-8E0FA69886B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15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F3733-D272-EF4D-B942-62C6A299E0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509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D07DB-B782-5A46-9A2D-ED4519CB7A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12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89392-FF23-CB4F-89BB-860516C6D34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944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34408-1F57-2C4F-8A25-750C74953E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807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F9788-AF78-FE4C-9479-B541A7F980F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45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F0014-8CDF-DB41-8ECF-2246FB19005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6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5846C-83B2-364F-9112-AA4C0D63C4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903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0D024D0C-5D26-F24B-82D1-3B1E5AF212E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0"/>
            <a:ext cx="6781800" cy="3352800"/>
          </a:xfrm>
        </p:spPr>
        <p:txBody>
          <a:bodyPr/>
          <a:lstStyle/>
          <a:p>
            <a:r>
              <a:rPr lang="en-US" altLang="x-none" sz="1800" i="1" dirty="0">
                <a:ea typeface="ＭＳ Ｐゴシック" charset="-128"/>
              </a:rPr>
              <a:t>Indefinite Loops: Examples</a:t>
            </a:r>
          </a:p>
          <a:p>
            <a:r>
              <a:rPr lang="en-US" altLang="zh-CN" sz="1800" i="1" dirty="0">
                <a:ea typeface="ＭＳ Ｐゴシック" charset="-128"/>
              </a:rPr>
              <a:t>Arrays</a:t>
            </a:r>
            <a:endParaRPr lang="en-US" altLang="x-none" sz="1800" i="1" dirty="0">
              <a:ea typeface="ＭＳ Ｐゴシック" charset="-128"/>
            </a:endParaRPr>
          </a:p>
          <a:p>
            <a:endParaRPr lang="en-US" altLang="x-none" sz="1800" i="1" dirty="0">
              <a:ea typeface="ＭＳ Ｐゴシック" charset="-128"/>
            </a:endParaRPr>
          </a:p>
          <a:p>
            <a:endParaRPr lang="en-US" altLang="x-none" sz="1800" dirty="0">
              <a:ea typeface="ＭＳ Ｐゴシック" charset="-128"/>
            </a:endParaRPr>
          </a:p>
          <a:p>
            <a:r>
              <a:rPr lang="en-US" altLang="zh-CN" sz="1400" b="1" kern="0" dirty="0" err="1">
                <a:ea typeface="ＭＳ Ｐゴシック" charset="-128"/>
              </a:rPr>
              <a:t>Qiao</a:t>
            </a:r>
            <a:r>
              <a:rPr lang="zh-CN" altLang="en-US" sz="1400" b="1" kern="0" dirty="0">
                <a:ea typeface="ＭＳ Ｐゴシック" charset="-128"/>
              </a:rPr>
              <a:t> </a:t>
            </a:r>
            <a:r>
              <a:rPr lang="en-US" altLang="zh-CN" sz="1400" b="1" kern="0" dirty="0">
                <a:ea typeface="ＭＳ Ｐゴシック" charset="-128"/>
              </a:rPr>
              <a:t>Xiang</a:t>
            </a:r>
            <a:r>
              <a:rPr lang="en-US" altLang="zh-CN" sz="1400" kern="0" dirty="0">
                <a:ea typeface="ＭＳ Ｐゴシック" charset="-128"/>
              </a:rPr>
              <a:t>,</a:t>
            </a:r>
            <a:r>
              <a:rPr lang="zh-CN" altLang="en-US" sz="1400" kern="0" dirty="0">
                <a:ea typeface="ＭＳ Ｐゴシック" charset="-128"/>
              </a:rPr>
              <a:t> </a:t>
            </a:r>
            <a:r>
              <a:rPr lang="en-US" altLang="zh-CN" sz="1400" kern="0" dirty="0">
                <a:ea typeface="ＭＳ Ｐゴシック" charset="-128"/>
              </a:rPr>
              <a:t>Qingyu</a:t>
            </a:r>
            <a:r>
              <a:rPr lang="zh-CN" altLang="en-US" sz="1400" kern="0" dirty="0">
                <a:ea typeface="ＭＳ Ｐゴシック" charset="-128"/>
              </a:rPr>
              <a:t> </a:t>
            </a:r>
            <a:r>
              <a:rPr lang="en-US" altLang="zh-CN" sz="1400" kern="0" dirty="0">
                <a:ea typeface="ＭＳ Ｐゴシック" charset="-128"/>
              </a:rPr>
              <a:t>Song</a:t>
            </a:r>
            <a:endParaRPr lang="en-US" altLang="x-none" sz="1400" kern="0" dirty="0">
              <a:ea typeface="ＭＳ Ｐゴシック" charset="-128"/>
            </a:endParaRPr>
          </a:p>
          <a:p>
            <a:r>
              <a:rPr lang="en-US" altLang="x-none" sz="1400" kern="0" dirty="0">
                <a:ea typeface="ＭＳ Ｐゴシック" charset="-128"/>
              </a:rPr>
              <a:t>https://</a:t>
            </a:r>
            <a:r>
              <a:rPr lang="en-US" altLang="x-none" sz="1400" kern="0" dirty="0" err="1">
                <a:ea typeface="ＭＳ Ｐゴシック" charset="-128"/>
              </a:rPr>
              <a:t>sngroup.org.cn</a:t>
            </a:r>
            <a:r>
              <a:rPr lang="en-US" altLang="x-none" sz="1400" kern="0" dirty="0">
                <a:ea typeface="ＭＳ Ｐゴシック" charset="-128"/>
              </a:rPr>
              <a:t>/courses/</a:t>
            </a:r>
            <a:r>
              <a:rPr lang="en-US" altLang="zh-CN" sz="1400" kern="0" dirty="0">
                <a:ea typeface="ＭＳ Ｐゴシック" charset="-128"/>
              </a:rPr>
              <a:t>ct</a:t>
            </a:r>
            <a:r>
              <a:rPr lang="en-US" altLang="x-none" sz="1400" kern="0" dirty="0">
                <a:ea typeface="ＭＳ Ｐゴシック" charset="-128"/>
              </a:rPr>
              <a:t>-xmuf25/</a:t>
            </a:r>
            <a:r>
              <a:rPr lang="en-US" altLang="x-none" sz="1400" kern="0" dirty="0" err="1">
                <a:ea typeface="ＭＳ Ｐゴシック" charset="-128"/>
              </a:rPr>
              <a:t>index.shtml</a:t>
            </a:r>
            <a:endParaRPr lang="en-US" altLang="zh-CN" sz="1400" kern="0" dirty="0">
              <a:ea typeface="ＭＳ Ｐゴシック" charset="-128"/>
            </a:endParaRPr>
          </a:p>
          <a:p>
            <a:r>
              <a:rPr lang="en-US" altLang="zh-CN" sz="1400" kern="0" dirty="0">
                <a:ea typeface="ＭＳ Ｐゴシック" charset="-128"/>
              </a:rPr>
              <a:t>11/26/2025</a:t>
            </a:r>
            <a:endParaRPr lang="en-US" altLang="x-none" sz="1800" kern="0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7ACA6-262A-F26C-1599-D8FE4FCE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7" y="6358928"/>
            <a:ext cx="811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Remove a Test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514600"/>
            <a:ext cx="83058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sum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grade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while (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true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("Enter a number (-1 to quit):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if ( grade != -1 ) {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sum = sum + grade;  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</a:t>
            </a:r>
          </a:p>
        </p:txBody>
      </p:sp>
      <p:grpSp>
        <p:nvGrpSpPr>
          <p:cNvPr id="63491" name="Group 19"/>
          <p:cNvGrpSpPr>
            <a:grpSpLocks/>
          </p:cNvGrpSpPr>
          <p:nvPr/>
        </p:nvGrpSpPr>
        <p:grpSpPr bwMode="auto">
          <a:xfrm>
            <a:off x="2895600" y="1566863"/>
            <a:ext cx="5516563" cy="2395537"/>
            <a:chOff x="3200400" y="3471446"/>
            <a:chExt cx="5516946" cy="2395953"/>
          </a:xfrm>
        </p:grpSpPr>
        <p:sp>
          <p:nvSpPr>
            <p:cNvPr id="21" name="Rectangle 20"/>
            <p:cNvSpPr/>
            <p:nvPr/>
          </p:nvSpPr>
          <p:spPr>
            <a:xfrm>
              <a:off x="6248612" y="3471446"/>
              <a:ext cx="2468734" cy="338196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strike="sngStrike" dirty="0">
                  <a:latin typeface="Times New Roman" pitchFamily="18" charset="0"/>
                  <a:ea typeface="+mn-ea"/>
                  <a:cs typeface="Arial" pitchFamily="34" charset="0"/>
                </a:rPr>
                <a:t>So that we can exit the loop</a:t>
              </a:r>
            </a:p>
          </p:txBody>
        </p:sp>
        <p:cxnSp>
          <p:nvCxnSpPr>
            <p:cNvPr id="63495" name="Straight Arrow Connector 21"/>
            <p:cNvCxnSpPr>
              <a:cxnSpLocks noChangeShapeType="1"/>
              <a:stCxn id="21" idx="1"/>
            </p:cNvCxnSpPr>
            <p:nvPr/>
          </p:nvCxnSpPr>
          <p:spPr bwMode="auto">
            <a:xfrm rot="10800000" flipV="1">
              <a:off x="3200400" y="3640722"/>
              <a:ext cx="3048000" cy="13122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6" name="Straight Arrow Connector 22"/>
            <p:cNvCxnSpPr>
              <a:cxnSpLocks noChangeShapeType="1"/>
              <a:stCxn id="17" idx="1"/>
            </p:cNvCxnSpPr>
            <p:nvPr/>
          </p:nvCxnSpPr>
          <p:spPr bwMode="auto">
            <a:xfrm rot="10800000" flipV="1">
              <a:off x="3276600" y="4707522"/>
              <a:ext cx="2692788" cy="11598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5664200" y="2633663"/>
            <a:ext cx="3098800" cy="3381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So that we don</a:t>
            </a:r>
            <a:r>
              <a:rPr lang="ja-JP" altLang="en-US" sz="1600"/>
              <a:t>’</a:t>
            </a:r>
            <a:r>
              <a:rPr lang="en-US" altLang="ja-JP" sz="1600"/>
              <a:t>t have an extra wire</a:t>
            </a:r>
            <a:endParaRPr lang="en-US" altLang="x-none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10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665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Remove a Test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514600"/>
            <a:ext cx="8305800" cy="2743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sum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grade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while (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true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("Enter a number (-1 to quit):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if ( grade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==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 -1 ) {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      break;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sum = sum + grade;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</a:t>
            </a:r>
          </a:p>
        </p:txBody>
      </p:sp>
      <p:cxnSp>
        <p:nvCxnSpPr>
          <p:cNvPr id="63496" name="Straight Arrow Connector 22"/>
          <p:cNvCxnSpPr>
            <a:cxnSpLocks noChangeShapeType="1"/>
            <a:stCxn id="17" idx="1"/>
          </p:cNvCxnSpPr>
          <p:nvPr/>
        </p:nvCxnSpPr>
        <p:spPr bwMode="auto">
          <a:xfrm flipH="1">
            <a:off x="2971796" y="2926051"/>
            <a:ext cx="2692404" cy="103634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5664200" y="2633663"/>
            <a:ext cx="2632708" cy="5847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dirty="0"/>
              <a:t>Two functions: (1) stop loop; </a:t>
            </a:r>
            <a:br>
              <a:rPr lang="en-US" altLang="x-none" sz="1600" dirty="0"/>
            </a:br>
            <a:r>
              <a:rPr lang="en-US" altLang="x-none" sz="1600" dirty="0"/>
              <a:t>(2) avoid last wire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11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6019800"/>
            <a:ext cx="92768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This pattern is </a:t>
            </a:r>
            <a:r>
              <a:rPr lang="en-US" altLang="x-none" sz="2800">
                <a:solidFill>
                  <a:srgbClr val="000000"/>
                </a:solidFill>
                <a:latin typeface="Comic Sans MS" charset="0"/>
              </a:rPr>
              <a:t>called infinite loop </a:t>
            </a:r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with sentinel break.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0375642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Remove a Test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514600"/>
            <a:ext cx="8305800" cy="2743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sum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grade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do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("Enter a number (-1 to quit):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if ( grade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==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 -1 ) {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      break;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sum = sum + grade;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 while (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true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);</a:t>
            </a:r>
          </a:p>
        </p:txBody>
      </p:sp>
      <p:cxnSp>
        <p:nvCxnSpPr>
          <p:cNvPr id="63496" name="Straight Arrow Connector 22"/>
          <p:cNvCxnSpPr>
            <a:cxnSpLocks noChangeShapeType="1"/>
            <a:stCxn id="17" idx="1"/>
          </p:cNvCxnSpPr>
          <p:nvPr/>
        </p:nvCxnSpPr>
        <p:spPr bwMode="auto">
          <a:xfrm flipH="1">
            <a:off x="2971796" y="2926051"/>
            <a:ext cx="2692404" cy="103634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5664200" y="2633663"/>
            <a:ext cx="2632708" cy="5847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dirty="0"/>
              <a:t>Two functions: (1) stop loop; </a:t>
            </a:r>
            <a:br>
              <a:rPr lang="en-US" altLang="x-none" sz="1600" dirty="0"/>
            </a:br>
            <a:r>
              <a:rPr lang="en-US" altLang="x-none" sz="1600" dirty="0"/>
              <a:t>(2) avoid last wire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5129" y="5776364"/>
            <a:ext cx="86661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For such infinite pattern, either while or do/while </a:t>
            </a:r>
            <a:br>
              <a:rPr lang="en-US" altLang="x-none" sz="28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works.</a:t>
            </a:r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7053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(for/while/do/while)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search loop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sentinel user input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Examples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Robust grade analyzer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13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5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Robust</a:t>
            </a:r>
            <a:r>
              <a:rPr lang="en-US" altLang="x-none" dirty="0">
                <a:ea typeface="ＭＳ Ｐゴシック" charset="-128"/>
              </a:rPr>
              <a:t> Grade Analyzer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Is the program robust (i.e., against bad user input)?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14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1200734" y="2590800"/>
            <a:ext cx="6858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</a:t>
            </a:r>
            <a:r>
              <a:rPr lang="en-US" altLang="x-none" sz="1600" dirty="0" err="1">
                <a:latin typeface="Courier New" charset="0"/>
              </a:rPr>
              <a:t>int</a:t>
            </a:r>
            <a:r>
              <a:rPr lang="en-US" altLang="x-none" sz="1600" dirty="0">
                <a:latin typeface="Courier New" charset="0"/>
              </a:rPr>
              <a:t> sum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</a:t>
            </a:r>
            <a:r>
              <a:rPr lang="en-US" altLang="x-none" sz="1600" dirty="0" err="1">
                <a:latin typeface="Courier New" charset="0"/>
              </a:rPr>
              <a:t>System.out.print</a:t>
            </a:r>
            <a:r>
              <a:rPr lang="en-US" altLang="x-none" sz="1600" dirty="0">
                <a:latin typeface="Courier New" charset="0"/>
              </a:rPr>
              <a:t>( PROMPT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</a:t>
            </a:r>
            <a:r>
              <a:rPr lang="en-US" altLang="x-none" sz="1600" dirty="0" err="1">
                <a:latin typeface="Courier New" charset="0"/>
              </a:rPr>
              <a:t>int</a:t>
            </a:r>
            <a:r>
              <a:rPr lang="en-US" altLang="x-none" sz="1600" dirty="0">
                <a:latin typeface="Courier New" charset="0"/>
              </a:rPr>
              <a:t> grade = </a:t>
            </a:r>
            <a:r>
              <a:rPr lang="en-US" altLang="x-none" sz="1600" dirty="0" err="1">
                <a:latin typeface="Courier New" charset="0"/>
              </a:rPr>
              <a:t>console.nextInt</a:t>
            </a:r>
            <a:r>
              <a:rPr lang="en-US" altLang="x-none" sz="16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while ( </a:t>
            </a:r>
            <a:r>
              <a:rPr lang="en-US" altLang="x-none" sz="1600" b="1" dirty="0">
                <a:latin typeface="Courier New" charset="0"/>
              </a:rPr>
              <a:t>grade != -1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1600" dirty="0">
                <a:latin typeface="Courier New" charset="0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   sum = sum + grade;</a:t>
            </a:r>
            <a:br>
              <a:rPr lang="en-US" altLang="x-none" sz="1600" dirty="0">
                <a:latin typeface="Courier New" charset="0"/>
              </a:rPr>
            </a:br>
            <a:endParaRPr lang="en-US" altLang="x-none" sz="1600" b="1" dirty="0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   </a:t>
            </a:r>
            <a:r>
              <a:rPr lang="en-US" altLang="x-none" sz="1600" dirty="0" err="1">
                <a:latin typeface="Courier New" charset="0"/>
              </a:rPr>
              <a:t>System.out.print</a:t>
            </a:r>
            <a:r>
              <a:rPr lang="en-US" altLang="x-none" sz="1600" dirty="0">
                <a:latin typeface="Courier New" charset="0"/>
              </a:rPr>
              <a:t>( PROMPT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   grade = </a:t>
            </a:r>
            <a:r>
              <a:rPr lang="en-US" altLang="x-none" sz="1600" dirty="0" err="1">
                <a:latin typeface="Courier New" charset="0"/>
              </a:rPr>
              <a:t>console.nextInt</a:t>
            </a:r>
            <a:r>
              <a:rPr lang="en-US" altLang="x-none" sz="1600" dirty="0">
                <a:latin typeface="Courier New" charset="0"/>
              </a:rPr>
              <a:t>();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</a:rPr>
              <a:t> }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5879168"/>
            <a:ext cx="84705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ＭＳ Ｐゴシック" charset="0"/>
              </a:rPr>
              <a:t>A: No. The program will crash if user input is not </a:t>
            </a:r>
            <a:br>
              <a:rPr lang="en-US" sz="28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ＭＳ Ｐゴシック" charset="0"/>
              </a:rPr>
            </a:br>
            <a:r>
              <a:rPr lang="en-US" sz="2800" kern="0" dirty="0">
                <a:solidFill>
                  <a:srgbClr val="000000"/>
                </a:solidFill>
                <a:latin typeface="Comic Sans MS"/>
                <a:ea typeface="ＭＳ Ｐゴシック" charset="0"/>
                <a:cs typeface="ＭＳ Ｐゴシック" charset="0"/>
              </a:rPr>
              <a:t>an integer.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4614446"/>
            <a:ext cx="6356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 // Cannot establish assertion: </a:t>
            </a:r>
            <a:r>
              <a:rPr lang="en-US" altLang="x-none" sz="1600" b="1" dirty="0" err="1">
                <a:solidFill>
                  <a:srgbClr val="FF0000"/>
                </a:solidFill>
                <a:latin typeface="Courier New" charset="0"/>
              </a:rPr>
              <a:t>console.hasNextInt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94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Exercise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 a robust method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Loop </a:t>
            </a:r>
            <a:br>
              <a:rPr lang="en-US" dirty="0"/>
            </a:br>
            <a:r>
              <a:rPr lang="en-US" dirty="0"/>
              <a:t>   show user the prompt </a:t>
            </a:r>
            <a:br>
              <a:rPr lang="en-US" dirty="0"/>
            </a:br>
            <a:r>
              <a:rPr lang="en-US" dirty="0"/>
              <a:t>   show error </a:t>
            </a:r>
            <a:r>
              <a:rPr lang="en-US" dirty="0" err="1"/>
              <a:t>msg</a:t>
            </a:r>
            <a:r>
              <a:rPr lang="en-US" dirty="0"/>
              <a:t> skip for bad input, </a:t>
            </a:r>
            <a:br>
              <a:rPr lang="en-US" dirty="0"/>
            </a:br>
            <a:r>
              <a:rPr lang="en-US" dirty="0"/>
              <a:t>until user gives an integer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15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1295400" y="2291884"/>
            <a:ext cx="6858000" cy="832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2400" dirty="0">
                <a:latin typeface="Courier New" charset="0"/>
              </a:rPr>
              <a:t> </a:t>
            </a:r>
            <a:r>
              <a:rPr lang="en-US" altLang="x-none" sz="2400" dirty="0" err="1">
                <a:latin typeface="Courier New" charset="0"/>
              </a:rPr>
              <a:t>System.out.print</a:t>
            </a:r>
            <a:r>
              <a:rPr lang="en-US" altLang="x-none" sz="2400" dirty="0">
                <a:latin typeface="Courier New" charset="0"/>
              </a:rPr>
              <a:t>( PROMPT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2400" dirty="0">
                <a:latin typeface="Courier New" charset="0"/>
              </a:rPr>
              <a:t> </a:t>
            </a:r>
            <a:r>
              <a:rPr lang="en-US" altLang="x-none" sz="2400" dirty="0" err="1">
                <a:latin typeface="Courier New" charset="0"/>
              </a:rPr>
              <a:t>int</a:t>
            </a:r>
            <a:r>
              <a:rPr lang="en-US" altLang="x-none" sz="2400" dirty="0">
                <a:latin typeface="Courier New" charset="0"/>
              </a:rPr>
              <a:t> grade = </a:t>
            </a:r>
            <a:r>
              <a:rPr lang="en-US" altLang="x-none" sz="2400" dirty="0" err="1">
                <a:latin typeface="Courier New" charset="0"/>
              </a:rPr>
              <a:t>console.nextInt</a:t>
            </a:r>
            <a:r>
              <a:rPr lang="en-US" altLang="x-none" sz="2400" dirty="0">
                <a:latin typeface="Courier New" charset="0"/>
              </a:rPr>
              <a:t>();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737451"/>
            <a:ext cx="792717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Wingdings" charset="0"/>
              <a:buNone/>
              <a:defRPr/>
            </a:pPr>
            <a:r>
              <a:rPr lang="en-US" sz="2400" dirty="0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400" dirty="0">
                <a:solidFill>
                  <a:srgbClr val="7F0055"/>
                </a:solidFill>
                <a:latin typeface="Courier New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charset="0"/>
              </a:rPr>
              <a:t>getInt</a:t>
            </a:r>
            <a:r>
              <a:rPr lang="en-US" sz="2400" dirty="0">
                <a:solidFill>
                  <a:srgbClr val="000000"/>
                </a:solidFill>
                <a:latin typeface="Courier New" charset="0"/>
              </a:rPr>
              <a:t>(Scanner console, </a:t>
            </a:r>
            <a:br>
              <a:rPr lang="en-US" sz="2400" dirty="0">
                <a:solidFill>
                  <a:srgbClr val="000000"/>
                </a:solidFill>
                <a:latin typeface="Courier New" charset="0"/>
              </a:rPr>
            </a:br>
            <a:r>
              <a:rPr lang="en-US" sz="2400" dirty="0">
                <a:solidFill>
                  <a:srgbClr val="000000"/>
                </a:solidFill>
                <a:latin typeface="Courier New" charset="0"/>
              </a:rPr>
              <a:t>                      String prompt);</a:t>
            </a:r>
          </a:p>
        </p:txBody>
      </p:sp>
    </p:spTree>
    <p:extLst>
      <p:ext uri="{BB962C8B-B14F-4D97-AF65-F5344CB8AC3E}">
        <p14:creationId xmlns:p14="http://schemas.microsoft.com/office/powerpoint/2010/main" val="12002771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Design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Is the loop better controlled by </a:t>
            </a:r>
          </a:p>
          <a:p>
            <a:pPr marL="0" indent="0">
              <a:buNone/>
            </a:pPr>
            <a:r>
              <a:rPr lang="zh-CN" altLang="en-US" dirty="0">
                <a:latin typeface="Courier New" charset="0"/>
                <a:ea typeface="ＭＳ Ｐゴシック" charset="-128"/>
              </a:rPr>
              <a:t> 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for</a:t>
            </a:r>
            <a:r>
              <a:rPr lang="en-US" altLang="x-none" dirty="0">
                <a:ea typeface="ＭＳ Ｐゴシック" charset="-128"/>
              </a:rPr>
              <a:t> or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while/do/while</a:t>
            </a:r>
            <a:r>
              <a:rPr lang="en-US" altLang="x-none" dirty="0">
                <a:ea typeface="ＭＳ Ｐゴシック" charset="-128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Indeterminate</a:t>
            </a:r>
            <a:r>
              <a:rPr lang="en-US" altLang="x-none" dirty="0">
                <a:ea typeface="ＭＳ Ｐゴシック" charset="-128"/>
              </a:rPr>
              <a:t> logical condition (</a:t>
            </a:r>
            <a:r>
              <a:rPr lang="en-US" altLang="x-none" dirty="0" err="1">
                <a:ea typeface="ＭＳ Ｐゴシック" charset="-128"/>
              </a:rPr>
              <a:t>console.hasNextInt</a:t>
            </a:r>
            <a:r>
              <a:rPr lang="en-US" altLang="x-none" dirty="0">
                <a:ea typeface="ＭＳ Ｐゴシック" charset="-128"/>
              </a:rPr>
              <a:t>) -&gt; more likely a while or do/while loop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How many times may the loop execute, at least once?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at least once =&gt; we may try a do/while loop</a:t>
            </a:r>
          </a:p>
        </p:txBody>
      </p:sp>
      <p:sp>
        <p:nvSpPr>
          <p:cNvPr id="819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197C8A0-A12B-A04A-B1B4-C6C2B6526219}" type="slidenum">
              <a:rPr lang="en-US" altLang="x-none" sz="1200">
                <a:latin typeface="Tahoma" charset="0"/>
              </a:rPr>
              <a:pPr eaLnBrk="1" hangingPunct="1"/>
              <a:t>16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BC9C5-5D7F-D18C-3AD2-BB3FB24CC9E2}"/>
              </a:ext>
            </a:extLst>
          </p:cNvPr>
          <p:cNvSpPr txBox="1"/>
          <p:nvPr/>
        </p:nvSpPr>
        <p:spPr>
          <a:xfrm>
            <a:off x="5431124" y="6106180"/>
            <a:ext cx="3712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Indeterminate不确定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092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charset="-128"/>
              </a:rPr>
              <a:t>getInt</a:t>
            </a:r>
            <a:r>
              <a:rPr lang="en-US" altLang="en-US" dirty="0">
                <a:ea typeface="ＭＳ Ｐゴシック" charset="-128"/>
              </a:rPr>
              <a:t>() as a </a:t>
            </a:r>
            <a:r>
              <a:rPr lang="en-US" altLang="en-US" dirty="0" err="1">
                <a:ea typeface="ＭＳ Ｐゴシック" charset="-128"/>
              </a:rPr>
              <a:t>Fencsepost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514350" indent="-514350">
              <a:buFont typeface="Wingdings" charset="0"/>
              <a:buNone/>
              <a:defRPr/>
            </a:pPr>
            <a:r>
              <a:rPr lang="en-US" sz="1800" b="1" dirty="0">
                <a:solidFill>
                  <a:srgbClr val="006600"/>
                </a:solidFill>
                <a:latin typeface="Courier New" charset="0"/>
              </a:rPr>
              <a:t>// Progress: If there is a valid </a:t>
            </a:r>
            <a:r>
              <a:rPr lang="en-US" sz="1800" b="1" dirty="0" err="1">
                <a:solidFill>
                  <a:srgbClr val="0066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006600"/>
                </a:solidFill>
                <a:latin typeface="Courier New" charset="0"/>
              </a:rPr>
              <a:t>, the loop finishes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</a:rPr>
              <a:t>getInt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(Scanner console, String prompt) {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</a:rPr>
              <a:t>System.</a:t>
            </a:r>
            <a:r>
              <a:rPr lang="en-US" sz="1800" i="1" dirty="0" err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sz="1800" i="1" dirty="0" err="1">
                <a:solidFill>
                  <a:srgbClr val="000000"/>
                </a:solidFill>
                <a:latin typeface="Courier New" charset="0"/>
              </a:rPr>
              <a:t>.print</a:t>
            </a:r>
            <a:r>
              <a:rPr lang="en-US" sz="1800" i="1" dirty="0">
                <a:solidFill>
                  <a:srgbClr val="000000"/>
                </a:solidFill>
                <a:latin typeface="Courier New" charset="0"/>
              </a:rPr>
              <a:t>(prompt);           // </a:t>
            </a:r>
            <a:r>
              <a:rPr lang="en-US" sz="1800" b="1" i="1" dirty="0">
                <a:solidFill>
                  <a:srgbClr val="FF0000"/>
                </a:solidFill>
                <a:latin typeface="Courier New" charset="0"/>
              </a:rPr>
              <a:t>post</a:t>
            </a:r>
          </a:p>
          <a:p>
            <a:pPr marL="514350" indent="-514350">
              <a:buFont typeface="Wingdings" charset="0"/>
              <a:buNone/>
              <a:defRPr/>
            </a:pPr>
            <a:endParaRPr lang="en-US" sz="1800" i="1" dirty="0">
              <a:solidFill>
                <a:srgbClr val="000000"/>
              </a:solidFill>
              <a:latin typeface="Courier New" charset="0"/>
            </a:endParaRP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Courier New" charset="0"/>
              </a:rPr>
              <a:t>	while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( !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</a:rPr>
              <a:t>console.hasNextInt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() ) {   // check last post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      // skip/print error only if next token is not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endParaRPr lang="en-US" sz="1800" b="1" dirty="0">
              <a:solidFill>
                <a:srgbClr val="FF0000"/>
              </a:solidFill>
              <a:latin typeface="Courier New" charset="0"/>
            </a:endParaRP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</a:rPr>
              <a:t>console.next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();                  // 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wire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</a:rPr>
              <a:t>System.</a:t>
            </a:r>
            <a:r>
              <a:rPr lang="en-US" sz="1800" i="1" dirty="0" err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sz="1800" i="1" dirty="0" err="1">
                <a:solidFill>
                  <a:srgbClr val="000000"/>
                </a:solidFill>
                <a:latin typeface="Courier New" charset="0"/>
              </a:rPr>
              <a:t>.println</a:t>
            </a:r>
            <a:r>
              <a:rPr lang="en-US" sz="1800" i="1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sz="1800" i="1" dirty="0">
                <a:solidFill>
                  <a:srgbClr val="2A00FF"/>
                </a:solidFill>
                <a:latin typeface="Courier New" charset="0"/>
              </a:rPr>
              <a:t>"That is not an integer.  "</a:t>
            </a:r>
            <a:r>
              <a:rPr lang="en-US" sz="1800" i="1" dirty="0">
                <a:solidFill>
                  <a:srgbClr val="000000"/>
                </a:solidFill>
                <a:latin typeface="Courier New" charset="0"/>
              </a:rPr>
              <a:t> + 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2A00FF"/>
                </a:solidFill>
                <a:latin typeface="Courier New" charset="0"/>
              </a:rPr>
              <a:t>		                    "Please try again."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marL="514350" indent="-514350">
              <a:buFont typeface="Wingdings" charset="0"/>
              <a:buNone/>
              <a:defRPr/>
            </a:pPr>
            <a:endParaRPr lang="en-US" sz="1800" dirty="0">
              <a:solidFill>
                <a:srgbClr val="000000"/>
              </a:solidFill>
              <a:latin typeface="Courier New" charset="0"/>
            </a:endParaRP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		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</a:rPr>
              <a:t>System.</a:t>
            </a:r>
            <a:r>
              <a:rPr lang="en-US" sz="1800" i="1" dirty="0" err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sz="1800" i="1" dirty="0" err="1">
                <a:solidFill>
                  <a:srgbClr val="000000"/>
                </a:solidFill>
                <a:latin typeface="Courier New" charset="0"/>
              </a:rPr>
              <a:t>.print</a:t>
            </a:r>
            <a:r>
              <a:rPr lang="en-US" sz="1800" i="1" dirty="0">
                <a:solidFill>
                  <a:srgbClr val="000000"/>
                </a:solidFill>
                <a:latin typeface="Courier New" charset="0"/>
              </a:rPr>
              <a:t>(prompt);        // </a:t>
            </a:r>
            <a:r>
              <a:rPr lang="en-US" sz="1800" b="1" i="1" dirty="0">
                <a:solidFill>
                  <a:srgbClr val="FF0000"/>
                </a:solidFill>
                <a:latin typeface="Courier New" charset="0"/>
              </a:rPr>
              <a:t>post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	}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   // safety: next token should be an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int</a:t>
            </a:r>
            <a:r>
              <a:rPr lang="en-US" sz="1800" b="1" dirty="0">
                <a:solidFill>
                  <a:srgbClr val="FF0000"/>
                </a:solidFill>
                <a:latin typeface="Courier New" charset="0"/>
              </a:rPr>
              <a:t> before </a:t>
            </a:r>
            <a:r>
              <a:rPr lang="en-US" sz="1800" b="1" dirty="0" err="1">
                <a:solidFill>
                  <a:srgbClr val="FF0000"/>
                </a:solidFill>
                <a:latin typeface="Courier New" charset="0"/>
              </a:rPr>
              <a:t>nextInt</a:t>
            </a:r>
            <a:endParaRPr lang="en-US" sz="1800" b="1" dirty="0">
              <a:solidFill>
                <a:srgbClr val="FF0000"/>
              </a:solidFill>
              <a:latin typeface="Courier New" charset="0"/>
            </a:endParaRP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sz="1800" b="1" dirty="0">
                <a:solidFill>
                  <a:srgbClr val="7F0055"/>
                </a:solidFill>
                <a:latin typeface="Courier New" charset="0"/>
              </a:rPr>
              <a:t>return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</a:rPr>
              <a:t>console.nextInt</a:t>
            </a:r>
            <a:r>
              <a:rPr lang="en-US" sz="1800" b="1" dirty="0">
                <a:solidFill>
                  <a:srgbClr val="000000"/>
                </a:solidFill>
                <a:latin typeface="Courier New" charset="0"/>
              </a:rPr>
              <a:t>();</a:t>
            </a:r>
          </a:p>
          <a:p>
            <a:pPr marL="514350" indent="-51435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sz="180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5DE8F2-24FB-BA44-BD67-85D4C2C3E8B6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Offline Exercise: Robust Grade Analyzer with Valid Range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not only if input is an integer, but also if the number is in the good range (59-100, or 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18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381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Courier New" charset="0"/>
                <a:ea typeface="ＭＳ Ｐゴシック" charset="-128"/>
              </a:rPr>
              <a:t>getGrade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()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191000"/>
          </a:xfrm>
          <a:ln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Wingdings" charset="2"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ＭＳ Ｐゴシック" charset="-128"/>
              </a:rPr>
              <a:t>public</a:t>
            </a:r>
            <a:r>
              <a:rPr lang="en-US" altLang="en-US" sz="1800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ＭＳ Ｐゴシック" charset="-128"/>
              </a:rPr>
              <a:t>static</a:t>
            </a:r>
            <a:r>
              <a:rPr lang="en-US" altLang="en-US" sz="1800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getGrade(Scanner console, String prompt) {</a:t>
            </a:r>
          </a:p>
          <a:p>
            <a:pPr marL="514350" indent="-514350">
              <a:buFont typeface="Wingdings" charset="2"/>
              <a:buNone/>
            </a:pPr>
            <a:endParaRPr lang="en-US" altLang="en-US" sz="180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marL="514350" indent="-514350">
              <a:buFont typeface="Wingdings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	int grade = </a:t>
            </a:r>
            <a:r>
              <a:rPr lang="en-US" altLang="en-US" sz="1800" b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getInt</a:t>
            </a:r>
            <a:r>
              <a:rPr lang="en-US" altLang="en-US" sz="1800" i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(console, prompt);          // </a:t>
            </a:r>
            <a:r>
              <a:rPr lang="en-US" altLang="en-US" sz="1800" b="1" i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post</a:t>
            </a:r>
          </a:p>
          <a:p>
            <a:pPr marL="514350" indent="-514350">
              <a:buFont typeface="Wingdings" charset="2"/>
              <a:buNone/>
            </a:pPr>
            <a:endParaRPr lang="en-US" altLang="en-US" sz="1800" i="1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marL="514350" indent="-514350">
              <a:buFont typeface="Wingdings" charset="2"/>
              <a:buNone/>
            </a:pP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ＭＳ Ｐゴシック" charset="-128"/>
              </a:rPr>
              <a:t>	while</a:t>
            </a:r>
            <a:r>
              <a:rPr lang="en-US" altLang="en-US" sz="1800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( !(grade == -1 || 59 &lt;= grade &amp;&amp; grade &lt;=100) ) {</a:t>
            </a:r>
          </a:p>
          <a:p>
            <a:pPr marL="514350" indent="-514350">
              <a:buFont typeface="Wingdings" charset="2"/>
              <a:buNone/>
            </a:pPr>
            <a:endParaRPr lang="en-US" altLang="en-US" sz="180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marL="514350" indent="-514350">
              <a:buFont typeface="Wingdings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		System.</a:t>
            </a:r>
            <a:r>
              <a:rPr lang="en-US" altLang="en-US" sz="1800" i="1">
                <a:solidFill>
                  <a:srgbClr val="0000C0"/>
                </a:solidFill>
                <a:latin typeface="Courier New" charset="0"/>
                <a:ea typeface="ＭＳ Ｐゴシック" charset="-128"/>
              </a:rPr>
              <a:t>out</a:t>
            </a:r>
            <a:r>
              <a:rPr lang="en-US" altLang="en-US" sz="1800" i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.println(</a:t>
            </a:r>
            <a:r>
              <a:rPr lang="ja-JP" altLang="en-US" sz="1800" i="1">
                <a:solidFill>
                  <a:srgbClr val="2A00FF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800" i="1">
                <a:solidFill>
                  <a:srgbClr val="2A00FF"/>
                </a:solidFill>
                <a:latin typeface="Courier New" charset="0"/>
                <a:ea typeface="ＭＳ Ｐゴシック" charset="-128"/>
              </a:rPr>
              <a:t>Invalid grade.</a:t>
            </a:r>
            <a:r>
              <a:rPr lang="en-US" altLang="ja-JP" sz="1800">
                <a:solidFill>
                  <a:srgbClr val="2A00FF"/>
                </a:solidFill>
                <a:latin typeface="Courier New" charset="0"/>
                <a:ea typeface="ＭＳ Ｐゴシック" charset="-128"/>
              </a:rPr>
              <a:t>"</a:t>
            </a:r>
            <a:r>
              <a:rPr lang="en-US" altLang="ja-JP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);      </a:t>
            </a:r>
            <a:r>
              <a:rPr lang="en-US" altLang="ja-JP" sz="1800" i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// </a:t>
            </a:r>
            <a:r>
              <a:rPr lang="en-US" altLang="ja-JP" sz="1800" b="1" i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wire</a:t>
            </a:r>
            <a:endParaRPr lang="en-US" altLang="ja-JP" sz="180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marL="514350" indent="-514350">
              <a:buFont typeface="Wingdings" charset="2"/>
              <a:buNone/>
            </a:pPr>
            <a:endParaRPr lang="en-US" altLang="en-US" sz="1800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marL="514350" indent="-514350">
              <a:buFont typeface="Wingdings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		grade = </a:t>
            </a:r>
            <a:r>
              <a:rPr lang="en-US" altLang="en-US" sz="1800" b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getInt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(console, prompt)</a:t>
            </a:r>
            <a:r>
              <a:rPr lang="en-US" altLang="en-US" sz="1800" i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;           // </a:t>
            </a:r>
            <a:r>
              <a:rPr lang="en-US" altLang="en-US" sz="1800" b="1" i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post</a:t>
            </a:r>
            <a:endParaRPr lang="en-US" altLang="en-US" sz="1800" i="1">
              <a:solidFill>
                <a:srgbClr val="000000"/>
              </a:solidFill>
              <a:latin typeface="Courier New" charset="0"/>
              <a:ea typeface="ＭＳ Ｐゴシック" charset="-128"/>
            </a:endParaRPr>
          </a:p>
          <a:p>
            <a:pPr marL="514350" indent="-514350">
              <a:buFont typeface="Wingdings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	}</a:t>
            </a:r>
          </a:p>
          <a:p>
            <a:pPr marL="514350" indent="-514350">
              <a:buFont typeface="Wingdings" charset="2"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b="1">
                <a:solidFill>
                  <a:srgbClr val="7F0055"/>
                </a:solidFill>
                <a:latin typeface="Courier New" charset="0"/>
                <a:ea typeface="ＭＳ Ｐゴシック" charset="-128"/>
              </a:rPr>
              <a:t>return</a:t>
            </a:r>
            <a:r>
              <a:rPr lang="en-US" altLang="en-US" sz="1800" b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grade;</a:t>
            </a:r>
          </a:p>
          <a:p>
            <a:pPr marL="514350" indent="-514350">
              <a:buFont typeface="Wingdings" charset="2"/>
              <a:buNone/>
            </a:pPr>
            <a:r>
              <a:rPr lang="en-US" altLang="en-US" sz="180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}</a:t>
            </a:r>
            <a:endParaRPr lang="en-US" altLang="en-US" sz="1800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6F2726-C438-034D-B85A-A8D4767874BB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5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Recap: Program Analysis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533399" y="1600200"/>
            <a:ext cx="4724399" cy="49530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Program analysis is a useful </a:t>
            </a:r>
            <a:r>
              <a:rPr lang="en-US" altLang="x-none" sz="2400" dirty="0">
                <a:solidFill>
                  <a:srgbClr val="C00000"/>
                </a:solidFill>
                <a:ea typeface="ＭＳ Ｐゴシック" charset="-128"/>
              </a:rPr>
              <a:t>tool</a:t>
            </a:r>
            <a:r>
              <a:rPr lang="en-US" altLang="x-none" sz="2400" dirty="0">
                <a:ea typeface="ＭＳ Ｐゴシック" charset="-128"/>
              </a:rPr>
              <a:t> to understand the </a:t>
            </a:r>
            <a:r>
              <a:rPr lang="en-US" altLang="x-none" sz="2400" dirty="0">
                <a:solidFill>
                  <a:srgbClr val="C00000"/>
                </a:solidFill>
                <a:ea typeface="ＭＳ Ｐゴシック" charset="-128"/>
              </a:rPr>
              <a:t>flow control structure</a:t>
            </a:r>
            <a:r>
              <a:rPr lang="en-US" altLang="x-none" sz="2400" dirty="0">
                <a:ea typeface="ＭＳ Ｐゴシック" charset="-128"/>
              </a:rPr>
              <a:t> of a program</a:t>
            </a:r>
            <a:endParaRPr lang="en-US" altLang="en-US" sz="2400" dirty="0">
              <a:ea typeface="ＭＳ Ｐゴシック" charset="-128"/>
            </a:endParaRPr>
          </a:p>
          <a:p>
            <a:r>
              <a:rPr lang="en-US" altLang="en-US" sz="2400" dirty="0">
                <a:ea typeface="ＭＳ Ｐゴシック" charset="-128"/>
              </a:rPr>
              <a:t>Key idea is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derive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assertions</a:t>
            </a:r>
            <a:r>
              <a:rPr lang="en-US" altLang="en-US" sz="2000" dirty="0">
                <a:ea typeface="ＭＳ Ｐゴシック" charset="-128"/>
              </a:rPr>
              <a:t> on program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compare assertions 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ea typeface="ＭＳ Ｐゴシック" charset="-128"/>
              </a:rPr>
              <a:t>with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requirements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A680D31-69E0-A942-BE94-6B087D314BD8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6" name="Vertical Scroll 5"/>
          <p:cNvSpPr/>
          <p:nvPr/>
        </p:nvSpPr>
        <p:spPr bwMode="auto">
          <a:xfrm>
            <a:off x="5257799" y="2547938"/>
            <a:ext cx="1893888" cy="104933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2000" dirty="0"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n-US" sz="2000" dirty="0">
                <a:ea typeface="ＭＳ Ｐゴシック" charset="0"/>
                <a:cs typeface="Arial" charset="0"/>
              </a:rPr>
              <a:t>Requirements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151562" y="4225925"/>
            <a:ext cx="2486025" cy="1030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 dirty="0">
                <a:latin typeface="Times New Roman" pitchFamily="18" charset="0"/>
                <a:ea typeface="+mn-ea"/>
                <a:cs typeface="Arial" charset="0"/>
              </a:rPr>
              <a:t>Derive assertions to check if program satisfies requirements</a:t>
            </a:r>
          </a:p>
        </p:txBody>
      </p:sp>
      <p:sp>
        <p:nvSpPr>
          <p:cNvPr id="8" name="Vertical Scroll 7"/>
          <p:cNvSpPr/>
          <p:nvPr/>
        </p:nvSpPr>
        <p:spPr bwMode="auto">
          <a:xfrm>
            <a:off x="7392988" y="2547938"/>
            <a:ext cx="1598612" cy="1049337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1400" dirty="0">
              <a:ea typeface="ＭＳ Ｐゴシック" charset="0"/>
              <a:cs typeface="Arial" charset="0"/>
            </a:endParaRPr>
          </a:p>
          <a:p>
            <a:pPr algn="ctr">
              <a:defRPr/>
            </a:pPr>
            <a:r>
              <a:rPr lang="en-US" sz="2000" dirty="0">
                <a:ea typeface="ＭＳ Ｐゴシック" charset="0"/>
                <a:cs typeface="Arial" charset="0"/>
              </a:rPr>
              <a:t>Program</a:t>
            </a:r>
            <a:endParaRPr lang="en-US" sz="1600" dirty="0">
              <a:ea typeface="ＭＳ Ｐゴシック" charset="0"/>
              <a:cs typeface="Arial" charset="0"/>
            </a:endParaRPr>
          </a:p>
        </p:txBody>
      </p:sp>
      <p:cxnSp>
        <p:nvCxnSpPr>
          <p:cNvPr id="24583" name="Straight Arrow Connector 8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6204743" y="3597275"/>
            <a:ext cx="1189832" cy="628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Straight Arrow Connector 10"/>
          <p:cNvCxnSpPr>
            <a:cxnSpLocks noChangeShapeType="1"/>
            <a:stCxn id="8" idx="2"/>
            <a:endCxn id="7" idx="0"/>
          </p:cNvCxnSpPr>
          <p:nvPr/>
        </p:nvCxnSpPr>
        <p:spPr bwMode="auto">
          <a:xfrm flipH="1">
            <a:off x="7394575" y="3597275"/>
            <a:ext cx="797719" cy="6286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62395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A More User-Friendly Version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263972-80DC-E94F-9366-CC6C7CAE8D1E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8229600" cy="5016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int grade;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boolean  foundProblem;       // loop </a:t>
            </a:r>
            <a:r>
              <a:rPr lang="en-US" altLang="en-US" sz="1600">
                <a:solidFill>
                  <a:srgbClr val="C00000"/>
                </a:solidFill>
                <a:latin typeface="Courier New" charset="0"/>
              </a:rPr>
              <a:t>flag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do {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grade = getInt( console, prompt );</a:t>
            </a:r>
            <a:br>
              <a:rPr lang="en-US" altLang="en-US" sz="1600">
                <a:latin typeface="Courier New" charset="0"/>
              </a:rPr>
            </a:br>
            <a:endParaRPr lang="en-US" altLang="en-US" sz="1600">
              <a:latin typeface="Courier New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</a:t>
            </a:r>
            <a:r>
              <a:rPr lang="en-US" altLang="en-US" sz="1600">
                <a:solidFill>
                  <a:srgbClr val="FF0000"/>
                </a:solidFill>
                <a:latin typeface="Courier New" charset="0"/>
              </a:rPr>
              <a:t>foundProblem</a:t>
            </a:r>
            <a:r>
              <a:rPr lang="en-US" altLang="en-US" sz="1600">
                <a:latin typeface="Courier New" charset="0"/>
              </a:rPr>
              <a:t> = </a:t>
            </a:r>
            <a:r>
              <a:rPr lang="en-US" altLang="en-US" sz="1600" b="1">
                <a:solidFill>
                  <a:srgbClr val="FF0000"/>
                </a:solidFill>
                <a:latin typeface="Courier New" charset="0"/>
              </a:rPr>
              <a:t>false</a:t>
            </a:r>
            <a:r>
              <a:rPr lang="en-US" altLang="en-US" sz="1600">
                <a:latin typeface="Courier New" charset="0"/>
              </a:rPr>
              <a:t>;    // assume </a:t>
            </a:r>
            <a:r>
              <a:rPr lang="en-US" altLang="en-US" sz="1600">
                <a:solidFill>
                  <a:srgbClr val="006600"/>
                </a:solidFill>
                <a:latin typeface="Courier New" charset="0"/>
              </a:rPr>
              <a:t>innocent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if (grade != -1 &amp;&amp; grade &lt; 59) {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   System.out.println(</a:t>
            </a:r>
            <a:r>
              <a:rPr lang="ja-JP" altLang="en-US" sz="1600">
                <a:latin typeface="Courier New" charset="0"/>
              </a:rPr>
              <a:t>“</a:t>
            </a:r>
            <a:r>
              <a:rPr lang="en-US" altLang="ja-JP" sz="1600">
                <a:latin typeface="Courier New" charset="0"/>
              </a:rPr>
              <a:t>Grade cannot &lt; 59 unless -1.</a:t>
            </a:r>
            <a:r>
              <a:rPr lang="ja-JP" altLang="en-US" sz="1600">
                <a:latin typeface="Courier New" charset="0"/>
              </a:rPr>
              <a:t>”</a:t>
            </a:r>
            <a:r>
              <a:rPr lang="en-US" altLang="ja-JP" sz="1600">
                <a:latin typeface="Courier New" charset="0"/>
              </a:rPr>
              <a:t>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   foundProblem = </a:t>
            </a:r>
            <a:r>
              <a:rPr lang="en-US" altLang="en-US" sz="1600" b="1">
                <a:solidFill>
                  <a:srgbClr val="FF0000"/>
                </a:solidFill>
                <a:latin typeface="Courier New" charset="0"/>
              </a:rPr>
              <a:t>true</a:t>
            </a:r>
            <a:r>
              <a:rPr lang="en-US" altLang="en-US" sz="1600">
                <a:latin typeface="Courier New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} else if (grade &gt; 100) {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   System.out.println(</a:t>
            </a:r>
            <a:r>
              <a:rPr lang="ja-JP" altLang="en-US" sz="1600">
                <a:latin typeface="Courier New" charset="0"/>
              </a:rPr>
              <a:t>“</a:t>
            </a:r>
            <a:r>
              <a:rPr lang="en-US" altLang="ja-JP" sz="1600">
                <a:latin typeface="Courier New" charset="0"/>
              </a:rPr>
              <a:t>Grade cannot be higher than 100.</a:t>
            </a:r>
            <a:r>
              <a:rPr lang="ja-JP" altLang="en-US" sz="1600">
                <a:latin typeface="Courier New" charset="0"/>
              </a:rPr>
              <a:t>”</a:t>
            </a:r>
            <a:r>
              <a:rPr lang="en-US" altLang="ja-JP" sz="1600">
                <a:latin typeface="Courier New" charset="0"/>
              </a:rPr>
              <a:t>);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   foundProblem = </a:t>
            </a:r>
            <a:r>
              <a:rPr lang="en-US" altLang="en-US" sz="1600" b="1">
                <a:solidFill>
                  <a:srgbClr val="FF0000"/>
                </a:solidFill>
                <a:latin typeface="Courier New" charset="0"/>
              </a:rPr>
              <a:t>true</a:t>
            </a:r>
            <a:r>
              <a:rPr lang="en-US" altLang="en-US" sz="1600">
                <a:latin typeface="Courier New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    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Courier New" charset="0"/>
              </a:rPr>
              <a:t>} </a:t>
            </a:r>
            <a:r>
              <a:rPr lang="en-US" altLang="en-US" sz="1600">
                <a:solidFill>
                  <a:schemeClr val="accent2"/>
                </a:solidFill>
                <a:latin typeface="Courier New" charset="0"/>
              </a:rPr>
              <a:t>while</a:t>
            </a:r>
            <a:r>
              <a:rPr lang="en-US" altLang="en-US" sz="1600">
                <a:latin typeface="Courier New" charset="0"/>
              </a:rPr>
              <a:t> ( foundProblem );</a:t>
            </a:r>
          </a:p>
        </p:txBody>
      </p:sp>
      <p:sp>
        <p:nvSpPr>
          <p:cNvPr id="28676" name="AutoShape 2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8677" name="AutoShape 4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8678" name="AutoShape 6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8679" name="AutoShape 8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8680" name="AutoShape 10" descr="data:image/jpg;base64,/9j/4AAQSkZJRgABAQAAAQABAAD/2wCEAAkGBggGBQkIBwgKCQkKDRYODQwMDRoTFBAWHxwhIB8cHh4jJzIqIyUvJR4eKzssLzNBODg4ISo9QTwvQTI3ODUBCQoKDQsNGQ4OGTUkHiQ1NTU1NTU1NTU1NTU1NCkrNTU1NTU0KjU1NTU1KTQ1NTU2LDQ2NTUpNSk1NDY1NTU1Nf/AABEIACIAIgMBIgACEQEDEQH/xAAZAAACAwEAAAAAAAAAAAAAAAAABgQFBwH/xAAwEAABAwMBBgMHBQAAAAAAAAABAgMEAAURBiExQVFhkRITIxQiMkJxgbEHYqHB8P/EABgBAAMBAQAAAAAAAAAAAAAAAAEFBgID/8QAIBEAAQUBAAEFAAAAAAAAAAAAAQACAwQRIUExUaHh8f/aAAwDAQACEQMRAD8A1jUeo2bDGGwOSXB6bef5PSs/m6iuFwcKn5TmD8iFeFI+wqPqK5LueopTm1XqltsDb7oOB/utVhdwSDsIqetWHyuIB4pW5akmeQDjVbR7xNiLCmJbyCOSzjtTxpnVariW41wSlt9wHyljYHcdOf5waTNP2UXBt2fOJatsUFTq+K8fKmq6Xd1ybkZTfolKh5SUbmwPhA+lCGSSDHbw+EK8stYB+8Pj3W1UVBgXRmXbo8hSkpLzSVkcsgGu1QBwI1VIc0jdWMX5py3ahmx15Spt9WPpnIPbBp10pdrZq6P7Be4zLs9tPuuKGFOpH7htyOPfnUvX2il31An24D21tPhU2TjzUjd9xWUlcu03AeIOxZTCgQFApUgilBa6vIdGgpE5jqsp0a0/Kfv1CvbMRDOn7cEtsMAF4I3Z4J/s9SKRw8ScDaaivS3Zkpbzq1OPOqKlKO9Siaf9B6DkrltXO8NFlpo+JlhYwpauBI4AcuP55lrrEnPwLkWPtS8H0E72qypYtENp4qDiGEJWOoSM12reinQY0DFQCNoGYio0y3Q7ggJmxGJIG4PNJXjuKKK2Rq2Rvqo1ps9uhsodiwIrDhHxtspSe4FWVFFAAAcQaABxFFFFFaX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8681" name="AutoShape 12" descr="data:image/jpg;base64,/9j/4AAQSkZJRgABAQAAAQABAAD/2wBDAAkGBwgHBgkIBwgKCgkLDRYPDQwMDRsUFRAWIB0iIiAdHx8kKDQsJCYxJx8fLT0tMTU3Ojo6Iys/RD84QzQ5Ojf/2wBDAQoKCg0MDRoPDxo3JR8lNzc3Nzc3Nzc3Nzc3Nzc3Nzc3Nzc3Nzc3Nzc3Nzc3Nzc3Nzc3Nzc3Nzc3Nzc3Nzc3Nzf/wAARCADxANEDASIAAhEBAxEB/8QAGwABAAIDAQEAAAAAAAAAAAAAAAEGBAUHAwL/xAA7EAABAwIDBAUKBgEFAAAAAAAAAQIDBAUGEUESITGBExQiUWEVIzJCUnGRscHRB0NicqHhJDQ1U7Lw/8QAGgEBAAMBAQEAAAAAAAAAAAAAAAMEBQYCAf/EACkRAQADAAEDBAAGAwEAAAAAAAABAgMEERIxBRMhQTJCUWFxgSIzsUP/2gAMAwEAAhEDEQA/AO4gAAAAAAAAAAAAAAAAAAAAAAAAAACD5kkZExXyPaxicXOXJEHUfZCqicSs3TGVFTbTKJq1Uiesm5ic9eRUbnfrjc1VJ51bEv5UfZb/AHzKO3Pyz+I+ZQX5FK/uvF0xTbqDNjZOsTJ6kW9E968DRUd2ueJLk2lY/q1L6UqRLkuwne7jv4aFROmYStPky2o6VuVRPk+T9PcnIq47bcvTpPxWENNL7W6fTY+T6T/gZ8AZQNbsr+i50hIAPT6AAAAAAAAAAAAAAAAEEgAAAB5VE8VNC+aeRscbEzc53BD1Kf8AiBcNiCG3xrvkXpJP2pwT4/Ih31jLObvGl+ysyi6Y2jZmy2Q9IvDpZUyTknFf4KncLnWXF+1WVD5O5vBqe5OBiA57bla6/in4Zt9b38yAHpTQSVVRHBC3akkcjWp4leImZ6QjiOre4MtHX6/rMzc6enVF38HP0Tlx+B0Yw7Rb47ZQRUsW/ZTtO9p2qmadNxMIxziPv7amOfZXoAAspQAAAAAAAAAAAAAAAAAAAAAAAHxLIyGJ8kjkaxiK5yroiHJrxXuuVxmqnZ5Pd2UXRqcELjjy59BRtoInecn3vy0Yn3X5KUIxPUt+60Zx9KPK06z2wAAy1MLtgO0bLXXOdu92bYUXu1d9PiVix2191uMdM3NGelI5PVanH7HVoYmQxMiiajWMRGtamiIanp3H7re5bxHhb42fWe6X2ADbXwAAAAAAAAAAAAAAAAAAAAAAAA8qiZlPBJNK7ZjjarnL3Ih6lOx7ddmNlthd2n5Pmy0TRPqQ76xlnN5eNLxSsyqd1rpLlXzVcmabbuy32W6IYgBy9rTaZmWTMzM9ZACxYLtHXq7rUzc6enVF38HP0Tlx+B7yynW8Uh6pSb26QtOErR5MtyOlblUz5Ok/SmjeRvQDqM84zrFa/TVrWKx0gAB7egAAAQSAAAAAAAAAAAAAAAAAAAGLcq2O30UtVN6Mbc8u9dE+JyesqZKyqlqJ1zkkcrlLHjm7dZq0oIXZxQLnIqes/u5FWMD1Dke5fsjxH/WdydO63bHiAAGerPWlp5aqpjp4G7Ukjka1Dq9poI7bQRUsPBib3e0uqlbwJaOjiW5zt7T0VsKLo3Vef/uJbzd9P4/ZTvt5n/jR42fbXunzKQAaSyAAAAAAAAAAAAAAAAAAAAAAAAGpxJdUtVtfK1U6d/YiTx7+RtHuRjVc5URqJmqrohy7El1ddri6Rqr0DOzEnh38ynzeR7Ofx5lDvp2V/dq3KrnK5yqrlXNVXVSADnGYGxsNsfdrlHTpmkadqVyaNT78DXHTMJ2nyXbUWVuVRNk+Tw7k5fMt8Pj+9p8+I8psM++37NzFGyKNscbUaxqIjUTREPsA6SGmAAAAAAAAAAAAAAAAAAAAAAAAAGHda+K20MtVNwYm5vtLoh8taKx1l8mYiOsq9jm79BAlugd5yVM5VTRvdz+RRD1q6mWsqZKid21JI7acp5HMcnedtJt9MvXSb26gB6U8MlRPHDC3akkcjWp3qpBEdZ6Qj8t9gu09fuHWZm5wU6ou/g5+ifX4HRjCs9vjtlvipY8l2Uzc72naqZp03EwjHOI+/tqY59legACylAAAAAAAAAAAAAAA+XuRjVc5URqb1VVyRAPoFYvGMaSl2o6FEqZfazyYnPXkZeErlPdLfLNVPR0qTKm5MkRMkVEIK8nO2nt1nrKONazbtiW8ABOkAAAU5vjG8eUa7q8Ls6aBVRMuD3ar9ELLjK8+T6Lq0DsqmdFRFRd7G6r9EOdGP6jyf/Kv9qXK1/JAADIUgueA7TntXOZveyHP+V+nxKrbaKS4V0NLF6UjslX2U1X4HWaWnjpaeOnhbsxxtRrU8ENL07Dvv7k+I/6tcXPrPdP09gAbrQAAAAAAAAAAAAIAkhVy3qaa74loLZtMV/TTp+VGueXvXQpF3xHX3NVa+TooF/KjXJOa6lPfm5ZfHmUOm9KfyuF4xXQ0G1HAvWZ03bLF7Ke9fsUm63yuurlSplyi0iZuan35muBjb8zXb4mekfoo6b3v/AXH8O6nKaspVX0mtkanu3L80KcbbClV1S/UrlXJr16N3udu+eR54l+zasvmNu28S6kADp2qGPXVcVDSS1M7so425r4+B7nP8b3jrdV1CB3mYF7ap6z/AOvmV+TvGOc2+/pHrpFK9WhuddLca2WqnXtPXcnspohjAHM2tNp6yypmZnrIAZ9jtzrpcoqZuewq7Ujk0anH7cz7Ss3tFY8yREzPSFtwJaugpXXCVvnJkyjz0Z381+RbD4ijbFG2ONqNY1ERqJoiH2dRhlGVIpDWpSKViIAASvYAAAAAAAAAANXdr9QWtqpPLtS6RR73f1zKRd8U19x2o4ndWgX1I17Sp4r9jX3ukdRXaqgXPJsiq1V1Rd6fwphHP8nma3tNPEM7Xe8zMeAAFBWAAAJa5WuRzVyci5ovcpAD669a6tK6309U381iOXwXX+TKKl+H9d0lHPRPXtQu22ftX+/mWionjpoJJpnI2ONquc5dEOow1jTKLtbO/dSLNRiu8eS6BWxOyqZs2x/p73cvmczXNVzVd5nXq5SXW4SVMmaNXdG32W6IYJg8zke9p1jxHhnbad9v2AAVUIdEwTa+pW7rUrcpqnJ2/RmifUp2Hbat0ukUKp5pvblX9Kac+B1NqI1EREyRNyJ3Gt6bh1mdZ/pc4uf55fQANleAAAAAAAAAAAAAFL/EC3qqQXCNvDzci/8AVfmnwKWdfuFJHXUU1NL6MrVbn3dynJKmCSmqJIJkykjcrXJ4oYPqWPZp3x4ln8qnS3d+rzABnKoAAAAA2mGa/wAnXiCVy5RvXo5Pcv2XJTd45vPSyJbKd3YYqLMqLxXRvLiVAOcrnK5yqrlXNVXipYrybVynKPtLGsxSaAAK6IANnhy2rc7rFC5M4m9uX9qac+B6pSb2isfb1Ws2npC6YLtnUbWk0jcpqnJ658Ub6qfXmWEhERERETJE0JOpyzjOkVj6a1axWsRAACR6AAAAAAAAAAAAAEFFx9bejqY7hG3sy9iTL2k4LzT5F7MK70LLlbp6V/rt7K9ztF+JX5WPu5TX7R6076TDkgPqSN8Uj45G7L2OVrkXRU4nycxPwygAB8AAAAAAAADo+DLX1C2JPK3KepycufFG6J9eZTsMWvypdGMemcEXbl8U0Tmv1OoomRr+mYfM6z/S7xc/zykAGwugAAAAAAAAAAAAAAABBIA57jq29WuDayNuUdQnay0enH4p9SsnVcRW7ylaZoETORE24/3Jw+3M5Vllx3HPeoY+3r1jxLN5NO2/X9QAFFXAAAAAA9KiB9PM6GTZ225Z7Lkcm9M+KHkWDB1oW4XFJ5W/49OqOXuc7RPqSZZzpaKR5l7pWbT2wuGFbUlstbGvblPL25fBdE5J9TchAdRnSKVisfTWrWKx0gAB7fQAAAAAAAAAAAAAAAEEkEgQcwxZQdQvUyNTKOXzrOfH+czp5Vsf0XS2+Kranagfk79rv7yKPqGXfjM/cfKDkU7qfwoIAOeZgAAAB60tNNWVDKemjV8r1ya1D7ETM9IfYjq9LbQz3GsjpqZub3rvXRqaqvgdUtdBDbaKOlgTssTeq8XLqqmHh2yRWely3PqHpnLJ3+CeBtzoOFxfZr3W/FLRwx7I6z5AAXlgAAAAAAAAAAAAAAAAAAEEgADGuFK2top6Z/CVit93iZIPkxEx0kmOrjMsbopHxvTJ7HK1ydypuU+S5Yvw7K6d9woI1ej980bU3ovtImviU1dy5LuVNDl98LY3mssnTOaW6SA+oYpJ3oyFjpHrwaxM1/gstowdV1KtkuC9Wi9hN71+x8yw01npSHymdrz8Q0Vut9TcqhIKSNXu1XRqd6rodHsFip7PB2fOVD085Kqb18E7kM2goKa3wJDSRNjYnHLiq96rqZRucXhVx/yn5s0MsIp8z5AAXk4AAAAAAAAAAAAAAAAAAAAAEAASAABzvGP+5O94Bn+pf6oVuV+BYMG/6VxYwCbh/wCmEmP4ISAC0lAAAAAEEgACAAJIAAAACSAABIAEAAD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8682" name="AutoShape 14" descr="data:image/jpg;base64,/9j/4AAQSkZJRgABAQAAAQABAAD/2wCEAAkGBhAQEBAQEQ8QEhAUExUUEBAPEhASEBIQFRYVFxcUFRMXHScfGRkoHBMUHy8gIycpLTgtFh8zNTAsNSYrLCkBCQoKDgwOGg8PGiolHyQyNDAyLjI0LCosLDQsLCwsKjUsNCwsLC0sNDUsLCwsLSwsMiwqLCo0KiosLDItKSwpLP/AABEIANMA7wMBIgACEQEDEQH/xAAbAAEAAgMBAQAAAAAAAAAAAAAABAYBBQcDAv/EADQQAAIBAgUCBQMDAwQDAAAAAAABAgMRBAUSITFBUQYTImFxMoGRQqGxctHwByNSwRRi4f/EABoBAQACAwEAAAAAAAAAAAAAAAADBQIEBgH/xAAuEQEAAgEBBgQFBAMAAAAAAAAAAQIDEQQFEiExQRNRcfAiYYGR8TKx0eEjocH/2gAMAwEAAhEDEQA/AO4gAAAAAAAAAAAAAAAAAAAAAAAAAAAY1AZMXIzxN20vpT3l3kuV8d2e2u1v2DKazD0B8xPoMQAAAAAAAAAAAAAAAAAAAAAAAAAAAAAANZm+aeWkk4/VFTu7NRlfj3DPHScluGqTWxsYys2l88t+y6moxuNvL65U1FNyi2ryS6pfwv8AHqc2x0ajvFqOlNuouZvsuxr8fm8qzTmrKO0VxZbX++xjNl1s+wTyn7/L3/pbaOcQktKbUrXT2339Xz3JeFrNre0pqzavZrV2+3/ZTssnecEt3qSimoq0Xs/5ZdsPT0pRe9lvKyS+F9j2J1au14a4Z0hJRkwjJ6rAAAAAAAAAAAAAAAAAAAAAAAAAAAACLmGPhSg3KUU7PQpu15dttwyrWbTpDwzfNlQjxeTT2u00rPfj2KHVxKdXVFNX58yTla/LbZMxOZTnN1NcrtL0cpPa636bGorSbk737y6bsjmXU7DskYonXrPUq1byaXF9rdfgzGsrOTvq4S6W63R4qbumnsuvD+xKhCEtDWq9vVdXWq+1kt7EcTqs7RFYbPJ6OqrBcTaVr/pS31NF4oRTSSvoXDbvq9/g0WSZNa716oPabtpcmuYrrpuWSMbKy46JE8Q5TeGaL30r2ZAB6rAAAAAAAAAAAAAAAAAAAAAAAAAAMDzrVlCLk3ZJXKX4gzBVJK8aikn9M7JRe1rW9uTYeI80ndU4wTi76Xe6ltbUrdnx7lcr1YxjDU5ytJua4S+JdW7cmFpX279l4dMk9ZY8xJSam07cd2+UjXyhObk93Fbzl/c99F1qTTWrdcbEpZi1Nzgo6ZRtKFvRfhbcfBF16ruNafpjWUalg1N0403dy20vb1drlnyzKnVqU6mmVJ04aKmmyTlHayt14ueWV5HVlLy6ihoTVTXC/pbS9MWuv8Fwp01FJJWSJa1Uu37dp8NJ5/yQgkrJJLsuD6AM1AAAAAAAAAAAAAAAAAAAAAAAAAAAAazPMxdKFoq8uWlJJxgt2/2aJuLxCpwlNpuyvZct9EvcoGNxfm1Kkp6m2/TJuzil+nT2vsYzOiw2HZvGtxT0h447ER1SkoyUW7xUnuo/2PKFWcqTUIJqE1KdXlJPiFntyhRzB052dONa6toknL8WM0cJrjUqU5KLum6Te+p9Ix6rp3ItdZ0h0+kUjn8tJ9/hmhKnGctUHOKu7Xsrvi7RucqyZ1NOiUZUZqLqrSrwau7WfuYyPD11OFoPTNNyVRLQ30m49l/JcMLhY046YpLq7JK77szrCp23bPD+GvX11/HNnDYaNOMYRVopWR6gEjn5mZnWQAB4AAAAAAAAAAAAAAAAAAAAAAAAAEDN8eqcNKlBVJpqnrdle27b7L+wlnSk3tFYV/xPmc5SXlVEowkk9Mldzf6kuy3X5NFVxUl62ldb8fU33PmWGbj5kYpJuySd+OX3tcQldtxWqjGSbhOyvO3OlMhmXW4cNMVIrHZ6LGuemrCEadWnd66asnF7XfvvY8cHl05wdRK95qOz9d272S9+5Jo5dJyXltVVpUpwg/07el+/wWrw9l8dU66g4QnvTp32W28rfx7fIiNeqPPtNcFJmvvn08/OfLRPyrLVRhbdyfLbu12jfsicATOVvebzNrdQABiAAAAAAAAAAAAAAAAAAAAAAAAAADDZQM9zRYiu7K8IrTG9/Sk95LpuWjxNmUaNLS73qXjaP1abeqz6bFDtFWXF3f4j0uyO09l9urZ+U5Z9I/6nVcJU8pV6Em1v5ijv5duE/t1INCleF00p7JQjfVJ9XYkVsPUopunV1QqQepQba8tbertdkrK8JJSpVoUZ6W7KWq+qW6t7Jvb4uYdZWvHwUmdYny7fSdU7IMtVSUXFySUbV7Npve+n72/CLnGNtiLlmAjRpqC3fMn/AMpPlksmiNHL7Xn8bJrHTsAA9agAAAAAAAAAAAAAAAAAAAAAAAAAABhsyafxVmDo4ebj9UtkuNv1ft/J5M6RqkxY5y3ikdZVDP8AMf8AyMTJ7qnT9K90uv3bIdbD1JRVVwvT/U42Ssnbft2JzhTUpOpF6Fp12bu21z9l0PipRgrzpuTotOU4O6+l7Rf7Mg7c3X47RSta1jp7+6JgaFSprjSlze9JN3cFu/npsW/wngFp860opq0IuV1f9U0unZeyfc0WRYWFabgqcqc5J+qLbj5e2rnh7r8l/p01FKMVZJJJLol0M6R3Vm9NpmP8Ud/f1/L6ABK58AAAAAAAAAAAAAAAAAAAAAAAAAAAAADnfirO3VxE6cfop+lvu1z+/wDBdM9zRYahUqvlK0V3k9kv87HKcK3Jtvlu79zXzX5xV0G5tm4uLNaOUco9e7d08wi2/MpqSlvJJtcLbf5sRVjnrjwqa2cVdxs+b93yZq1XKCi2kk207bt2SS9//pKyLJp1MRGlUg1Hac73TUV0t3ey+5jzmVxPh46za3v0XDw1lkKcHUjG3mO8b31eV+m9+L829zdGIxtsZNmI0cXlyTkvN5AAeowAAAAAAAAAAAAAAAAAAAAAAAEDPcxeHw9WslqcI3SfF20lf23Of4T/AFDxaac3Ca6xcVH8Nbo6XiKEakZQmk4yTUk+Gns0cp8UeFp4SV0nKi9o1Lcdoztw/fr+xqbROSvxV6Oh3NGy5OLFmrHFPTX9oXzI/F9DFNQ3p1ekJvn+mXX45N8cN16UmnumrdGn8nRvBXip4iPk1X/vRV4yfNSC7/8Asv8AOow7Rxzw26m8t0+DWcuH9PePL+mr/wBSMzvOlh0/p9c/l7RX4v8Ak0OX0rLU1xuo9X/ZHlneP87FVanLcnp6pRWy+XZI96D9Hu+pBxcV5svMOHwNmpj+/rPV81qt3fh/svYvngvAShQ82bbnVd7vd6Fx+d39yhZdhHXxFOiuJSV/aPLf4uddpwUUopWSSSXZLg2MHxa2VO+cvBSuGO/P6fn9n0ADacwAAAAAAAAAAAAAAAAAAAAAAAAAAAfFajGcXGUVKLVpRkrprs0fYBE6ObeKvA0qOqrQvKjzKD3lT7tPrH9/kqXnypP0uUZf8t1Jr27I7q0cm8feG3havm01/sVHtbinU6x+HyvuuhXbRh4Pjq7Hc+8pzz4GeefafP5T75+rR4Rbm2oVPRUfZbGkoVbG0oyvSlb7mtSeS82iq1f6dZdqnUrtfStEf6nvJ/i35L6afwpl/kYSlG1pSWuf9Ut/4svsbgtcVeGkQ4HeOfxtotbt0j6AAJWgAAAAAAAAAAAAAAAAAAAAAAAAAAAAABDzfLIYmjUozXpnG1+z6SXunZkwHkxrGksq2mlotXrDjOK8GY6lLR/48ppN2nBaoyXyv+zeZF4RxE5R82i6VN6fMcmldRd7Rhe93a12dJsZsa1dlpE6r3Lv7Pkpw8MRPnz/AJYSsZANpQ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pic>
        <p:nvPicPr>
          <p:cNvPr id="28683" name="Picture 2" descr="http://www.easyvectors.com/assets/images/vectors/afbig/green-check-mark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5334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0" descr="http://www.easyvectors.com/assets/images/vectors/afbig/f01380f2e3b582e35ff913c77bb0f52a-cross-cli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0" descr="http://www.easyvectors.com/assets/images/vectors/afbig/f01380f2e3b582e35ff913c77bb0f52a-cross-clip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53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Programming Pattern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312EB0-5141-7141-AACA-5988D025B853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8229600" cy="45545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boolean  foundProblem;       // loop </a:t>
            </a:r>
            <a:r>
              <a:rPr lang="en-US" altLang="en-US" sz="2000" b="1" i="1">
                <a:solidFill>
                  <a:srgbClr val="C00000"/>
                </a:solidFill>
                <a:latin typeface="Courier New" charset="0"/>
              </a:rPr>
              <a:t>flag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do {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get user input;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</a:t>
            </a:r>
            <a:r>
              <a:rPr lang="en-US" altLang="en-US" sz="2000" b="1" i="1">
                <a:solidFill>
                  <a:srgbClr val="FF0000"/>
                </a:solidFill>
                <a:latin typeface="Courier New" charset="0"/>
              </a:rPr>
              <a:t>foundProblem</a:t>
            </a:r>
            <a:r>
              <a:rPr lang="en-US" altLang="en-US" sz="2000" b="1" i="1">
                <a:latin typeface="Courier New" charset="0"/>
              </a:rPr>
              <a:t> = </a:t>
            </a:r>
            <a:r>
              <a:rPr lang="en-US" altLang="en-US" sz="2000" b="1" i="1">
                <a:solidFill>
                  <a:srgbClr val="FF0000"/>
                </a:solidFill>
                <a:latin typeface="Courier New" charset="0"/>
              </a:rPr>
              <a:t>false</a:t>
            </a:r>
            <a:r>
              <a:rPr lang="en-US" altLang="en-US" sz="2000" b="1" i="1">
                <a:latin typeface="Courier New" charset="0"/>
              </a:rPr>
              <a:t>;    // assume </a:t>
            </a:r>
            <a:r>
              <a:rPr lang="en-US" altLang="en-US" sz="2000" b="1">
                <a:solidFill>
                  <a:srgbClr val="006600"/>
                </a:solidFill>
                <a:latin typeface="Courier New" charset="0"/>
              </a:rPr>
              <a:t>innocent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validate user input using a set of rules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if (violating rule x) // </a:t>
            </a:r>
            <a:r>
              <a:rPr lang="en-US" altLang="en-US" sz="2000" b="1">
                <a:solidFill>
                  <a:srgbClr val="C00000"/>
                </a:solidFill>
                <a:latin typeface="Courier New" charset="0"/>
              </a:rPr>
              <a:t>guilty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     output that rule x is violated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     foundProblem = </a:t>
            </a:r>
            <a:r>
              <a:rPr lang="en-US" altLang="en-US" sz="2000" b="1" i="1">
                <a:solidFill>
                  <a:srgbClr val="FF0000"/>
                </a:solidFill>
                <a:latin typeface="Courier New" charset="0"/>
              </a:rPr>
              <a:t>true</a:t>
            </a:r>
            <a:r>
              <a:rPr lang="en-US" altLang="en-US" sz="2000" b="1" i="1">
                <a:latin typeface="Courier New" charset="0"/>
              </a:rPr>
              <a:t>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    // check rule y 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>
                <a:latin typeface="Courier New" charset="0"/>
              </a:rPr>
              <a:t>} </a:t>
            </a:r>
            <a:r>
              <a:rPr lang="en-US" altLang="en-US" sz="2000" b="1" i="1">
                <a:solidFill>
                  <a:schemeClr val="accent2"/>
                </a:solidFill>
                <a:latin typeface="Courier New" charset="0"/>
              </a:rPr>
              <a:t>while</a:t>
            </a:r>
            <a:r>
              <a:rPr lang="en-US" altLang="en-US" sz="2000" b="1" i="1">
                <a:latin typeface="Courier New" charset="0"/>
              </a:rPr>
              <a:t> ( foundProblem );</a:t>
            </a:r>
          </a:p>
        </p:txBody>
      </p:sp>
      <p:sp>
        <p:nvSpPr>
          <p:cNvPr id="29700" name="AutoShape 2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9701" name="AutoShape 4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9702" name="AutoShape 6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9703" name="AutoShape 8" descr="data:image/jpg;base64,/9j/4AAQSkZJRgABAQAAAQABAAD/2wCEAAkGBhAQDxAQEBAQEBAQEA0PDw8QDQ8NEBAOFRAVFRQQEhIXHCYeFxklGhQVHy8gJScsLC4tFR4xNTAqNSYrLCsBCQoKDgwOGg8PGiwkHiQsNSouMjQsLCwpLyosNSwpKTU0Kiw1KSkqNS8tLCk0KTQsLC8sNDUtKSwqLCksLyksKf/AABEIAOEA4QMBIgACEQEDEQH/xAAcAAEAAQUBAQAAAAAAAAAAAAAAAQIDBAUGBwj/xABBEAACAQIDBgIGBggFBQAAAAAAAQIDEQQSIQUGMUFRYRNxFCIygbHBByNCUpHRJDNicoKhsvBTY5Ki4UNzk9Li/8QAGgEBAAMBAQEAAAAAAAAAAAAAAAQFBgMCAf/EACwRAQACAQQBAgQGAwEAAAAAAAABAgMEERIxQRMhBVGBoTJhcbHw8SKR0SP/2gAMAwEAAhEDEQA/APcQAAAAAAAAAAAAAAAAAAAAAAAAAAAAAAAAAAAAAAAAAAAAAAAAAAAAAAAAAAAAAAAAAAAAAAAAAAAAAAAAAAAAAAAACLgSCnMiUwJAAAAAAAAAAAAAADGx+PhRg6k3ZLgucpcorufLWisby82tFYm1umSDmt3t9KeKqSoyywqXbppN2nC3K/Pj5rWx0p4x5a5a8qy8Yc1M1eVJ9gAHR1AAAAAAAAAAAALWJq5ISl0X8+QFFbEW0RY8c1zxI9Jv5/EDY+kBYk1jxJHpIG+oV1Jd1xLposJjbTj0bs/Jm9AAAAAAAAAAESkkrvRLVt6JIC1isVGnCU5vLGKu38u77Hk++G9Uq82lpFXUYXuox79W+fXyWuZvzvh4kvDpP1I+x3f+LJf0rprzRwrld3er6lBrNV6k8K/hj7/zwzOv1nrW4U/DH3n+df7+S5SxEozU4yamnmUk3e973uevblb4RxkFTqNLEQWq4eIl9pd+q9/l46XsJi50pxqU5OM4tNNOzTI2DPbDblH1RdNqbae/KOvMfN9DA53dDeyGNpWdo14JeJDhf9uK6fD8DojSY8lclYtXprMWWuWsXr0AA6OgAAAAAAAAYO2XahN9Mr92ZGcW8RRU4Sg+EouL96A430kekmuxTlTnKnPSUG0/z8ufvLXpYG39Jv5/H/ksyxZrJYoonis3739X/PxA29HFNzilxcopebZ3Rwm6GDdav4j9ilq31qfZXz9yO6ckld6Lq3YDDx20oU73kllV32Jw20M0VJq19bX1tybXI5reetQlVg4xTktZTV/Wa9ld7fkWsHtPXVgdrGSauuBJqNk49OeS97ptea4m3AAAAcL9IO9ipReGptOb/WW5fsP4teS6m73w3kjg6Daa8aaapLjbrNror+9tHiuJxMqk3OTbbbbbd3q+LfUqtfqeP/lXvypfiWr4x6NO/P8Az6qJzcm2222223xb6kAFMoAkg6HdDc6pj55nenhYStUqrSU2uNOl36y4Luz3jx2yW41dcWK2W3Gse6NytlYuviYywr8NUpLxMRJNwh+zb7cmvs99bI9sijH2fs+lQpQpUYRp04K0YxWi7931b1Zkmi02njDXaGp0uljT12juewAElLAAAAAAAAADDx+NyKyfrP8AkBr95N3ViY54WjWivVfBTX3ZfJnndeM4ScZJqUW00+TXFHdVq9Sf/UnbtLL8DBq4FPir+eoHGTrs2mw93K+Lal+roc6slZNfsL7XnwM7EbJi/sr8CurRqSX1lSc1yUpycV/DwA6KO1sPh4Kjh0qjj0fquXOUp/ak+xp8ftycvbld8ktIryRrqlRQRRs3ZdTG1Go+rGLXiVbXSXTvLt/bC1h8LXxlXJRje1nKcnaEF1b+R0OG3Enp4mJ05qnTs/8AVJ/I6TZeyqeGpqnTVlxbespS+9J82ZgGDs7Y9Kh7CeZqznKTnJrzfD3GcAALGOxsKNOdWo8sIRcpP5Lq+XvL55b9JW9HiVPRaUvUpv6xr7VVcvKPDzv0I+ozRhpy8+EXVaiMGObefH6uZ3l29PF151JcL2jG91GC4RXl8WzUkEmamZmd57ZKZm0zM9yAHRbm7oTx9W8s0MLTdqtRaOcv8Gm+vV8l3aPePHbJbjV0xYrZbRWq5uXuZPHz8SpeGEg7TmtJVpLjTpvp1l7lrw9jw2GhShGnTjGEIJRjCKtGMVwSQwuGhShGnTioQglGEIq0YxXBJF00WDBXDXaO2q02mrgrtHfmQAEhJAAAAAAAAAABbr1lCLk+Xx6HEbb2xq3c6baclUbp5rKPG3G9jm6u7EpV6bbUqKkpTUn60knfJZcUwLuyK7nTUr6Wvd8LER2xSnUcKclK178tU7O3VDeWlUp0MtCCScreqrKGZ6yaXI4vB4ONCWac5uzzZm/DpJ9U76P3kTPntjtERH6oWo1NsV4iI3jy7qVm7LV9Ersw8ZGUVdxsnotU9ej6GFgt9aHsLW32kskV3l27pW8jMr1pV0oRms1SSjCnFXTvK15PXS2vI7Y8tMkb1lIxZqZY3pLB2dsmpjKuWN404v6ypbRdl1kehYHA06NONOnHLGPBc2+bb5vuY+DwcaEY0oaRVk3pq2rtvu3zLym7pXavxu7tfijq6soFiNfTk7aXbSTfYqdft53aVn0Augxoz1vxu5c9NLW1Jli0ouTtGKu3KU0kkuLA0u+u8aweGbi7Vqt4UusdPWqe5P8AFo8TqVHJtvn7zpd6doSxtSrVeWnkreFBVJqGSko6R823m9/Y0C2fUzTi8sclnOUppQSfD1udzP6q9st9468Mvrcls2TeOvDHJMyhstt1FNxjlpOcX4iyyv7M0+cerLuy93q+JnCnTyKdRZkpT1jSvrVcfur+ei5kaMVpnaIRa4b2mIiF/dbdmpj6/hxvGlCzr1UvYi+EY/tvl01fLX27Z+z6dClCjSioU6aUYxXJfN82+dzD3b2NTwlCNGknljq5tJTqTftVJdW/yXI2pf6bTxhr+flptJpYwV/PyAAlJgAAAAAAAAAAAAA5vbWzq8azq0oucJWcoxfrRklbRc15FOHxmlzpjjd6q8cNUc1fI4+JUSTlZtu7SWvcDYzxlnG/OUTzzfnYqzzxFJ+rFRz0m9IJ/bh2u9UX6+/mGlJJVbWaaeWSV/O1jSbxb1LEKVOktJ5FUnrlaVtI+diJqZx2xzyn+0LVzitinlP9tfs3BzqztB5ctm56+r0950myNtywGJp57VYWzW9jjeLcfuy49n2Oe2VtV0FJZM2az9rK00vLgY+LxUqs3OXF6WXBLkkUtbRSItWf8mereMcRak/5PesDtKliIKrSkpxb6N5Xls4yjyfYyenRSi9LtJebPEd2t6K2DqqUHeLspwbeWcekvk+K8tD2jYu2qWLpKrSenCUX7UJc4yX93LnTaqM0bT7WX+k1kZ44z7W/nS6k0umkuKfCXlzKtU72trdXv922tuD5mSCYnsW7atZ8W3ZPThZ9/I4z6RNsJUo4ZVY03VzOq2pfqlK+VWXFuzt0Xc7Ha20oYahUrVPZpxcrc2+Ciu7dl7zwXau1amIqyqVJXcpTlbknJ3aXbRJdkQNbnileEdz+ys+IaiMdOEdz+y5tDGxqRnbi6+ZJ8XBUsuZ/gXK2Jp1FKGdRvHDSjNp5c0IWlCVlpxNXcXKb1JUPqy2kK0W1Rp3qS9HnQp5Yu9WtOaahBebsj1vdjd9YSmnKK9IqRo+PJXesI2VOD4ZF82znvox3RyxWOrx9ea/RotexTa1qtdZLh0X7x6IXWkwzWvO3bQaHBNa879z9oUU42SXYrAJyxAAAAAAAAAAAAAAAADjd5pXrT7KK/wBq/M7I43eGP19T+H+hAcBtbZVKcm3HLL70bJvz5P3mjrbOcO66rh/x/ep1m0qWrNnhN14VNmPExT8aMqs3q2pUoyyuOXhwTZHzaemWPftFz6XHmj37+bzkG9x2x01mjo+n5fl+HQ0k4OLs+JR5sFsU7Szuo018FtrdfNBv9194qmBqqabalZSpXspU7/a6dunlx0kVl1esnrGL5ftS+S/t23K7u9W+NzlEzWd47cKzNJ5R2+itnY+nXpQq0nmhNXT5rqmuTT0a7GSeQfR1vZ6PW8CrL6mq0rt6QqcFPy4J+58j0zeLbMcJhateVm4q0Iv7dV6Qj+P8rl/g1EZMfKfHbT6fVVy4uc+23bgPpU3iz1I4SD9WladW3Oq16sfdF385djz4uYnESqTlObcpTlKUpPi5N3b/ABZbKPNknJebSzmfLObJN5Xl6/7/APX/APXx8+PQbh7q+nYi9Rfo1BqVbpUnxjR9/F9tOZoMBgalerTo0lmqVJKMFyvxcn0SSbb6I982FsaGEw8KMNcqvObSUqlR+1Ul3bJWjwepblbqEzQab1bc7dR95Z8Y2VlwXAkAvGjAAAAAAAAAAAAAAAi4EgAAcjvHH6+XeMH/ALbfI645LemVq3nCPxYHLY+nc7PcmClgFB6rPXg12cndfzOPxU7nYbir9EferVfwA42rgnBzpvjCUoP+FtfI0m0tmq97etxiraJ9Wvl7/Ptd46ap4qpp7eWpFctVZt+9M53Hxvrz4njJSL142c8mOuSvGziaiabzXvd3vxuUnU7wbBvhaWMpLS7pV0vszT0l5NNf3Y5YzubFOK01lls+GcN5rKYys7m929vZVxdDDUZ3tQi80r3dWpwjN91DTzcmaEHiLTETEeXOt7ViYjykA3m5m7np2LjTafgwtUxD/wAtPSnfrJ6eWZ8hSk3tFYMeOclorHl3X0W7r+FS9Nqx+srxtRTWsMPxzec+Pko9Wd8UxikkkkkrJJaJLoio0mPHGOsVhrMWKMVIpACAdHVIAAAEASAAAAAAACLkXKcxGYCu4uUZiM4Fw5be2n9bB9advwk/zOlzmi3lhmdK3+Yv6QOSxMDs9zoWwcO8qr/3M5jGYfKrta8l82dJunV/RY9VOrfzzt/MDD34w36mr+9Tf9UfhI5HER0O63ripYWT+7OnJf6svwkcfLDtoDebmYWFbB4ihUV4Sm015wWq76X9x5XtrZksNiKtGfGEmvNcmvNWPVdyJODrQel8k17rp/FGi+ljZSvSxUVx+qqea1i37r/6SBrsXKnKO4VvxHDzx847j9nnQIBSM8ls9v3D3c9CwkVNWr1bVa/VSa9Wn/CtPO75nnP0dbB9JxiqTV6WGy1ZX4Sq3+rh+Kcv4e57J4hb6DDtHqT9F58NwbR6s/ReuLlrOM5ZrdduLltTGcC5cXLecnMBcuC3mGYC5cFCkTmAquLlNxcCq4KbgCy5FLkUlLAqcyh1SlotygBXLEWNdjcdDOr6tLTtfW/wMmeH6mtxWwIVHd503zjNoDFx1WEkyrd3aChTnFtL6xta9Yq5TLdWH36v/kJpbt04eyn722Be29tFSoSSaesL6r2VJN/A1eDxFNq90zPqbBi+KuYc90KT4KUf3ZOIFnaGMUVmjLLJapp2aZl7br+lbOkp+26Ualv24q7/AJX/ABMdbnU73vUfnNsyXsF2aU5pNW430PNq8omJeb15Vms+Xkkla66aENndz+jBNt+k19W37NH/ANS7g/ozhCpCbxFaeSUZKMo0srad1e0epTxoMnnZQx8Ny7++zotzsAsJg4U3pUn9bW/7krer7laPuN6sUa2ngpLjJvzsZEKFi4rWKxEQvq1itYrHhmrEFSrmMqZcjFHp6X/GKlULSSK0BWpkqZQitAVZiVIpKkBNybkEpASmTcgATckgkC3lIyl2xFgLWQjIX8pFgLDpkeEZGUjKBjuiR4JlZSMoGL4IdAysoygYvgEeAZbiMoGJ4BPgGVlGUDF8EnwTJykZQMfwiVSMjKMoFjwyVAvWGUC0oBRLuUZQKMosXMosBTYWKrE2ApFiqwsBAJsAKgSLAQLEgCLEWKgBFiLFQApsLFRAEWFiogCLCxNgBDBURYCLCxVYgCLAkkCmwKrCwFNhYqsAIsCQBFgSAIBIAkgAAAAAAAAAAAAAAAAAAAAAAAAAAAAAAAAAAAAJAAH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9704" name="AutoShape 10" descr="data:image/jpg;base64,/9j/4AAQSkZJRgABAQAAAQABAAD/2wCEAAkGBggGBQkIBwgKCQkKDRYODQwMDRoTFBAWHxwhIB8cHh4jJzIqIyUvJR4eKzssLzNBODg4ISo9QTwvQTI3ODUBCQoKDQsNGQ4OGTUkHiQ1NTU1NTU1NTU1NTU1NCkrNTU1NTU0KjU1NTU1KTQ1NTU2LDQ2NTUpNSk1NDY1NTU1Nf/AABEIACIAIgMBIgACEQEDEQH/xAAZAAACAwEAAAAAAAAAAAAAAAAABgQFBwH/xAAwEAABAwMBBgMHBQAAAAAAAAABAgMEAAURBiExQVFhkRITIxQiMkJxgbEHYqHB8P/EABgBAAMBAQAAAAAAAAAAAAAAAAEFBgID/8QAIBEAAQUBAAEFAAAAAAAAAAAAAQACAwQRIUExUaHh8f/aAAwDAQACEQMRAD8A1jUeo2bDGGwOSXB6bef5PSs/m6iuFwcKn5TmD8iFeFI+wqPqK5LueopTm1XqltsDb7oOB/utVhdwSDsIqetWHyuIB4pW5akmeQDjVbR7xNiLCmJbyCOSzjtTxpnVariW41wSlt9wHyljYHcdOf5waTNP2UXBt2fOJatsUFTq+K8fKmq6Xd1ybkZTfolKh5SUbmwPhA+lCGSSDHbw+EK8stYB+8Pj3W1UVBgXRmXbo8hSkpLzSVkcsgGu1QBwI1VIc0jdWMX5py3ahmx15Spt9WPpnIPbBp10pdrZq6P7Be4zLs9tPuuKGFOpH7htyOPfnUvX2il31An24D21tPhU2TjzUjd9xWUlcu03AeIOxZTCgQFApUgilBa6vIdGgpE5jqsp0a0/Kfv1CvbMRDOn7cEtsMAF4I3Z4J/s9SKRw8ScDaaivS3Zkpbzq1OPOqKlKO9Siaf9B6DkrltXO8NFlpo+JlhYwpauBI4AcuP55lrrEnPwLkWPtS8H0E72qypYtENp4qDiGEJWOoSM12reinQY0DFQCNoGYio0y3Q7ggJmxGJIG4PNJXjuKKK2Rq2Rvqo1ps9uhsodiwIrDhHxtspSe4FWVFFAAAcQaABxFFFFFaX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9705" name="AutoShape 12" descr="data:image/jpg;base64,/9j/4AAQSkZJRgABAQAAAQABAAD/2wBDAAkGBwgHBgkIBwgKCgkLDRYPDQwMDRsUFRAWIB0iIiAdHx8kKDQsJCYxJx8fLT0tMTU3Ojo6Iys/RD84QzQ5Ojf/2wBDAQoKCg0MDRoPDxo3JR8lNzc3Nzc3Nzc3Nzc3Nzc3Nzc3Nzc3Nzc3Nzc3Nzc3Nzc3Nzc3Nzc3Nzc3Nzc3Nzc3Nzf/wAARCADxANEDASIAAhEBAxEB/8QAGwABAAIDAQEAAAAAAAAAAAAAAAEGBAUHAwL/xAA7EAABAwIDBAUKBgEFAAAAAAAAAQIDBAUGEUESITGBExQiUWEVIzJCUnGRscHRB0NicqHhJDQ1U7Lw/8QAGgEBAAMBAQEAAAAAAAAAAAAAAAMEBQYCAf/EACkRAQADAAEDBAAGAwEAAAAAAAABAgMEERIxBRMhQTJCUWFxgSIzsUP/2gAMAwEAAhEDEQA/AO4gAAAAAAAAAAAAAAAAAAAAAAAAAACD5kkZExXyPaxicXOXJEHUfZCqicSs3TGVFTbTKJq1Uiesm5ic9eRUbnfrjc1VJ51bEv5UfZb/AHzKO3Pyz+I+ZQX5FK/uvF0xTbqDNjZOsTJ6kW9E968DRUd2ueJLk2lY/q1L6UqRLkuwne7jv4aFROmYStPky2o6VuVRPk+T9PcnIq47bcvTpPxWENNL7W6fTY+T6T/gZ8AZQNbsr+i50hIAPT6AAAAAAAAAAAAAAAAEEgAAAB5VE8VNC+aeRscbEzc53BD1Kf8AiBcNiCG3xrvkXpJP2pwT4/Ih31jLObvGl+ysyi6Y2jZmy2Q9IvDpZUyTknFf4KncLnWXF+1WVD5O5vBqe5OBiA57bla6/in4Zt9b38yAHpTQSVVRHBC3akkcjWp4leImZ6QjiOre4MtHX6/rMzc6enVF38HP0Tlx+B0Yw7Rb47ZQRUsW/ZTtO9p2qmadNxMIxziPv7amOfZXoAAspQAAAAAAAAAAAAAAAAAAAAAAAHxLIyGJ8kjkaxiK5yroiHJrxXuuVxmqnZ5Pd2UXRqcELjjy59BRtoInecn3vy0Yn3X5KUIxPUt+60Zx9KPK06z2wAAy1MLtgO0bLXXOdu92bYUXu1d9PiVix2191uMdM3NGelI5PVanH7HVoYmQxMiiajWMRGtamiIanp3H7re5bxHhb42fWe6X2ADbXwAAAAAAAAAAAAAAAAAAAAAAAA8qiZlPBJNK7ZjjarnL3Ih6lOx7ddmNlthd2n5Pmy0TRPqQ76xlnN5eNLxSsyqd1rpLlXzVcmabbuy32W6IYgBy9rTaZmWTMzM9ZACxYLtHXq7rUzc6enVF38HP0Tlx+B7yynW8Uh6pSb26QtOErR5MtyOlblUz5Ok/SmjeRvQDqM84zrFa/TVrWKx0gAB7egAAAQSAAAAAAAAAAAAAAAAAAAGLcq2O30UtVN6Mbc8u9dE+JyesqZKyqlqJ1zkkcrlLHjm7dZq0oIXZxQLnIqes/u5FWMD1Dke5fsjxH/WdydO63bHiAAGerPWlp5aqpjp4G7Ukjka1Dq9poI7bQRUsPBib3e0uqlbwJaOjiW5zt7T0VsKLo3Vef/uJbzd9P4/ZTvt5n/jR42fbXunzKQAaSyAAAAAAAAAAAAAAAAAAAAAAAAGpxJdUtVtfK1U6d/YiTx7+RtHuRjVc5URqJmqrohy7El1ddri6Rqr0DOzEnh38ynzeR7Ofx5lDvp2V/dq3KrnK5yqrlXNVXVSADnGYGxsNsfdrlHTpmkadqVyaNT78DXHTMJ2nyXbUWVuVRNk+Tw7k5fMt8Pj+9p8+I8psM++37NzFGyKNscbUaxqIjUTREPsA6SGmAAAAAAAAAAAAAAAAAAAAAAAAAGHda+K20MtVNwYm5vtLoh8taKx1l8mYiOsq9jm79BAlugd5yVM5VTRvdz+RRD1q6mWsqZKid21JI7acp5HMcnedtJt9MvXSb26gB6U8MlRPHDC3akkcjWp3qpBEdZ6Qj8t9gu09fuHWZm5wU6ou/g5+ifX4HRjCs9vjtlvipY8l2Uzc72naqZp03EwjHOI+/tqY59legACylAAAAAAAAAAAAAAA+XuRjVc5URqb1VVyRAPoFYvGMaSl2o6FEqZfazyYnPXkZeErlPdLfLNVPR0qTKm5MkRMkVEIK8nO2nt1nrKONazbtiW8ABOkAAAU5vjG8eUa7q8Ls6aBVRMuD3ar9ELLjK8+T6Lq0DsqmdFRFRd7G6r9EOdGP6jyf/Kv9qXK1/JAADIUgueA7TntXOZveyHP+V+nxKrbaKS4V0NLF6UjslX2U1X4HWaWnjpaeOnhbsxxtRrU8ENL07Dvv7k+I/6tcXPrPdP09gAbrQAAAAAAAAAAAAIAkhVy3qaa74loLZtMV/TTp+VGueXvXQpF3xHX3NVa+TooF/KjXJOa6lPfm5ZfHmUOm9KfyuF4xXQ0G1HAvWZ03bLF7Ke9fsUm63yuurlSplyi0iZuan35muBjb8zXb4mekfoo6b3v/AXH8O6nKaspVX0mtkanu3L80KcbbClV1S/UrlXJr16N3udu+eR54l+zasvmNu28S6kADp2qGPXVcVDSS1M7so425r4+B7nP8b3jrdV1CB3mYF7ap6z/AOvmV+TvGOc2+/pHrpFK9WhuddLca2WqnXtPXcnspohjAHM2tNp6yypmZnrIAZ9jtzrpcoqZuewq7Ujk0anH7cz7Ss3tFY8yREzPSFtwJaugpXXCVvnJkyjz0Z381+RbD4ijbFG2ONqNY1ERqJoiH2dRhlGVIpDWpSKViIAASvYAAAAAAAAAANXdr9QWtqpPLtS6RR73f1zKRd8U19x2o4ndWgX1I17Sp4r9jX3ukdRXaqgXPJsiq1V1Rd6fwphHP8nma3tNPEM7Xe8zMeAAFBWAAAJa5WuRzVyci5ovcpAD669a6tK6309U381iOXwXX+TKKl+H9d0lHPRPXtQu22ftX+/mWionjpoJJpnI2ONquc5dEOow1jTKLtbO/dSLNRiu8eS6BWxOyqZs2x/p73cvmczXNVzVd5nXq5SXW4SVMmaNXdG32W6IYJg8zke9p1jxHhnbad9v2AAVUIdEwTa+pW7rUrcpqnJ2/RmifUp2Hbat0ukUKp5pvblX9Kac+B1NqI1EREyRNyJ3Gt6bh1mdZ/pc4uf55fQANleAAAAAAAAAAAAAFL/EC3qqQXCNvDzci/8AVfmnwKWdfuFJHXUU1NL6MrVbn3dynJKmCSmqJIJkykjcrXJ4oYPqWPZp3x4ln8qnS3d+rzABnKoAAAAA2mGa/wAnXiCVy5RvXo5Pcv2XJTd45vPSyJbKd3YYqLMqLxXRvLiVAOcrnK5yqrlXNVXipYrybVynKPtLGsxSaAAK6IANnhy2rc7rFC5M4m9uX9qac+B6pSb2isfb1Ws2npC6YLtnUbWk0jcpqnJ658Ub6qfXmWEhERERETJE0JOpyzjOkVj6a1axWsRAACR6AAAAAAAAAAAAAEFFx9bejqY7hG3sy9iTL2k4LzT5F7MK70LLlbp6V/rt7K9ztF+JX5WPu5TX7R6076TDkgPqSN8Uj45G7L2OVrkXRU4nycxPwygAB8AAAAAAAADo+DLX1C2JPK3KepycufFG6J9eZTsMWvypdGMemcEXbl8U0Tmv1OoomRr+mYfM6z/S7xc/zykAGwugAAAAAAAAAAAAAAABBIA57jq29WuDayNuUdQnay0enH4p9SsnVcRW7ylaZoETORE24/3Jw+3M5Vllx3HPeoY+3r1jxLN5NO2/X9QAFFXAAAAAA9KiB9PM6GTZ225Z7Lkcm9M+KHkWDB1oW4XFJ5W/49OqOXuc7RPqSZZzpaKR5l7pWbT2wuGFbUlstbGvblPL25fBdE5J9TchAdRnSKVisfTWrWKx0gAB7fQAAAAAAAAAAAAAAAEEkEgQcwxZQdQvUyNTKOXzrOfH+czp5Vsf0XS2+Kranagfk79rv7yKPqGXfjM/cfKDkU7qfwoIAOeZgAAAB60tNNWVDKemjV8r1ya1D7ETM9IfYjq9LbQz3GsjpqZub3rvXRqaqvgdUtdBDbaKOlgTssTeq8XLqqmHh2yRWely3PqHpnLJ3+CeBtzoOFxfZr3W/FLRwx7I6z5AAXlgAAAAAAAAAAAAAAAAAAEEgADGuFK2top6Z/CVit93iZIPkxEx0kmOrjMsbopHxvTJ7HK1ydypuU+S5Yvw7K6d9woI1ej980bU3ovtImviU1dy5LuVNDl98LY3mssnTOaW6SA+oYpJ3oyFjpHrwaxM1/gstowdV1KtkuC9Wi9hN71+x8yw01npSHymdrz8Q0Vut9TcqhIKSNXu1XRqd6rodHsFip7PB2fOVD085Kqb18E7kM2goKa3wJDSRNjYnHLiq96rqZRucXhVx/yn5s0MsIp8z5AAXk4AAAAAAAAAAAAAAAAAAAAAEAASAABzvGP+5O94Bn+pf6oVuV+BYMG/6VxYwCbh/wCmEmP4ISAC0lAAAAAEEgACAAJIAAAACSAABIAEAAD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9706" name="AutoShape 2" descr="data:image/jpg;base64,/9j/4AAQSkZJRgABAQAAAQABAAD/2wBDAAkGBwgHBgkIBwgKCgkLDRYPDQwMDRsUFRAWIB0iIiAdHx8kKDQsJCYxJx8fLT0tMTU3Ojo6Iys/RD84QzQ5Ojf/2wBDAQoKCg0MDRoPDxo3JR8lNzc3Nzc3Nzc3Nzc3Nzc3Nzc3Nzc3Nzc3Nzc3Nzc3Nzc3Nzc3Nzc3Nzc3Nzc3Nzc3Nzf/wAARCADxANEDASIAAhEBAxEB/8QAGwABAAIDAQEAAAAAAAAAAAAAAAEGBAUHAwL/xAA7EAABAwIDBAUKBgEFAAAAAAAAAQIDBAUGEUESITGBExQiUWEVIzJCUnGRscHRB0NicqHhJDQ1U7Lw/8QAGgEBAAMBAQEAAAAAAAAAAAAAAAMEBQYCAf/EACkRAQADAAEDBAAGAwEAAAAAAAABAgMEERIxBRMhQTJCUWFxgSIzsUP/2gAMAwEAAhEDEQA/AO4gAAAAAAAAAAAAAAAAAAAAAAAAAACD5kkZExXyPaxicXOXJEHUfZCqicSs3TGVFTbTKJq1Uiesm5ic9eRUbnfrjc1VJ51bEv5UfZb/AHzKO3Pyz+I+ZQX5FK/uvF0xTbqDNjZOsTJ6kW9E968DRUd2ueJLk2lY/q1L6UqRLkuwne7jv4aFROmYStPky2o6VuVRPk+T9PcnIq47bcvTpPxWENNL7W6fTY+T6T/gZ8AZQNbsr+i50hIAPT6AAAAAAAAAAAAAAAAEEgAAAB5VE8VNC+aeRscbEzc53BD1Kf8AiBcNiCG3xrvkXpJP2pwT4/Ih31jLObvGl+ysyi6Y2jZmy2Q9IvDpZUyTknFf4KncLnWXF+1WVD5O5vBqe5OBiA57bla6/in4Zt9b38yAHpTQSVVRHBC3akkcjWp4leImZ6QjiOre4MtHX6/rMzc6enVF38HP0Tlx+B0Yw7Rb47ZQRUsW/ZTtO9p2qmadNxMIxziPv7amOfZXoAAspQAAAAAAAAAAAAAAAAAAAAAAAHxLIyGJ8kjkaxiK5yroiHJrxXuuVxmqnZ5Pd2UXRqcELjjy59BRtoInecn3vy0Yn3X5KUIxPUt+60Zx9KPK06z2wAAy1MLtgO0bLXXOdu92bYUXu1d9PiVix2191uMdM3NGelI5PVanH7HVoYmQxMiiajWMRGtamiIanp3H7re5bxHhb42fWe6X2ADbXwAAAAAAAAAAAAAAAAAAAAAAAA8qiZlPBJNK7ZjjarnL3Ih6lOx7ddmNlthd2n5Pmy0TRPqQ76xlnN5eNLxSsyqd1rpLlXzVcmabbuy32W6IYgBy9rTaZmWTMzM9ZACxYLtHXq7rUzc6enVF38HP0Tlx+B7yynW8Uh6pSb26QtOErR5MtyOlblUz5Ok/SmjeRvQDqM84zrFa/TVrWKx0gAB7egAAAQSAAAAAAAAAAAAAAAAAAAGLcq2O30UtVN6Mbc8u9dE+JyesqZKyqlqJ1zkkcrlLHjm7dZq0oIXZxQLnIqes/u5FWMD1Dke5fsjxH/WdydO63bHiAAGerPWlp5aqpjp4G7Ukjka1Dq9poI7bQRUsPBib3e0uqlbwJaOjiW5zt7T0VsKLo3Vef/uJbzd9P4/ZTvt5n/jR42fbXunzKQAaSyAAAAAAAAAAAAAAAAAAAAAAAAGpxJdUtVtfK1U6d/YiTx7+RtHuRjVc5URqJmqrohy7El1ddri6Rqr0DOzEnh38ynzeR7Ofx5lDvp2V/dq3KrnK5yqrlXNVXVSADnGYGxsNsfdrlHTpmkadqVyaNT78DXHTMJ2nyXbUWVuVRNk+Tw7k5fMt8Pj+9p8+I8psM++37NzFGyKNscbUaxqIjUTREPsA6SGmAAAAAAAAAAAAAAAAAAAAAAAAAGHda+K20MtVNwYm5vtLoh8taKx1l8mYiOsq9jm79BAlugd5yVM5VTRvdz+RRD1q6mWsqZKid21JI7acp5HMcnedtJt9MvXSb26gB6U8MlRPHDC3akkcjWp3qpBEdZ6Qj8t9gu09fuHWZm5wU6ou/g5+ifX4HRjCs9vjtlvipY8l2Uzc72naqZp03EwjHOI+/tqY59legACylAAAAAAAAAAAAAAA+XuRjVc5URqb1VVyRAPoFYvGMaSl2o6FEqZfazyYnPXkZeErlPdLfLNVPR0qTKm5MkRMkVEIK8nO2nt1nrKONazbtiW8ABOkAAAU5vjG8eUa7q8Ls6aBVRMuD3ar9ELLjK8+T6Lq0DsqmdFRFRd7G6r9EOdGP6jyf/Kv9qXK1/JAADIUgueA7TntXOZveyHP+V+nxKrbaKS4V0NLF6UjslX2U1X4HWaWnjpaeOnhbsxxtRrU8ENL07Dvv7k+I/6tcXPrPdP09gAbrQAAAAAAAAAAAAIAkhVy3qaa74loLZtMV/TTp+VGueXvXQpF3xHX3NVa+TooF/KjXJOa6lPfm5ZfHmUOm9KfyuF4xXQ0G1HAvWZ03bLF7Ke9fsUm63yuurlSplyi0iZuan35muBjb8zXb4mekfoo6b3v/AXH8O6nKaspVX0mtkanu3L80KcbbClV1S/UrlXJr16N3udu+eR54l+zasvmNu28S6kADp2qGPXVcVDSS1M7so425r4+B7nP8b3jrdV1CB3mYF7ap6z/AOvmV+TvGOc2+/pHrpFK9WhuddLca2WqnXtPXcnspohjAHM2tNp6yypmZnrIAZ9jtzrpcoqZuewq7Ujk0anH7cz7Ss3tFY8yREzPSFtwJaugpXXCVvnJkyjz0Z381+RbD4ijbFG2ONqNY1ERqJoiH2dRhlGVIpDWpSKViIAASvYAAAAAAAAAANXdr9QWtqpPLtS6RR73f1zKRd8U19x2o4ndWgX1I17Sp4r9jX3ukdRXaqgXPJsiq1V1Rd6fwphHP8nma3tNPEM7Xe8zMeAAFBWAAAJa5WuRzVyci5ovcpAD669a6tK6309U381iOXwXX+TKKl+H9d0lHPRPXtQu22ftX+/mWionjpoJJpnI2ONquc5dEOow1jTKLtbO/dSLNRiu8eS6BWxOyqZs2x/p73cvmczXNVzVd5nXq5SXW4SVMmaNXdG32W6IYJg8zke9p1jxHhnbad9v2AAVUIdEwTa+pW7rUrcpqnJ2/RmifUp2Hbat0ukUKp5pvblX9Kac+B1NqI1EREyRNyJ3Gt6bh1mdZ/pc4uf55fQANleAAAAAAAAAAAAAFL/EC3qqQXCNvDzci/8AVfmnwKWdfuFJHXUU1NL6MrVbn3dynJKmCSmqJIJkykjcrXJ4oYPqWPZp3x4ln8qnS3d+rzABnKoAAAAA2mGa/wAnXiCVy5RvXo5Pcv2XJTd45vPSyJbKd3YYqLMqLxXRvLiVAOcrnK5yqrlXNVXipYrybVynKPtLGsxSaAAK6IANnhy2rc7rFC5M4m9uX9qac+B6pSb2isfb1Ws2npC6YLtnUbWk0jcpqnJ658Ub6qfXmWEhERERETJE0JOpyzjOkVj6a1axWsRAACR6AAAAAAAAAAAAAEFFx9bejqY7hG3sy9iTL2k4LzT5F7MK70LLlbp6V/rt7K9ztF+JX5WPu5TX7R6076TDkgPqSN8Uj45G7L2OVrkXRU4nycxPwygAB8AAAAAAAADo+DLX1C2JPK3KepycufFG6J9eZTsMWvypdGMemcEXbl8U0Tmv1OoomRr+mYfM6z/S7xc/zykAGwugAAAAAAAAAAAAAAABBIA57jq29WuDayNuUdQnay0enH4p9SsnVcRW7ylaZoETORE24/3Jw+3M5Vllx3HPeoY+3r1jxLN5NO2/X9QAFFXAAAAAA9KiB9PM6GTZ225Z7Lkcm9M+KHkWDB1oW4XFJ5W/49OqOXuc7RPqSZZzpaKR5l7pWbT2wuGFbUlstbGvblPL25fBdE5J9TchAdRnSKVisfTWrWKx0gAB7fQAAAAAAAAAAAAAAAEEkEgQcwxZQdQvUyNTKOXzrOfH+czp5Vsf0XS2+Kranagfk79rv7yKPqGXfjM/cfKDkU7qfwoIAOeZgAAAB60tNNWVDKemjV8r1ya1D7ETM9IfYjq9LbQz3GsjpqZub3rvXRqaqvgdUtdBDbaKOlgTssTeq8XLqqmHh2yRWely3PqHpnLJ3+CeBtzoOFxfZr3W/FLRwx7I6z5AAXlgAAAAAAAAAAAAAAAAAAEEgADGuFK2top6Z/CVit93iZIPkxEx0kmOrjMsbopHxvTJ7HK1ydypuU+S5Yvw7K6d9woI1ej980bU3ovtImviU1dy5LuVNDl98LY3mssnTOaW6SA+oYpJ3oyFjpHrwaxM1/gstowdV1KtkuC9Wi9hN71+x8yw01npSHymdrz8Q0Vut9TcqhIKSNXu1XRqd6rodHsFip7PB2fOVD085Kqb18E7kM2goKa3wJDSRNjYnHLiq96rqZRucXhVx/yn5s0MsIp8z5AAXk4AAAAAAAAAAAAAAAAAAAAAEAASAABzvGP+5O94Bn+pf6oVuV+BYMG/6VxYwCbh/wCmEmP4ISAC0lAAAAAEEgACAAJIAAAACSAABIAEAAD/2Q==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317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(for/while/do/while)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search loop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sentinel user input processing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Examples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Robust grade analyzer</a:t>
            </a:r>
          </a:p>
          <a:p>
            <a:pPr lvl="2"/>
            <a:r>
              <a:rPr lang="en-US" altLang="x-none" dirty="0" err="1">
                <a:solidFill>
                  <a:srgbClr val="C00000"/>
                </a:solidFill>
                <a:ea typeface="ＭＳ Ｐゴシック" charset="-128"/>
              </a:rPr>
              <a:t>MathAdding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 game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22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9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Exercise: </a:t>
            </a:r>
            <a:r>
              <a:rPr lang="en-US" dirty="0" err="1">
                <a:latin typeface="+mn-lt"/>
                <a:ea typeface="+mj-ea"/>
                <a:cs typeface="+mj-cs"/>
              </a:rPr>
              <a:t>MathAdding</a:t>
            </a:r>
            <a:r>
              <a:rPr lang="en-US" dirty="0">
                <a:latin typeface="+mn-lt"/>
                <a:ea typeface="+mj-ea"/>
                <a:cs typeface="+mj-cs"/>
              </a:rPr>
              <a:t> Game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Write a program that plays an adding game.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Ask user to solve random adding problems with n (2-5) numbers.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user gets n-1 points for an addition with n numbers, 0 for incorrect.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A user has 3 lives (3 chances)  to make mistakes.</a:t>
            </a:r>
            <a:endParaRPr lang="en-US" altLang="x-none" sz="7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4 + 10 + 3 + 10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27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9 + 2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11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8 + 6 + 7 + 9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25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Wrong! The answer was 30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5 + 9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13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Wrong! The answer was 14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4 + 9 + 9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22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3 + 1 + 7 + 2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13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4 + 2 + 10 + 9 + 7 = </a:t>
            </a:r>
            <a:r>
              <a:rPr lang="en-US" altLang="x-none" sz="1600" b="1" u="sng" dirty="0">
                <a:latin typeface="Courier New" charset="0"/>
                <a:ea typeface="ＭＳ Ｐゴシック" charset="-128"/>
              </a:rPr>
              <a:t>42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Wrong! The answer was 32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	You earned 9 total points.</a:t>
            </a:r>
          </a:p>
        </p:txBody>
      </p:sp>
      <p:pic>
        <p:nvPicPr>
          <p:cNvPr id="84995" name="Picture 5" descr="http://www.bestkidsapps.com/wp-content/uploads/2010/05/math-bi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048125"/>
            <a:ext cx="2095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23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47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Design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Is the loop better controlled by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for</a:t>
            </a:r>
            <a:r>
              <a:rPr lang="en-US" altLang="x-none" dirty="0">
                <a:ea typeface="ＭＳ Ｐゴシック" charset="-128"/>
              </a:rPr>
              <a:t> or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while/do/while</a:t>
            </a:r>
            <a:r>
              <a:rPr lang="en-US" altLang="x-none" dirty="0">
                <a:ea typeface="ＭＳ Ｐゴシック" charset="-128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Indeterminate logical condition (cumulate 3 errors) -&gt; more likely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while</a:t>
            </a:r>
            <a:r>
              <a:rPr lang="en-US" altLang="x-none" dirty="0">
                <a:ea typeface="ＭＳ Ｐゴシック" charset="-128"/>
              </a:rPr>
              <a:t> or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do/while</a:t>
            </a:r>
            <a:r>
              <a:rPr lang="en-US" altLang="x-none" dirty="0">
                <a:ea typeface="ＭＳ Ｐゴシック" charset="-128"/>
              </a:rPr>
              <a:t> loop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How many times may the loop execute, at least once?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at least once =&gt; we may try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do/while</a:t>
            </a:r>
            <a:r>
              <a:rPr lang="en-US" altLang="x-none" dirty="0">
                <a:ea typeface="ＭＳ Ｐゴシック" charset="-128"/>
              </a:rPr>
              <a:t> loop</a:t>
            </a:r>
          </a:p>
        </p:txBody>
      </p:sp>
      <p:sp>
        <p:nvSpPr>
          <p:cNvPr id="860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5DEE07A-5985-0446-9351-A04D3E8E42A6}" type="slidenum">
              <a:rPr lang="en-US" altLang="x-none" sz="1200">
                <a:latin typeface="Tahoma" charset="0"/>
              </a:rPr>
              <a:pPr eaLnBrk="1" hangingPunct="1"/>
              <a:t>24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09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MathAddingGame </a:t>
            </a:r>
            <a:r>
              <a:rPr lang="en-US" altLang="x-none">
                <a:ea typeface="ＭＳ Ｐゴシック" charset="-128"/>
              </a:rPr>
              <a:t>Structure</a:t>
            </a:r>
          </a:p>
        </p:txBody>
      </p:sp>
      <p:sp>
        <p:nvSpPr>
          <p:cNvPr id="870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Asks the user to do adding problems and scores them.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import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java.util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.*;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public class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MathAddingGame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public static void main(String[]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Scanner console = new Scanner(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System.in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</a:t>
            </a:r>
            <a:r>
              <a:rPr lang="en-US" altLang="x-none" sz="1500" b="1" dirty="0" err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init.</a:t>
            </a: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state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int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totalPoints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0;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int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nChances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3;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do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2060"/>
                </a:solidFill>
                <a:latin typeface="Courier New" charset="0"/>
                <a:ea typeface="ＭＳ Ｐゴシック" charset="-128"/>
              </a:rPr>
              <a:t>           // play a round;</a:t>
            </a:r>
            <a:br>
              <a:rPr lang="en-US" altLang="x-none" sz="1600" b="1" dirty="0">
                <a:solidFill>
                  <a:srgbClr val="002060"/>
                </a:solidFill>
                <a:latin typeface="Courier New" charset="0"/>
                <a:ea typeface="ＭＳ Ｐゴシック" charset="-128"/>
              </a:rPr>
            </a:br>
            <a:r>
              <a:rPr lang="en-US" altLang="x-none" sz="1600" b="1" dirty="0">
                <a:solidFill>
                  <a:srgbClr val="002060"/>
                </a:solidFill>
                <a:latin typeface="Courier New" charset="0"/>
                <a:ea typeface="ＭＳ Ｐゴシック" charset="-128"/>
              </a:rPr>
              <a:t>        // update state: </a:t>
            </a:r>
            <a:r>
              <a:rPr lang="en-US" altLang="x-none" sz="1600" b="1" dirty="0" err="1">
                <a:solidFill>
                  <a:srgbClr val="002060"/>
                </a:solidFill>
                <a:latin typeface="Courier New" charset="0"/>
                <a:ea typeface="ＭＳ Ｐゴシック" charset="-128"/>
              </a:rPr>
              <a:t>nChances</a:t>
            </a:r>
            <a:r>
              <a:rPr lang="en-US" altLang="x-none" sz="1600" b="1" dirty="0">
                <a:solidFill>
                  <a:srgbClr val="00206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1600" b="1" dirty="0" err="1">
                <a:solidFill>
                  <a:srgbClr val="002060"/>
                </a:solidFill>
                <a:latin typeface="Courier New" charset="0"/>
                <a:ea typeface="ＭＳ Ｐゴシック" charset="-128"/>
              </a:rPr>
              <a:t>totalPoints</a:t>
            </a:r>
            <a:endParaRPr lang="en-US" altLang="x-none" sz="1600" b="1" dirty="0">
              <a:solidFill>
                <a:srgbClr val="00206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} while (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nChances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&gt; 0);</a:t>
            </a:r>
            <a:endParaRPr lang="en-US" altLang="x-none" sz="1500" b="1" dirty="0">
              <a:solidFill>
                <a:srgbClr val="C0000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("You earned " +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totalPoints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</a:t>
            </a:r>
            <a:br>
              <a:rPr lang="en-US" altLang="x-none" sz="1500" dirty="0">
                <a:latin typeface="Courier New" charset="0"/>
                <a:ea typeface="ＭＳ Ｐゴシック" charset="-128"/>
              </a:rPr>
            </a:b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            + " total points.");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}</a:t>
            </a:r>
          </a:p>
        </p:txBody>
      </p:sp>
      <p:sp>
        <p:nvSpPr>
          <p:cNvPr id="4" name="Rectangular Callout 3"/>
          <p:cNvSpPr>
            <a:spLocks noChangeArrowheads="1"/>
          </p:cNvSpPr>
          <p:nvPr/>
        </p:nvSpPr>
        <p:spPr bwMode="auto">
          <a:xfrm>
            <a:off x="5486400" y="2971800"/>
            <a:ext cx="3276600" cy="1066800"/>
          </a:xfrm>
          <a:prstGeom prst="wedgeRectCallout">
            <a:avLst>
              <a:gd name="adj1" fmla="val -97949"/>
              <a:gd name="adj2" fmla="val 10080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2000"/>
              <a:t>Design question: we design a method playOneRound, what should the return be?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800600" y="6149975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/>
              <a:t>The user gets n-1 points for an addition with n numbers, 0 for incorrect.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25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3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playOneRound </a:t>
            </a:r>
            <a:r>
              <a:rPr lang="en-US" altLang="x-none">
                <a:ea typeface="ＭＳ Ｐゴシック" charset="-128"/>
              </a:rPr>
              <a:t>Requirement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590800"/>
            <a:ext cx="7391400" cy="2074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// play a round: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// return the # of points earned;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// 0 means user made a mistake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static </a:t>
            </a:r>
            <a:r>
              <a:rPr lang="en-US" sz="2800" kern="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int</a:t>
            </a:r>
            <a:r>
              <a:rPr lang="en-US" sz="2800" kern="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playOneRound</a:t>
            </a:r>
            <a:r>
              <a:rPr lang="en-US" sz="2800" kern="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()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26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7535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playOneRound </a:t>
            </a:r>
            <a:r>
              <a:rPr lang="en-US" altLang="x-none">
                <a:ea typeface="ＭＳ Ｐゴシック" charset="-128"/>
              </a:rPr>
              <a:t>Structure</a:t>
            </a:r>
          </a:p>
        </p:txBody>
      </p:sp>
      <p:sp>
        <p:nvSpPr>
          <p:cNvPr id="90114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 lvl="1" eaLnBrk="1" hangingPunct="1">
              <a:lnSpc>
                <a:spcPct val="75000"/>
              </a:lnSpc>
              <a:buFont typeface="ZapfDingbats" charset="0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1 + 2 + 3 + 4 + 5 = </a:t>
            </a:r>
            <a:r>
              <a:rPr lang="en-US" altLang="x-none" b="1" u="sng">
                <a:latin typeface="Courier New" charset="0"/>
                <a:ea typeface="ＭＳ Ｐゴシック" charset="-128"/>
              </a:rPr>
              <a:t>15</a:t>
            </a:r>
            <a:endParaRPr lang="en-US" altLang="x-none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4 + 10 + 3 + 10 = </a:t>
            </a:r>
            <a:r>
              <a:rPr lang="en-US" altLang="x-none" b="1" u="sng">
                <a:latin typeface="Courier New" charset="0"/>
                <a:ea typeface="ＭＳ Ｐゴシック" charset="-128"/>
              </a:rPr>
              <a:t>27</a:t>
            </a:r>
          </a:p>
          <a:p>
            <a:pPr lvl="1" eaLnBrk="1" hangingPunct="1">
              <a:lnSpc>
                <a:spcPct val="75000"/>
              </a:lnSpc>
              <a:buFont typeface="ZapfDingbats" charset="0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4 + 9 + 9 = </a:t>
            </a:r>
            <a:r>
              <a:rPr lang="en-US" altLang="x-none" b="1" u="sng">
                <a:latin typeface="Courier New" charset="0"/>
                <a:ea typeface="ＭＳ Ｐゴシック" charset="-128"/>
              </a:rPr>
              <a:t>22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9 + 2 = </a:t>
            </a:r>
            <a:r>
              <a:rPr lang="en-US" altLang="x-none" b="1" u="sng">
                <a:latin typeface="Courier New" charset="0"/>
                <a:ea typeface="ＭＳ Ｐゴシック" charset="-128"/>
              </a:rPr>
              <a:t>11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505200"/>
            <a:ext cx="7391400" cy="2590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structure: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   pick n = # of operands to be added (2-5)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   build problem string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   output problem to user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/>
                <a:ea typeface="+mn-ea"/>
              </a:rPr>
              <a:t>   compute points to return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27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0866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playOneRound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91138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...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8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Builds one addition problem and presents it to the user.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// Returns # of points earned.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public static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playOneRound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(Scanner console)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print the operands being added, and sum them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nOperands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randInt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(2, 5);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		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sum = 0;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n 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randInt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(1, 10);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String question = </a:t>
            </a:r>
            <a:r>
              <a:rPr lang="ja-JP" altLang="en-US" sz="1500" dirty="0">
                <a:latin typeface="Courier New" charset="0"/>
                <a:ea typeface="ＭＳ Ｐゴシック" charset="-128"/>
              </a:rPr>
              <a:t>“”</a:t>
            </a:r>
            <a:r>
              <a:rPr lang="en-US" altLang="ja-JP" sz="1500" dirty="0">
                <a:latin typeface="Courier New" charset="0"/>
                <a:ea typeface="ＭＳ Ｐゴシック" charset="-128"/>
              </a:rPr>
              <a:t> + n; // </a:t>
            </a:r>
            <a:r>
              <a:rPr lang="en-US" altLang="ja-JP" sz="1500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post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for (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2;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&lt;=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nOperands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;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++)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n 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randInt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(1, 10);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question += " + " + n; // </a:t>
            </a:r>
            <a:r>
              <a:rPr lang="en-US" altLang="x-none" sz="1500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wire + post</a:t>
            </a:r>
          </a:p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sum += n;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}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question += " = ";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read user's guess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guess 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getInt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 console, question 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if (guess == sum)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return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nOperands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- 1;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else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		    return 0;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} // end of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playOneRound</a:t>
            </a:r>
            <a:endParaRPr lang="en-US" altLang="x-none" sz="15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28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887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latin typeface="Courier New" charset="0"/>
                <a:ea typeface="ＭＳ Ｐゴシック" charset="-128"/>
              </a:rPr>
              <a:t>MathAddingGame </a:t>
            </a:r>
            <a:r>
              <a:rPr lang="en-US" altLang="x-none">
                <a:ea typeface="ＭＳ Ｐゴシック" charset="-128"/>
              </a:rPr>
              <a:t>Program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Asks the user to do adding problems and scores them.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import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java.util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.*;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5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public class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MathAddingGame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public static void main(String[]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Scanner console = new Scanner(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System.in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// play until user gets 3 wrong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int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totalPoints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0;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int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nChances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3;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do {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int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roundPoints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playOneRound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(console);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totalPoints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+=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roundPoints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if (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roundPoints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== 0) {</a:t>
            </a:r>
            <a:endParaRPr lang="en-US" altLang="x-none" sz="15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nChances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--;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}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} while (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nChances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&gt; 0);</a:t>
            </a:r>
            <a:endParaRPr lang="en-US" altLang="x-none" sz="1500" b="1" dirty="0">
              <a:solidFill>
                <a:srgbClr val="C0000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("You earned " + </a:t>
            </a:r>
            <a:r>
              <a:rPr lang="en-US" altLang="x-none" sz="1500" dirty="0" err="1">
                <a:latin typeface="Courier New" charset="0"/>
                <a:ea typeface="ＭＳ Ｐゴシック" charset="-128"/>
              </a:rPr>
              <a:t>totalPoints</a:t>
            </a:r>
            <a:r>
              <a:rPr lang="en-US" altLang="x-none" sz="1500" dirty="0">
                <a:latin typeface="Courier New" charset="0"/>
                <a:ea typeface="ＭＳ Ｐゴシック" charset="-128"/>
              </a:rPr>
              <a:t> </a:t>
            </a:r>
            <a:br>
              <a:rPr lang="en-US" altLang="x-none" sz="1500" dirty="0">
                <a:latin typeface="Courier New" charset="0"/>
                <a:ea typeface="ＭＳ Ｐゴシック" charset="-128"/>
              </a:rPr>
            </a:br>
            <a:r>
              <a:rPr lang="en-US" altLang="x-none" sz="1500" dirty="0">
                <a:latin typeface="Courier New" charset="0"/>
                <a:ea typeface="ＭＳ Ｐゴシック" charset="-128"/>
              </a:rPr>
              <a:t>                         + " total points.");</a:t>
            </a:r>
          </a:p>
          <a:p>
            <a:pPr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500" dirty="0">
                <a:latin typeface="Courier New" charset="0"/>
                <a:ea typeface="ＭＳ Ｐゴシック" charset="-128"/>
              </a:rPr>
              <a:t>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29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x-none" sz="3600" dirty="0">
                <a:ea typeface="ＭＳ Ｐゴシック" charset="-128"/>
              </a:rPr>
              <a:t>Recap: Control Statements </a:t>
            </a:r>
            <a:br>
              <a:rPr lang="en-US" altLang="x-none" sz="3600" dirty="0">
                <a:ea typeface="ＭＳ Ｐゴシック" charset="-128"/>
              </a:rPr>
            </a:br>
            <a:r>
              <a:rPr lang="en-US" altLang="x-none" sz="3600" dirty="0">
                <a:ea typeface="ＭＳ Ｐゴシック" charset="-128"/>
              </a:rPr>
              <a:t>and Assertions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305800" cy="5257800"/>
          </a:xfrm>
        </p:spPr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Control statement (e.g., 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if</a:t>
            </a:r>
            <a:r>
              <a:rPr lang="en-US" altLang="x-none" sz="2400" dirty="0">
                <a:ea typeface="ＭＳ Ｐゴシック" charset="-128"/>
              </a:rPr>
              <a:t>,  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while, break)</a:t>
            </a:r>
            <a:r>
              <a:rPr lang="en-US" altLang="x-none" sz="2400" dirty="0">
                <a:ea typeface="ＭＳ Ｐゴシック" charset="-128"/>
              </a:rPr>
              <a:t> </a:t>
            </a:r>
            <a:r>
              <a:rPr lang="en-US" altLang="x-none" sz="2400" dirty="0">
                <a:solidFill>
                  <a:srgbClr val="C00000"/>
                </a:solidFill>
                <a:ea typeface="ＭＳ Ｐゴシック" charset="-128"/>
              </a:rPr>
              <a:t>establishes</a:t>
            </a:r>
            <a:r>
              <a:rPr lang="en-US" altLang="x-none" sz="2400" dirty="0">
                <a:ea typeface="ＭＳ Ｐゴシック" charset="-128"/>
              </a:rPr>
              <a:t> assertions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At the start of an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if</a:t>
            </a:r>
            <a:r>
              <a:rPr lang="en-US" altLang="x-none" sz="2000" dirty="0">
                <a:ea typeface="ＭＳ Ｐゴシック" charset="-128"/>
              </a:rPr>
              <a:t> or loop's body, the &lt;test&gt; and what can be implied by the &lt;test&gt; must be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true</a:t>
            </a:r>
            <a:r>
              <a:rPr lang="en-US" altLang="x-none" sz="2000" dirty="0">
                <a:ea typeface="ＭＳ Ｐゴシック" charset="-128"/>
              </a:rPr>
              <a:t>, e.g.,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	  while (y &lt; 10) {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(y &lt; 10) must be true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...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In the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else</a:t>
            </a:r>
            <a:r>
              <a:rPr lang="en-US" altLang="x-none" sz="2000" dirty="0">
                <a:ea typeface="ＭＳ Ｐゴシック" charset="-128"/>
              </a:rPr>
              <a:t> or after a loop 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w/o break</a:t>
            </a:r>
            <a:r>
              <a:rPr lang="en-US" altLang="x-none" sz="2000" dirty="0">
                <a:ea typeface="ＭＳ Ｐゴシック" charset="-128"/>
              </a:rPr>
              <a:t>, the &lt;test&gt; must be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false</a:t>
            </a:r>
            <a:r>
              <a:rPr lang="en-US" altLang="x-none" sz="2000" dirty="0">
                <a:ea typeface="ＭＳ Ｐゴシック" charset="-128"/>
              </a:rPr>
              <a:t>, e.g.,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      while (y &lt; 10) {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...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(y &lt; 10) must be false</a:t>
            </a: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2" eaLnBrk="1" hangingPunct="1"/>
            <a:endParaRPr lang="en-US" altLang="x-none" sz="1600" dirty="0">
              <a:ea typeface="ＭＳ Ｐゴシック" charset="-128"/>
            </a:endParaRPr>
          </a:p>
          <a:p>
            <a:pPr lvl="1" eaLnBrk="1" hangingPunct="1"/>
            <a:endParaRPr lang="en-US" altLang="x-none" sz="2000" i="1" dirty="0">
              <a:ea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3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194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Roadmap: Foundational Programming Concepts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559098-B83A-1049-A56B-BE2A8148D348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886200" y="2743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objects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00400" y="3276600"/>
            <a:ext cx="25908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methods and classes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14600" y="3810000"/>
            <a:ext cx="396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graphics, sound, and image I/O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08425" y="43434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994025" y="48768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conditionals and loops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98825" y="5410200"/>
            <a:ext cx="1139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math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438650" y="5410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text I/O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41825" y="59436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assignment statements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554163" y="5943600"/>
            <a:ext cx="2884487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primitive data types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1066800" y="1905000"/>
            <a:ext cx="7010400" cy="8382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any </a:t>
            </a: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program you might want to write</a:t>
            </a:r>
          </a:p>
        </p:txBody>
      </p:sp>
      <p:sp>
        <p:nvSpPr>
          <p:cNvPr id="52237" name="Right Arrow 1"/>
          <p:cNvSpPr>
            <a:spLocks noChangeArrowheads="1"/>
          </p:cNvSpPr>
          <p:nvPr/>
        </p:nvSpPr>
        <p:spPr bwMode="auto">
          <a:xfrm>
            <a:off x="1165225" y="4416425"/>
            <a:ext cx="977900" cy="484188"/>
          </a:xfrm>
          <a:prstGeom prst="right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reviews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reference semantics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68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Recap: Arrays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Arrays are similar to primitives in most ways, e.g.,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Pass arrays as parameters, e.g.,</a:t>
            </a:r>
            <a:br>
              <a:rPr lang="en-US" altLang="en-US" sz="2000" dirty="0">
                <a:ea typeface="ＭＳ Ｐゴシック" charset="-128"/>
              </a:rPr>
            </a:br>
            <a:r>
              <a:rPr lang="en-US" altLang="en-US" sz="2000" dirty="0">
                <a:latin typeface="Courier New" charset="0"/>
                <a:ea typeface="ＭＳ Ｐゴシック" charset="-128"/>
              </a:rPr>
              <a:t>public static </a:t>
            </a:r>
            <a:r>
              <a:rPr lang="en-US" altLang="en-US" sz="20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double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 average(int[] numbers)</a:t>
            </a:r>
            <a:endParaRPr lang="en-US" altLang="en-US" sz="20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/>
            <a:endParaRPr lang="en-US" altLang="en-US" sz="2400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Differences between arrays and primitives e.g.,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Declare and initialize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1400" dirty="0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[]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 numbers = </a:t>
            </a:r>
            <a:r>
              <a:rPr lang="en-US" altLang="en-US" sz="14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new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 int[10]; </a:t>
            </a:r>
            <a:br>
              <a:rPr lang="en-US" altLang="en-US" sz="1400" dirty="0">
                <a:latin typeface="Courier New" charset="0"/>
                <a:ea typeface="ＭＳ Ｐゴシック" charset="-128"/>
              </a:rPr>
            </a:br>
            <a:r>
              <a:rPr lang="en-US" altLang="en-US" sz="1400" dirty="0">
                <a:latin typeface="Courier New" charset="0"/>
                <a:ea typeface="ＭＳ Ｐゴシック" charset="-128"/>
              </a:rPr>
              <a:t>char[] 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letterGrades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 = {'A', 'B', 'C', 'D', 'F'};</a:t>
            </a:r>
            <a:br>
              <a:rPr lang="en-US" altLang="en-US" sz="1400" dirty="0">
                <a:latin typeface="Courier New" charset="0"/>
                <a:ea typeface="ＭＳ Ｐゴシック" charset="-128"/>
              </a:rPr>
            </a:br>
            <a:endParaRPr lang="en-US" altLang="en-US" sz="14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ea typeface="ＭＳ Ｐゴシック" charset="-128"/>
              </a:rPr>
              <a:t>Syntax to access array elements, e.g.,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numbers[1] = 3;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numbers[2] = 2;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5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600" dirty="0">
                <a:latin typeface="Courier New" charset="0"/>
                <a:ea typeface="ＭＳ Ｐゴシック" charset="-128"/>
              </a:rPr>
              <a:t>	numbers[ numbers[2] ] = 42;</a:t>
            </a:r>
          </a:p>
          <a:p>
            <a:pPr lvl="1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Reference vs value semantics</a:t>
            </a:r>
            <a:endParaRPr lang="en-US" altLang="en-US" sz="1600" dirty="0">
              <a:solidFill>
                <a:srgbClr val="FF000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6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Tahoma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reviews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21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Coupon</a:t>
            </a:r>
            <a:r>
              <a:rPr lang="en-US" altLang="en-US" dirty="0">
                <a:ea typeface="ＭＳ Ｐゴシック" charset="-128"/>
              </a:rPr>
              <a:t>-Collector Problem</a:t>
            </a:r>
          </a:p>
        </p:txBody>
      </p:sp>
      <p:sp>
        <p:nvSpPr>
          <p:cNvPr id="56322" name="Content Placeholder 7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marL="0" indent="0"/>
            <a:r>
              <a:rPr lang="en-US" altLang="en-US">
                <a:ea typeface="ＭＳ Ｐゴシック" charset="-128"/>
              </a:rPr>
              <a:t> Given </a:t>
            </a:r>
            <a:r>
              <a:rPr lang="en-US" altLang="en-US" sz="2400">
                <a:latin typeface="Courier New" charset="0"/>
                <a:ea typeface="ＭＳ Ｐゴシック" charset="-128"/>
              </a:rPr>
              <a:t>N</a:t>
            </a:r>
            <a:r>
              <a:rPr lang="en-US" altLang="en-US">
                <a:ea typeface="ＭＳ Ｐゴシック" charset="-128"/>
              </a:rPr>
              <a:t> different types of chocolates, and you get one random type each day. Simulate how many days you need in order to have (at least) one of each type.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E67EC5-6CF9-D14B-B277-3D9039051DB2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50292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99B2ED-683B-9A39-DB08-5445AD5AA6A7}"/>
              </a:ext>
            </a:extLst>
          </p:cNvPr>
          <p:cNvSpPr txBox="1"/>
          <p:nvPr/>
        </p:nvSpPr>
        <p:spPr>
          <a:xfrm>
            <a:off x="7086600" y="6094562"/>
            <a:ext cx="2514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Coupon</a:t>
            </a:r>
            <a:r>
              <a:rPr lang="en-US" altLang="en-US" sz="2400" kern="0" dirty="0" err="1">
                <a:solidFill>
                  <a:srgbClr val="C00000"/>
                </a:solidFill>
                <a:latin typeface="Comic Sans MS"/>
              </a:rPr>
              <a:t>优惠券</a:t>
            </a:r>
            <a:endParaRPr lang="en-CN" sz="1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Coupon-Collector Problem: Pseudo Code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B2C439-DE7A-F240-9024-F9F1633EAC5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76200"/>
            <a:ext cx="2125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2362200"/>
            <a:ext cx="7772400" cy="2344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assume items are numbered 0 to N - 1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666666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repeat when not collected all distinct items</a:t>
            </a:r>
            <a:b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</a:b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pick a random item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if item is new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A50021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record new item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ular Callout 1"/>
          <p:cNvSpPr>
            <a:spLocks noChangeArrowheads="1"/>
          </p:cNvSpPr>
          <p:nvPr/>
        </p:nvSpPr>
        <p:spPr bwMode="auto">
          <a:xfrm>
            <a:off x="7848600" y="1981200"/>
            <a:ext cx="914400" cy="612775"/>
          </a:xfrm>
          <a:prstGeom prst="wedgeRectCallout">
            <a:avLst>
              <a:gd name="adj1" fmla="val -71338"/>
              <a:gd name="adj2" fmla="val 137875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Coupon-Collector Problem: Pseudo Code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FEB903-08EF-F341-8A04-130667792BD7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83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76200"/>
            <a:ext cx="2125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2362200"/>
            <a:ext cx="7772400" cy="2928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>
                <a:solidFill>
                  <a:srgbClr val="666666"/>
                </a:solidFill>
                <a:latin typeface="Courier New" charset="0"/>
              </a:rPr>
              <a:t>// assume items are numbered 0 to N – 1</a:t>
            </a: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FF0000"/>
                </a:solidFill>
                <a:latin typeface="Courier New" charset="0"/>
              </a:rPr>
              <a:t>int distinct = 0;</a:t>
            </a:r>
          </a:p>
          <a:p>
            <a:pPr eaLnBrk="1" hangingPunct="1">
              <a:defRPr/>
            </a:pP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en-US" altLang="en-US" sz="2000" b="1">
                <a:solidFill>
                  <a:srgbClr val="FF0000"/>
                </a:solidFill>
                <a:latin typeface="Courier New" charset="0"/>
              </a:rPr>
              <a:t>while distinct &lt; N</a:t>
            </a:r>
            <a:br>
              <a:rPr lang="en-US" altLang="en-US" sz="2000" b="1">
                <a:solidFill>
                  <a:srgbClr val="FF0000"/>
                </a:solidFill>
                <a:latin typeface="Courier New" charset="0"/>
              </a:rPr>
            </a:b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pick a random item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</a:t>
            </a: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if item is new</a:t>
            </a: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 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 </a:t>
            </a: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 record new item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 </a:t>
            </a:r>
            <a:r>
              <a:rPr lang="en-US" altLang="en-US" sz="2000" b="1">
                <a:solidFill>
                  <a:srgbClr val="FF0000"/>
                </a:solidFill>
                <a:latin typeface="Courier New" charset="0"/>
              </a:rPr>
              <a:t>distinct ++;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5867400" y="3048000"/>
            <a:ext cx="914400" cy="612775"/>
          </a:xfrm>
          <a:prstGeom prst="wedgeRectCallout">
            <a:avLst>
              <a:gd name="adj1" fmla="val -287935"/>
              <a:gd name="adj2" fmla="val 14841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Coupon-Collector Problem: Pseudo Code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AD0441-BB78-3F47-A250-7BA658854914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93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76200"/>
            <a:ext cx="21256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2362200"/>
            <a:ext cx="7772400" cy="3236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>
            <a:lvl1pPr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>
                <a:solidFill>
                  <a:srgbClr val="666666"/>
                </a:solidFill>
                <a:latin typeface="Courier New" charset="0"/>
              </a:rPr>
              <a:t>// assume items are numbered 0 to N – 1</a:t>
            </a:r>
          </a:p>
          <a:p>
            <a:pPr eaLnBrk="1" hangingPunct="1">
              <a:defRPr/>
            </a:pPr>
            <a:r>
              <a:rPr lang="en-US" altLang="en-US" sz="2000">
                <a:latin typeface="Courier New" charset="0"/>
              </a:rPr>
              <a:t>int distinct = 0;</a:t>
            </a:r>
          </a:p>
          <a:p>
            <a:pPr eaLnBrk="1" hangingPunct="1">
              <a:defRPr/>
            </a:pPr>
            <a:r>
              <a:rPr lang="en-US" altLang="en-US" sz="2000" b="1">
                <a:solidFill>
                  <a:srgbClr val="FF0000"/>
                </a:solidFill>
                <a:latin typeface="Courier New" charset="0"/>
              </a:rPr>
              <a:t>boolean[] has = new boolean[N];</a:t>
            </a:r>
          </a:p>
          <a:p>
            <a:pPr eaLnBrk="1" hangingPunct="1">
              <a:defRPr/>
            </a:pP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50000"/>
              </a:lnSpc>
              <a:defRPr/>
            </a:pPr>
            <a:r>
              <a:rPr lang="en-US" altLang="en-US" sz="2000">
                <a:solidFill>
                  <a:srgbClr val="000000"/>
                </a:solidFill>
                <a:latin typeface="Courier New" charset="0"/>
              </a:rPr>
              <a:t>while distinct &lt; N</a:t>
            </a:r>
            <a:br>
              <a:rPr lang="en-US" altLang="en-US" sz="2000">
                <a:solidFill>
                  <a:srgbClr val="000000"/>
                </a:solidFill>
                <a:latin typeface="Courier New" charset="0"/>
              </a:rPr>
            </a:br>
            <a:endParaRPr lang="en-US" altLang="en-US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pick a random item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</a:t>
            </a: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if item is new</a:t>
            </a: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 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>
                <a:solidFill>
                  <a:srgbClr val="A50021"/>
                </a:solidFill>
                <a:latin typeface="Courier New" charset="0"/>
              </a:rPr>
              <a:t>    </a:t>
            </a:r>
            <a:endParaRPr lang="en-US" altLang="en-US" sz="200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 b="1">
                <a:solidFill>
                  <a:srgbClr val="FF0000"/>
                </a:solidFill>
                <a:latin typeface="Courier New" charset="0"/>
              </a:rPr>
              <a:t>    has[item] = true; // record new item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r>
              <a:rPr lang="en-US" altLang="en-US" sz="2000" b="1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en-US" sz="2000">
                <a:solidFill>
                  <a:srgbClr val="000000"/>
                </a:solidFill>
                <a:latin typeface="Courier New" charset="0"/>
              </a:rPr>
              <a:t>distinct ++;</a:t>
            </a: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30000"/>
              </a:lnSpc>
              <a:defRPr/>
            </a:pPr>
            <a:endParaRPr lang="en-US" altLang="en-US" sz="2000" b="1">
              <a:solidFill>
                <a:srgbClr val="FF0000"/>
              </a:solidFill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Coupon-Collector Problem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B45EFD-B309-CC40-AF0C-DC78C5E77D1D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9600" y="1447800"/>
            <a:ext cx="8153400" cy="5293757"/>
          </a:xfrm>
          <a:prstGeom prst="rect">
            <a:avLst/>
          </a:prstGeom>
          <a:solidFill>
            <a:srgbClr val="C0C0C0"/>
          </a:solidFill>
          <a:ln w="15875">
            <a:noFill/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public class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CouponCollector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public static void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main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String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[]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Integer</a:t>
            </a:r>
            <a:r>
              <a:rPr lang="en-US" sz="1600" b="1" kern="0" dirty="0" err="1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parseInt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args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>
                <a:solidFill>
                  <a:srgbClr val="99319A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cnt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1600" b="1" kern="0" dirty="0">
                <a:solidFill>
                  <a:srgbClr val="99319A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   </a:t>
            </a:r>
            <a:r>
              <a:rPr lang="en-US" sz="1600" b="1" kern="0" dirty="0">
                <a:solidFill>
                  <a:srgbClr val="4D4D4D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number of received collected</a:t>
            </a:r>
            <a:endParaRPr lang="en-US" sz="1600" b="1" kern="0" dirty="0">
              <a:solidFill>
                <a:srgbClr val="9C16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distinctCnt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1600" b="1" kern="0" dirty="0">
                <a:solidFill>
                  <a:srgbClr val="99319A"/>
                </a:solidFill>
                <a:latin typeface="Courier New" charset="0"/>
                <a:ea typeface="ＭＳ Ｐゴシック" charset="0"/>
                <a:cs typeface="ＭＳ Ｐゴシック" charset="0"/>
              </a:rPr>
              <a:t>0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    </a:t>
            </a:r>
            <a:r>
              <a:rPr lang="en-US" sz="1600" b="1" kern="0" dirty="0">
                <a:solidFill>
                  <a:srgbClr val="4D4D4D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number of distinct </a:t>
            </a:r>
            <a:endParaRPr lang="en-US" sz="1600" b="1" kern="0" dirty="0">
              <a:solidFill>
                <a:srgbClr val="9C16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boolean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[]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has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new 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boolean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]; // array keeping state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4D4D4D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while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distinctCnt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&lt;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 err="1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int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=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rand(0, N-1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cnt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++;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>
                <a:solidFill>
                  <a:srgbClr val="0000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if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(!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has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]) </a:t>
            </a:r>
            <a:r>
              <a:rPr lang="en-US" sz="1600" b="1" kern="0" dirty="0">
                <a:solidFill>
                  <a:sysClr val="windowText" lastClr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{             </a:t>
            </a:r>
            <a:r>
              <a:rPr lang="en-US" sz="16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find state </a:t>
            </a:r>
            <a:r>
              <a:rPr lang="en-US" sz="1600" b="1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var</a:t>
            </a:r>
            <a:endParaRPr lang="en-US" sz="1600" b="1" kern="0" dirty="0">
              <a:solidFill>
                <a:srgbClr val="FF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distinctCnt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++;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has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[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val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] =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true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;          </a:t>
            </a:r>
            <a:r>
              <a:rPr lang="en-US" sz="1600" b="1" kern="0" dirty="0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update state </a:t>
            </a:r>
            <a:r>
              <a:rPr lang="en-US" sz="1600" b="1" kern="0" dirty="0" err="1">
                <a:solidFill>
                  <a:srgbClr val="FF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var</a:t>
            </a:r>
            <a:endParaRPr lang="en-US" sz="1600" b="1" kern="0" dirty="0">
              <a:solidFill>
                <a:srgbClr val="FF000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kern="0" dirty="0">
              <a:solidFill>
                <a:srgbClr val="000008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kern="0" dirty="0">
                <a:solidFill>
                  <a:srgbClr val="4D4D4D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all N distinct cards found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System</a:t>
            </a:r>
            <a:r>
              <a:rPr lang="en-US" sz="1600" b="1" kern="0" dirty="0" err="1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out</a:t>
            </a:r>
            <a:r>
              <a:rPr lang="en-US" sz="1600" b="1" kern="0" dirty="0" err="1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println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1600" b="1" kern="0" dirty="0" err="1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cnt</a:t>
            </a:r>
            <a:r>
              <a:rPr lang="en-US" sz="1600" b="1" kern="0" dirty="0">
                <a:solidFill>
                  <a:srgbClr val="9C16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000008"/>
                </a:solidFill>
                <a:latin typeface="Courier New" charset="0"/>
                <a:ea typeface="ＭＳ Ｐゴシック" charset="0"/>
                <a:cs typeface="ＭＳ Ｐゴシック" charset="0"/>
              </a:rPr>
              <a:t>}}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For Those Who are Curious</a:t>
            </a:r>
          </a:p>
        </p:txBody>
      </p:sp>
      <p:sp>
        <p:nvSpPr>
          <p:cNvPr id="61442" name="Content Placeholder 7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648200"/>
          </a:xfrm>
        </p:spPr>
        <p:txBody>
          <a:bodyPr/>
          <a:lstStyle/>
          <a:p>
            <a:pPr marL="0" indent="0"/>
            <a:r>
              <a:rPr lang="en-US" altLang="en-US" dirty="0">
                <a:ea typeface="ＭＳ Ｐゴシック" charset="-128"/>
              </a:rPr>
              <a:t> # 1: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 pick a new one with prob. 1</a:t>
            </a:r>
          </a:p>
          <a:p>
            <a:pPr marL="0" indent="0"/>
            <a:r>
              <a:rPr lang="en-US" altLang="en-US" dirty="0">
                <a:ea typeface="ＭＳ Ｐゴシック" charset="-128"/>
              </a:rPr>
              <a:t> # 2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 pick a new one with prob. (N-1)/N, and hence needs ~N/(N-1) for a new one</a:t>
            </a:r>
          </a:p>
          <a:p>
            <a:pPr marL="0" indent="0"/>
            <a:r>
              <a:rPr lang="en-US" altLang="en-US" dirty="0">
                <a:ea typeface="ＭＳ Ｐゴシック" charset="-128"/>
              </a:rPr>
              <a:t> # 3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 pick a new one with prob. (N-2)/N, and hence needs N/(N-2)</a:t>
            </a:r>
          </a:p>
          <a:p>
            <a:pPr marL="400050" lvl="1" indent="0">
              <a:buFont typeface="ZapfDingbats" charset="0"/>
              <a:buNone/>
            </a:pPr>
            <a:r>
              <a:rPr lang="en-US" altLang="en-US" dirty="0">
                <a:ea typeface="ＭＳ Ｐゴシック" charset="-128"/>
              </a:rPr>
              <a:t> =&gt; N (1 + 1/2 + 1/3 + … + 1/N)  ~  N ln N.</a:t>
            </a:r>
          </a:p>
          <a:p>
            <a:pPr marL="0" indent="0"/>
            <a:r>
              <a:rPr lang="en-US" altLang="en-US" dirty="0">
                <a:ea typeface="ＭＳ Ｐゴシック" charset="-128"/>
              </a:rPr>
              <a:t>N = 30 chocolate types.  Expect to wait </a:t>
            </a:r>
            <a:r>
              <a:rPr lang="en-US" altLang="en-US" dirty="0">
                <a:ea typeface="ＭＳ Ｐゴシック" charset="-128"/>
                <a:sym typeface="Symbol" charset="2"/>
              </a:rPr>
              <a:t> </a:t>
            </a:r>
            <a:r>
              <a:rPr lang="en-US" altLang="en-US" dirty="0">
                <a:ea typeface="ＭＳ Ｐゴシック" charset="-128"/>
              </a:rPr>
              <a:t>120 days.</a:t>
            </a:r>
          </a:p>
          <a:p>
            <a:pPr marL="400050" lvl="1" indent="0">
              <a:buFont typeface="ZapfDingbats" charset="0"/>
              <a:buNone/>
            </a:pPr>
            <a:endParaRPr lang="en-US" altLang="en-US" dirty="0">
              <a:ea typeface="ＭＳ Ｐゴシック" charset="-128"/>
            </a:endParaRPr>
          </a:p>
          <a:p>
            <a:pPr marL="0" indent="0"/>
            <a:endParaRPr lang="en-US" altLang="en-US" dirty="0">
              <a:ea typeface="ＭＳ Ｐゴシック" charset="-128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ED5394-9C73-934F-A45A-D3A5C0AB1A2E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 dirty="0">
                <a:ea typeface="ＭＳ Ｐゴシック" charset="-128"/>
              </a:rPr>
              <a:t>Recap: Using Assertion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to View and Fix Program Bug</a:t>
            </a:r>
          </a:p>
        </p:txBody>
      </p:sp>
      <p:sp>
        <p:nvSpPr>
          <p:cNvPr id="43010" name="Rectangle 3"/>
          <p:cNvSpPr txBox="1">
            <a:spLocks/>
          </p:cNvSpPr>
          <p:nvPr/>
        </p:nvSpPr>
        <p:spPr bwMode="auto">
          <a:xfrm>
            <a:off x="685800" y="2286000"/>
            <a:ext cx="7086600" cy="3581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</a:t>
            </a:r>
            <a:r>
              <a:rPr lang="en-US" altLang="x-none" sz="1800" dirty="0">
                <a:solidFill>
                  <a:srgbClr val="C00000"/>
                </a:solidFill>
                <a:latin typeface="Courier New" charset="0"/>
              </a:rPr>
              <a:t>-1</a:t>
            </a:r>
            <a:r>
              <a:rPr lang="en-US" altLang="x-none" sz="1800" dirty="0">
                <a:latin typeface="Courier New" charset="0"/>
              </a:rPr>
              <a:t>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6788" y="3962400"/>
            <a:ext cx="26781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if (grade != -1) {</a:t>
            </a: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br>
              <a:rPr lang="en-US" altLang="x-none" sz="1800" b="1">
                <a:solidFill>
                  <a:srgbClr val="FF0000"/>
                </a:solidFill>
                <a:latin typeface="Courier New" charset="0"/>
              </a:rPr>
            </a:b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4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DEF163-31A4-5432-77D7-49CE9C256502}"/>
              </a:ext>
            </a:extLst>
          </p:cNvPr>
          <p:cNvSpPr txBox="1"/>
          <p:nvPr/>
        </p:nvSpPr>
        <p:spPr>
          <a:xfrm>
            <a:off x="685800" y="1427480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Grade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Comic Sans MS"/>
              </a:rPr>
              <a:t>Analyzer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,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sentinel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input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723856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Array Merge Question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charset="-128"/>
              </a:rPr>
              <a:t>Write a method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merge</a:t>
            </a:r>
            <a:r>
              <a:rPr lang="en-US" altLang="en-US" sz="2000">
                <a:ea typeface="ＭＳ Ｐゴシック" charset="-128"/>
              </a:rPr>
              <a:t> that accepts two arrays of integers and returns a new array containing all elements of the first array followed by all elements of the second.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int[] a1 = {12, 34, 56};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int[] a2 = {7, 8, 9, 10};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 b="1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>
                <a:latin typeface="Courier New" charset="0"/>
                <a:ea typeface="ＭＳ Ｐゴシック" charset="-128"/>
              </a:rPr>
              <a:t>	int[] a3 = merge(a1, a2);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System.out.println( Arrays.toString(a3) );</a:t>
            </a:r>
            <a:endParaRPr lang="en-US" altLang="en-US" sz="14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// [12, 34, 56, 7, 8, 9, 10]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Array Merge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Returns a new array containing all elements of a1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followed by all elements of a2.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public static int[] merge(int[] a1, int[] a2)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int[] result = new int[a1.length + a2.length];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>
                <a:latin typeface="Courier New" charset="0"/>
                <a:ea typeface="ＭＳ Ｐゴシック" charset="-128"/>
              </a:rPr>
              <a:t>    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for (int i = 0; i &lt; a1.length; i++)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    result[i] = a1[i];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for (int i = 0; i &lt; a2.length; i++)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    result[</a:t>
            </a:r>
            <a:r>
              <a:rPr lang="en-US" altLang="en-US" sz="1800" b="1">
                <a:latin typeface="Courier New" charset="0"/>
                <a:ea typeface="ＭＳ Ｐゴシック" charset="-128"/>
              </a:rPr>
              <a:t>a1.length + i</a:t>
            </a:r>
            <a:r>
              <a:rPr lang="en-US" altLang="en-US" sz="1800">
                <a:latin typeface="Courier New" charset="0"/>
                <a:ea typeface="ＭＳ Ｐゴシック" charset="-128"/>
              </a:rPr>
              <a:t>] = a2[i];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>
                <a:latin typeface="Courier New" charset="0"/>
                <a:ea typeface="ＭＳ Ｐゴシック" charset="-128"/>
              </a:rPr>
              <a:t>    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return result;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Array Merge 3 Question</a:t>
            </a:r>
          </a:p>
        </p:txBody>
      </p:sp>
      <p:sp>
        <p:nvSpPr>
          <p:cNvPr id="10752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14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charset="-128"/>
              </a:rPr>
              <a:t>Write a method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merge3</a:t>
            </a:r>
            <a:r>
              <a:rPr lang="en-US" altLang="en-US" sz="2000">
                <a:ea typeface="ＭＳ Ｐゴシック" charset="-128"/>
              </a:rPr>
              <a:t> that merges 3 arrays similarly.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int[] a1 = {12, 34, 56};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int[] a2 = {7, 8, 9, 10};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int[] a3 = {444, 222, -1};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 b="1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>
                <a:latin typeface="Courier New" charset="0"/>
                <a:ea typeface="ＭＳ Ｐゴシック" charset="-128"/>
              </a:rPr>
              <a:t>	int[] a4 = merge3(a1, a2, a3);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>
                <a:latin typeface="Courier New" charset="0"/>
                <a:ea typeface="ＭＳ Ｐゴシック" charset="-128"/>
              </a:rPr>
              <a:t>	System.out.println( Arrays.toString(a4) );</a:t>
            </a:r>
            <a:endParaRPr lang="en-US" altLang="en-US" sz="14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// [12, 34, 56, 7, 8, 9, 10, 444, 222, -1]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Array Merge 3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82000" cy="33528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Returns a new array containing all elements of a1,a2,a3.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public static int[] merge3(int[] a1, int[] a2, int[] a3)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int[] a4 = new int[a1.length + a2.length + a3.length];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700">
                <a:latin typeface="Courier New" charset="0"/>
                <a:ea typeface="ＭＳ Ｐゴシック" charset="-128"/>
              </a:rPr>
              <a:t>    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for (int i = 0; i &lt; a1.length; i++)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a4[i] = a1[i];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for (int i = 0; i &lt; a2.length; i++)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a4[a1.length + i] = a2[i];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for (int i = 0; i &lt; a3.length; i++)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    a4[</a:t>
            </a:r>
            <a:r>
              <a:rPr lang="en-US" altLang="en-US" sz="1600" b="1">
                <a:latin typeface="Courier New" charset="0"/>
                <a:ea typeface="ＭＳ Ｐゴシック" charset="-128"/>
              </a:rPr>
              <a:t>a1.length + a2.length + i</a:t>
            </a:r>
            <a:r>
              <a:rPr lang="en-US" altLang="en-US" sz="1600">
                <a:latin typeface="Courier New" charset="0"/>
                <a:ea typeface="ＭＳ Ｐゴシック" charset="-128"/>
              </a:rPr>
              <a:t>] = a3[i];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700">
                <a:latin typeface="Courier New" charset="0"/>
                <a:ea typeface="ＭＳ Ｐゴシック" charset="-128"/>
              </a:rPr>
              <a:t>    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    return a4;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33400" y="5029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en-US" sz="1600">
              <a:latin typeface="Courier New" charset="0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 b="1">
                <a:solidFill>
                  <a:srgbClr val="008080"/>
                </a:solidFill>
                <a:latin typeface="Courier New" charset="0"/>
              </a:rPr>
              <a:t>// Shorter version that calls merge.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</a:rPr>
              <a:t>public static int[] merge3(int[] a1, int[] a2, int[] a3)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</a:rPr>
              <a:t>    return </a:t>
            </a:r>
            <a:r>
              <a:rPr lang="en-US" altLang="en-US" sz="1600" b="1">
                <a:latin typeface="Courier New" charset="0"/>
              </a:rPr>
              <a:t>merge(merge(a1, a2), a3);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en-US" sz="1600">
                <a:latin typeface="Courier New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2188" y="6324600"/>
            <a:ext cx="5043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charset="0"/>
              </a:rPr>
              <a:t>Discussion: Which version do you use?</a:t>
            </a:r>
            <a:endParaRPr lang="en-US" altLang="en-US" sz="16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Complexity Analysis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V1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Creation of array (static complexity)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One array of size N1 + N2 + N3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Copy values (dynamic)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N1 + N2 + N3 values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V2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Creation of array 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First size N1 + N2; second size (N1 + N2) + N3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Copy values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First N1 + N2 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Then N1 + N2 + N3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reviews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Arrays and reference semantics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813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Motivation: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Primitive</a:t>
            </a:r>
            <a:r>
              <a:rPr lang="en-US" altLang="en-US" dirty="0">
                <a:ea typeface="ＭＳ Ｐゴシック" charset="-128"/>
              </a:rPr>
              <a:t>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swap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altLang="en-US" sz="7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public static void main(String[] args)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    int a = 1;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    int b = 2;</a:t>
            </a:r>
          </a:p>
          <a:p>
            <a:pPr lvl="1"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      System.out.println(a + " " + b); // ?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  <a:r>
              <a:rPr lang="en-US" altLang="en-US" sz="2000" b="1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swap(a, b);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 b="1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    System.out.println(a + " " + b); // ?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20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public static void swap(int a, int b)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      // swap a and b’s values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    int temp = a;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    a = b;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    b = temp;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ro-RO" altLang="en-US" sz="2000" b="1">
                <a:latin typeface="Courier New" charset="0"/>
                <a:ea typeface="ＭＳ Ｐゴシック" charset="-128"/>
              </a:rPr>
              <a:t>	    System.out.println(a + " " + b); // ?</a:t>
            </a:r>
            <a:endParaRPr lang="en-US" altLang="en-US" sz="2000" b="1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Motivation: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Array</a:t>
            </a:r>
            <a:r>
              <a:rPr lang="en-US" altLang="en-US" dirty="0">
                <a:ea typeface="ＭＳ Ｐゴシック" charset="-128"/>
              </a:rPr>
              <a:t> Reversal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153400" cy="4648200"/>
          </a:xfrm>
        </p:spPr>
        <p:txBody>
          <a:bodyPr/>
          <a:lstStyle/>
          <a:p>
            <a:pPr lvl="1" eaLnBrk="1" hangingPunct="1"/>
            <a:endParaRPr lang="en-US" altLang="en-US" sz="70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public static void main(String[] args)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    int[] a = {1, 2};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      System.out.println( Arrays.toString(a) 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  <a:r>
              <a:rPr lang="en-US" altLang="en-US" sz="2000" b="1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reverse(a);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700" b="1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    System.out.println( Arrays.toString(a) 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20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public static void reverse(int[] a)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    for (int i = 0; i &lt; a.length / 2; i++)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        int temp = a[i];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        a[i] = a[a.length-1-i];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          a[a.length-1-i] = temp;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  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>
                <a:latin typeface="Courier New" charset="0"/>
                <a:ea typeface="ＭＳ Ｐゴシック" charset="-128"/>
              </a:rPr>
              <a:t>	}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Value Semantics and </a:t>
            </a:r>
            <a:br>
              <a:rPr lang="en-US" altLang="en-US" sz="3600" dirty="0">
                <a:ea typeface="ＭＳ Ｐゴシック" charset="-128"/>
              </a:rPr>
            </a:br>
            <a:r>
              <a:rPr lang="en-US" altLang="en-US" sz="3600" dirty="0">
                <a:solidFill>
                  <a:srgbClr val="C00000"/>
                </a:solidFill>
                <a:ea typeface="ＭＳ Ｐゴシック" charset="-128"/>
              </a:rPr>
              <a:t>Reference</a:t>
            </a:r>
            <a:r>
              <a:rPr lang="en-US" altLang="en-US" sz="3600" dirty="0">
                <a:ea typeface="ＭＳ Ｐゴシック" charset="-128"/>
              </a:rPr>
              <a:t> Semantics</a:t>
            </a:r>
          </a:p>
        </p:txBody>
      </p:sp>
      <p:sp>
        <p:nvSpPr>
          <p:cNvPr id="129026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Char char="q"/>
              <a:defRPr/>
            </a:pPr>
            <a:r>
              <a:rPr lang="en-US" sz="2400" dirty="0"/>
              <a:t>Primitive data types use value semantics: variable stores </a:t>
            </a:r>
            <a:r>
              <a:rPr lang="en-US" sz="2400" dirty="0">
                <a:solidFill>
                  <a:srgbClr val="FF0000"/>
                </a:solidFill>
              </a:rPr>
              <a:t>value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ZapfDingbats" charset="0"/>
              <a:buNone/>
              <a:defRPr/>
            </a:pPr>
            <a:endParaRPr lang="en-US" dirty="0"/>
          </a:p>
          <a:p>
            <a:pPr>
              <a:buFont typeface="Wingdings" charset="0"/>
              <a:buChar char="q"/>
              <a:defRPr/>
            </a:pPr>
            <a:r>
              <a:rPr lang="en-US" sz="2400" dirty="0"/>
              <a:t>Non primitive data types (e.g., arrays and objects) use reference semantics: variable stores </a:t>
            </a:r>
            <a:r>
              <a:rPr lang="en-US" sz="2400" dirty="0">
                <a:solidFill>
                  <a:srgbClr val="FF0000"/>
                </a:solidFill>
              </a:rPr>
              <a:t>reference address</a:t>
            </a:r>
            <a:endParaRPr lang="en-US" sz="2400" dirty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26F4E1-5D25-0840-9081-8FF995F2E55D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Tahoma" charset="0"/>
            </a:endParaRPr>
          </a:p>
        </p:txBody>
      </p:sp>
      <p:graphicFrame>
        <p:nvGraphicFramePr>
          <p:cNvPr id="5" name="Group 96"/>
          <p:cNvGraphicFramePr>
            <a:graphicFrameLocks noGrp="1"/>
          </p:cNvGraphicFramePr>
          <p:nvPr/>
        </p:nvGraphicFramePr>
        <p:xfrm>
          <a:off x="4286250" y="25146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835" name="Rectangle 6"/>
          <p:cNvSpPr>
            <a:spLocks noChangeArrowheads="1"/>
          </p:cNvSpPr>
          <p:nvPr/>
        </p:nvSpPr>
        <p:spPr bwMode="auto">
          <a:xfrm>
            <a:off x="1847850" y="2590800"/>
            <a:ext cx="172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ourier New" charset="0"/>
              </a:rPr>
              <a:t>int x = 5;</a:t>
            </a:r>
            <a:endParaRPr lang="en-US" altLang="en-US" sz="500">
              <a:latin typeface="Times New Roman" charset="0"/>
            </a:endParaRPr>
          </a:p>
        </p:txBody>
      </p:sp>
      <p:sp>
        <p:nvSpPr>
          <p:cNvPr id="77836" name="Rectangle 15"/>
          <p:cNvSpPr>
            <a:spLocks noChangeArrowheads="1"/>
          </p:cNvSpPr>
          <p:nvPr/>
        </p:nvSpPr>
        <p:spPr bwMode="auto">
          <a:xfrm>
            <a:off x="228600" y="4659313"/>
            <a:ext cx="746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>
                <a:latin typeface="Courier New" charset="0"/>
              </a:rPr>
              <a:t>int[] a = {1, 2, 3};</a:t>
            </a:r>
          </a:p>
        </p:txBody>
      </p:sp>
      <p:sp>
        <p:nvSpPr>
          <p:cNvPr id="77837" name="Line 32"/>
          <p:cNvSpPr>
            <a:spLocks noChangeShapeType="1"/>
          </p:cNvSpPr>
          <p:nvPr/>
        </p:nvSpPr>
        <p:spPr bwMode="auto">
          <a:xfrm flipV="1">
            <a:off x="6400800" y="5105400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8" name="Rectangle 10"/>
          <p:cNvSpPr>
            <a:spLocks noChangeArrowheads="1"/>
          </p:cNvSpPr>
          <p:nvPr/>
        </p:nvSpPr>
        <p:spPr bwMode="auto">
          <a:xfrm>
            <a:off x="5105400" y="5791200"/>
            <a:ext cx="14478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Address of an array</a:t>
            </a:r>
          </a:p>
        </p:txBody>
      </p:sp>
      <p:sp>
        <p:nvSpPr>
          <p:cNvPr id="77839" name="Rectangle 28"/>
          <p:cNvSpPr>
            <a:spLocks noChangeArrowheads="1"/>
          </p:cNvSpPr>
          <p:nvPr/>
        </p:nvSpPr>
        <p:spPr bwMode="auto">
          <a:xfrm>
            <a:off x="3962400" y="6019800"/>
            <a:ext cx="11430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buClr>
                <a:srgbClr val="EB641B"/>
              </a:buClr>
              <a:buSzPct val="95000"/>
              <a:buFont typeface="Wingdings 2" charset="2"/>
              <a:buNone/>
            </a:pPr>
            <a:r>
              <a:rPr lang="en-US" altLang="en-US" sz="1800" i="1">
                <a:latin typeface="Times New Roman" charset="0"/>
              </a:rPr>
              <a:t>a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486400"/>
            <a:ext cx="314642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See </a:t>
            </a:r>
            <a:b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printVariable</a:t>
            </a: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() of </a:t>
            </a:r>
            <a:b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ArrayAsRef.java</a:t>
            </a:r>
            <a:endParaRPr lang="en-US" sz="2000" b="1" kern="0" dirty="0">
              <a:solidFill>
                <a:srgbClr val="008080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41" name="Rectangle 10"/>
          <p:cNvSpPr>
            <a:spLocks noChangeArrowheads="1"/>
          </p:cNvSpPr>
          <p:nvPr/>
        </p:nvSpPr>
        <p:spPr bwMode="auto">
          <a:xfrm>
            <a:off x="7391400" y="5105400"/>
            <a:ext cx="1447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1</a:t>
            </a:r>
          </a:p>
        </p:txBody>
      </p:sp>
      <p:sp>
        <p:nvSpPr>
          <p:cNvPr id="77842" name="Rectangle 10"/>
          <p:cNvSpPr>
            <a:spLocks noChangeArrowheads="1"/>
          </p:cNvSpPr>
          <p:nvPr/>
        </p:nvSpPr>
        <p:spPr bwMode="auto">
          <a:xfrm>
            <a:off x="7391400" y="5486400"/>
            <a:ext cx="1447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2</a:t>
            </a:r>
          </a:p>
        </p:txBody>
      </p:sp>
      <p:sp>
        <p:nvSpPr>
          <p:cNvPr id="77843" name="Rectangle 10"/>
          <p:cNvSpPr>
            <a:spLocks noChangeArrowheads="1"/>
          </p:cNvSpPr>
          <p:nvPr/>
        </p:nvSpPr>
        <p:spPr bwMode="auto">
          <a:xfrm>
            <a:off x="7391400" y="5867400"/>
            <a:ext cx="1447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DC234-5AD4-ACCB-45EE-624B2BFB4C1F}"/>
              </a:ext>
            </a:extLst>
          </p:cNvPr>
          <p:cNvSpPr txBox="1"/>
          <p:nvPr/>
        </p:nvSpPr>
        <p:spPr>
          <a:xfrm>
            <a:off x="5486400" y="4174004"/>
            <a:ext cx="365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Reference</a:t>
            </a:r>
            <a:r>
              <a:rPr kumimoji="0" lang="zh-CN" altLang="en-US" sz="3600" b="0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引用</a:t>
            </a:r>
            <a:endParaRPr lang="en-C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References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ea typeface="ＭＳ Ｐゴシック" charset="-128"/>
              </a:rPr>
              <a:t> Why reference variables</a:t>
            </a:r>
          </a:p>
          <a:p>
            <a:pPr eaLnBrk="1" hangingPunct="1"/>
            <a:endParaRPr lang="en-US" altLang="en-US" sz="36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ＭＳ Ｐゴシック" charset="-128"/>
              </a:rPr>
              <a:t>Efficiency.  Copying large objects/arrays slows down a program</a:t>
            </a:r>
          </a:p>
          <a:p>
            <a:pPr lvl="1" eaLnBrk="1" hangingPunct="1"/>
            <a:endParaRPr lang="en-US" altLang="en-US" sz="28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ＭＳ Ｐゴシック" charset="-128"/>
              </a:rPr>
              <a:t>Sharing.  It's useful to share an object/array's data among methods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x-none" sz="2800" dirty="0">
                <a:ea typeface="ＭＳ Ｐゴシック" charset="-128"/>
              </a:rPr>
              <a:t>Recap: Another View of the Sentinel Bug: </a:t>
            </a:r>
            <a:br>
              <a:rPr lang="en-US" altLang="x-none" sz="2800" dirty="0">
                <a:ea typeface="ＭＳ Ｐゴシック" charset="-128"/>
              </a:rPr>
            </a:br>
            <a:r>
              <a:rPr lang="en-US" altLang="x-none" sz="2800" dirty="0">
                <a:ea typeface="ＭＳ Ｐゴシック" charset="-128"/>
              </a:rPr>
              <a:t>The Fencepost Problem</a:t>
            </a: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609600" y="1524000"/>
            <a:ext cx="7924800" cy="954107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dirty="0">
                <a:latin typeface="Comic Sans MS" charset="0"/>
              </a:rPr>
              <a:t>The sentinel input loop pattern is a </a:t>
            </a:r>
            <a:r>
              <a:rPr lang="en-US" altLang="x-none" sz="2000" dirty="0">
                <a:solidFill>
                  <a:srgbClr val="C00000"/>
                </a:solidFill>
                <a:latin typeface="Comic Sans MS" charset="0"/>
              </a:rPr>
              <a:t>fencepost</a:t>
            </a:r>
            <a:r>
              <a:rPr lang="en-US" altLang="x-none" sz="2000" dirty="0">
                <a:latin typeface="Comic Sans MS" charset="0"/>
              </a:rPr>
              <a:t> problem: </a:t>
            </a:r>
            <a:r>
              <a:rPr lang="en-US" altLang="x-none" sz="1800" dirty="0">
                <a:latin typeface="Comic Sans MS" charset="0"/>
              </a:rPr>
              <a:t>Must read </a:t>
            </a:r>
            <a:r>
              <a:rPr lang="en-US" altLang="x-none" sz="1800" i="1" dirty="0">
                <a:latin typeface="Comic Sans MS" charset="0"/>
              </a:rPr>
              <a:t>N</a:t>
            </a:r>
            <a:r>
              <a:rPr lang="en-US" altLang="x-none" sz="1800" dirty="0">
                <a:latin typeface="Comic Sans MS" charset="0"/>
              </a:rPr>
              <a:t> grades, but sum/count only the first </a:t>
            </a:r>
            <a:r>
              <a:rPr lang="en-US" altLang="x-none" sz="1800" i="1" dirty="0">
                <a:latin typeface="Comic Sans MS" charset="0"/>
              </a:rPr>
              <a:t>N</a:t>
            </a:r>
            <a:r>
              <a:rPr lang="en-US" altLang="x-none" sz="1800" dirty="0">
                <a:latin typeface="Comic Sans MS" charset="0"/>
              </a:rPr>
              <a:t>-1. The buggy version did not handle it correct.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5</a:t>
            </a:fld>
            <a:endParaRPr lang="en-US" altLang="x-none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833" y="3227958"/>
            <a:ext cx="3485393" cy="1953642"/>
            <a:chOff x="349588" y="2819400"/>
            <a:chExt cx="4592234" cy="2619081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512697" y="2819400"/>
              <a:ext cx="4429125" cy="990600"/>
              <a:chOff x="1248" y="3360"/>
              <a:chExt cx="2019" cy="624"/>
            </a:xfrm>
          </p:grpSpPr>
          <p:grpSp>
            <p:nvGrpSpPr>
              <p:cNvPr id="11" name="Group 5"/>
              <p:cNvGrpSpPr>
                <a:grpSpLocks/>
              </p:cNvGrpSpPr>
              <p:nvPr/>
            </p:nvGrpSpPr>
            <p:grpSpPr bwMode="auto">
              <a:xfrm>
                <a:off x="1248" y="3360"/>
                <a:ext cx="624" cy="624"/>
                <a:chOff x="480" y="2400"/>
                <a:chExt cx="624" cy="624"/>
              </a:xfrm>
            </p:grpSpPr>
            <p:sp>
              <p:nvSpPr>
                <p:cNvPr id="23" name="Rectangle 6"/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14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grpSp>
              <p:nvGrpSpPr>
                <p:cNvPr id="24" name="Group 7"/>
                <p:cNvGrpSpPr>
                  <a:grpSpLocks/>
                </p:cNvGrpSpPr>
                <p:nvPr/>
              </p:nvGrpSpPr>
              <p:grpSpPr bwMode="auto">
                <a:xfrm>
                  <a:off x="624" y="2496"/>
                  <a:ext cx="480" cy="240"/>
                  <a:chOff x="624" y="2496"/>
                  <a:chExt cx="480" cy="240"/>
                </a:xfrm>
              </p:grpSpPr>
              <p:sp>
                <p:nvSpPr>
                  <p:cNvPr id="2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496"/>
                    <a:ext cx="48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688"/>
                    <a:ext cx="48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</p:grpSp>
          </p:grpSp>
          <p:grpSp>
            <p:nvGrpSpPr>
              <p:cNvPr id="12" name="Group 10"/>
              <p:cNvGrpSpPr>
                <a:grpSpLocks/>
              </p:cNvGrpSpPr>
              <p:nvPr/>
            </p:nvGrpSpPr>
            <p:grpSpPr bwMode="auto">
              <a:xfrm>
                <a:off x="1872" y="3360"/>
                <a:ext cx="624" cy="624"/>
                <a:chOff x="480" y="2400"/>
                <a:chExt cx="624" cy="624"/>
              </a:xfrm>
            </p:grpSpPr>
            <p:sp>
              <p:nvSpPr>
                <p:cNvPr id="19" name="Rectangle 11"/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14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grpSp>
              <p:nvGrpSpPr>
                <p:cNvPr id="20" name="Group 12"/>
                <p:cNvGrpSpPr>
                  <a:grpSpLocks/>
                </p:cNvGrpSpPr>
                <p:nvPr/>
              </p:nvGrpSpPr>
              <p:grpSpPr bwMode="auto">
                <a:xfrm>
                  <a:off x="624" y="2496"/>
                  <a:ext cx="480" cy="240"/>
                  <a:chOff x="624" y="2496"/>
                  <a:chExt cx="480" cy="240"/>
                </a:xfrm>
              </p:grpSpPr>
              <p:sp>
                <p:nvSpPr>
                  <p:cNvPr id="2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496"/>
                    <a:ext cx="48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2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688"/>
                    <a:ext cx="48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</p:grpSp>
          </p:grpSp>
          <p:grpSp>
            <p:nvGrpSpPr>
              <p:cNvPr id="13" name="Group 20"/>
              <p:cNvGrpSpPr>
                <a:grpSpLocks/>
              </p:cNvGrpSpPr>
              <p:nvPr/>
            </p:nvGrpSpPr>
            <p:grpSpPr bwMode="auto">
              <a:xfrm>
                <a:off x="2499" y="3360"/>
                <a:ext cx="624" cy="624"/>
                <a:chOff x="-141" y="2400"/>
                <a:chExt cx="624" cy="624"/>
              </a:xfrm>
            </p:grpSpPr>
            <p:sp>
              <p:nvSpPr>
                <p:cNvPr id="15" name="Rectangle 21"/>
                <p:cNvSpPr>
                  <a:spLocks noChangeArrowheads="1"/>
                </p:cNvSpPr>
                <p:nvPr/>
              </p:nvSpPr>
              <p:spPr bwMode="auto">
                <a:xfrm>
                  <a:off x="-141" y="2400"/>
                  <a:ext cx="144" cy="62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grpSp>
              <p:nvGrpSpPr>
                <p:cNvPr id="16" name="Group 22"/>
                <p:cNvGrpSpPr>
                  <a:grpSpLocks/>
                </p:cNvGrpSpPr>
                <p:nvPr/>
              </p:nvGrpSpPr>
              <p:grpSpPr bwMode="auto">
                <a:xfrm>
                  <a:off x="3" y="2496"/>
                  <a:ext cx="480" cy="240"/>
                  <a:chOff x="3" y="2496"/>
                  <a:chExt cx="480" cy="240"/>
                </a:xfrm>
              </p:grpSpPr>
              <p:sp>
                <p:nvSpPr>
                  <p:cNvPr id="1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" y="2496"/>
                    <a:ext cx="48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  <p:sp>
                <p:nvSpPr>
                  <p:cNvPr id="1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" y="2688"/>
                    <a:ext cx="480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1pPr>
                    <a:lvl2pPr marL="742950" indent="-28575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2pPr>
                    <a:lvl3pPr marL="11430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3pPr>
                    <a:lvl4pPr marL="16002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 eaLnBrk="0" hangingPunct="0"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5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 eaLnBrk="1" hangingPunct="1"/>
                    <a:endParaRPr lang="x-none" altLang="x-none"/>
                  </a:p>
                </p:txBody>
              </p:sp>
            </p:grpSp>
          </p:grpSp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3123" y="336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</p:grp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49588" y="4572000"/>
              <a:ext cx="1535891" cy="866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read</a:t>
              </a:r>
              <a:b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</a:br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a number</a:t>
              </a:r>
              <a:endParaRPr lang="en-US" altLang="x-none" sz="200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968527" y="4781633"/>
              <a:ext cx="2777783" cy="495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800" dirty="0">
                  <a:solidFill>
                    <a:srgbClr val="000000"/>
                  </a:solidFill>
                  <a:latin typeface="Comic Sans MS" charset="0"/>
                </a:rPr>
                <a:t>update sum/count</a:t>
              </a:r>
              <a:endParaRPr lang="en-US" altLang="x-none" sz="200" dirty="0"/>
            </a:p>
          </p:txBody>
        </p:sp>
        <p:cxnSp>
          <p:nvCxnSpPr>
            <p:cNvPr id="29" name="Straight Arrow Connector 29"/>
            <p:cNvCxnSpPr>
              <a:cxnSpLocks noChangeShapeType="1"/>
            </p:cNvCxnSpPr>
            <p:nvPr/>
          </p:nvCxnSpPr>
          <p:spPr bwMode="auto">
            <a:xfrm rot="16200000" flipV="1">
              <a:off x="512698" y="3967162"/>
              <a:ext cx="762000" cy="4476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1197704" y="3729831"/>
              <a:ext cx="762000" cy="9223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1884298" y="3043237"/>
              <a:ext cx="762000" cy="22955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2569304" y="2358231"/>
              <a:ext cx="762000" cy="3665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1818416" y="3342481"/>
              <a:ext cx="914400" cy="18494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16200000" flipV="1">
              <a:off x="2504216" y="4028281"/>
              <a:ext cx="914400" cy="4778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3190016" y="3820319"/>
              <a:ext cx="914400" cy="8937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8534400" y="3625043"/>
            <a:ext cx="105954" cy="4429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300"/>
          </a:p>
        </p:txBody>
      </p:sp>
      <p:grpSp>
        <p:nvGrpSpPr>
          <p:cNvPr id="37" name="Group 7"/>
          <p:cNvGrpSpPr>
            <a:grpSpLocks/>
          </p:cNvGrpSpPr>
          <p:nvPr/>
        </p:nvGrpSpPr>
        <p:grpSpPr bwMode="auto">
          <a:xfrm>
            <a:off x="8269514" y="4628351"/>
            <a:ext cx="529771" cy="276850"/>
            <a:chOff x="7467600" y="3505200"/>
            <a:chExt cx="762000" cy="381000"/>
          </a:xfrm>
        </p:grpSpPr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7467600" y="3505200"/>
              <a:ext cx="7620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300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7467600" y="3810000"/>
              <a:ext cx="7620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300"/>
            </a:p>
          </p:txBody>
        </p:sp>
      </p:grpSp>
      <p:sp>
        <p:nvSpPr>
          <p:cNvPr id="40" name="Rectangle 3"/>
          <p:cNvSpPr txBox="1">
            <a:spLocks/>
          </p:cNvSpPr>
          <p:nvPr/>
        </p:nvSpPr>
        <p:spPr bwMode="auto">
          <a:xfrm>
            <a:off x="4050508" y="2718788"/>
            <a:ext cx="4831139" cy="345341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>
                <a:latin typeface="Courier New" charset="0"/>
              </a:rPr>
              <a:t>Scanner console = new Scanner(</a:t>
            </a:r>
            <a:r>
              <a:rPr lang="en-US" altLang="x-none" sz="1400" dirty="0" err="1">
                <a:latin typeface="Courier New" charset="0"/>
              </a:rPr>
              <a:t>System.in</a:t>
            </a:r>
            <a:r>
              <a:rPr lang="en-US" altLang="x-none" sz="14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 err="1">
                <a:latin typeface="Courier New" charset="0"/>
              </a:rPr>
              <a:t>int</a:t>
            </a:r>
            <a:r>
              <a:rPr lang="en-US" altLang="x-none" sz="14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 err="1">
                <a:latin typeface="Courier New" charset="0"/>
              </a:rPr>
              <a:t>int</a:t>
            </a:r>
            <a:r>
              <a:rPr lang="en-US" altLang="x-none" sz="14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>
                <a:latin typeface="Courier New" charset="0"/>
              </a:rPr>
              <a:t>  </a:t>
            </a:r>
            <a:r>
              <a:rPr lang="en-US" altLang="x-none" sz="1400" dirty="0" err="1">
                <a:latin typeface="Courier New" charset="0"/>
              </a:rPr>
              <a:t>System.out.print</a:t>
            </a:r>
            <a:r>
              <a:rPr lang="en-US" altLang="x-none" sz="14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>
                <a:latin typeface="Courier New" charset="0"/>
              </a:rPr>
              <a:t>  grade = </a:t>
            </a:r>
            <a:r>
              <a:rPr lang="en-US" altLang="x-none" sz="1400" dirty="0" err="1">
                <a:latin typeface="Courier New" charset="0"/>
              </a:rPr>
              <a:t>console.nextInt</a:t>
            </a:r>
            <a:r>
              <a:rPr lang="en-US" altLang="x-none" sz="14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400" dirty="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4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400" dirty="0" err="1">
                <a:latin typeface="Courier New" charset="0"/>
              </a:rPr>
              <a:t>System.out.println</a:t>
            </a:r>
            <a:r>
              <a:rPr lang="en-US" altLang="x-none" sz="1400" dirty="0">
                <a:latin typeface="Courier New" charset="0"/>
              </a:rPr>
              <a:t>(</a:t>
            </a:r>
            <a:r>
              <a:rPr lang="en-US" altLang="en-US" sz="1400" dirty="0">
                <a:latin typeface="Courier New" charset="0"/>
              </a:rPr>
              <a:t>”</a:t>
            </a:r>
            <a:r>
              <a:rPr lang="en-US" altLang="x-none" sz="1400" dirty="0">
                <a:latin typeface="Courier New" charset="0"/>
              </a:rPr>
              <a:t>The average is </a:t>
            </a:r>
            <a:r>
              <a:rPr lang="en-US" altLang="en-US" sz="1400" dirty="0">
                <a:latin typeface="Courier New" charset="0"/>
              </a:rPr>
              <a:t>“</a:t>
            </a:r>
            <a:r>
              <a:rPr lang="en-US" altLang="x-none" sz="1400" dirty="0">
                <a:latin typeface="Courier New" charset="0"/>
              </a:rPr>
              <a:t> +</a:t>
            </a:r>
            <a:br>
              <a:rPr lang="en-US" altLang="x-none" sz="1400" dirty="0">
                <a:latin typeface="Courier New" charset="0"/>
              </a:rPr>
            </a:br>
            <a:r>
              <a:rPr lang="en-US" altLang="x-none" sz="1400" dirty="0">
                <a:latin typeface="Courier New" charset="0"/>
              </a:rPr>
              <a:t>                 (count &gt; 0? </a:t>
            </a:r>
            <a:br>
              <a:rPr lang="en-US" altLang="x-none" sz="1400" dirty="0">
                <a:latin typeface="Courier New" charset="0"/>
              </a:rPr>
            </a:br>
            <a:r>
              <a:rPr lang="en-US" altLang="x-none" sz="1400" dirty="0">
                <a:latin typeface="Courier New" charset="0"/>
              </a:rPr>
              <a:t>                     sum /count : 0) 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E8A7C-5383-738A-BEE5-16AB9D5F2B94}"/>
              </a:ext>
            </a:extLst>
          </p:cNvPr>
          <p:cNvSpPr txBox="1"/>
          <p:nvPr/>
        </p:nvSpPr>
        <p:spPr>
          <a:xfrm>
            <a:off x="365760" y="6248400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Fencepost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栅栏安置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047005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Value/Reference Semantics and Assignment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610600" cy="44196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When variable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a</a:t>
            </a:r>
            <a:r>
              <a:rPr lang="en-US" altLang="en-US" dirty="0">
                <a:ea typeface="ＭＳ Ｐゴシック" charset="-128"/>
              </a:rPr>
              <a:t> is assigned to variable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b</a:t>
            </a:r>
            <a:r>
              <a:rPr lang="en-US" altLang="en-US" dirty="0">
                <a:ea typeface="ＭＳ Ｐゴシック" charset="-128"/>
              </a:rPr>
              <a:t>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  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b = a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it is always that the content of </a:t>
            </a:r>
            <a:r>
              <a:rPr lang="en-US" altLang="en-US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a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 is copied to </a:t>
            </a:r>
            <a:r>
              <a:rPr lang="en-US" altLang="en-US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b</a:t>
            </a:r>
          </a:p>
          <a:p>
            <a:endParaRPr lang="en-US" altLang="en-US" dirty="0">
              <a:latin typeface="Courier New" charset="0"/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if a value type, then it is the </a:t>
            </a:r>
            <a:r>
              <a:rPr lang="en-US" altLang="en-US" b="1" dirty="0">
                <a:solidFill>
                  <a:srgbClr val="CC0000"/>
                </a:solidFill>
                <a:ea typeface="ＭＳ Ｐゴシック" charset="-128"/>
              </a:rPr>
              <a:t>value</a:t>
            </a:r>
            <a:r>
              <a:rPr lang="en-US" altLang="en-US" dirty="0">
                <a:ea typeface="ＭＳ Ｐゴシック" charset="-128"/>
              </a:rPr>
              <a:t> that is copied</a:t>
            </a:r>
          </a:p>
          <a:p>
            <a:pPr lvl="1">
              <a:lnSpc>
                <a:spcPct val="80000"/>
              </a:lnSpc>
            </a:pPr>
            <a:endParaRPr lang="en-US" altLang="en-US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if a reference type, then it is the </a:t>
            </a:r>
            <a:r>
              <a:rPr lang="en-US" altLang="en-US" b="1" dirty="0">
                <a:solidFill>
                  <a:srgbClr val="CC0000"/>
                </a:solidFill>
                <a:ea typeface="ＭＳ Ｐゴシック" charset="-128"/>
              </a:rPr>
              <a:t>reference</a:t>
            </a:r>
            <a:r>
              <a:rPr lang="en-US" altLang="en-US" dirty="0">
                <a:ea typeface="ＭＳ Ｐゴシック" charset="-128"/>
              </a:rPr>
              <a:t> that is copied,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b</a:t>
            </a:r>
            <a:r>
              <a:rPr lang="en-US" altLang="en-US" dirty="0">
                <a:ea typeface="ＭＳ Ｐゴシック" charset="-128"/>
              </a:rPr>
              <a:t> becomes an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alias</a:t>
            </a:r>
            <a:r>
              <a:rPr lang="en-US" altLang="en-US" dirty="0">
                <a:ea typeface="ＭＳ Ｐゴシック" charset="-128"/>
              </a:rPr>
              <a:t> of 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a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968D82-F5A7-E14D-9908-9B7B872B8175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Example: Value Assignment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Modifying the value of one value variable does not affect others.</a:t>
            </a:r>
          </a:p>
          <a:p>
            <a:pPr lvl="1" eaLnBrk="1" hangingPunct="1"/>
            <a:endParaRPr lang="en-US" altLang="en-US" sz="20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int x = 5;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b="1" dirty="0">
                <a:latin typeface="Courier New" charset="0"/>
                <a:ea typeface="ＭＳ Ｐゴシック" charset="-128"/>
              </a:rPr>
              <a:t>	int y = x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;     </a:t>
            </a:r>
            <a:r>
              <a:rPr lang="en-US" altLang="en-US" sz="20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x = 5, y = 5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y = 17;        </a:t>
            </a:r>
            <a:r>
              <a:rPr lang="en-US" altLang="en-US" sz="20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x = 5, y = 17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2000" dirty="0">
                <a:latin typeface="Courier New" charset="0"/>
                <a:ea typeface="ＭＳ Ｐゴシック" charset="-128"/>
              </a:rPr>
              <a:t>	x = 8;         </a:t>
            </a:r>
            <a:r>
              <a:rPr lang="en-US" altLang="en-US" sz="20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x = 8, y = 17</a:t>
            </a:r>
          </a:p>
        </p:txBody>
      </p:sp>
      <p:graphicFrame>
        <p:nvGraphicFramePr>
          <p:cNvPr id="4" name="Group 96"/>
          <p:cNvGraphicFramePr>
            <a:graphicFrameLocks noGrp="1"/>
          </p:cNvGraphicFramePr>
          <p:nvPr/>
        </p:nvGraphicFramePr>
        <p:xfrm>
          <a:off x="7010400" y="48006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Group 96"/>
          <p:cNvGraphicFramePr>
            <a:graphicFrameLocks noGrp="1"/>
          </p:cNvGraphicFramePr>
          <p:nvPr/>
        </p:nvGraphicFramePr>
        <p:xfrm>
          <a:off x="7029450" y="54864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oup 96"/>
          <p:cNvGraphicFramePr>
            <a:graphicFrameLocks noGrp="1"/>
          </p:cNvGraphicFramePr>
          <p:nvPr/>
        </p:nvGraphicFramePr>
        <p:xfrm>
          <a:off x="7010400" y="54864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Group 96"/>
          <p:cNvGraphicFramePr>
            <a:graphicFrameLocks noGrp="1"/>
          </p:cNvGraphicFramePr>
          <p:nvPr/>
        </p:nvGraphicFramePr>
        <p:xfrm>
          <a:off x="7010400" y="4813300"/>
          <a:ext cx="1428750" cy="5207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1C3AC7F-123E-8B29-5326-224B9F4D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968D82-F5A7-E14D-9908-9B7B872B8175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 dirty="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Example: Reference Assignment</a:t>
            </a:r>
          </a:p>
        </p:txBody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ea typeface="ＭＳ Ｐゴシック" charset="-128"/>
              </a:rPr>
              <a:t>Modifying an object/array through one reference variable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changes</a:t>
            </a:r>
            <a:r>
              <a:rPr lang="en-US" altLang="en-US" sz="2000" dirty="0">
                <a:ea typeface="ＭＳ Ｐゴシック" charset="-128"/>
              </a:rPr>
              <a:t> the object/array and hence </a:t>
            </a:r>
            <a:r>
              <a:rPr lang="en-US" altLang="en-US" sz="2000" dirty="0">
                <a:solidFill>
                  <a:srgbClr val="C00000"/>
                </a:solidFill>
                <a:ea typeface="ＭＳ Ｐゴシック" charset="-128"/>
              </a:rPr>
              <a:t>all references </a:t>
            </a:r>
            <a:r>
              <a:rPr lang="en-US" altLang="en-US" sz="2000" dirty="0">
                <a:ea typeface="ＭＳ Ｐゴシック" charset="-128"/>
              </a:rPr>
              <a:t>to the same object/array see the changes.</a:t>
            </a:r>
            <a:endParaRPr lang="en-US" altLang="en-US" sz="9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33796" name="Rectangle 15"/>
          <p:cNvSpPr>
            <a:spLocks noChangeArrowheads="1"/>
          </p:cNvSpPr>
          <p:nvPr/>
        </p:nvSpPr>
        <p:spPr bwMode="auto">
          <a:xfrm>
            <a:off x="762000" y="30480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>
                <a:latin typeface="Courier New" charset="0"/>
              </a:rPr>
              <a:t>int[] a1 = {1, 2, 3};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 b="1">
                <a:latin typeface="Courier New" charset="0"/>
              </a:rPr>
              <a:t>int[] a2 = a1;   </a:t>
            </a:r>
            <a:r>
              <a:rPr lang="en-US" altLang="en-US" sz="1800" b="1">
                <a:solidFill>
                  <a:srgbClr val="008080"/>
                </a:solidFill>
                <a:latin typeface="Courier New" charset="0"/>
              </a:rPr>
              <a:t>// same array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95400" y="6183313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 b="1">
                <a:latin typeface="Courier New" charset="0"/>
              </a:rPr>
              <a:t>a2[1] = 4;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1000" y="3810000"/>
            <a:ext cx="3581400" cy="762000"/>
            <a:chOff x="381000" y="4038600"/>
            <a:chExt cx="3581400" cy="762000"/>
          </a:xfrm>
        </p:grpSpPr>
        <p:grpSp>
          <p:nvGrpSpPr>
            <p:cNvPr id="82962" name="Group 34"/>
            <p:cNvGrpSpPr>
              <a:grpSpLocks/>
            </p:cNvGrpSpPr>
            <p:nvPr/>
          </p:nvGrpSpPr>
          <p:grpSpPr bwMode="auto">
            <a:xfrm>
              <a:off x="381000" y="4203705"/>
              <a:ext cx="3581400" cy="444500"/>
              <a:chOff x="912" y="2915"/>
              <a:chExt cx="2256" cy="280"/>
            </a:xfrm>
          </p:grpSpPr>
          <p:sp>
            <p:nvSpPr>
              <p:cNvPr id="82964" name="Rectangle 28"/>
              <p:cNvSpPr>
                <a:spLocks noChangeArrowheads="1"/>
              </p:cNvSpPr>
              <p:nvPr/>
            </p:nvSpPr>
            <p:spPr bwMode="auto">
              <a:xfrm>
                <a:off x="912" y="2915"/>
                <a:ext cx="72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r" eaLnBrk="1" hangingPunct="1">
                  <a:buClr>
                    <a:srgbClr val="EB641B"/>
                  </a:buClr>
                  <a:buSzPct val="95000"/>
                  <a:buFont typeface="Wingdings 2" charset="2"/>
                  <a:buNone/>
                </a:pPr>
                <a:r>
                  <a:rPr lang="en-US" altLang="en-US" sz="1800" i="1">
                    <a:latin typeface="Times New Roman" charset="0"/>
                  </a:rPr>
                  <a:t>a1</a:t>
                </a:r>
              </a:p>
            </p:txBody>
          </p:sp>
          <p:sp>
            <p:nvSpPr>
              <p:cNvPr id="82965" name="Line 29"/>
              <p:cNvSpPr>
                <a:spLocks noChangeShapeType="1"/>
              </p:cNvSpPr>
              <p:nvPr/>
            </p:nvSpPr>
            <p:spPr bwMode="auto">
              <a:xfrm>
                <a:off x="2688" y="3024"/>
                <a:ext cx="48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963" name="Rectangle 16"/>
            <p:cNvSpPr>
              <a:spLocks noChangeArrowheads="1"/>
            </p:cNvSpPr>
            <p:nvPr/>
          </p:nvSpPr>
          <p:spPr bwMode="auto">
            <a:xfrm>
              <a:off x="1600200" y="4038600"/>
              <a:ext cx="1600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Times New Roman" charset="0"/>
                </a:rPr>
                <a:t>Address of </a:t>
              </a:r>
              <a:br>
                <a:rPr lang="en-US" altLang="en-US" sz="1600" dirty="0">
                  <a:latin typeface="Times New Roman" charset="0"/>
                </a:rPr>
              </a:br>
              <a:r>
                <a:rPr lang="en-US" altLang="en-US" sz="1600" dirty="0">
                  <a:latin typeface="Times New Roman" charset="0"/>
                </a:rPr>
                <a:t>array object 1</a:t>
              </a:r>
            </a:p>
          </p:txBody>
        </p:sp>
      </p:grpSp>
      <p:sp>
        <p:nvSpPr>
          <p:cNvPr id="33801" name="Line 32"/>
          <p:cNvSpPr>
            <a:spLocks noChangeShapeType="1"/>
          </p:cNvSpPr>
          <p:nvPr/>
        </p:nvSpPr>
        <p:spPr bwMode="auto">
          <a:xfrm flipV="1">
            <a:off x="3200400" y="4343400"/>
            <a:ext cx="76200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4256088"/>
            <a:ext cx="1576388" cy="1117600"/>
            <a:chOff x="0" y="4255477"/>
            <a:chExt cx="1576261" cy="1118230"/>
          </a:xfrm>
        </p:grpSpPr>
        <p:sp>
          <p:nvSpPr>
            <p:cNvPr id="82960" name="Freeform 20"/>
            <p:cNvSpPr>
              <a:spLocks/>
            </p:cNvSpPr>
            <p:nvPr/>
          </p:nvSpPr>
          <p:spPr bwMode="auto">
            <a:xfrm>
              <a:off x="1275861" y="4255477"/>
              <a:ext cx="300400" cy="996461"/>
            </a:xfrm>
            <a:custGeom>
              <a:avLst/>
              <a:gdLst>
                <a:gd name="T0" fmla="*/ 171207 w 306754"/>
                <a:gd name="T1" fmla="*/ 0 h 996461"/>
                <a:gd name="T2" fmla="*/ 1134 w 306754"/>
                <a:gd name="T3" fmla="*/ 386861 h 996461"/>
                <a:gd name="T4" fmla="*/ 178010 w 306754"/>
                <a:gd name="T5" fmla="*/ 996461 h 996461"/>
                <a:gd name="T6" fmla="*/ 0 60000 65536"/>
                <a:gd name="T7" fmla="*/ 0 60000 65536"/>
                <a:gd name="T8" fmla="*/ 0 60000 65536"/>
                <a:gd name="T9" fmla="*/ 0 w 306754"/>
                <a:gd name="T10" fmla="*/ 0 h 996461"/>
                <a:gd name="T11" fmla="*/ 306754 w 306754"/>
                <a:gd name="T12" fmla="*/ 996461 h 996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754" h="996461">
                  <a:moveTo>
                    <a:pt x="295031" y="0"/>
                  </a:moveTo>
                  <a:cubicBezTo>
                    <a:pt x="147515" y="110392"/>
                    <a:pt x="0" y="220784"/>
                    <a:pt x="1954" y="386861"/>
                  </a:cubicBezTo>
                  <a:cubicBezTo>
                    <a:pt x="3908" y="552938"/>
                    <a:pt x="155331" y="774699"/>
                    <a:pt x="306754" y="996461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1" name="Rectangle 21"/>
            <p:cNvSpPr>
              <a:spLocks noChangeArrowheads="1"/>
            </p:cNvSpPr>
            <p:nvPr/>
          </p:nvSpPr>
          <p:spPr bwMode="auto">
            <a:xfrm>
              <a:off x="0" y="4419081"/>
              <a:ext cx="1295296" cy="95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charset="0"/>
                </a:rPr>
                <a:t>Content copied,</a:t>
              </a:r>
              <a:br>
                <a:rPr lang="en-US" altLang="en-US" sz="1400">
                  <a:latin typeface="Times New Roman" charset="0"/>
                </a:rPr>
              </a:br>
              <a:r>
                <a:rPr lang="en-US" altLang="en-US" sz="1400">
                  <a:latin typeface="Times New Roman" charset="0"/>
                </a:rPr>
                <a:t>but content is </a:t>
              </a:r>
              <a:br>
                <a:rPr lang="en-US" altLang="en-US" sz="1400">
                  <a:latin typeface="Times New Roman" charset="0"/>
                </a:rPr>
              </a:br>
              <a:r>
                <a:rPr lang="en-US" altLang="en-US" sz="1400" b="1">
                  <a:solidFill>
                    <a:srgbClr val="FF0000"/>
                  </a:solidFill>
                  <a:latin typeface="Times New Roman" charset="0"/>
                </a:rPr>
                <a:t>address</a:t>
              </a:r>
              <a:endParaRPr lang="en-US" altLang="en-US" sz="1000" b="1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1000" y="5181600"/>
            <a:ext cx="2667000" cy="762000"/>
            <a:chOff x="381000" y="5181600"/>
            <a:chExt cx="2667000" cy="762000"/>
          </a:xfrm>
        </p:grpSpPr>
        <p:sp>
          <p:nvSpPr>
            <p:cNvPr id="82958" name="Rectangle 31"/>
            <p:cNvSpPr>
              <a:spLocks noChangeArrowheads="1"/>
            </p:cNvSpPr>
            <p:nvPr/>
          </p:nvSpPr>
          <p:spPr bwMode="auto">
            <a:xfrm>
              <a:off x="381000" y="5334000"/>
              <a:ext cx="11430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 eaLnBrk="1" hangingPunct="1">
                <a:buClr>
                  <a:srgbClr val="EB641B"/>
                </a:buClr>
                <a:buSzPct val="95000"/>
                <a:buFont typeface="Wingdings 2" charset="2"/>
                <a:buNone/>
              </a:pPr>
              <a:r>
                <a:rPr lang="en-US" altLang="en-US" sz="1800" i="1">
                  <a:latin typeface="Times New Roman" charset="0"/>
                </a:rPr>
                <a:t>a2</a:t>
              </a:r>
            </a:p>
          </p:txBody>
        </p:sp>
        <p:sp>
          <p:nvSpPr>
            <p:cNvPr id="82959" name="Rectangle 22"/>
            <p:cNvSpPr>
              <a:spLocks noChangeArrowheads="1"/>
            </p:cNvSpPr>
            <p:nvPr/>
          </p:nvSpPr>
          <p:spPr bwMode="auto">
            <a:xfrm>
              <a:off x="1600200" y="5181600"/>
              <a:ext cx="14478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 </a:t>
              </a:r>
            </a:p>
          </p:txBody>
        </p: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00200" y="5181600"/>
            <a:ext cx="14478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Address of array object 1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267200" y="4114800"/>
            <a:ext cx="1447800" cy="1143000"/>
            <a:chOff x="4267200" y="4114800"/>
            <a:chExt cx="1447800" cy="1143000"/>
          </a:xfrm>
        </p:grpSpPr>
        <p:sp>
          <p:nvSpPr>
            <p:cNvPr id="82955" name="Rectangle 10"/>
            <p:cNvSpPr>
              <a:spLocks noChangeArrowheads="1"/>
            </p:cNvSpPr>
            <p:nvPr/>
          </p:nvSpPr>
          <p:spPr bwMode="auto">
            <a:xfrm>
              <a:off x="4267200" y="4114800"/>
              <a:ext cx="1447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1</a:t>
              </a:r>
            </a:p>
          </p:txBody>
        </p:sp>
        <p:sp>
          <p:nvSpPr>
            <p:cNvPr id="82956" name="Rectangle 10"/>
            <p:cNvSpPr>
              <a:spLocks noChangeArrowheads="1"/>
            </p:cNvSpPr>
            <p:nvPr/>
          </p:nvSpPr>
          <p:spPr bwMode="auto">
            <a:xfrm>
              <a:off x="4267200" y="4495800"/>
              <a:ext cx="1447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2</a:t>
              </a:r>
            </a:p>
          </p:txBody>
        </p:sp>
        <p:sp>
          <p:nvSpPr>
            <p:cNvPr id="82957" name="Rectangle 10"/>
            <p:cNvSpPr>
              <a:spLocks noChangeArrowheads="1"/>
            </p:cNvSpPr>
            <p:nvPr/>
          </p:nvSpPr>
          <p:spPr bwMode="auto">
            <a:xfrm>
              <a:off x="4267200" y="4876800"/>
              <a:ext cx="1447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3</a:t>
              </a:r>
            </a:p>
          </p:txBody>
        </p:sp>
      </p:grp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D7D1D04-D0D0-17D2-E388-2EFAD2F2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968D82-F5A7-E14D-9908-9B7B872B8175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 dirty="0"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801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Example: Reference Assignment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sz="2000">
                <a:ea typeface="ＭＳ Ｐゴシック" charset="-128"/>
              </a:rPr>
              <a:t>Modifying an object/array through one reference variable changes the object/array and hence all references to the same object/array see the changes.</a:t>
            </a:r>
            <a:endParaRPr lang="en-US" altLang="en-US" sz="900">
              <a:latin typeface="Courier New" charset="0"/>
              <a:ea typeface="ＭＳ Ｐゴシック" charset="-128"/>
            </a:endParaRPr>
          </a:p>
        </p:txBody>
      </p:sp>
      <p:sp>
        <p:nvSpPr>
          <p:cNvPr id="84995" name="Rectangle 15"/>
          <p:cNvSpPr>
            <a:spLocks noChangeArrowheads="1"/>
          </p:cNvSpPr>
          <p:nvPr/>
        </p:nvSpPr>
        <p:spPr bwMode="auto">
          <a:xfrm>
            <a:off x="762000" y="3048000"/>
            <a:ext cx="746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>
                <a:latin typeface="Courier New" charset="0"/>
              </a:rPr>
              <a:t>int[] a1 = {1, 2, 3};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 b="1">
                <a:latin typeface="Courier New" charset="0"/>
              </a:rPr>
              <a:t>int[] a2 = a1;   </a:t>
            </a:r>
            <a:r>
              <a:rPr lang="en-US" altLang="en-US" sz="1800" b="1">
                <a:solidFill>
                  <a:srgbClr val="008080"/>
                </a:solidFill>
                <a:latin typeface="Courier New" charset="0"/>
              </a:rPr>
              <a:t>// same array</a:t>
            </a:r>
          </a:p>
        </p:txBody>
      </p:sp>
      <p:sp>
        <p:nvSpPr>
          <p:cNvPr id="84996" name="Rectangle 14"/>
          <p:cNvSpPr>
            <a:spLocks noChangeArrowheads="1"/>
          </p:cNvSpPr>
          <p:nvPr/>
        </p:nvSpPr>
        <p:spPr bwMode="auto">
          <a:xfrm>
            <a:off x="1295400" y="6183313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800" b="1">
                <a:latin typeface="Courier New" charset="0"/>
              </a:rPr>
              <a:t>a2[1] = 4;</a:t>
            </a:r>
          </a:p>
        </p:txBody>
      </p:sp>
      <p:grpSp>
        <p:nvGrpSpPr>
          <p:cNvPr id="84997" name="Group 18"/>
          <p:cNvGrpSpPr>
            <a:grpSpLocks/>
          </p:cNvGrpSpPr>
          <p:nvPr/>
        </p:nvGrpSpPr>
        <p:grpSpPr bwMode="auto">
          <a:xfrm>
            <a:off x="381000" y="3810000"/>
            <a:ext cx="3581400" cy="762000"/>
            <a:chOff x="381000" y="4038600"/>
            <a:chExt cx="3581400" cy="762000"/>
          </a:xfrm>
        </p:grpSpPr>
        <p:grpSp>
          <p:nvGrpSpPr>
            <p:cNvPr id="85010" name="Group 34"/>
            <p:cNvGrpSpPr>
              <a:grpSpLocks/>
            </p:cNvGrpSpPr>
            <p:nvPr/>
          </p:nvGrpSpPr>
          <p:grpSpPr bwMode="auto">
            <a:xfrm>
              <a:off x="381000" y="4203705"/>
              <a:ext cx="3581400" cy="444500"/>
              <a:chOff x="912" y="2915"/>
              <a:chExt cx="2256" cy="280"/>
            </a:xfrm>
          </p:grpSpPr>
          <p:sp>
            <p:nvSpPr>
              <p:cNvPr id="85012" name="Rectangle 28"/>
              <p:cNvSpPr>
                <a:spLocks noChangeArrowheads="1"/>
              </p:cNvSpPr>
              <p:nvPr/>
            </p:nvSpPr>
            <p:spPr bwMode="auto">
              <a:xfrm>
                <a:off x="912" y="2915"/>
                <a:ext cx="72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r" eaLnBrk="1" hangingPunct="1">
                  <a:buClr>
                    <a:srgbClr val="EB641B"/>
                  </a:buClr>
                  <a:buSzPct val="95000"/>
                  <a:buFont typeface="Wingdings 2" charset="2"/>
                  <a:buNone/>
                </a:pPr>
                <a:r>
                  <a:rPr lang="en-US" altLang="en-US" sz="1800" i="1">
                    <a:latin typeface="Times New Roman" charset="0"/>
                  </a:rPr>
                  <a:t>a1</a:t>
                </a:r>
              </a:p>
            </p:txBody>
          </p:sp>
          <p:sp>
            <p:nvSpPr>
              <p:cNvPr id="85013" name="Line 29"/>
              <p:cNvSpPr>
                <a:spLocks noChangeShapeType="1"/>
              </p:cNvSpPr>
              <p:nvPr/>
            </p:nvSpPr>
            <p:spPr bwMode="auto">
              <a:xfrm>
                <a:off x="2688" y="3024"/>
                <a:ext cx="48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11" name="Rectangle 16"/>
            <p:cNvSpPr>
              <a:spLocks noChangeArrowheads="1"/>
            </p:cNvSpPr>
            <p:nvPr/>
          </p:nvSpPr>
          <p:spPr bwMode="auto">
            <a:xfrm>
              <a:off x="1600200" y="4038600"/>
              <a:ext cx="16002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Address of </a:t>
              </a:r>
              <a:br>
                <a:rPr lang="en-US" altLang="en-US" sz="1600">
                  <a:latin typeface="Times New Roman" charset="0"/>
                </a:rPr>
              </a:br>
              <a:r>
                <a:rPr lang="en-US" altLang="en-US" sz="1600">
                  <a:latin typeface="Times New Roman" charset="0"/>
                </a:rPr>
                <a:t>array object 1</a:t>
              </a:r>
            </a:p>
          </p:txBody>
        </p:sp>
      </p:grpSp>
      <p:sp>
        <p:nvSpPr>
          <p:cNvPr id="84998" name="Line 32"/>
          <p:cNvSpPr>
            <a:spLocks noChangeShapeType="1"/>
          </p:cNvSpPr>
          <p:nvPr/>
        </p:nvSpPr>
        <p:spPr bwMode="auto">
          <a:xfrm flipV="1">
            <a:off x="3200400" y="4343400"/>
            <a:ext cx="762000" cy="871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999" name="Group 24"/>
          <p:cNvGrpSpPr>
            <a:grpSpLocks/>
          </p:cNvGrpSpPr>
          <p:nvPr/>
        </p:nvGrpSpPr>
        <p:grpSpPr bwMode="auto">
          <a:xfrm>
            <a:off x="0" y="4256088"/>
            <a:ext cx="1576388" cy="1117600"/>
            <a:chOff x="0" y="4255477"/>
            <a:chExt cx="1576261" cy="1118230"/>
          </a:xfrm>
        </p:grpSpPr>
        <p:sp>
          <p:nvSpPr>
            <p:cNvPr id="85008" name="Freeform 20"/>
            <p:cNvSpPr>
              <a:spLocks/>
            </p:cNvSpPr>
            <p:nvPr/>
          </p:nvSpPr>
          <p:spPr bwMode="auto">
            <a:xfrm>
              <a:off x="1275861" y="4255477"/>
              <a:ext cx="300400" cy="996461"/>
            </a:xfrm>
            <a:custGeom>
              <a:avLst/>
              <a:gdLst>
                <a:gd name="T0" fmla="*/ 171207 w 306754"/>
                <a:gd name="T1" fmla="*/ 0 h 996461"/>
                <a:gd name="T2" fmla="*/ 1134 w 306754"/>
                <a:gd name="T3" fmla="*/ 386861 h 996461"/>
                <a:gd name="T4" fmla="*/ 178010 w 306754"/>
                <a:gd name="T5" fmla="*/ 996461 h 996461"/>
                <a:gd name="T6" fmla="*/ 0 60000 65536"/>
                <a:gd name="T7" fmla="*/ 0 60000 65536"/>
                <a:gd name="T8" fmla="*/ 0 60000 65536"/>
                <a:gd name="T9" fmla="*/ 0 w 306754"/>
                <a:gd name="T10" fmla="*/ 0 h 996461"/>
                <a:gd name="T11" fmla="*/ 306754 w 306754"/>
                <a:gd name="T12" fmla="*/ 996461 h 9964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754" h="996461">
                  <a:moveTo>
                    <a:pt x="295031" y="0"/>
                  </a:moveTo>
                  <a:cubicBezTo>
                    <a:pt x="147515" y="110392"/>
                    <a:pt x="0" y="220784"/>
                    <a:pt x="1954" y="386861"/>
                  </a:cubicBezTo>
                  <a:cubicBezTo>
                    <a:pt x="3908" y="552938"/>
                    <a:pt x="155331" y="774699"/>
                    <a:pt x="306754" y="996461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09" name="Rectangle 21"/>
            <p:cNvSpPr>
              <a:spLocks noChangeArrowheads="1"/>
            </p:cNvSpPr>
            <p:nvPr/>
          </p:nvSpPr>
          <p:spPr bwMode="auto">
            <a:xfrm>
              <a:off x="0" y="4419081"/>
              <a:ext cx="1295296" cy="954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charset="0"/>
                </a:rPr>
                <a:t>Content copied,</a:t>
              </a:r>
              <a:br>
                <a:rPr lang="en-US" altLang="en-US" sz="1400">
                  <a:latin typeface="Times New Roman" charset="0"/>
                </a:rPr>
              </a:br>
              <a:r>
                <a:rPr lang="en-US" altLang="en-US" sz="1400">
                  <a:latin typeface="Times New Roman" charset="0"/>
                </a:rPr>
                <a:t>but content is </a:t>
              </a:r>
              <a:br>
                <a:rPr lang="en-US" altLang="en-US" sz="1400">
                  <a:latin typeface="Times New Roman" charset="0"/>
                </a:rPr>
              </a:br>
              <a:r>
                <a:rPr lang="en-US" altLang="en-US" sz="1400" b="1">
                  <a:solidFill>
                    <a:srgbClr val="FF0000"/>
                  </a:solidFill>
                  <a:latin typeface="Times New Roman" charset="0"/>
                </a:rPr>
                <a:t>address</a:t>
              </a:r>
              <a:endParaRPr lang="en-US" altLang="en-US" sz="1000" b="1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85000" name="Group 23"/>
          <p:cNvGrpSpPr>
            <a:grpSpLocks/>
          </p:cNvGrpSpPr>
          <p:nvPr/>
        </p:nvGrpSpPr>
        <p:grpSpPr bwMode="auto">
          <a:xfrm>
            <a:off x="381000" y="5181600"/>
            <a:ext cx="2667000" cy="762000"/>
            <a:chOff x="381000" y="5181600"/>
            <a:chExt cx="2667000" cy="762000"/>
          </a:xfrm>
        </p:grpSpPr>
        <p:sp>
          <p:nvSpPr>
            <p:cNvPr id="85006" name="Rectangle 31"/>
            <p:cNvSpPr>
              <a:spLocks noChangeArrowheads="1"/>
            </p:cNvSpPr>
            <p:nvPr/>
          </p:nvSpPr>
          <p:spPr bwMode="auto">
            <a:xfrm>
              <a:off x="381000" y="5334000"/>
              <a:ext cx="1143000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r" eaLnBrk="1" hangingPunct="1">
                <a:buClr>
                  <a:srgbClr val="EB641B"/>
                </a:buClr>
                <a:buSzPct val="95000"/>
                <a:buFont typeface="Wingdings 2" charset="2"/>
                <a:buNone/>
              </a:pPr>
              <a:r>
                <a:rPr lang="en-US" altLang="en-US" sz="1800" i="1">
                  <a:latin typeface="Times New Roman" charset="0"/>
                </a:rPr>
                <a:t>a2</a:t>
              </a:r>
            </a:p>
          </p:txBody>
        </p:sp>
        <p:sp>
          <p:nvSpPr>
            <p:cNvPr id="85007" name="Rectangle 22"/>
            <p:cNvSpPr>
              <a:spLocks noChangeArrowheads="1"/>
            </p:cNvSpPr>
            <p:nvPr/>
          </p:nvSpPr>
          <p:spPr bwMode="auto">
            <a:xfrm>
              <a:off x="1600200" y="5181600"/>
              <a:ext cx="1447800" cy="762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 </a:t>
              </a:r>
            </a:p>
          </p:txBody>
        </p:sp>
      </p:grpSp>
      <p:sp>
        <p:nvSpPr>
          <p:cNvPr id="85001" name="Rectangle 17"/>
          <p:cNvSpPr>
            <a:spLocks noChangeArrowheads="1"/>
          </p:cNvSpPr>
          <p:nvPr/>
        </p:nvSpPr>
        <p:spPr bwMode="auto">
          <a:xfrm>
            <a:off x="1600200" y="5181600"/>
            <a:ext cx="1447800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Address of array object 1</a:t>
            </a:r>
          </a:p>
        </p:txBody>
      </p:sp>
      <p:grpSp>
        <p:nvGrpSpPr>
          <p:cNvPr id="85002" name="Group 2"/>
          <p:cNvGrpSpPr>
            <a:grpSpLocks/>
          </p:cNvGrpSpPr>
          <p:nvPr/>
        </p:nvGrpSpPr>
        <p:grpSpPr bwMode="auto">
          <a:xfrm>
            <a:off x="4267200" y="4114800"/>
            <a:ext cx="1447800" cy="1143000"/>
            <a:chOff x="4267200" y="4114800"/>
            <a:chExt cx="1447800" cy="1143000"/>
          </a:xfrm>
        </p:grpSpPr>
        <p:sp>
          <p:nvSpPr>
            <p:cNvPr id="85003" name="Rectangle 10"/>
            <p:cNvSpPr>
              <a:spLocks noChangeArrowheads="1"/>
            </p:cNvSpPr>
            <p:nvPr/>
          </p:nvSpPr>
          <p:spPr bwMode="auto">
            <a:xfrm>
              <a:off x="4267200" y="4114800"/>
              <a:ext cx="1447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1</a:t>
              </a:r>
            </a:p>
          </p:txBody>
        </p:sp>
        <p:sp>
          <p:nvSpPr>
            <p:cNvPr id="85004" name="Rectangle 10"/>
            <p:cNvSpPr>
              <a:spLocks noChangeArrowheads="1"/>
            </p:cNvSpPr>
            <p:nvPr/>
          </p:nvSpPr>
          <p:spPr bwMode="auto">
            <a:xfrm>
              <a:off x="4267200" y="4495800"/>
              <a:ext cx="1447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85005" name="Rectangle 10"/>
            <p:cNvSpPr>
              <a:spLocks noChangeArrowheads="1"/>
            </p:cNvSpPr>
            <p:nvPr/>
          </p:nvSpPr>
          <p:spPr bwMode="auto">
            <a:xfrm>
              <a:off x="4267200" y="4876800"/>
              <a:ext cx="1447800" cy="38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imes New Roman" charset="0"/>
                </a:rPr>
                <a:t>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1126203-B3F7-D640-9407-9EE59DA59229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ＭＳ Ｐゴシック" charset="-128"/>
              </a:rPr>
              <a:t>Special Case: Value/Reference Semantics </a:t>
            </a:r>
            <a:br>
              <a:rPr lang="en-US" altLang="en-US" sz="2800">
                <a:ea typeface="ＭＳ Ｐゴシック" charset="-128"/>
              </a:rPr>
            </a:br>
            <a:r>
              <a:rPr lang="en-US" altLang="en-US" sz="2800">
                <a:ea typeface="ＭＳ Ｐゴシック" charset="-128"/>
              </a:rPr>
              <a:t>and Parameter Passing </a:t>
            </a:r>
          </a:p>
        </p:txBody>
      </p:sp>
      <p:sp>
        <p:nvSpPr>
          <p:cNvPr id="20483" name="Rectangle 28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ＭＳ Ｐゴシック" charset="-128"/>
              </a:rPr>
              <a:t>Each time a method is called, the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actual argument</a:t>
            </a:r>
            <a:r>
              <a:rPr lang="en-US" altLang="en-US" dirty="0">
                <a:ea typeface="ＭＳ Ｐゴシック" charset="-128"/>
              </a:rPr>
              <a:t> in the invocation is copied into the corresponding </a:t>
            </a: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formal argument</a:t>
            </a:r>
            <a:b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</a:br>
            <a:r>
              <a:rPr lang="en-US" altLang="en-US" i="1" dirty="0">
                <a:solidFill>
                  <a:srgbClr val="CC0000"/>
                </a:solidFill>
                <a:ea typeface="ＭＳ Ｐゴシック" charset="-128"/>
              </a:rPr>
              <a:t>=&gt; </a:t>
            </a:r>
            <a:r>
              <a:rPr lang="en-US" altLang="en-US" dirty="0">
                <a:ea typeface="ＭＳ Ｐゴシック" charset="-128"/>
              </a:rPr>
              <a:t>if a parameter is a reference type, then the actual argument and the formal argument now refer to the </a:t>
            </a: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same object</a:t>
            </a:r>
          </a:p>
        </p:txBody>
      </p:sp>
    </p:spTree>
    <p:extLst>
      <p:ext uri="{BB962C8B-B14F-4D97-AF65-F5344CB8AC3E}">
        <p14:creationId xmlns:p14="http://schemas.microsoft.com/office/powerpoint/2010/main" val="13656647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12DAA1-47A7-EA4E-AA0B-78E73150B282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Example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1000" y="4610100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static void doubleArray (int[] iqp)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762000" y="4175125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711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iq = {120, 160, 95};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doubleArray(iq)</a:t>
            </a:r>
            <a:r>
              <a:rPr lang="en-US" altLang="en-US" sz="200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System.out.println(Arrays.toString(iq));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403225" y="5013325"/>
            <a:ext cx="61880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   for (int i = 0; i &lt; iqp.length; i++)</a:t>
            </a: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       iqp[i] *= 2;</a:t>
            </a:r>
            <a:br>
              <a:rPr lang="en-US" altLang="en-US" sz="2000" b="1">
                <a:latin typeface="Courier New" charset="0"/>
              </a:rPr>
            </a:b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42191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915851-8F33-604A-A68B-12EDABEA2C9D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Example: Illustration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4610100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static void doubleArray (int[] iqp)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762000" y="4175125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71104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iq = {120, 160, 95};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doubleArray(iq)</a:t>
            </a:r>
            <a:r>
              <a:rPr lang="en-US" altLang="en-US" sz="200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System.out.println(Arrays.toString(iq));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sp>
        <p:nvSpPr>
          <p:cNvPr id="37896" name="Line 7"/>
          <p:cNvSpPr>
            <a:spLocks noChangeShapeType="1"/>
          </p:cNvSpPr>
          <p:nvPr/>
        </p:nvSpPr>
        <p:spPr bwMode="auto">
          <a:xfrm>
            <a:off x="3429000" y="2514600"/>
            <a:ext cx="1981200" cy="220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7391400" y="3260725"/>
            <a:ext cx="990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6669088" y="3260725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iq</a:t>
            </a:r>
          </a:p>
        </p:txBody>
      </p:sp>
      <p:sp>
        <p:nvSpPr>
          <p:cNvPr id="24585" name="Line 17"/>
          <p:cNvSpPr>
            <a:spLocks noChangeShapeType="1"/>
          </p:cNvSpPr>
          <p:nvPr/>
        </p:nvSpPr>
        <p:spPr bwMode="auto">
          <a:xfrm>
            <a:off x="7924800" y="34290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66" name="Line 18"/>
          <p:cNvSpPr>
            <a:spLocks noChangeShapeType="1"/>
          </p:cNvSpPr>
          <p:nvPr/>
        </p:nvSpPr>
        <p:spPr bwMode="auto">
          <a:xfrm flipV="1">
            <a:off x="7848600" y="3733800"/>
            <a:ext cx="5334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5"/>
          <p:cNvSpPr txBox="1">
            <a:spLocks noChangeArrowheads="1"/>
          </p:cNvSpPr>
          <p:nvPr/>
        </p:nvSpPr>
        <p:spPr bwMode="auto">
          <a:xfrm>
            <a:off x="403225" y="5013325"/>
            <a:ext cx="61880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   for (int i = 0; i &lt; iqp.length; i++)</a:t>
            </a: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       iqp[i] *= 2;</a:t>
            </a:r>
            <a:br>
              <a:rPr lang="en-US" altLang="en-US" sz="2000" b="1">
                <a:latin typeface="Courier New" charset="0"/>
              </a:rPr>
            </a:b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}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572250" y="4724400"/>
            <a:ext cx="1778000" cy="400050"/>
            <a:chOff x="6573278" y="4724400"/>
            <a:chExt cx="1776972" cy="400170"/>
          </a:xfrm>
        </p:grpSpPr>
        <p:sp>
          <p:nvSpPr>
            <p:cNvPr id="37899" name="Rectangle 10"/>
            <p:cNvSpPr>
              <a:spLocks noChangeArrowheads="1"/>
            </p:cNvSpPr>
            <p:nvPr/>
          </p:nvSpPr>
          <p:spPr bwMode="auto">
            <a:xfrm>
              <a:off x="7360223" y="4724400"/>
              <a:ext cx="990027" cy="38111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4601" name="Text Box 11"/>
            <p:cNvSpPr txBox="1">
              <a:spLocks noChangeArrowheads="1"/>
            </p:cNvSpPr>
            <p:nvPr/>
          </p:nvSpPr>
          <p:spPr bwMode="auto">
            <a:xfrm>
              <a:off x="6573278" y="4724400"/>
              <a:ext cx="512295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iqp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6854825" y="5241925"/>
            <a:ext cx="1527175" cy="396875"/>
            <a:chOff x="6854825" y="5241925"/>
            <a:chExt cx="1527175" cy="396875"/>
          </a:xfrm>
        </p:grpSpPr>
        <p:sp>
          <p:nvSpPr>
            <p:cNvPr id="37917" name="Rectangle 26"/>
            <p:cNvSpPr>
              <a:spLocks noChangeArrowheads="1"/>
            </p:cNvSpPr>
            <p:nvPr/>
          </p:nvSpPr>
          <p:spPr bwMode="auto">
            <a:xfrm>
              <a:off x="7391400" y="5257800"/>
              <a:ext cx="99060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24599" name="Text Box 27"/>
            <p:cNvSpPr txBox="1">
              <a:spLocks noChangeArrowheads="1"/>
            </p:cNvSpPr>
            <p:nvPr/>
          </p:nvSpPr>
          <p:spPr bwMode="auto">
            <a:xfrm>
              <a:off x="6854825" y="5241925"/>
              <a:ext cx="254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i</a:t>
              </a:r>
            </a:p>
          </p:txBody>
        </p:sp>
      </p:grpSp>
      <p:grpSp>
        <p:nvGrpSpPr>
          <p:cNvPr id="24590" name="Group 39"/>
          <p:cNvGrpSpPr>
            <a:grpSpLocks/>
          </p:cNvGrpSpPr>
          <p:nvPr/>
        </p:nvGrpSpPr>
        <p:grpSpPr bwMode="auto">
          <a:xfrm>
            <a:off x="8458200" y="3657600"/>
            <a:ext cx="609600" cy="685800"/>
            <a:chOff x="5943600" y="3200400"/>
            <a:chExt cx="609600" cy="685800"/>
          </a:xfrm>
        </p:grpSpPr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5943600" y="3200400"/>
              <a:ext cx="609600" cy="22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120</a:t>
              </a: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5943600" y="3429000"/>
              <a:ext cx="609600" cy="22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160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5943600" y="3657600"/>
              <a:ext cx="609600" cy="22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95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8458200" y="3657600"/>
            <a:ext cx="609600" cy="685800"/>
            <a:chOff x="5943600" y="3200400"/>
            <a:chExt cx="609600" cy="685800"/>
          </a:xfrm>
        </p:grpSpPr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5943600" y="3200400"/>
              <a:ext cx="609600" cy="22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240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5943600" y="3429000"/>
              <a:ext cx="609600" cy="22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320</a:t>
              </a:r>
            </a:p>
          </p:txBody>
        </p:sp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5943600" y="3657600"/>
              <a:ext cx="609600" cy="228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r>
                <a:rPr lang="en-US" sz="2000" dirty="0">
                  <a:latin typeface="Times New Roman" pitchFamily="18" charset="0"/>
                  <a:ea typeface="+mn-ea"/>
                </a:rPr>
                <a:t>190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983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33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 animBg="1"/>
      <p:bldP spid="37896" grpId="1" animBg="1"/>
      <p:bldP spid="1333266" grpId="0" animBg="1"/>
      <p:bldP spid="1333266" grpId="1" animBg="1"/>
      <p:bldP spid="379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Exercise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Write a method </a:t>
            </a:r>
            <a:r>
              <a:rPr lang="en-US" altLang="en-US">
                <a:latin typeface="Courier New" charset="0"/>
                <a:ea typeface="ＭＳ Ｐゴシック" charset="-128"/>
              </a:rPr>
              <a:t>swapTwo</a:t>
            </a:r>
            <a:r>
              <a:rPr lang="en-US" altLang="en-US">
                <a:ea typeface="ＭＳ Ｐゴシック" charset="-128"/>
              </a:rPr>
              <a:t> that accepts an array of integers and two indexes and swaps the elements at those indexes.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	int[] a1 = {12, 34, 56};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00" b="1">
                <a:latin typeface="Courier New" charset="0"/>
                <a:ea typeface="ＭＳ Ｐゴシック" charset="-128"/>
              </a:rPr>
              <a:t>swapTwo(a1, 1, 2);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	System.out.println(Arrays.toString(a1));</a:t>
            </a:r>
            <a:r>
              <a:rPr lang="en-US" altLang="en-US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// [12, 56, 34]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568325" y="43434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b="1" kern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Swaps the values at the given two indexes.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>
                <a:latin typeface="Courier New" charset="0"/>
                <a:ea typeface="ＭＳ Ｐゴシック" charset="-128"/>
              </a:rPr>
              <a:t>public static void swapTwo(int[] a, int i, int j)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>
                <a:latin typeface="Courier New" charset="0"/>
                <a:ea typeface="ＭＳ Ｐゴシック" charset="-128"/>
              </a:rPr>
              <a:t>    int temp = a[i];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>
                <a:latin typeface="Courier New" charset="0"/>
                <a:ea typeface="ＭＳ Ｐゴシック" charset="-128"/>
              </a:rPr>
              <a:t>    a[i] = a[j];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>
                <a:latin typeface="Courier New" charset="0"/>
                <a:ea typeface="ＭＳ Ｐゴシック" charset="-128"/>
              </a:rPr>
              <a:t>    a[j] = temp;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>
                <a:latin typeface="Courier New" charset="0"/>
                <a:ea typeface="ＭＳ Ｐゴシック" charset="-128"/>
              </a:rPr>
              <a:t>}</a:t>
            </a:r>
            <a:endParaRPr lang="en-US" altLang="en-US" sz="1800" kern="0" dirty="0">
              <a:latin typeface="Courier Ne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63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Exercise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Write a method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swapAll</a:t>
            </a:r>
            <a:r>
              <a:rPr lang="en-US" altLang="en-US" dirty="0">
                <a:ea typeface="ＭＳ Ｐゴシック" charset="-128"/>
              </a:rPr>
              <a:t> that accepts two same-size arrays of integers as parameters and swaps their entire contents. </a:t>
            </a:r>
            <a:endParaRPr lang="en-US" altLang="en-US" sz="20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600" dirty="0">
                <a:latin typeface="Courier New" charset="0"/>
                <a:ea typeface="ＭＳ Ｐゴシック" charset="-128"/>
              </a:rPr>
              <a:t>	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[] a1 = {10, 11, 12};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[] a2 = {20, 21, 22};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b="1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400" b="1" dirty="0" err="1">
                <a:latin typeface="Courier New" charset="0"/>
                <a:ea typeface="ＭＳ Ｐゴシック" charset="-128"/>
              </a:rPr>
              <a:t>swapAll</a:t>
            </a:r>
            <a:r>
              <a:rPr lang="en-US" altLang="en-US" sz="1400" b="1" dirty="0">
                <a:latin typeface="Courier New" charset="0"/>
                <a:ea typeface="ＭＳ Ｐゴシック" charset="-128"/>
              </a:rPr>
              <a:t>(a1, a2);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Arrays.toString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(a1));</a:t>
            </a:r>
            <a:r>
              <a:rPr lang="en-US" altLang="en-US" sz="14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// [20, 21, 22]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4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400" dirty="0" err="1">
                <a:latin typeface="Courier New" charset="0"/>
                <a:ea typeface="ＭＳ Ｐゴシック" charset="-128"/>
              </a:rPr>
              <a:t>Arrays.toString</a:t>
            </a:r>
            <a:r>
              <a:rPr lang="en-US" altLang="en-US" sz="1400" dirty="0">
                <a:latin typeface="Courier New" charset="0"/>
                <a:ea typeface="ＭＳ Ｐゴシック" charset="-128"/>
              </a:rPr>
              <a:t>(a2));</a:t>
            </a:r>
            <a:r>
              <a:rPr lang="en-US" altLang="en-US" sz="14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// [10, 11, 12]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44196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endParaRPr lang="en-US" altLang="en-US" sz="1800" kern="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b="1" kern="0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Does this method swap the </a:t>
            </a:r>
            <a:r>
              <a:rPr lang="en-US" altLang="en-US" sz="1800" b="1" kern="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entire contents </a:t>
            </a:r>
            <a:r>
              <a:rPr lang="en-US" altLang="en-US" sz="1800" b="1" kern="0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of 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b="1" kern="0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a1 with those of a2?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 dirty="0">
                <a:latin typeface="Courier New" charset="0"/>
                <a:ea typeface="ＭＳ Ｐゴシック" charset="-128"/>
              </a:rPr>
              <a:t>public static void swapAll1(</a:t>
            </a:r>
            <a:r>
              <a:rPr lang="en-US" altLang="en-US" sz="1800" kern="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kern="0" dirty="0">
                <a:latin typeface="Courier New" charset="0"/>
                <a:ea typeface="ＭＳ Ｐゴシック" charset="-128"/>
              </a:rPr>
              <a:t>[] a1, </a:t>
            </a:r>
            <a:r>
              <a:rPr lang="en-US" altLang="en-US" sz="1800" kern="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kern="0" dirty="0">
                <a:latin typeface="Courier New" charset="0"/>
                <a:ea typeface="ＭＳ Ｐゴシック" charset="-128"/>
              </a:rPr>
              <a:t>[] a2)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en-US" sz="1800" kern="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en-US" sz="1800" kern="0" dirty="0">
                <a:latin typeface="Courier New" charset="0"/>
                <a:ea typeface="ＭＳ Ｐゴシック" charset="-128"/>
              </a:rPr>
              <a:t>[] temp = a1;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 dirty="0">
                <a:latin typeface="Courier New" charset="0"/>
                <a:ea typeface="ＭＳ Ｐゴシック" charset="-128"/>
              </a:rPr>
              <a:t>   a1 = a2;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 dirty="0">
                <a:latin typeface="Courier New" charset="0"/>
                <a:ea typeface="ＭＳ Ｐゴシック" charset="-128"/>
              </a:rPr>
              <a:t>   a2 = temp;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  <a:defRPr/>
            </a:pPr>
            <a:r>
              <a:rPr lang="en-US" altLang="en-US" sz="1800" kern="0" dirty="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584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CA8D08-6BC5-4746-90E5-B3E511ACCF65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Init.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738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40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0741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30726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0727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0729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1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Recap: Fencepost Loop Solutions</a:t>
            </a:r>
          </a:p>
        </p:txBody>
      </p: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191000" y="5638800"/>
            <a:ext cx="4191000" cy="990600"/>
            <a:chOff x="1248" y="3360"/>
            <a:chExt cx="2640" cy="624"/>
          </a:xfrm>
        </p:grpSpPr>
        <p:grpSp>
          <p:nvGrpSpPr>
            <p:cNvPr id="20512" name="Group 5"/>
            <p:cNvGrpSpPr>
              <a:grpSpLocks/>
            </p:cNvGrpSpPr>
            <p:nvPr/>
          </p:nvGrpSpPr>
          <p:grpSpPr bwMode="auto">
            <a:xfrm>
              <a:off x="1248" y="3360"/>
              <a:ext cx="624" cy="624"/>
              <a:chOff x="480" y="2400"/>
              <a:chExt cx="624" cy="624"/>
            </a:xfrm>
          </p:grpSpPr>
          <p:sp>
            <p:nvSpPr>
              <p:cNvPr id="20529" name="Rectangle 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grpSp>
            <p:nvGrpSpPr>
              <p:cNvPr id="20530" name="Group 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20531" name="Rectangle 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  <p:sp>
              <p:nvSpPr>
                <p:cNvPr id="20532" name="Rectangle 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20513" name="Group 10"/>
            <p:cNvGrpSpPr>
              <a:grpSpLocks/>
            </p:cNvGrpSpPr>
            <p:nvPr/>
          </p:nvGrpSpPr>
          <p:grpSpPr bwMode="auto">
            <a:xfrm>
              <a:off x="1872" y="3360"/>
              <a:ext cx="624" cy="624"/>
              <a:chOff x="480" y="2400"/>
              <a:chExt cx="624" cy="624"/>
            </a:xfrm>
          </p:grpSpPr>
          <p:sp>
            <p:nvSpPr>
              <p:cNvPr id="20525" name="Rectangle 1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grpSp>
            <p:nvGrpSpPr>
              <p:cNvPr id="20526" name="Group 1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20527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  <p:sp>
              <p:nvSpPr>
                <p:cNvPr id="20528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20514" name="Group 15"/>
            <p:cNvGrpSpPr>
              <a:grpSpLocks/>
            </p:cNvGrpSpPr>
            <p:nvPr/>
          </p:nvGrpSpPr>
          <p:grpSpPr bwMode="auto">
            <a:xfrm>
              <a:off x="2496" y="3360"/>
              <a:ext cx="624" cy="624"/>
              <a:chOff x="480" y="2400"/>
              <a:chExt cx="624" cy="624"/>
            </a:xfrm>
          </p:grpSpPr>
          <p:sp>
            <p:nvSpPr>
              <p:cNvPr id="20521" name="Rectangle 1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grpSp>
            <p:nvGrpSpPr>
              <p:cNvPr id="20522" name="Group 1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20523" name="Rectangle 1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  <p:sp>
              <p:nvSpPr>
                <p:cNvPr id="20524" name="Rectangle 1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</p:grpSp>
        </p:grpSp>
        <p:grpSp>
          <p:nvGrpSpPr>
            <p:cNvPr id="20515" name="Group 20"/>
            <p:cNvGrpSpPr>
              <a:grpSpLocks/>
            </p:cNvGrpSpPr>
            <p:nvPr/>
          </p:nvGrpSpPr>
          <p:grpSpPr bwMode="auto">
            <a:xfrm>
              <a:off x="3120" y="3360"/>
              <a:ext cx="624" cy="624"/>
              <a:chOff x="480" y="2400"/>
              <a:chExt cx="624" cy="624"/>
            </a:xfrm>
          </p:grpSpPr>
          <p:sp>
            <p:nvSpPr>
              <p:cNvPr id="20517" name="Rectangle 2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grpSp>
            <p:nvGrpSpPr>
              <p:cNvPr id="20518" name="Group 2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20519" name="Rectangle 2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  <p:sp>
              <p:nvSpPr>
                <p:cNvPr id="20520" name="Rectangle 2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charset="2"/>
                    <a:buChar char="q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500">
                    <a:latin typeface="Times New Roman" charset="0"/>
                  </a:endParaRPr>
                </a:p>
              </p:txBody>
            </p:sp>
          </p:grpSp>
        </p:grpSp>
        <p:sp>
          <p:nvSpPr>
            <p:cNvPr id="20516" name="Rectangle 25"/>
            <p:cNvSpPr>
              <a:spLocks noChangeArrowheads="1"/>
            </p:cNvSpPr>
            <p:nvPr/>
          </p:nvSpPr>
          <p:spPr bwMode="auto">
            <a:xfrm>
              <a:off x="3744" y="3360"/>
              <a:ext cx="144" cy="62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20483" name="AutoShape 27" descr="data:image/jpg;base64,/9j/4AAQSkZJRgABAQAAAQABAAD/2wCEAAkGBhQSERUUEhQVFRUVFBgXFxYXFRQUFhQYFxcXFxYVFBYXGyYeGBomGRcUIDsgIycpLCwsFR4xNTAqNyYrLCkBCQoKDgwOGg8PGiwiHyQ0MDIqLy0vNSkqLDQsLCwqLC8rKTU0LCwtNCwpLyksMCwsKSksNSwqLC40LCosLCotKf/AABEIAMoAyAMBIgACEQEDEQH/xAAcAAABBQEBAQAAAAAAAAAAAAAAAgMEBQYHAQj/xABFEAACAQMCAwUEBgYJAgcAAAABAgMABBESIQUxQQYTIlFhBzJxgRQjQlKRoTNDYoKxwSQ0U2Nyc5Ky8aLwFkSDhMLR4f/EABsBAAEFAQEAAAAAAAAAAAAAAAABAgMEBQYH/8QAMxEAAgECAwQIBQUBAQAAAAAAAAECAxEEITEFEkFREyJhcYGRsdEyocHh8AYUIzPxQ0L/2gAMAwEAAhEDEQA/AO40UUUAFFVXaPtPBYxd7cNgE4VQNTyN0SNRuzVy/jHbK9vcjUbOA8o4yDOw/vJvsfBPxpk6kYLMtYbCVcTLdpq/odF7R9vLOy8M0o7zpCn1kzeWI13HxOBWHvfadfTMfo8MVtH0M+ZZj66EYKvwJNZuy4XHFkovibdmOWdidyWc7mpYWqU8U38J0mG2FCOdd37FkvPX0F3HGuISe/xCUf5UcMX4EKT+dQ3imb3729b/ANzIv5JipemjTULrTfE047OwkdKa9SuPCATky3BO+5uZ87899dOxW8qfory8jxyxcyMP9LkipmmjTSdLPmPeBwr/AOcfIkWfbHicHKeO5UfYnjCMR6Sx43+IrXdn/axbyssV0jWczbASEGJzttHMPCefI4NYgrTNzarIpV1DKeYIyKmhiZL4szOxGxKFRXpdV+aO7UVxnst2xl4YRHMzS2OcaiS8tp5EHm8PpzXp5HscE6uoZCGVgGVgchgRkEHqCKvQmpq6OUxGHqYee5UVmLorF9p/ahBbOYYEa6uF2ZIyFSM+UspyEPoMn0rAcW7S395nv5+5jP6m2ygx+3MTrb5YFNnVjDVk2FwFfE/1xy56LzOr8Z7cWNoxW4uoo2HNCwLj9xct+VUMvtq4YDtM7+qQysP9tcytOGxxDwIBnmeZPxY7mnZE61VeM5I3qf6bbXXqWfYr/O69DpUHto4W3Odo/wDHDKv/AMav+FdsbK5wILqGQnkokXV/oJ1flXESKiXPCon96NCfPSM/iN6FjVxQ6f6Zl/4qeat9WfSVFfPfC+0N7af1a6fSP1UxM8XwGo6l+Rre9mfbJFI6w3yfRZWOFk1areQ+jndD6N+NWadeFTRmHjNl4nCZ1I5c1mvt4nR6KKKmM0KKKKACqbtZ2ojsLcyuCzEhI4196WQ+6i/gST0AJq3dwASSAAMknYADmSa4fxPjR4hdG6bPcrlLVTkYjzhpiD9p8fJQBUdSooRuXMFhJYqqqa8exDUjyzzG5umDzsMDHuQr0ihB5DzPMnnTwFAFLArKlJyd2d/SpQoQUKaskAFe4p2G3Zs6VLY54Ga8kiKnDAg+RGDSWHbyva4jFFLEZpXdUom8hqine6rwxUBvIbxSSKWRXlIOGmT/AIpiHtdcQ2h4XAXR9Z0Tj9VaNknSeesNlB6YOalkVBltT36OOQjdG+ZVl/MGpKdRwvYo43CQxKjvcGvLieW1osahEGFAwB/M+ZPnXrrUhhTZFQvM1IWirIZryvSKKaTEd1wa8p6RdqZppKndDMi70xPArqVYAg8walyDamKboySylGzzL/sL2+fhzLBdM0lkSFSQnU9qTsA3VouX+Gu3RShgGUgqQCCDkEHcEEcxivnB0BBBGQdiDyNbj2QdqDE54fMxKkF7Un7o9+DJ+7sw9CfIVq4bEb/VlqcHtvZCw389FdV6rl9jrNFFFXTmDD+1nixS1W2RsSXjmM45iEDVO3+nC/8AqCsJFEFAVRgAAADkANgBVl22vO+4rLvlbaJIV8gz/Wyn44MY/dqAorNxM7ztyO02JQVPD9I9ZeiFAU7DCWYKvMnApAq87N2u7SH/AAj+JP8AAfOoYxu7GpXq9HByLi0tRGgVenXzPmar+0EI0q2PFnGfTB2q2qj47eZOgfZ3Pxxy/wC/OrM7KJi4belVT8yqqjueJs+ZVlWC1jbSZ2jaYTyb/VRIpBZRhsuPLan+JZlnitC3dpKrNI2dDyKvKCFjtrc7eeK0vZ5O+stN7axwIjELC6AIsaYKMVcnGNxnrjPWq8nuK4Y3Fy3uipu1tX9CieWaJFeaLXEyhhcW+qSPSwyGeMjvEGCOhFSYJ1dQyMGU8mUgg/Air3isU06QmxuY40D+N1xJlRtpjxlT1226b7Yqr7UcKto3V1mFpPM+lSAWjmb++hGxG4GvYgkb0yM08nr+ajKWPnD+zNc+P3GSKadMVDn4m1u4ivU7licLIDqglP7En2T+y2CKsiKc0bFGvCorwdyNXhFLdcUmmlpMaYU24p9hTZFISRZHkFIrya9jT3nRfiyj+Jqul7R2y85k+R1f7c0m5J6IV4ilD4pJd7LKo7DBpyGZXUMpBUjII3BryYUxlmEk80N1HYYNSKZlG9NZPHURUe91gLJEcSwsJYz5Om4/HcfOpFFEZOLTQlejGtTlTlo1Y752a42t5aQ3CcpYw2Pun7S/Jsj5UVhfYhxP6m5tCf6vNrT0jmBYAfBg/wCIoroIveSZ5FVpulOUJap28jKxS95LcSH9Zd3DfISsi/8ASgqStVnZ/wDq8Z8wT82ZifzNWi1kTd5NnoWFju4eC7F6HtbHhsGiJB6ZPxO/86yUCZZR5sB+JrbVLRWrKW0JZRiMX1xojZhzHL4nlWZjXO5/5q44+/hVfNv4f8/lVYBRN3YmFW7TvzGb2xSZCkqh1PQ/xHkfUVVXKzwxPDIGvbNhhoixFzGuQfq5B+kAxyO+3OryimiVsPCqutrzPOG8ftorBzYIZBAv9XAYSqxYA94mC+ckknBzg1Nl4nD9Ghu7yIROuGVXXVJHI2wWIY1ajtgYzyyBiqHiHAo5WEgLRTL7s0Z0SD4ke8PQ01wCWSV5RPKr8SRWFuJkCxIvSWAKMMW5lhkjGMYBzFKktf8AfztMivRqUdc1w5eRa8R4fJexs94HitVGsWqbzShBqBnK5wdto0333NU/CeBvLD3/AA8tGmph9FuGLxtpPOGUElAfmM58quk7QPbKLdy15fHU3dxgeFSfB3smkKigY8RAJ8uVK/8ADNxc739wdJ/8tblo4h6SSZ1y/kKapOKzyX5w+rIYtxleF7/n5YyZ7Yw5MbhxMpKtGi98cjnpaPKsPXNOx8SncFksLsqBnJQJkDyVjk/AVqOCcRs4btrG1gMbouWdIwF2AbDvnUeY3OxNTL+yuzewyRTKtsq4liIyWO+423Jyu+RjT1pzqJPS3eXFj8Q1k14IyfAOF3HEIhMs0dvEWI0ovfTZBwVcthY29MHnT3AOzXDrt5V1XNw0LBXM0rhSSWAKhCARlW/DlWg4lwx7eU3dqpYt/WIF/XqP1kY5CZf+obc6tLS9hMPfxlO6ZTJrACgjBJZtuYwc53BBFMlVdrx8LcO8ryqVKj/klf08FoZi17LW6XhhHC4u4EeoXDePLY93DZ+Hntmp/EeDzxzQ/Qo7RIc4lBiQEeLdhhckacjAIOfSrex4zHPEZYD3ijUNgVJZRumGAIbpv51D7KcYmuYTJPAYCGwAdY1DAJOHAYYJK7jBxkbUxznq+HMjUI6czJdpeDCzuA8Yxb3LEaRsIZueB5K4BOOhB86iyjarPi9+NN3DxC9tikn6BIsNLEwJKMFQagRhNjncHeqPh07PAjOpViviBGN+ux5efzqVp7t2dFsbE716L4Zru5e32F03NypykS8qiZ0q1GaKKKYSlx7Or0w8Yi3wtzDJE2TgFk+sT57EfM17WfaUpcWcg5peQnnjYtgjNFbWFlemjzTbtJU8bO3Gz+XuXPB4tCMn9nLNH/omdf5VYLSb+27q/vovK5MgH7MyLIPz1UpapVFabR0+Bnv4am+xfLIlcNXMyAfeH5b1sax3DXxKhH3h+e1bGpKOhS2h8a7il46fGg6YP8f/AMFQqn9oE9xsciR/AgfxqBTZfEyWjnSiFFFFIShWbvrN+JT9xbgKsDgyXe+YWBB0QEEEybb9B+dWkt08ztBaAPKBh5CcRW+eRkYc26hBucdKsuxxNqq2MyKkiBmjdc6LpQctIpO/eDPiU79eXJJT3Fda/mZl4yupfxLR6+xO7N2trD3kVu4eRWzOxbXKzkkapm6nIb0G42rzhPDrpbqeWecNC+0UK5IQZ2Y5HhOnbA55JNTuHcFht9XcxhNZyxySTuTzJOBlmOBtuamiqUp5u3HmUlDJX4BRVBwDtX9Knni7l07kkaicg4cphthofIzp38O+aZbh1vYzS3kszAzEgA4JJcg6FC+KY7AKN9Izijo2nZ6hvq10S7Di1w95NE9sY4EHgnLfpDtyHUHJ5ctO/OqftHfLYSnEYmivcqbYMgPfdZArfq3XIY8sqD1pXEOOXU7CGAx2TyozRfSAWuZAoPiWIArENubktz22rKcEtNLP36MLxDpmaRi7nO6srEnwMNxjarEIWzfl9fPkOw9L9xUVO/i/ReHMsE4teLGI7dbeyiGcKimdxk5PifC557461X3PCjLvcTzz55h5WC/JFwKtZKakpd9rTL856nS0tm4eOsb9+fy0+RDteHRxfo0VPgAD+POpDcq9pLnY1G23qacIRgrRVkMUmTlSqRLyppZWozRRRTCUiXvvQbA/0qHY8j9YNjRU/htt3l7Yx/evIz8ky5/215Wvg/6zzv8AUUk8Z4L6m29pVj3XEYZgPDcwmJjjbvITrTJ8yjsP3Kp1ro3tH4I1zYv3YzNCRPF6vHvp/eXUv71cx4feiWNJF5OoPwz0PqOVR4mFpbxd2HiFKk6T1Xo/uTEfBBHMEH8K2kE4dQy8iP8AsViRU6x4s8QIGCCc4Odvhg1DTnu6mli8O6qTjqi845jut+eoY+P/ABmqOF+le3V80hyx26AchUS4uFjVnchVUZJPQCllK7yGUaXR07SZOdwASSAAMknYADmSarbS3mvziLVDa9bjlJMBsRbj7I5jvD8qc4PwR7/EtwrJajeOA7PceUk/lH1CdeZ253nEuD3D3Vu8c4it4R44l1Auc8sAaSuAq4PIZxUcqii7J5mViMU55U9PX7DVxwye3NtFw9IUt1c98Gx7p0+L7xbGs6gck4ztVpxnhQuIimSjAho5B70Ui+5IvwPTqCR1qZ3gzpyM4zjIzjzxzxWeXXaTXVzeXS/R3K90hziPA5AdWPLC5J51WTcu9ebKTSXc/kTOA8XaeN1kAS5hPdzL0WTHhdR1jYYYehx0pjs9aXFvHI17Or+6clyVTA8ba3C6Qx308lxzrMXnF7mS6+l2kIjAj7tknJRrpc5Usg/R6cnBJz0pEvD5bkh76XvcHIhXwW6H0Tm59WzU/ReCfmTUsPWqNWj4vJE/j/tPVVIs177DBWncOLaLJxqJAy4Hpt60iLVa3UdzdNHNEYNTX8j7K7ZxFaRqcKvLZVJIJOelDgY0gDTjGMDGPLHLFUbcKFrLHcwRiTuiSbdvEmlt2MAOe7ccxinxjG1l/vj+InxGzqkY78XvW4ey4+pplilvJxcW0AtvBoF3OmZ2T+4gOyjH236HlVJx7gEcd0sVnNK1+Y+8cTMZEulGTpkc7JJgMRgAY22rVXHGZrqG3l4cyMrzL3rPjKRj31Kn7fQ9fLnmr76Ohk16V1gadWBrCk506ueNs4qHpHD29yhGOe9F58/Y5lYcREyk4Ksp0vG2zRsOasKekO9L4lwO6uXmvFtu4nikKiPO95COYYcu8GBhhsc46ColrdrKodDkH5EHqpHQg7YqSSWq/wAOq2djf3C3ZfEvn2j1IlO1LpqY1Ea61G6bl5U5TUxprJo6jdFFFNJS79ndp3vF4NsiGKaU+mQIlP4vRWj9i/Dstd3JGxZIEOOkYLSY/fcD9yitzDx3aaR5Ztat02MqSXO3ll9DqNcQ49wg2HEJIMYguNU9ucYUEn66IfBjqx5MK7fWf7b9lRfWxQYEyHvIH5aJVB05/ZPIjyJ9KfUhvxsV8HiXhqyqLx7jmINKqHYXfeJkgqwJV0PNHU6XQ+oYEVLBrJas7M9BjJTipR0YtHxVf2ll0wiTGtI5Y5JEO4eNHBZSOvnj0qdQy5BBGQRgg8iDzBp0XZkVel0sHHmi74vwNryW1uIbkpHERIAmcSqxVgQQwG6jTuCMMau4r+NneNXRnjxrQMCyatxqXmM1h+yXGxZP9DnbELEm1lY7Lk5Nu7Hkc7gmrDiElvZ3Mr20feXs4y41uURSQdcxyRGuRkKBqONvOoZQd93y+5y27KMt22d817CuLJDZXMlzGHlvLpdCRGTw4XGTy8EY0jJOfIc6qorWSRxNdOJZgPDtiKH0hTkD+0dzXtvBh2lkYyTSY1yEY2HJEX7CDoo+eTUgy1Msl28zYwuA3OtNZ8uC+45TbyeVILZrykuaqiFeE0E0hjSD0is7+SxmNzbgsjH+kQDlIo/WJ5SD8/xrV2stlGs3FkZys0QLtqLDAKjSI+j5AGOh8qpCag2huLZn+iSRpHLkvHJH3iq/341yACRzB22/AfW1/wBRi43Z0r9JRV+zt5r6mw7T3Pe2Hew3YtFYJIs5yPCfFpxzyQRsN+lYeDDzzzqpSOYqVUjSWIXDzFOSF2300o2jO4knledx7pkxoT/LjUaU+VSqarRjuosYDZs6dRVquTWi9wqO5yaedsCmKYzoYoKjud6ec4FMU1k0UFM3U+hGbGSBsBzY8go9ScD509V72B7P/TL9SwzDakSybbNJ+pj9cHxn/CPOpKNPpJpFPaOLWEw8qnHh3vT3Oq9h+A/Q7GCA++E1SHbeR/HIdufiJHyoq9ordPKW75sKKKKBDk/tG7PG1uTexqfo82BcADaGUbLOR0VhhSfMAnnVMr126aFXUq4DKwIZSMhgRggjqCK412r7LPwty6AtYu2x5m0JPut/dEnY/Z5GqdejfrROi2TtNUv4KunB8vsMg0rNMq3UcqUGqgdbY8ubVJFKOoZTzBGRSLHh6QrpjXSM5O5JJ8yScn506Gr3VTru1iPo4729bPnxFUUnVRqpB9hWaSTSdVeZpBbHpakk14WpsmkHpHpNNO1es9IpCVIKKKblfpSD0riJGyaTRSXbFNJkhuVqRRTc86opZjgDck03UkbUVd6CLu4KgaVLOxCog3LuxwqgeZNd27C9mfoNmkRwZW+smb78rYLHPkNlHoorDeybsW0jjiNypG39FibmqnnOw+8w5ehz1GOs1sYaj0cbvVnm+2dpfvKu7D4I6dvb7BRRRVowwooooAKRLEGUqwDKQQQRkEHYgg8xil0UAca7XdjX4YTLAGexO7L7z2m/MdWh3+K/Cq6KcMAQQQRkEHII8wa7q6AggjIOxB3BHka5R2u9nT2mq44eheEnVJaLuU83tv5x/h5VUrUN7rR1Oh2ZtbobUq3w8Hy+xSaq9zUO0vUlQOjAqfy8wR0PpT9Z2h2MbSV08h3NeaqbrzVQO3RwvSS1ILikl6S4qiLJptnryikHpBRRSHkxQO1B3xTNBNFNJUrHlMu2a9kemYNcsoht42nmP2EwdPrIx2RfU0KLm7REq1qdCHSVZWXaJuLhUUs5wBzNavsJ7NXvHS6v0KWw8UVu2zSnpJMOi/s9fhz0vYv2UrCy3F8VnnG6IN4YPLSCPG/7RHwHWuiVqUMModaWpwe1ttSxf8VLKHzff2dh4q4GBsBXtFFXDnQooooAKKKKACiiigAooooA5r2/9nDFmvOHqBNzmt84S5H3lHJZfXr8eeDsb5ZV1LkYJDKwwyMOasOhFfQ1c49ons+Z2N7Yr9eB9dCNhcqOoH9qOh68qrV6CmrrU29l7UlhZbk84P5dq9jEV7TFndrKgZeR5g7FSOasOhB6U/WU1bJnexkppSi7phRRSTIKBwqvCaaM1IJpLjlEW8vlSKKj3V3o0gKzu50pGgLPIx5Kqjc0JNuyCc4UouUnZIkUxE7Sydzbo88v3IxqI9Xb3UHqxFbXs37J5ZgJOIsY1O/0aJsHHlNMN/3Ux8a6Zwvg8NsgjgiSJB9lFCj4nHM+pq9TwfGZyuM/UaXVwy8X9F7+Ry/gXsgmmw9/L3Sf2EByx9JJunwQfOumcF4Bb2kfd20SRJ5KN2Pmx5sfU1YUVejCMFaKOUr4mriJb9WTbCiiinkAUUUUAFFFFABRRRQAUUUUAFFFFABRRRQBy32l9h2jZ+IWaknncwKP0qjnMg/tB18x884i2vRIgdGypGQRX0TXE/aR2RPDpTdwL/RJW+ujUbW7t+sQDlGx5jofiKp4mhvrejqdFsban7eXRVX1H8n7f7zKUmikrICAQQQeR868MgrLO+WeguvCabM1NpHJLLHDCNc0zaY16Dzd/JFG5pYpydkMrVI0abqVHZIfto5J5lgtk7yZhkLyVF6ySt9lB+J5AGuudi/Z7DYjvG+uumHjmYcv2IV/Vp8Nz19JfYzsZFw+HSnjlfBmmYeKVv5KOi9BWhrYo0FTXaecbS2nUxsuUVovq+0KKKKnMkKKKKACiiigAooooAKKKKACiiigAooooAKKKKACiiigApq7tUlRo5FDI6lWUjIZSMEEeWKdooA+d+03Zl+FXQgOprWUk28h+yeZhc+Y6eYx64YrvfaXs5FfWz284yrjYj3kYe66HowP/wBcjXAWt5IZZLaf9NA2lj98c0kHoy4P41mYujbrrxO4/T20nNftqjzXw93Lw4dnceu4AJOwAyT5AV032R9le7iN7MuJrhR3YI3ig5ovoW2c/u+Vc/7P8E+m3sNsRlCe9m/yoyCVPlqYqvwJr6DAxyqTB0rLfZT/AFJjnOosNF5LN9/2Xqe0UUVfOTCiiigAooooAKKKKACiiigAooooAKKKKACiiigAooooAKKKKACiiigArl3tm7N4EXEI9jFiKf8AahdsKx/wsfwb0rqNVPaqBXs5ldQylcFWAIIyNiDsabKKkrMlo1ZUqkakdU7mS9jfBdNvJduuGuX8BPPuI9o8eQZtbfvCuh1HsIgsSKoCqqgAAAAADAAA5ADpUiiKUUkhKtSVWbqS1buFFFFOIwooooAKKKKACiiigAooooAKKKKAP//Z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0484" name="AutoShape 29" descr="data:image/jpg;base64,/9j/4AAQSkZJRgABAQAAAQABAAD/2wCEAAkGBhQSERUUEhQVFRUVFBgXFxYXFRQUFhQYFxcXFxYVFBYXGyYeGBomGRcUIDsgIycpLCwsFR4xNTAqNyYrLCkBCQoKDgwOGg8PGiwiHyQ0MDIqLy0vNSkqLDQsLCwqLC8rKTU0LCwtNCwpLyksMCwsKSksNSwqLC40LCosLCotKf/AABEIAMoAyAMBIgACEQEDEQH/xAAcAAABBQEBAQAAAAAAAAAAAAAAAgMEBQYHAQj/xABFEAACAQMCAwUEBgYJAgcAAAABAgMABBESIQUxQQYTIlFhBzJxgRQjQlKRoTNDYoKxwSQ0U2Nyc5Ky8aLwFkSDhMLR4f/EABsBAAEFAQEAAAAAAAAAAAAAAAABAgMEBQYH/8QAMxEAAgECAwQIBQUBAQAAAAAAAAECAxEEITEFEkFREyJhcYGRsdEyocHh8AYUIzPxQ0L/2gAMAwEAAhEDEQA/AO40UUUAFFVXaPtPBYxd7cNgE4VQNTyN0SNRuzVy/jHbK9vcjUbOA8o4yDOw/vJvsfBPxpk6kYLMtYbCVcTLdpq/odF7R9vLOy8M0o7zpCn1kzeWI13HxOBWHvfadfTMfo8MVtH0M+ZZj66EYKvwJNZuy4XHFkovibdmOWdidyWc7mpYWqU8U38J0mG2FCOdd37FkvPX0F3HGuISe/xCUf5UcMX4EKT+dQ3imb3729b/ANzIv5JipemjTULrTfE047OwkdKa9SuPCATky3BO+5uZ87899dOxW8qfory8jxyxcyMP9LkipmmjTSdLPmPeBwr/AOcfIkWfbHicHKeO5UfYnjCMR6Sx43+IrXdn/axbyssV0jWczbASEGJzttHMPCefI4NYgrTNzarIpV1DKeYIyKmhiZL4szOxGxKFRXpdV+aO7UVxnst2xl4YRHMzS2OcaiS8tp5EHm8PpzXp5HscE6uoZCGVgGVgchgRkEHqCKvQmpq6OUxGHqYee5UVmLorF9p/ahBbOYYEa6uF2ZIyFSM+UspyEPoMn0rAcW7S395nv5+5jP6m2ygx+3MTrb5YFNnVjDVk2FwFfE/1xy56LzOr8Z7cWNoxW4uoo2HNCwLj9xct+VUMvtq4YDtM7+qQysP9tcytOGxxDwIBnmeZPxY7mnZE61VeM5I3qf6bbXXqWfYr/O69DpUHto4W3Odo/wDHDKv/AMav+FdsbK5wILqGQnkokXV/oJ1flXESKiXPCon96NCfPSM/iN6FjVxQ6f6Zl/4qeat9WfSVFfPfC+0N7af1a6fSP1UxM8XwGo6l+Rre9mfbJFI6w3yfRZWOFk1areQ+jndD6N+NWadeFTRmHjNl4nCZ1I5c1mvt4nR6KKKmM0KKKKACqbtZ2ojsLcyuCzEhI4196WQ+6i/gST0AJq3dwASSAAMknYADmSa4fxPjR4hdG6bPcrlLVTkYjzhpiD9p8fJQBUdSooRuXMFhJYqqqa8exDUjyzzG5umDzsMDHuQr0ihB5DzPMnnTwFAFLArKlJyd2d/SpQoQUKaskAFe4p2G3Zs6VLY54Ga8kiKnDAg+RGDSWHbyva4jFFLEZpXdUom8hqine6rwxUBvIbxSSKWRXlIOGmT/AIpiHtdcQ2h4XAXR9Z0Tj9VaNknSeesNlB6YOalkVBltT36OOQjdG+ZVl/MGpKdRwvYo43CQxKjvcGvLieW1osahEGFAwB/M+ZPnXrrUhhTZFQvM1IWirIZryvSKKaTEd1wa8p6RdqZppKndDMi70xPArqVYAg8walyDamKboySylGzzL/sL2+fhzLBdM0lkSFSQnU9qTsA3VouX+Gu3RShgGUgqQCCDkEHcEEcxivnB0BBBGQdiDyNbj2QdqDE54fMxKkF7Un7o9+DJ+7sw9CfIVq4bEb/VlqcHtvZCw389FdV6rl9jrNFFFXTmDD+1nixS1W2RsSXjmM45iEDVO3+nC/8AqCsJFEFAVRgAAADkANgBVl22vO+4rLvlbaJIV8gz/Wyn44MY/dqAorNxM7ztyO02JQVPD9I9ZeiFAU7DCWYKvMnApAq87N2u7SH/AAj+JP8AAfOoYxu7GpXq9HByLi0tRGgVenXzPmar+0EI0q2PFnGfTB2q2qj47eZOgfZ3Pxxy/wC/OrM7KJi4belVT8yqqjueJs+ZVlWC1jbSZ2jaYTyb/VRIpBZRhsuPLan+JZlnitC3dpKrNI2dDyKvKCFjtrc7eeK0vZ5O+stN7axwIjELC6AIsaYKMVcnGNxnrjPWq8nuK4Y3Fy3uipu1tX9CieWaJFeaLXEyhhcW+qSPSwyGeMjvEGCOhFSYJ1dQyMGU8mUgg/Air3isU06QmxuY40D+N1xJlRtpjxlT1226b7Yqr7UcKto3V1mFpPM+lSAWjmb++hGxG4GvYgkb0yM08nr+ajKWPnD+zNc+P3GSKadMVDn4m1u4ivU7licLIDqglP7En2T+y2CKsiKc0bFGvCorwdyNXhFLdcUmmlpMaYU24p9hTZFISRZHkFIrya9jT3nRfiyj+Jqul7R2y85k+R1f7c0m5J6IV4ilD4pJd7LKo7DBpyGZXUMpBUjII3BryYUxlmEk80N1HYYNSKZlG9NZPHURUe91gLJEcSwsJYz5Om4/HcfOpFFEZOLTQlejGtTlTlo1Y752a42t5aQ3CcpYw2Pun7S/Jsj5UVhfYhxP6m5tCf6vNrT0jmBYAfBg/wCIoroIveSZ5FVpulOUJap28jKxS95LcSH9Zd3DfISsi/8ASgqStVnZ/wDq8Z8wT82ZifzNWi1kTd5NnoWFju4eC7F6HtbHhsGiJB6ZPxO/86yUCZZR5sB+JrbVLRWrKW0JZRiMX1xojZhzHL4nlWZjXO5/5q44+/hVfNv4f8/lVYBRN3YmFW7TvzGb2xSZCkqh1PQ/xHkfUVVXKzwxPDIGvbNhhoixFzGuQfq5B+kAxyO+3OryimiVsPCqutrzPOG8ftorBzYIZBAv9XAYSqxYA94mC+ckknBzg1Nl4nD9Ghu7yIROuGVXXVJHI2wWIY1ajtgYzyyBiqHiHAo5WEgLRTL7s0Z0SD4ke8PQ01wCWSV5RPKr8SRWFuJkCxIvSWAKMMW5lhkjGMYBzFKktf8AfztMivRqUdc1w5eRa8R4fJexs94HitVGsWqbzShBqBnK5wdto0333NU/CeBvLD3/AA8tGmph9FuGLxtpPOGUElAfmM58quk7QPbKLdy15fHU3dxgeFSfB3smkKigY8RAJ8uVK/8ADNxc739wdJ/8tblo4h6SSZ1y/kKapOKzyX5w+rIYtxleF7/n5YyZ7Yw5MbhxMpKtGi98cjnpaPKsPXNOx8SncFksLsqBnJQJkDyVjk/AVqOCcRs4btrG1gMbouWdIwF2AbDvnUeY3OxNTL+yuzewyRTKtsq4liIyWO+423Jyu+RjT1pzqJPS3eXFj8Q1k14IyfAOF3HEIhMs0dvEWI0ovfTZBwVcthY29MHnT3AOzXDrt5V1XNw0LBXM0rhSSWAKhCARlW/DlWg4lwx7eU3dqpYt/WIF/XqP1kY5CZf+obc6tLS9hMPfxlO6ZTJrACgjBJZtuYwc53BBFMlVdrx8LcO8ryqVKj/klf08FoZi17LW6XhhHC4u4EeoXDePLY93DZ+Hntmp/EeDzxzQ/Qo7RIc4lBiQEeLdhhckacjAIOfSrex4zHPEZYD3ijUNgVJZRumGAIbpv51D7KcYmuYTJPAYCGwAdY1DAJOHAYYJK7jBxkbUxznq+HMjUI6czJdpeDCzuA8Yxb3LEaRsIZueB5K4BOOhB86iyjarPi9+NN3DxC9tikn6BIsNLEwJKMFQagRhNjncHeqPh07PAjOpViviBGN+ux5efzqVp7t2dFsbE716L4Zru5e32F03NypykS8qiZ0q1GaKKKYSlx7Or0w8Yi3wtzDJE2TgFk+sT57EfM17WfaUpcWcg5peQnnjYtgjNFbWFlemjzTbtJU8bO3Gz+XuXPB4tCMn9nLNH/omdf5VYLSb+27q/vovK5MgH7MyLIPz1UpapVFabR0+Bnv4am+xfLIlcNXMyAfeH5b1sax3DXxKhH3h+e1bGpKOhS2h8a7il46fGg6YP8f/AMFQqn9oE9xsciR/AgfxqBTZfEyWjnSiFFFFIShWbvrN+JT9xbgKsDgyXe+YWBB0QEEEybb9B+dWkt08ztBaAPKBh5CcRW+eRkYc26hBucdKsuxxNqq2MyKkiBmjdc6LpQctIpO/eDPiU79eXJJT3Fda/mZl4yupfxLR6+xO7N2trD3kVu4eRWzOxbXKzkkapm6nIb0G42rzhPDrpbqeWecNC+0UK5IQZ2Y5HhOnbA55JNTuHcFht9XcxhNZyxySTuTzJOBlmOBtuamiqUp5u3HmUlDJX4BRVBwDtX9Knni7l07kkaicg4cphthofIzp38O+aZbh1vYzS3kszAzEgA4JJcg6FC+KY7AKN9Izijo2nZ6hvq10S7Di1w95NE9sY4EHgnLfpDtyHUHJ5ctO/OqftHfLYSnEYmivcqbYMgPfdZArfq3XIY8sqD1pXEOOXU7CGAx2TyozRfSAWuZAoPiWIArENubktz22rKcEtNLP36MLxDpmaRi7nO6srEnwMNxjarEIWzfl9fPkOw9L9xUVO/i/ReHMsE4teLGI7dbeyiGcKimdxk5PifC557461X3PCjLvcTzz55h5WC/JFwKtZKakpd9rTL856nS0tm4eOsb9+fy0+RDteHRxfo0VPgAD+POpDcq9pLnY1G23qacIRgrRVkMUmTlSqRLyppZWozRRRTCUiXvvQbA/0qHY8j9YNjRU/htt3l7Yx/evIz8ky5/215Wvg/6zzv8AUUk8Z4L6m29pVj3XEYZgPDcwmJjjbvITrTJ8yjsP3Kp1ro3tH4I1zYv3YzNCRPF6vHvp/eXUv71cx4feiWNJF5OoPwz0PqOVR4mFpbxd2HiFKk6T1Xo/uTEfBBHMEH8K2kE4dQy8iP8AsViRU6x4s8QIGCCc4Odvhg1DTnu6mli8O6qTjqi845jut+eoY+P/ABmqOF+le3V80hyx26AchUS4uFjVnchVUZJPQCllK7yGUaXR07SZOdwASSAAMknYADmSarbS3mvziLVDa9bjlJMBsRbj7I5jvD8qc4PwR7/EtwrJajeOA7PceUk/lH1CdeZ253nEuD3D3Vu8c4it4R44l1Auc8sAaSuAq4PIZxUcqii7J5mViMU55U9PX7DVxwye3NtFw9IUt1c98Gx7p0+L7xbGs6gck4ztVpxnhQuIimSjAho5B70Ui+5IvwPTqCR1qZ3gzpyM4zjIzjzxzxWeXXaTXVzeXS/R3K90hziPA5AdWPLC5J51WTcu9ebKTSXc/kTOA8XaeN1kAS5hPdzL0WTHhdR1jYYYehx0pjs9aXFvHI17Or+6clyVTA8ba3C6Qx308lxzrMXnF7mS6+l2kIjAj7tknJRrpc5Usg/R6cnBJz0pEvD5bkh76XvcHIhXwW6H0Tm59WzU/ReCfmTUsPWqNWj4vJE/j/tPVVIs177DBWncOLaLJxqJAy4Hpt60iLVa3UdzdNHNEYNTX8j7K7ZxFaRqcKvLZVJIJOelDgY0gDTjGMDGPLHLFUbcKFrLHcwRiTuiSbdvEmlt2MAOe7ccxinxjG1l/vj+InxGzqkY78XvW4ey4+pplilvJxcW0AtvBoF3OmZ2T+4gOyjH236HlVJx7gEcd0sVnNK1+Y+8cTMZEulGTpkc7JJgMRgAY22rVXHGZrqG3l4cyMrzL3rPjKRj31Kn7fQ9fLnmr76Ohk16V1gadWBrCk506ueNs4qHpHD29yhGOe9F58/Y5lYcREyk4Ksp0vG2zRsOasKekO9L4lwO6uXmvFtu4nikKiPO95COYYcu8GBhhsc46ColrdrKodDkH5EHqpHQg7YqSSWq/wAOq2djf3C3ZfEvn2j1IlO1LpqY1Ea61G6bl5U5TUxprJo6jdFFFNJS79ndp3vF4NsiGKaU+mQIlP4vRWj9i/Dstd3JGxZIEOOkYLSY/fcD9yitzDx3aaR5Ztat02MqSXO3ll9DqNcQ49wg2HEJIMYguNU9ucYUEn66IfBjqx5MK7fWf7b9lRfWxQYEyHvIH5aJVB05/ZPIjyJ9KfUhvxsV8HiXhqyqLx7jmINKqHYXfeJkgqwJV0PNHU6XQ+oYEVLBrJas7M9BjJTipR0YtHxVf2ll0wiTGtI5Y5JEO4eNHBZSOvnj0qdQy5BBGQRgg8iDzBp0XZkVel0sHHmi74vwNryW1uIbkpHERIAmcSqxVgQQwG6jTuCMMau4r+NneNXRnjxrQMCyatxqXmM1h+yXGxZP9DnbELEm1lY7Lk5Nu7Hkc7gmrDiElvZ3Mr20feXs4y41uURSQdcxyRGuRkKBqONvOoZQd93y+5y27KMt22d817CuLJDZXMlzGHlvLpdCRGTw4XGTy8EY0jJOfIc6qorWSRxNdOJZgPDtiKH0hTkD+0dzXtvBh2lkYyTSY1yEY2HJEX7CDoo+eTUgy1Msl28zYwuA3OtNZ8uC+45TbyeVILZrykuaqiFeE0E0hjSD0is7+SxmNzbgsjH+kQDlIo/WJ5SD8/xrV2stlGs3FkZys0QLtqLDAKjSI+j5AGOh8qpCag2huLZn+iSRpHLkvHJH3iq/341yACRzB22/AfW1/wBRi43Z0r9JRV+zt5r6mw7T3Pe2Hew3YtFYJIs5yPCfFpxzyQRsN+lYeDDzzzqpSOYqVUjSWIXDzFOSF2300o2jO4knledx7pkxoT/LjUaU+VSqarRjuosYDZs6dRVquTWi9wqO5yaedsCmKYzoYoKjud6ec4FMU1k0UFM3U+hGbGSBsBzY8go9ScD509V72B7P/TL9SwzDakSybbNJ+pj9cHxn/CPOpKNPpJpFPaOLWEw8qnHh3vT3Oq9h+A/Q7GCA++E1SHbeR/HIdufiJHyoq9ordPKW75sKKKKBDk/tG7PG1uTexqfo82BcADaGUbLOR0VhhSfMAnnVMr126aFXUq4DKwIZSMhgRggjqCK412r7LPwty6AtYu2x5m0JPut/dEnY/Z5GqdejfrROi2TtNUv4KunB8vsMg0rNMq3UcqUGqgdbY8ubVJFKOoZTzBGRSLHh6QrpjXSM5O5JJ8yScn506Gr3VTru1iPo4729bPnxFUUnVRqpB9hWaSTSdVeZpBbHpakk14WpsmkHpHpNNO1es9IpCVIKKKblfpSD0riJGyaTRSXbFNJkhuVqRRTc86opZjgDck03UkbUVd6CLu4KgaVLOxCog3LuxwqgeZNd27C9mfoNmkRwZW+smb78rYLHPkNlHoorDeybsW0jjiNypG39FibmqnnOw+8w5ehz1GOs1sYaj0cbvVnm+2dpfvKu7D4I6dvb7BRRRVowwooooAKRLEGUqwDKQQQRkEHYgg8xil0UAca7XdjX4YTLAGexO7L7z2m/MdWh3+K/Cq6KcMAQQQRkEHII8wa7q6AggjIOxB3BHka5R2u9nT2mq44eheEnVJaLuU83tv5x/h5VUrUN7rR1Oh2ZtbobUq3w8Hy+xSaq9zUO0vUlQOjAqfy8wR0PpT9Z2h2MbSV08h3NeaqbrzVQO3RwvSS1ILikl6S4qiLJptnryikHpBRRSHkxQO1B3xTNBNFNJUrHlMu2a9kemYNcsoht42nmP2EwdPrIx2RfU0KLm7REq1qdCHSVZWXaJuLhUUs5wBzNavsJ7NXvHS6v0KWw8UVu2zSnpJMOi/s9fhz0vYv2UrCy3F8VnnG6IN4YPLSCPG/7RHwHWuiVqUMModaWpwe1ttSxf8VLKHzff2dh4q4GBsBXtFFXDnQooooAKKKKACiiigAooooA5r2/9nDFmvOHqBNzmt84S5H3lHJZfXr8eeDsb5ZV1LkYJDKwwyMOasOhFfQ1c49ons+Z2N7Yr9eB9dCNhcqOoH9qOh68qrV6CmrrU29l7UlhZbk84P5dq9jEV7TFndrKgZeR5g7FSOasOhB6U/WU1bJnexkppSi7phRRSTIKBwqvCaaM1IJpLjlEW8vlSKKj3V3o0gKzu50pGgLPIx5Kqjc0JNuyCc4UouUnZIkUxE7Sydzbo88v3IxqI9Xb3UHqxFbXs37J5ZgJOIsY1O/0aJsHHlNMN/3Ux8a6Zwvg8NsgjgiSJB9lFCj4nHM+pq9TwfGZyuM/UaXVwy8X9F7+Ry/gXsgmmw9/L3Sf2EByx9JJunwQfOumcF4Bb2kfd20SRJ5KN2Pmx5sfU1YUVejCMFaKOUr4mriJb9WTbCiiinkAUUUUAFFFFABRRRQAUUUUAFFFFABRRRQBy32l9h2jZ+IWaknncwKP0qjnMg/tB18x884i2vRIgdGypGQRX0TXE/aR2RPDpTdwL/RJW+ujUbW7t+sQDlGx5jofiKp4mhvrejqdFsban7eXRVX1H8n7f7zKUmikrICAQQQeR868MgrLO+WeguvCabM1NpHJLLHDCNc0zaY16Dzd/JFG5pYpydkMrVI0abqVHZIfto5J5lgtk7yZhkLyVF6ySt9lB+J5AGuudi/Z7DYjvG+uumHjmYcv2IV/Vp8Nz19JfYzsZFw+HSnjlfBmmYeKVv5KOi9BWhrYo0FTXaecbS2nUxsuUVovq+0KKKKnMkKKKKACiiigAooooAKKKKACiiigAooooAKKKKACiiigApq7tUlRo5FDI6lWUjIZSMEEeWKdooA+d+03Zl+FXQgOprWUk28h+yeZhc+Y6eYx64YrvfaXs5FfWz284yrjYj3kYe66HowP/wBcjXAWt5IZZLaf9NA2lj98c0kHoy4P41mYujbrrxO4/T20nNftqjzXw93Lw4dnceu4AJOwAyT5AV032R9le7iN7MuJrhR3YI3ig5ovoW2c/u+Vc/7P8E+m3sNsRlCe9m/yoyCVPlqYqvwJr6DAxyqTB0rLfZT/AFJjnOosNF5LN9/2Xqe0UUVfOTCiiigAooooAKKKKACiiigAooooAKKKKACiiigAooooAKKKKACiiigArl3tm7N4EXEI9jFiKf8AahdsKx/wsfwb0rqNVPaqBXs5ldQylcFWAIIyNiDsabKKkrMlo1ZUqkakdU7mS9jfBdNvJduuGuX8BPPuI9o8eQZtbfvCuh1HsIgsSKoCqqgAAAAADAAA5ADpUiiKUUkhKtSVWbqS1buFFFFOIwooooAKKKKACiiigAooooAKKKKAP//Z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20485" name="Rectangle 31"/>
          <p:cNvSpPr>
            <a:spLocks noChangeArrowheads="1"/>
          </p:cNvSpPr>
          <p:nvPr/>
        </p:nvSpPr>
        <p:spPr bwMode="auto">
          <a:xfrm>
            <a:off x="762000" y="4495800"/>
            <a:ext cx="29718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loop (length of post) {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     place a post.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     if (! last post)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         place a wire.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5867400" y="3810000"/>
            <a:ext cx="3044825" cy="2819400"/>
            <a:chOff x="3961045" y="3048000"/>
            <a:chExt cx="3044423" cy="2819400"/>
          </a:xfrm>
        </p:grpSpPr>
        <p:grpSp>
          <p:nvGrpSpPr>
            <p:cNvPr id="20508" name="Group 34"/>
            <p:cNvGrpSpPr>
              <a:grpSpLocks/>
            </p:cNvGrpSpPr>
            <p:nvPr/>
          </p:nvGrpSpPr>
          <p:grpSpPr bwMode="auto">
            <a:xfrm>
              <a:off x="3961045" y="3048000"/>
              <a:ext cx="3044423" cy="1828800"/>
              <a:chOff x="3808645" y="4191437"/>
              <a:chExt cx="3044423" cy="1829417"/>
            </a:xfrm>
          </p:grpSpPr>
          <p:cxnSp>
            <p:nvCxnSpPr>
              <p:cNvPr id="20510" name="Straight Arrow Connector 26"/>
              <p:cNvCxnSpPr>
                <a:cxnSpLocks noChangeShapeType="1"/>
                <a:endCxn id="20509" idx="0"/>
              </p:cNvCxnSpPr>
              <p:nvPr/>
            </p:nvCxnSpPr>
            <p:spPr bwMode="auto">
              <a:xfrm>
                <a:off x="5865773" y="5106148"/>
                <a:ext cx="344527" cy="914706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11" name="Rectangle 30"/>
              <p:cNvSpPr>
                <a:spLocks noChangeArrowheads="1"/>
              </p:cNvSpPr>
              <p:nvPr/>
            </p:nvSpPr>
            <p:spPr bwMode="auto">
              <a:xfrm>
                <a:off x="3808645" y="4191437"/>
                <a:ext cx="3044423" cy="1016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solidFill>
                      <a:srgbClr val="000000"/>
                    </a:solidFill>
                  </a:rPr>
                  <a:t>Detect if it is the last</a:t>
                </a:r>
                <a:br>
                  <a:rPr lang="en-US" altLang="en-US" sz="2000">
                    <a:solidFill>
                      <a:srgbClr val="000000"/>
                    </a:solidFill>
                  </a:rPr>
                </a:br>
                <a:r>
                  <a:rPr lang="en-US" altLang="en-US" sz="2000">
                    <a:solidFill>
                      <a:srgbClr val="000000"/>
                    </a:solidFill>
                  </a:rPr>
                  <a:t>post in the loop, if it</a:t>
                </a:r>
                <a:br>
                  <a:rPr lang="en-US" altLang="en-US" sz="2000">
                    <a:solidFill>
                      <a:srgbClr val="000000"/>
                    </a:solidFill>
                  </a:rPr>
                </a:br>
                <a:r>
                  <a:rPr lang="en-US" altLang="en-US" sz="2000">
                    <a:solidFill>
                      <a:srgbClr val="000000"/>
                    </a:solidFill>
                  </a:rPr>
                  <a:t>is, do not place the wire</a:t>
                </a:r>
                <a:endParaRPr lang="en-US" altLang="en-US" sz="500">
                  <a:latin typeface="Times New Roman" charset="0"/>
                </a:endParaRPr>
              </a:p>
            </p:txBody>
          </p:sp>
        </p:grpSp>
        <p:sp>
          <p:nvSpPr>
            <p:cNvPr id="20509" name="Rectangle 25"/>
            <p:cNvSpPr>
              <a:spLocks noChangeArrowheads="1"/>
            </p:cNvSpPr>
            <p:nvPr/>
          </p:nvSpPr>
          <p:spPr bwMode="auto">
            <a:xfrm>
              <a:off x="6248400" y="4876800"/>
              <a:ext cx="228600" cy="990600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sp>
        <p:nvSpPr>
          <p:cNvPr id="20487" name="Rectangle 33"/>
          <p:cNvSpPr>
            <a:spLocks noChangeArrowheads="1"/>
          </p:cNvSpPr>
          <p:nvPr/>
        </p:nvSpPr>
        <p:spPr bwMode="auto">
          <a:xfrm>
            <a:off x="685800" y="1828800"/>
            <a:ext cx="29718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place a post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loop (length of post-1) {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    place a wire.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    place a post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200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4267200" y="1981200"/>
            <a:ext cx="228600" cy="9906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grpSp>
        <p:nvGrpSpPr>
          <p:cNvPr id="20489" name="Group 4"/>
          <p:cNvGrpSpPr>
            <a:grpSpLocks/>
          </p:cNvGrpSpPr>
          <p:nvPr/>
        </p:nvGrpSpPr>
        <p:grpSpPr bwMode="auto">
          <a:xfrm>
            <a:off x="4495800" y="1981200"/>
            <a:ext cx="990600" cy="990600"/>
            <a:chOff x="4495800" y="1981200"/>
            <a:chExt cx="990600" cy="990600"/>
          </a:xfrm>
        </p:grpSpPr>
        <p:sp>
          <p:nvSpPr>
            <p:cNvPr id="20505" name="Rectangle 8"/>
            <p:cNvSpPr>
              <a:spLocks noChangeArrowheads="1"/>
            </p:cNvSpPr>
            <p:nvPr/>
          </p:nvSpPr>
          <p:spPr bwMode="auto">
            <a:xfrm>
              <a:off x="4495800" y="2133600"/>
              <a:ext cx="7620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  <p:sp>
          <p:nvSpPr>
            <p:cNvPr id="20506" name="Rectangle 9"/>
            <p:cNvSpPr>
              <a:spLocks noChangeArrowheads="1"/>
            </p:cNvSpPr>
            <p:nvPr/>
          </p:nvSpPr>
          <p:spPr bwMode="auto">
            <a:xfrm>
              <a:off x="4495800" y="2438400"/>
              <a:ext cx="7620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  <p:sp>
          <p:nvSpPr>
            <p:cNvPr id="20507" name="Rectangle 11"/>
            <p:cNvSpPr>
              <a:spLocks noChangeArrowheads="1"/>
            </p:cNvSpPr>
            <p:nvPr/>
          </p:nvSpPr>
          <p:spPr bwMode="auto">
            <a:xfrm>
              <a:off x="5257800" y="1981200"/>
              <a:ext cx="2286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grpSp>
        <p:nvGrpSpPr>
          <p:cNvPr id="20490" name="Group 5"/>
          <p:cNvGrpSpPr>
            <a:grpSpLocks/>
          </p:cNvGrpSpPr>
          <p:nvPr/>
        </p:nvGrpSpPr>
        <p:grpSpPr bwMode="auto">
          <a:xfrm>
            <a:off x="5486400" y="1981200"/>
            <a:ext cx="990600" cy="990600"/>
            <a:chOff x="5486400" y="1981200"/>
            <a:chExt cx="990600" cy="990600"/>
          </a:xfrm>
        </p:grpSpPr>
        <p:grpSp>
          <p:nvGrpSpPr>
            <p:cNvPr id="20501" name="Group 12"/>
            <p:cNvGrpSpPr>
              <a:grpSpLocks/>
            </p:cNvGrpSpPr>
            <p:nvPr/>
          </p:nvGrpSpPr>
          <p:grpSpPr bwMode="auto">
            <a:xfrm>
              <a:off x="5486400" y="2133600"/>
              <a:ext cx="762000" cy="381000"/>
              <a:chOff x="624" y="2496"/>
              <a:chExt cx="480" cy="240"/>
            </a:xfrm>
          </p:grpSpPr>
          <p:sp>
            <p:nvSpPr>
              <p:cNvPr id="20503" name="Rectangle 13"/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sp>
            <p:nvSpPr>
              <p:cNvPr id="20504" name="Rectangle 1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</p:grpSp>
        <p:sp>
          <p:nvSpPr>
            <p:cNvPr id="20502" name="Rectangle 16"/>
            <p:cNvSpPr>
              <a:spLocks noChangeArrowheads="1"/>
            </p:cNvSpPr>
            <p:nvPr/>
          </p:nvSpPr>
          <p:spPr bwMode="auto">
            <a:xfrm>
              <a:off x="6248400" y="1981200"/>
              <a:ext cx="2286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grpSp>
        <p:nvGrpSpPr>
          <p:cNvPr id="20491" name="Group 7"/>
          <p:cNvGrpSpPr>
            <a:grpSpLocks/>
          </p:cNvGrpSpPr>
          <p:nvPr/>
        </p:nvGrpSpPr>
        <p:grpSpPr bwMode="auto">
          <a:xfrm>
            <a:off x="6477000" y="1981200"/>
            <a:ext cx="990600" cy="990600"/>
            <a:chOff x="6477000" y="1981200"/>
            <a:chExt cx="990600" cy="990600"/>
          </a:xfrm>
        </p:grpSpPr>
        <p:grpSp>
          <p:nvGrpSpPr>
            <p:cNvPr id="20497" name="Group 17"/>
            <p:cNvGrpSpPr>
              <a:grpSpLocks/>
            </p:cNvGrpSpPr>
            <p:nvPr/>
          </p:nvGrpSpPr>
          <p:grpSpPr bwMode="auto">
            <a:xfrm>
              <a:off x="6477000" y="2133600"/>
              <a:ext cx="762000" cy="381000"/>
              <a:chOff x="624" y="2496"/>
              <a:chExt cx="480" cy="240"/>
            </a:xfrm>
          </p:grpSpPr>
          <p:sp>
            <p:nvSpPr>
              <p:cNvPr id="20499" name="Rectangle 18"/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sp>
            <p:nvSpPr>
              <p:cNvPr id="20500" name="Rectangle 19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</p:grpSp>
        <p:sp>
          <p:nvSpPr>
            <p:cNvPr id="20498" name="Rectangle 21"/>
            <p:cNvSpPr>
              <a:spLocks noChangeArrowheads="1"/>
            </p:cNvSpPr>
            <p:nvPr/>
          </p:nvSpPr>
          <p:spPr bwMode="auto">
            <a:xfrm>
              <a:off x="7239000" y="1981200"/>
              <a:ext cx="228600" cy="990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  <p:grpSp>
        <p:nvGrpSpPr>
          <p:cNvPr id="20492" name="Group 8"/>
          <p:cNvGrpSpPr>
            <a:grpSpLocks/>
          </p:cNvGrpSpPr>
          <p:nvPr/>
        </p:nvGrpSpPr>
        <p:grpSpPr bwMode="auto">
          <a:xfrm>
            <a:off x="7467600" y="1981200"/>
            <a:ext cx="990600" cy="990600"/>
            <a:chOff x="7467600" y="1981200"/>
            <a:chExt cx="990600" cy="990600"/>
          </a:xfrm>
        </p:grpSpPr>
        <p:grpSp>
          <p:nvGrpSpPr>
            <p:cNvPr id="20493" name="Group 22"/>
            <p:cNvGrpSpPr>
              <a:grpSpLocks/>
            </p:cNvGrpSpPr>
            <p:nvPr/>
          </p:nvGrpSpPr>
          <p:grpSpPr bwMode="auto">
            <a:xfrm>
              <a:off x="7467600" y="2133600"/>
              <a:ext cx="762000" cy="381000"/>
              <a:chOff x="624" y="2496"/>
              <a:chExt cx="480" cy="240"/>
            </a:xfrm>
          </p:grpSpPr>
          <p:sp>
            <p:nvSpPr>
              <p:cNvPr id="20495" name="Rectangle 23"/>
              <p:cNvSpPr>
                <a:spLocks noChangeArrowheads="1"/>
              </p:cNvSpPr>
              <p:nvPr/>
            </p:nvSpPr>
            <p:spPr bwMode="auto">
              <a:xfrm>
                <a:off x="624" y="2496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  <p:sp>
            <p:nvSpPr>
              <p:cNvPr id="20496" name="Rectangle 24"/>
              <p:cNvSpPr>
                <a:spLocks noChangeArrowheads="1"/>
              </p:cNvSpPr>
              <p:nvPr/>
            </p:nvSpPr>
            <p:spPr bwMode="auto">
              <a:xfrm>
                <a:off x="624" y="2688"/>
                <a:ext cx="48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charset="2"/>
                  <a:buChar char="q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500">
                  <a:latin typeface="Times New Roman" charset="0"/>
                </a:endParaRPr>
              </a:p>
            </p:txBody>
          </p:sp>
        </p:grpSp>
        <p:sp>
          <p:nvSpPr>
            <p:cNvPr id="20494" name="Rectangle 25"/>
            <p:cNvSpPr>
              <a:spLocks noChangeArrowheads="1"/>
            </p:cNvSpPr>
            <p:nvPr/>
          </p:nvSpPr>
          <p:spPr bwMode="auto">
            <a:xfrm>
              <a:off x="8229600" y="1981200"/>
              <a:ext cx="228600" cy="990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5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25592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977015-E6A7-7F49-886F-6EB7E3F60D04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Invoke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swapAll (a1, a2)</a:t>
            </a:r>
            <a:r>
              <a:rPr lang="en-US" altLang="en-US" sz="2000">
                <a:latin typeface="Courier New" charset="0"/>
              </a:rPr>
              <a:t>;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32772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786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32787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788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2789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32773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32774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2775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2777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8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3163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488772-48F8-844F-A2F6-E5A4E2C6BF91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Invoke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swapAll (a1, a2)</a:t>
            </a:r>
            <a:r>
              <a:rPr lang="en-US" altLang="en-US" sz="2000">
                <a:latin typeface="Courier New" charset="0"/>
              </a:rPr>
              <a:t>;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34820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4846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34847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8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4849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34821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34834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4835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4837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650875" y="4114800"/>
            <a:ext cx="618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static void swapAll(int[] a1, int[] a2)</a:t>
            </a:r>
          </a:p>
        </p:txBody>
      </p:sp>
      <p:sp>
        <p:nvSpPr>
          <p:cNvPr id="34823" name="Text Box 25"/>
          <p:cNvSpPr txBox="1">
            <a:spLocks noChangeArrowheads="1"/>
          </p:cNvSpPr>
          <p:nvPr/>
        </p:nvSpPr>
        <p:spPr bwMode="auto">
          <a:xfrm>
            <a:off x="673100" y="4518025"/>
            <a:ext cx="8001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 </a:t>
            </a:r>
            <a:br>
              <a:rPr lang="pt-BR" altLang="en-US" sz="2000" b="1">
                <a:latin typeface="Courier New" charset="0"/>
              </a:rPr>
            </a:br>
            <a:br>
              <a:rPr lang="pt-BR" altLang="en-US" sz="2000" b="1">
                <a:latin typeface="Courier New" charset="0"/>
              </a:rPr>
            </a:b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}</a:t>
            </a:r>
          </a:p>
        </p:txBody>
      </p:sp>
      <p:grpSp>
        <p:nvGrpSpPr>
          <p:cNvPr id="34824" name="Group 34"/>
          <p:cNvGrpSpPr>
            <a:grpSpLocks/>
          </p:cNvGrpSpPr>
          <p:nvPr/>
        </p:nvGrpSpPr>
        <p:grpSpPr bwMode="auto">
          <a:xfrm>
            <a:off x="6096000" y="4857750"/>
            <a:ext cx="1112838" cy="400050"/>
            <a:chOff x="6050280" y="2266890"/>
            <a:chExt cx="1112520" cy="400110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6477196" y="2285943"/>
              <a:ext cx="685604" cy="381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4833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</p:grp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523038" y="57912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a2</a:t>
            </a:r>
          </a:p>
        </p:txBody>
      </p:sp>
      <p:sp>
        <p:nvSpPr>
          <p:cNvPr id="34827" name="Line 5"/>
          <p:cNvSpPr>
            <a:spLocks noChangeShapeType="1"/>
          </p:cNvSpPr>
          <p:nvPr/>
        </p:nvSpPr>
        <p:spPr bwMode="auto">
          <a:xfrm>
            <a:off x="609600" y="3886200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926138" y="2497138"/>
            <a:ext cx="592137" cy="2462212"/>
          </a:xfrm>
          <a:custGeom>
            <a:avLst/>
            <a:gdLst>
              <a:gd name="T0" fmla="*/ 559925 w 592016"/>
              <a:gd name="T1" fmla="*/ 0 h 2461847"/>
              <a:gd name="T2" fmla="*/ 64828 w 592016"/>
              <a:gd name="T3" fmla="*/ 776828 h 2461847"/>
              <a:gd name="T4" fmla="*/ 170930 w 592016"/>
              <a:gd name="T5" fmla="*/ 1853792 h 2461847"/>
              <a:gd name="T6" fmla="*/ 595289 w 592016"/>
              <a:gd name="T7" fmla="*/ 2471720 h 2461847"/>
              <a:gd name="T8" fmla="*/ 0 60000 65536"/>
              <a:gd name="T9" fmla="*/ 0 60000 65536"/>
              <a:gd name="T10" fmla="*/ 0 60000 65536"/>
              <a:gd name="T11" fmla="*/ 0 60000 65536"/>
              <a:gd name="T12" fmla="*/ 0 w 592016"/>
              <a:gd name="T13" fmla="*/ 0 h 2461847"/>
              <a:gd name="T14" fmla="*/ 592016 w 592016"/>
              <a:gd name="T15" fmla="*/ 2461847 h 24618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016" h="2461847">
                <a:moveTo>
                  <a:pt x="556847" y="0"/>
                </a:moveTo>
                <a:cubicBezTo>
                  <a:pt x="335085" y="210038"/>
                  <a:pt x="128954" y="465992"/>
                  <a:pt x="64477" y="773723"/>
                </a:cubicBezTo>
                <a:cubicBezTo>
                  <a:pt x="0" y="1081454"/>
                  <a:pt x="82062" y="1565031"/>
                  <a:pt x="169985" y="1846385"/>
                </a:cubicBezTo>
                <a:cubicBezTo>
                  <a:pt x="257908" y="2127739"/>
                  <a:pt x="471854" y="2432539"/>
                  <a:pt x="592016" y="2461847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 flipV="1">
            <a:off x="7239000" y="2209800"/>
            <a:ext cx="838200" cy="2819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961063" y="3481388"/>
            <a:ext cx="592137" cy="2462212"/>
          </a:xfrm>
          <a:custGeom>
            <a:avLst/>
            <a:gdLst>
              <a:gd name="T0" fmla="*/ 559925 w 592016"/>
              <a:gd name="T1" fmla="*/ 0 h 2461847"/>
              <a:gd name="T2" fmla="*/ 64828 w 592016"/>
              <a:gd name="T3" fmla="*/ 776828 h 2461847"/>
              <a:gd name="T4" fmla="*/ 170930 w 592016"/>
              <a:gd name="T5" fmla="*/ 1853792 h 2461847"/>
              <a:gd name="T6" fmla="*/ 595289 w 592016"/>
              <a:gd name="T7" fmla="*/ 2471720 h 2461847"/>
              <a:gd name="T8" fmla="*/ 0 60000 65536"/>
              <a:gd name="T9" fmla="*/ 0 60000 65536"/>
              <a:gd name="T10" fmla="*/ 0 60000 65536"/>
              <a:gd name="T11" fmla="*/ 0 60000 65536"/>
              <a:gd name="T12" fmla="*/ 0 w 592016"/>
              <a:gd name="T13" fmla="*/ 0 h 2461847"/>
              <a:gd name="T14" fmla="*/ 592016 w 592016"/>
              <a:gd name="T15" fmla="*/ 2461847 h 24618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2016" h="2461847">
                <a:moveTo>
                  <a:pt x="556847" y="0"/>
                </a:moveTo>
                <a:cubicBezTo>
                  <a:pt x="335085" y="210038"/>
                  <a:pt x="128954" y="465992"/>
                  <a:pt x="64477" y="773723"/>
                </a:cubicBezTo>
                <a:cubicBezTo>
                  <a:pt x="0" y="1081454"/>
                  <a:pt x="82062" y="1565031"/>
                  <a:pt x="169985" y="1846385"/>
                </a:cubicBezTo>
                <a:cubicBezTo>
                  <a:pt x="257908" y="2127739"/>
                  <a:pt x="471854" y="2432539"/>
                  <a:pt x="592016" y="2461847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lg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V="1">
            <a:off x="7239000" y="3048000"/>
            <a:ext cx="914400" cy="2895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9C9133-CF71-BB41-A5EB-1C542E3BC20F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Swap (temp = a1)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swapAll (a1, a2)</a:t>
            </a:r>
            <a:r>
              <a:rPr lang="en-US" altLang="en-US" sz="2000">
                <a:latin typeface="Courier New" charset="0"/>
              </a:rPr>
              <a:t>;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36868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6897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36898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899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6900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36869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36885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6886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6888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  <p:sp>
        <p:nvSpPr>
          <p:cNvPr id="36870" name="Text Box 3"/>
          <p:cNvSpPr txBox="1">
            <a:spLocks noChangeArrowheads="1"/>
          </p:cNvSpPr>
          <p:nvPr/>
        </p:nvSpPr>
        <p:spPr bwMode="auto">
          <a:xfrm>
            <a:off x="650875" y="4114800"/>
            <a:ext cx="618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static void swapAll(int[] a1, int[] a2)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73100" y="4518025"/>
            <a:ext cx="3108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int[] temp = a1;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</a:t>
            </a: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}</a:t>
            </a:r>
          </a:p>
        </p:txBody>
      </p:sp>
      <p:grpSp>
        <p:nvGrpSpPr>
          <p:cNvPr id="36872" name="Group 34"/>
          <p:cNvGrpSpPr>
            <a:grpSpLocks/>
          </p:cNvGrpSpPr>
          <p:nvPr/>
        </p:nvGrpSpPr>
        <p:grpSpPr bwMode="auto">
          <a:xfrm>
            <a:off x="6096000" y="4857750"/>
            <a:ext cx="1112838" cy="400050"/>
            <a:chOff x="6050280" y="2266890"/>
            <a:chExt cx="1112520" cy="400110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6477196" y="2285943"/>
              <a:ext cx="685604" cy="381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</p:grp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523038" y="57912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a2</a:t>
            </a:r>
          </a:p>
        </p:txBody>
      </p:sp>
      <p:sp>
        <p:nvSpPr>
          <p:cNvPr id="36875" name="Line 5"/>
          <p:cNvSpPr>
            <a:spLocks noChangeShapeType="1"/>
          </p:cNvSpPr>
          <p:nvPr/>
        </p:nvSpPr>
        <p:spPr bwMode="auto">
          <a:xfrm>
            <a:off x="609600" y="3886200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Line 18"/>
          <p:cNvSpPr>
            <a:spLocks noChangeShapeType="1"/>
          </p:cNvSpPr>
          <p:nvPr/>
        </p:nvSpPr>
        <p:spPr bwMode="auto">
          <a:xfrm flipV="1">
            <a:off x="7239000" y="2209800"/>
            <a:ext cx="838200" cy="281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7" name="Line 18"/>
          <p:cNvSpPr>
            <a:spLocks noChangeShapeType="1"/>
          </p:cNvSpPr>
          <p:nvPr/>
        </p:nvSpPr>
        <p:spPr bwMode="auto">
          <a:xfrm flipV="1">
            <a:off x="7239000" y="3048000"/>
            <a:ext cx="914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343400" y="5314950"/>
            <a:ext cx="1493838" cy="419100"/>
            <a:chOff x="5669280" y="2247780"/>
            <a:chExt cx="1493520" cy="41922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6477146" y="2285891"/>
              <a:ext cx="685654" cy="3811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6882" name="Text Box 9"/>
            <p:cNvSpPr txBox="1">
              <a:spLocks noChangeArrowheads="1"/>
            </p:cNvSpPr>
            <p:nvPr/>
          </p:nvSpPr>
          <p:spPr bwMode="auto">
            <a:xfrm>
              <a:off x="5669280" y="2247780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temp</a:t>
              </a:r>
            </a:p>
          </p:txBody>
        </p:sp>
      </p:grpSp>
      <p:sp>
        <p:nvSpPr>
          <p:cNvPr id="51" name="Line 18"/>
          <p:cNvSpPr>
            <a:spLocks noChangeShapeType="1"/>
          </p:cNvSpPr>
          <p:nvPr/>
        </p:nvSpPr>
        <p:spPr bwMode="auto">
          <a:xfrm flipV="1">
            <a:off x="5791200" y="2209800"/>
            <a:ext cx="2286000" cy="3200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3" name="Straight Arrow Connector 52"/>
          <p:cNvCxnSpPr>
            <a:cxnSpLocks noChangeShapeType="1"/>
            <a:stCxn id="36884" idx="3"/>
            <a:endCxn id="46" idx="3"/>
          </p:cNvCxnSpPr>
          <p:nvPr/>
        </p:nvCxnSpPr>
        <p:spPr bwMode="auto">
          <a:xfrm flipH="1">
            <a:off x="5837238" y="5057775"/>
            <a:ext cx="685800" cy="485775"/>
          </a:xfrm>
          <a:prstGeom prst="straightConnector1">
            <a:avLst/>
          </a:prstGeom>
          <a:noFill/>
          <a:ln w="25400">
            <a:solidFill>
              <a:srgbClr val="C0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3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4E0628-6C1D-5040-A83A-72DE99D34C9F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Swap (a1 = a2)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swapAll (a1, a2)</a:t>
            </a:r>
            <a:r>
              <a:rPr lang="en-US" altLang="en-US" sz="2000">
                <a:latin typeface="Courier New" charset="0"/>
              </a:rPr>
              <a:t>;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38916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8946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38947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48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8949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38917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38934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38935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8937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650875" y="4114800"/>
            <a:ext cx="618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static void swapAll(int[] a1, int[] a2)</a:t>
            </a:r>
          </a:p>
        </p:txBody>
      </p:sp>
      <p:sp>
        <p:nvSpPr>
          <p:cNvPr id="38919" name="Text Box 25"/>
          <p:cNvSpPr txBox="1">
            <a:spLocks noChangeArrowheads="1"/>
          </p:cNvSpPr>
          <p:nvPr/>
        </p:nvSpPr>
        <p:spPr bwMode="auto">
          <a:xfrm>
            <a:off x="673100" y="4518025"/>
            <a:ext cx="3108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int[] temp = a1;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a1 = a2;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</a:t>
            </a: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}</a:t>
            </a:r>
          </a:p>
        </p:txBody>
      </p:sp>
      <p:grpSp>
        <p:nvGrpSpPr>
          <p:cNvPr id="38920" name="Group 34"/>
          <p:cNvGrpSpPr>
            <a:grpSpLocks/>
          </p:cNvGrpSpPr>
          <p:nvPr/>
        </p:nvGrpSpPr>
        <p:grpSpPr bwMode="auto">
          <a:xfrm>
            <a:off x="6096000" y="4857750"/>
            <a:ext cx="1112838" cy="400050"/>
            <a:chOff x="6050280" y="2266890"/>
            <a:chExt cx="1112520" cy="400110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6477196" y="2285943"/>
              <a:ext cx="685604" cy="381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8933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</p:grp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523038" y="57912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38922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a2</a:t>
            </a:r>
          </a:p>
        </p:txBody>
      </p:sp>
      <p:sp>
        <p:nvSpPr>
          <p:cNvPr id="38923" name="Line 5"/>
          <p:cNvSpPr>
            <a:spLocks noChangeShapeType="1"/>
          </p:cNvSpPr>
          <p:nvPr/>
        </p:nvSpPr>
        <p:spPr bwMode="auto">
          <a:xfrm>
            <a:off x="609600" y="3886200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8"/>
          <p:cNvSpPr>
            <a:spLocks noChangeShapeType="1"/>
          </p:cNvSpPr>
          <p:nvPr/>
        </p:nvSpPr>
        <p:spPr bwMode="auto">
          <a:xfrm flipV="1">
            <a:off x="7239000" y="3124200"/>
            <a:ext cx="838200" cy="19050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Line 18"/>
          <p:cNvSpPr>
            <a:spLocks noChangeShapeType="1"/>
          </p:cNvSpPr>
          <p:nvPr/>
        </p:nvSpPr>
        <p:spPr bwMode="auto">
          <a:xfrm flipV="1">
            <a:off x="7239000" y="3048000"/>
            <a:ext cx="914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26" name="Group 34"/>
          <p:cNvGrpSpPr>
            <a:grpSpLocks/>
          </p:cNvGrpSpPr>
          <p:nvPr/>
        </p:nvGrpSpPr>
        <p:grpSpPr bwMode="auto">
          <a:xfrm>
            <a:off x="4343400" y="5314950"/>
            <a:ext cx="1493838" cy="419100"/>
            <a:chOff x="5669280" y="2247780"/>
            <a:chExt cx="1493520" cy="41922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6477146" y="2285891"/>
              <a:ext cx="685654" cy="3811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38931" name="Text Box 9"/>
            <p:cNvSpPr txBox="1">
              <a:spLocks noChangeArrowheads="1"/>
            </p:cNvSpPr>
            <p:nvPr/>
          </p:nvSpPr>
          <p:spPr bwMode="auto">
            <a:xfrm>
              <a:off x="5669280" y="2247780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temp</a:t>
              </a:r>
            </a:p>
          </p:txBody>
        </p:sp>
      </p:grpSp>
      <p:sp>
        <p:nvSpPr>
          <p:cNvPr id="38927" name="Line 18"/>
          <p:cNvSpPr>
            <a:spLocks noChangeShapeType="1"/>
          </p:cNvSpPr>
          <p:nvPr/>
        </p:nvSpPr>
        <p:spPr bwMode="auto">
          <a:xfrm flipV="1">
            <a:off x="5791200" y="2209800"/>
            <a:ext cx="228600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5" name="Straight Arrow Connector 44"/>
          <p:cNvCxnSpPr>
            <a:cxnSpLocks noChangeShapeType="1"/>
            <a:stCxn id="60" idx="0"/>
            <a:endCxn id="40" idx="2"/>
          </p:cNvCxnSpPr>
          <p:nvPr/>
        </p:nvCxnSpPr>
        <p:spPr bwMode="auto">
          <a:xfrm rot="5400000" flipH="1" flipV="1">
            <a:off x="6598444" y="5525294"/>
            <a:ext cx="533400" cy="1588"/>
          </a:xfrm>
          <a:prstGeom prst="straightConnector1">
            <a:avLst/>
          </a:prstGeom>
          <a:noFill/>
          <a:ln w="25400">
            <a:solidFill>
              <a:srgbClr val="C0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Line 18"/>
          <p:cNvSpPr>
            <a:spLocks noChangeShapeType="1"/>
          </p:cNvSpPr>
          <p:nvPr/>
        </p:nvSpPr>
        <p:spPr bwMode="auto">
          <a:xfrm flipV="1">
            <a:off x="7239000" y="2133600"/>
            <a:ext cx="914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5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8039A2-9D57-1242-99B9-8BC5D25B66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Swap (a2 = temp)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swapAll (a1, a2)</a:t>
            </a:r>
            <a:r>
              <a:rPr lang="en-US" altLang="en-US" sz="2000">
                <a:latin typeface="Courier New" charset="0"/>
              </a:rPr>
              <a:t>;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40964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994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40995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96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40997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40965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40982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40983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985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  <p:sp>
        <p:nvSpPr>
          <p:cNvPr id="40966" name="Text Box 3"/>
          <p:cNvSpPr txBox="1">
            <a:spLocks noChangeArrowheads="1"/>
          </p:cNvSpPr>
          <p:nvPr/>
        </p:nvSpPr>
        <p:spPr bwMode="auto">
          <a:xfrm>
            <a:off x="650875" y="4114800"/>
            <a:ext cx="6186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static void swapAll(int[] a1, int[] a2)</a:t>
            </a:r>
          </a:p>
        </p:txBody>
      </p:sp>
      <p:sp>
        <p:nvSpPr>
          <p:cNvPr id="40967" name="Text Box 25"/>
          <p:cNvSpPr txBox="1">
            <a:spLocks noChangeArrowheads="1"/>
          </p:cNvSpPr>
          <p:nvPr/>
        </p:nvSpPr>
        <p:spPr bwMode="auto">
          <a:xfrm>
            <a:off x="673100" y="4518025"/>
            <a:ext cx="3108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int[] temp = a1;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a1 = a2;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b="1">
                <a:latin typeface="Courier New" charset="0"/>
              </a:rPr>
              <a:t>   a2 = temp;</a:t>
            </a:r>
            <a:br>
              <a:rPr lang="en-US" altLang="en-US" sz="2000" b="1">
                <a:latin typeface="Courier New" charset="0"/>
              </a:rPr>
            </a:br>
            <a:r>
              <a:rPr lang="en-US" altLang="en-US" sz="2000" b="1">
                <a:latin typeface="Courier New" charset="0"/>
              </a:rPr>
              <a:t>}</a:t>
            </a:r>
          </a:p>
        </p:txBody>
      </p:sp>
      <p:grpSp>
        <p:nvGrpSpPr>
          <p:cNvPr id="40968" name="Group 34"/>
          <p:cNvGrpSpPr>
            <a:grpSpLocks/>
          </p:cNvGrpSpPr>
          <p:nvPr/>
        </p:nvGrpSpPr>
        <p:grpSpPr bwMode="auto">
          <a:xfrm>
            <a:off x="6096000" y="4857750"/>
            <a:ext cx="1112838" cy="400050"/>
            <a:chOff x="6050280" y="2266890"/>
            <a:chExt cx="1112520" cy="400110"/>
          </a:xfrm>
        </p:grpSpPr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6477196" y="2285943"/>
              <a:ext cx="685604" cy="38105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981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</p:grp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6523038" y="5791200"/>
            <a:ext cx="685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ea typeface="ＭＳ Ｐゴシック" charset="0"/>
            </a:endParaRPr>
          </a:p>
        </p:txBody>
      </p:sp>
      <p:sp>
        <p:nvSpPr>
          <p:cNvPr id="40970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427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charset="0"/>
              </a:rPr>
              <a:t>a2</a:t>
            </a:r>
          </a:p>
        </p:txBody>
      </p:sp>
      <p:sp>
        <p:nvSpPr>
          <p:cNvPr id="40971" name="Line 5"/>
          <p:cNvSpPr>
            <a:spLocks noChangeShapeType="1"/>
          </p:cNvSpPr>
          <p:nvPr/>
        </p:nvSpPr>
        <p:spPr bwMode="auto">
          <a:xfrm>
            <a:off x="609600" y="3886200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8"/>
          <p:cNvSpPr>
            <a:spLocks noChangeShapeType="1"/>
          </p:cNvSpPr>
          <p:nvPr/>
        </p:nvSpPr>
        <p:spPr bwMode="auto">
          <a:xfrm flipV="1">
            <a:off x="7239000" y="3124200"/>
            <a:ext cx="83820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 flipV="1">
            <a:off x="7239000" y="3048000"/>
            <a:ext cx="91440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74" name="Group 34"/>
          <p:cNvGrpSpPr>
            <a:grpSpLocks/>
          </p:cNvGrpSpPr>
          <p:nvPr/>
        </p:nvGrpSpPr>
        <p:grpSpPr bwMode="auto">
          <a:xfrm>
            <a:off x="4343400" y="5314950"/>
            <a:ext cx="1493838" cy="419100"/>
            <a:chOff x="5669280" y="2247780"/>
            <a:chExt cx="1493520" cy="419220"/>
          </a:xfrm>
        </p:grpSpPr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6477146" y="2285891"/>
              <a:ext cx="685654" cy="38110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0979" name="Text Box 9"/>
            <p:cNvSpPr txBox="1">
              <a:spLocks noChangeArrowheads="1"/>
            </p:cNvSpPr>
            <p:nvPr/>
          </p:nvSpPr>
          <p:spPr bwMode="auto">
            <a:xfrm>
              <a:off x="5669280" y="2247780"/>
              <a:ext cx="6960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temp</a:t>
              </a:r>
            </a:p>
          </p:txBody>
        </p:sp>
      </p:grpSp>
      <p:sp>
        <p:nvSpPr>
          <p:cNvPr id="40975" name="Line 18"/>
          <p:cNvSpPr>
            <a:spLocks noChangeShapeType="1"/>
          </p:cNvSpPr>
          <p:nvPr/>
        </p:nvSpPr>
        <p:spPr bwMode="auto">
          <a:xfrm flipV="1">
            <a:off x="5791200" y="2209800"/>
            <a:ext cx="228600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2" name="Straight Arrow Connector 51"/>
          <p:cNvCxnSpPr>
            <a:cxnSpLocks noChangeShapeType="1"/>
            <a:stCxn id="46" idx="3"/>
            <a:endCxn id="60" idx="1"/>
          </p:cNvCxnSpPr>
          <p:nvPr/>
        </p:nvCxnSpPr>
        <p:spPr bwMode="auto">
          <a:xfrm>
            <a:off x="5837238" y="5543550"/>
            <a:ext cx="685800" cy="438150"/>
          </a:xfrm>
          <a:prstGeom prst="straightConnector1">
            <a:avLst/>
          </a:prstGeom>
          <a:noFill/>
          <a:ln w="25400">
            <a:solidFill>
              <a:srgbClr val="C00000"/>
            </a:solidFill>
            <a:prstDash val="lg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Line 18"/>
          <p:cNvSpPr>
            <a:spLocks noChangeShapeType="1"/>
          </p:cNvSpPr>
          <p:nvPr/>
        </p:nvSpPr>
        <p:spPr bwMode="auto">
          <a:xfrm flipV="1">
            <a:off x="7239000" y="2286000"/>
            <a:ext cx="838200" cy="3505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5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5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B9A505-C731-594F-AE1E-8B735D758DC3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Why it does not work?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After swapAll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609600" y="1800225"/>
            <a:ext cx="634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public static void main(String[] args) {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a1 = {10, 11, 12};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int[] a2 = {20, 21, 22};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     </a:t>
            </a:r>
            <a:r>
              <a:rPr lang="en-US" altLang="en-US" sz="2000" b="1">
                <a:latin typeface="Courier New" charset="0"/>
              </a:rPr>
              <a:t>swapAll (a1, a2)</a:t>
            </a:r>
            <a:r>
              <a:rPr lang="en-US" altLang="en-US" sz="2000">
                <a:latin typeface="Courier New" charset="0"/>
              </a:rPr>
              <a:t>;</a:t>
            </a:r>
            <a:r>
              <a:rPr lang="en-US" altLang="en-US" sz="2000" b="1">
                <a:latin typeface="Courier New" charset="0"/>
              </a:rPr>
              <a:t> </a:t>
            </a:r>
            <a:endParaRPr lang="en-US" altLang="en-US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}</a:t>
            </a:r>
          </a:p>
        </p:txBody>
      </p:sp>
      <p:grpSp>
        <p:nvGrpSpPr>
          <p:cNvPr id="43012" name="Group 34"/>
          <p:cNvGrpSpPr>
            <a:grpSpLocks/>
          </p:cNvGrpSpPr>
          <p:nvPr/>
        </p:nvGrpSpPr>
        <p:grpSpPr bwMode="auto">
          <a:xfrm>
            <a:off x="6049963" y="2133600"/>
            <a:ext cx="2713037" cy="685800"/>
            <a:chOff x="6050280" y="2133600"/>
            <a:chExt cx="2712720" cy="685800"/>
          </a:xfrm>
        </p:grpSpPr>
        <p:sp>
          <p:nvSpPr>
            <p:cNvPr id="37897" name="Rectangle 8"/>
            <p:cNvSpPr>
              <a:spLocks noChangeArrowheads="1"/>
            </p:cNvSpPr>
            <p:nvPr/>
          </p:nvSpPr>
          <p:spPr bwMode="auto">
            <a:xfrm>
              <a:off x="6477267" y="22860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3027" name="Text Box 9"/>
            <p:cNvSpPr txBox="1">
              <a:spLocks noChangeArrowheads="1"/>
            </p:cNvSpPr>
            <p:nvPr/>
          </p:nvSpPr>
          <p:spPr bwMode="auto">
            <a:xfrm>
              <a:off x="6050280" y="226689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a1</a:t>
              </a:r>
            </a:p>
          </p:txBody>
        </p:sp>
        <p:sp>
          <p:nvSpPr>
            <p:cNvPr id="43028" name="Line 18"/>
            <p:cNvSpPr>
              <a:spLocks noChangeShapeType="1"/>
            </p:cNvSpPr>
            <p:nvPr/>
          </p:nvSpPr>
          <p:spPr bwMode="auto">
            <a:xfrm flipV="1">
              <a:off x="7162800" y="21336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29" name="Group 39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1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43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43030" name="Group 46"/>
            <p:cNvGrpSpPr>
              <a:grpSpLocks/>
            </p:cNvGrpSpPr>
            <p:nvPr/>
          </p:nvGrpSpPr>
          <p:grpSpPr bwMode="auto">
            <a:xfrm>
              <a:off x="8153400" y="2133600"/>
              <a:ext cx="609600" cy="685800"/>
              <a:chOff x="5943600" y="3200400"/>
              <a:chExt cx="609600" cy="685800"/>
            </a:xfrm>
          </p:grpSpPr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10</a:t>
                </a:r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11</a:t>
                </a:r>
              </a:p>
            </p:txBody>
          </p:sp>
          <p:sp>
            <p:nvSpPr>
              <p:cNvPr id="5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</a:t>
                </a:r>
              </a:p>
            </p:txBody>
          </p:sp>
        </p:grpSp>
      </p:grpSp>
      <p:grpSp>
        <p:nvGrpSpPr>
          <p:cNvPr id="43013" name="Group 38"/>
          <p:cNvGrpSpPr>
            <a:grpSpLocks/>
          </p:cNvGrpSpPr>
          <p:nvPr/>
        </p:nvGrpSpPr>
        <p:grpSpPr bwMode="auto">
          <a:xfrm>
            <a:off x="6049963" y="3048000"/>
            <a:ext cx="2713037" cy="685800"/>
            <a:chOff x="6050280" y="3048000"/>
            <a:chExt cx="2712720" cy="685800"/>
          </a:xfrm>
        </p:grpSpPr>
        <p:grpSp>
          <p:nvGrpSpPr>
            <p:cNvPr id="43015" name="Group 39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120</a:t>
                </a: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160</a:t>
                </a: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95</a:t>
                </a:r>
              </a:p>
            </p:txBody>
          </p:sp>
        </p:grpSp>
        <p:grpSp>
          <p:nvGrpSpPr>
            <p:cNvPr id="43016" name="Group 46"/>
            <p:cNvGrpSpPr>
              <a:grpSpLocks/>
            </p:cNvGrpSpPr>
            <p:nvPr/>
          </p:nvGrpSpPr>
          <p:grpSpPr bwMode="auto">
            <a:xfrm>
              <a:off x="8153400" y="3048000"/>
              <a:ext cx="609600" cy="685800"/>
              <a:chOff x="5943600" y="3200400"/>
              <a:chExt cx="609600" cy="685800"/>
            </a:xfrm>
          </p:grpSpPr>
          <p:sp>
            <p:nvSpPr>
              <p:cNvPr id="32" name="Rectangle 13"/>
              <p:cNvSpPr>
                <a:spLocks noChangeArrowheads="1"/>
              </p:cNvSpPr>
              <p:nvPr/>
            </p:nvSpPr>
            <p:spPr bwMode="auto">
              <a:xfrm>
                <a:off x="5943671" y="32004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20</a:t>
                </a:r>
              </a:p>
            </p:txBody>
          </p:sp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5943671" y="34290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21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/>
            </p:nvSpPr>
            <p:spPr bwMode="auto">
              <a:xfrm>
                <a:off x="5943671" y="3657600"/>
                <a:ext cx="609529" cy="2286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 sz="2000" dirty="0">
                    <a:latin typeface="Times New Roman" pitchFamily="18" charset="0"/>
                    <a:ea typeface="+mn-ea"/>
                  </a:rPr>
                  <a:t>22</a:t>
                </a:r>
              </a:p>
            </p:txBody>
          </p:sp>
        </p:grp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6477267" y="3200400"/>
              <a:ext cx="685720" cy="381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000">
                <a:ea typeface="ＭＳ Ｐゴシック" charset="0"/>
              </a:endParaRPr>
            </a:p>
          </p:txBody>
        </p:sp>
        <p:sp>
          <p:nvSpPr>
            <p:cNvPr id="43018" name="Line 18"/>
            <p:cNvSpPr>
              <a:spLocks noChangeShapeType="1"/>
            </p:cNvSpPr>
            <p:nvPr/>
          </p:nvSpPr>
          <p:spPr bwMode="auto">
            <a:xfrm flipV="1">
              <a:off x="7162800" y="3048000"/>
              <a:ext cx="990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>
              <a:off x="6050280" y="3124200"/>
              <a:ext cx="4267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charset="0"/>
                </a:rPr>
                <a:t>a2</a:t>
              </a:r>
            </a:p>
          </p:txBody>
        </p:sp>
      </p:grp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609600" y="3886200"/>
            <a:ext cx="8001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722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Solution</a:t>
            </a:r>
          </a:p>
        </p:txBody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en-US" sz="1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Swaps the entire contents of a1 with those of a2.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public static void swapAll(int[] a1, int[] a2)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for (int i = 0; i &lt; a1.length; i++)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    int temp = a1[i];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    a1[i] = a2[i];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    a2[i] = temp;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en-US" sz="180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00593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reviews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reference semantics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Arrays and digital audio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675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44772" y="226712"/>
            <a:ext cx="7837228" cy="1144888"/>
          </a:xfrm>
        </p:spPr>
        <p:txBody>
          <a:bodyPr/>
          <a:lstStyle/>
          <a:p>
            <a:pPr lvl="0"/>
            <a:r>
              <a:rPr lang="en-US" dirty="0"/>
              <a:t>Sound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524000"/>
            <a:ext cx="7510677" cy="3977393"/>
          </a:xfrm>
        </p:spPr>
        <p:txBody>
          <a:bodyPr/>
          <a:lstStyle/>
          <a:p>
            <a:pPr lvl="0"/>
            <a:r>
              <a:rPr lang="en-US" dirty="0"/>
              <a:t>Sound is the perception of vibrations in our eardrums.</a:t>
            </a: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9270" y="2743200"/>
            <a:ext cx="8672287" cy="35052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13"/>
              <p:cNvSpPr txBox="1">
                <a:spLocks noResize="1"/>
              </p:cNvSpPr>
              <p:nvPr/>
            </p:nvSpPr>
            <p:spPr>
              <a:xfrm>
                <a:off x="6384523" y="5958593"/>
                <a:ext cx="2038986" cy="57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8" tIns="40819" rIns="81638" bIns="40819" anchorCtr="0" compatLnSpc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  <m:d>
                      <m:dPr>
                        <m:begChr m:val=")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(2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Liberation Sans" pitchFamily="18"/>
                  </a:rPr>
                  <a:t>ft)</a:t>
                </a:r>
              </a:p>
            </p:txBody>
          </p:sp>
        </mc:Choice>
        <mc:Fallback xmlns="">
          <p:sp>
            <p:nvSpPr>
              <p:cNvPr id="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23" y="5958593"/>
                <a:ext cx="2038986" cy="574730"/>
              </a:xfrm>
              <a:prstGeom prst="rect">
                <a:avLst/>
              </a:prstGeom>
              <a:blipFill rotWithShape="0">
                <a:blip r:embed="rId4"/>
                <a:stretch>
                  <a:fillRect l="-1791" t="-86316" b="-1021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BB21F45-DADE-C6B7-C471-6218BD884109}"/>
              </a:ext>
            </a:extLst>
          </p:cNvPr>
          <p:cNvSpPr txBox="1"/>
          <p:nvPr/>
        </p:nvSpPr>
        <p:spPr>
          <a:xfrm>
            <a:off x="238192" y="5808609"/>
            <a:ext cx="22764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Perception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感知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  <a:p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Vibrations震动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  <a:p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Eardrums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0"/>
              </a:rPr>
              <a:t> 耳膜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ＭＳ Ｐゴシック" charset="0"/>
            </a:endParaRPr>
          </a:p>
          <a:p>
            <a:endParaRPr lang="en-CN" sz="300" dirty="0"/>
          </a:p>
        </p:txBody>
      </p:sp>
    </p:spTree>
    <p:extLst>
      <p:ext uri="{BB962C8B-B14F-4D97-AF65-F5344CB8AC3E}">
        <p14:creationId xmlns:p14="http://schemas.microsoft.com/office/powerpoint/2010/main" val="13473709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35138"/>
            <a:ext cx="7837228" cy="70786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Digital Audio</a:t>
            </a:r>
          </a:p>
        </p:txBody>
      </p:sp>
      <p:pic>
        <p:nvPicPr>
          <p:cNvPr id="3" name="Picture 9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 t="7465"/>
          <a:stretch>
            <a:fillRect/>
          </a:stretch>
        </p:blipFill>
        <p:spPr>
          <a:xfrm>
            <a:off x="4179593" y="1600200"/>
            <a:ext cx="3224423" cy="4358393"/>
          </a:xfrm>
        </p:spPr>
      </p:pic>
      <p:sp>
        <p:nvSpPr>
          <p:cNvPr id="4" name="TextBox 3"/>
          <p:cNvSpPr txBox="1"/>
          <p:nvPr/>
        </p:nvSpPr>
        <p:spPr>
          <a:xfrm>
            <a:off x="2920698" y="5129855"/>
            <a:ext cx="1031711" cy="32320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33">
                <a:latin typeface="Liberation Sans" pitchFamily="18"/>
                <a:ea typeface="Droid Sans Fallback" pitchFamily="2"/>
                <a:cs typeface="Lohit Hindi" pitchFamily="2"/>
              </a:rPr>
              <a:t>Audio CD</a:t>
            </a:r>
          </a:p>
        </p:txBody>
      </p:sp>
      <p:sp>
        <p:nvSpPr>
          <p:cNvPr id="5" name="Straight Connector 4"/>
          <p:cNvSpPr/>
          <p:nvPr/>
        </p:nvSpPr>
        <p:spPr>
          <a:xfrm flipV="1">
            <a:off x="4029013" y="5129854"/>
            <a:ext cx="838200" cy="99857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81638" tIns="40819" rIns="81638" bIns="40819" anchor="ctr" anchorCtr="0" compatLnSpc="0"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33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892" y="1528357"/>
            <a:ext cx="3153508" cy="329908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+mn-lt"/>
                <a:ea typeface="Droid Sans Fallback" pitchFamily="2"/>
                <a:cs typeface="Lohit Hindi" pitchFamily="2"/>
              </a:rPr>
              <a:t>Computer represents audio as </a:t>
            </a:r>
            <a:r>
              <a:rPr lang="en-US" sz="2000" dirty="0">
                <a:solidFill>
                  <a:srgbClr val="C00000"/>
                </a:solidFill>
                <a:latin typeface="+mn-lt"/>
                <a:ea typeface="Droid Sans Fallback" pitchFamily="2"/>
                <a:cs typeface="Lohit Hindi" pitchFamily="2"/>
              </a:rPr>
              <a:t>a sequence of samples </a:t>
            </a:r>
            <a:r>
              <a:rPr lang="en-US" sz="2000" dirty="0">
                <a:latin typeface="+mn-lt"/>
                <a:ea typeface="Droid Sans Fallback" pitchFamily="2"/>
                <a:cs typeface="Lohit Hindi" pitchFamily="2"/>
              </a:rPr>
              <a:t>(how?)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000" dirty="0">
              <a:latin typeface="+mn-lt"/>
              <a:ea typeface="Droid Sans Fallback" pitchFamily="2"/>
              <a:cs typeface="Lohit Hindi" pitchFamily="2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000" dirty="0">
                <a:latin typeface="+mn-lt"/>
                <a:ea typeface="Droid Sans Fallback" pitchFamily="2"/>
                <a:cs typeface="Lohit Hindi" pitchFamily="2"/>
              </a:rPr>
              <a:t>When these samples are played in succession, it approximates the continuous sound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3"/>
              <p:cNvSpPr txBox="1">
                <a:spLocks noResize="1"/>
              </p:cNvSpPr>
              <p:nvPr/>
            </p:nvSpPr>
            <p:spPr>
              <a:xfrm>
                <a:off x="5992531" y="5961863"/>
                <a:ext cx="2038986" cy="57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8" tIns="40819" rIns="81638" bIns="40819" anchorCtr="0" compatLnSpc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)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44</m:t>
                              </m:r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7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531" y="5961863"/>
                <a:ext cx="2038986" cy="574730"/>
              </a:xfrm>
              <a:prstGeom prst="rect">
                <a:avLst/>
              </a:prstGeom>
              <a:blipFill rotWithShape="0">
                <a:blip r:embed="rId4"/>
                <a:stretch>
                  <a:fillRect r="-28358" b="-127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3"/>
              <p:cNvSpPr txBox="1">
                <a:spLocks noResize="1"/>
              </p:cNvSpPr>
              <p:nvPr/>
            </p:nvSpPr>
            <p:spPr>
              <a:xfrm>
                <a:off x="3952409" y="6166867"/>
                <a:ext cx="2038986" cy="57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8" tIns="40819" rIns="81638" bIns="40819" anchorCtr="0" compatLnSpc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  <m:d>
                      <m:dPr>
                        <m:begChr m:val=")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(2</m:t>
                    </m:r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000" dirty="0">
                    <a:latin typeface="Liberation Sans" pitchFamily="18"/>
                  </a:rPr>
                  <a:t>ft)</a:t>
                </a:r>
              </a:p>
            </p:txBody>
          </p:sp>
        </mc:Choice>
        <mc:Fallback xmlns="">
          <p:sp>
            <p:nvSpPr>
              <p:cNvPr id="8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409" y="6166867"/>
                <a:ext cx="2038986" cy="574730"/>
              </a:xfrm>
              <a:prstGeom prst="rect">
                <a:avLst/>
              </a:prstGeom>
              <a:blipFill rotWithShape="0">
                <a:blip r:embed="rId5"/>
                <a:stretch>
                  <a:fillRect l="-1791" t="-88298" b="-1031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17439C-5394-61F9-0F61-CEC9118DE79B}"/>
              </a:ext>
            </a:extLst>
          </p:cNvPr>
          <p:cNvSpPr txBox="1"/>
          <p:nvPr/>
        </p:nvSpPr>
        <p:spPr>
          <a:xfrm>
            <a:off x="481263" y="6112042"/>
            <a:ext cx="238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Droid Sans Fallback" pitchFamily="2"/>
                <a:cs typeface="Lohit Hindi" pitchFamily="2"/>
              </a:rPr>
              <a:t>in succession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Droid Sans Fallback" pitchFamily="2"/>
                <a:cs typeface="Lohit Hindi" pitchFamily="2"/>
              </a:rPr>
              <a:t> 陆续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22362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Comparison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4114800"/>
            <a:ext cx="68580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sum = 0;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grade = 0;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do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("Enter a number (-1 to quit):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if ( grade != -1 ) {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sum = sum + grade;  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 while ( 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grade != -1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);</a:t>
            </a: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6858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</a:t>
            </a:r>
            <a:r>
              <a:rPr lang="en-US" altLang="x-none" sz="1600" dirty="0" err="1">
                <a:latin typeface="Courier New" charset="0"/>
              </a:rPr>
              <a:t>int</a:t>
            </a:r>
            <a:r>
              <a:rPr lang="en-US" altLang="x-none" sz="1600" dirty="0">
                <a:latin typeface="Courier New" charset="0"/>
              </a:rPr>
              <a:t> sum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</a:t>
            </a:r>
            <a:r>
              <a:rPr lang="en-US" altLang="x-none" sz="1600" b="1" dirty="0" err="1">
                <a:latin typeface="Courier New" charset="0"/>
              </a:rPr>
              <a:t>System.out.print</a:t>
            </a:r>
            <a:r>
              <a:rPr lang="en-US" altLang="x-none" sz="1600" b="1" dirty="0">
                <a:latin typeface="Courier New" charset="0"/>
              </a:rPr>
              <a:t>("Enter a number (-1 to quit):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</a:t>
            </a:r>
            <a:r>
              <a:rPr lang="en-US" altLang="x-none" sz="1600" b="1" dirty="0" err="1">
                <a:latin typeface="Courier New" charset="0"/>
              </a:rPr>
              <a:t>int</a:t>
            </a:r>
            <a:r>
              <a:rPr lang="en-US" altLang="x-none" sz="1600" b="1" dirty="0">
                <a:latin typeface="Courier New" charset="0"/>
              </a:rPr>
              <a:t> grade = </a:t>
            </a:r>
            <a:r>
              <a:rPr lang="en-US" altLang="x-none" sz="1600" b="1" dirty="0" err="1">
                <a:latin typeface="Courier New" charset="0"/>
              </a:rPr>
              <a:t>console.nextInt</a:t>
            </a:r>
            <a:r>
              <a:rPr lang="en-US" altLang="x-none" sz="1600" b="1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while ( grade != -1</a:t>
            </a:r>
            <a:r>
              <a:rPr lang="en-US" altLang="x-none" sz="160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1600" dirty="0">
                <a:latin typeface="Courier New" charset="0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   sum = sum + grade;</a:t>
            </a:r>
            <a:br>
              <a:rPr lang="en-US" altLang="x-none" sz="1600" dirty="0">
                <a:latin typeface="Courier New" charset="0"/>
              </a:rPr>
            </a:br>
            <a:endParaRPr lang="en-US" altLang="x-none" sz="1600" b="1" dirty="0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   </a:t>
            </a:r>
            <a:r>
              <a:rPr lang="en-US" altLang="x-none" sz="1600" b="1" dirty="0" err="1">
                <a:latin typeface="Courier New" charset="0"/>
              </a:rPr>
              <a:t>System.out.print</a:t>
            </a:r>
            <a:r>
              <a:rPr lang="en-US" altLang="x-none" sz="1600" b="1" dirty="0">
                <a:latin typeface="Courier New" charset="0"/>
              </a:rPr>
              <a:t>("Enter a number (-1 to quit):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   grade = </a:t>
            </a:r>
            <a:r>
              <a:rPr lang="en-US" altLang="x-none" sz="1600" b="1" dirty="0" err="1">
                <a:latin typeface="Courier New" charset="0"/>
              </a:rPr>
              <a:t>console.nextInt</a:t>
            </a:r>
            <a:r>
              <a:rPr lang="en-US" altLang="x-none" sz="1600" b="1" dirty="0">
                <a:latin typeface="Courier New" charset="0"/>
              </a:rPr>
              <a:t>();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7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7010400" y="1752600"/>
            <a:ext cx="2057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place a post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loop (length of post</a:t>
            </a: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-1</a:t>
            </a: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) </a:t>
            </a:r>
            <a:b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place a wire.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place a post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7022432" y="4518025"/>
            <a:ext cx="204536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loop (length of post)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 place a post.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     if (! last post)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     place a wire.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768019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8166" y="413531"/>
            <a:ext cx="7837228" cy="707862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Use Digital Audio</a:t>
            </a: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9151" y="3221788"/>
            <a:ext cx="6685809" cy="18590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/>
          <p:nvPr/>
        </p:nvSpPr>
        <p:spPr>
          <a:xfrm>
            <a:off x="414720" y="5766275"/>
            <a:ext cx="1935469" cy="3311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8" tIns="42452" rIns="81638" bIns="42452" anchor="ctr" anchorCtr="0" compatLnSpc="0">
            <a:noAutofit/>
          </a:bodyPr>
          <a:lstStyle/>
          <a:p>
            <a:pPr hangingPunct="1">
              <a:spcBef>
                <a:spcPts val="0"/>
              </a:spcBef>
              <a:spcAft>
                <a:spcPts val="0"/>
              </a:spcAft>
            </a:pPr>
            <a:fld id="{46B314FF-2A86-4893-8923-4675C82C50F1}" type="slidenum">
              <a:rPr sz="454"/>
              <a:pPr hangingPunct="1">
                <a:spcBef>
                  <a:spcPts val="0"/>
                </a:spcBef>
                <a:spcAft>
                  <a:spcPts val="0"/>
                </a:spcAft>
              </a:pPr>
              <a:t>70</a:t>
            </a:fld>
            <a:endParaRPr lang="en-US" sz="1089">
              <a:solidFill>
                <a:srgbClr val="898989"/>
              </a:solidFill>
              <a:latin typeface="Liberation Sans" pitchFamily="18"/>
              <a:ea typeface="Arial" pitchFamily="2"/>
              <a:cs typeface="Arial" pitchFamily="2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131827" y="4109028"/>
            <a:ext cx="6202186" cy="2690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800080">
              <a:alpha val="25000"/>
            </a:srgbClr>
          </a:solidFill>
          <a:ln>
            <a:noFill/>
            <a:prstDash val="solid"/>
          </a:ln>
        </p:spPr>
        <p:txBody>
          <a:bodyPr vert="horz" wrap="none" lIns="81638" tIns="42452" rIns="81638" bIns="42452" anchor="ctr" anchorCtr="0" compatLnSpc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633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13290" y="5060924"/>
            <a:ext cx="1013615" cy="12542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7"/>
          <p:cNvSpPr/>
          <p:nvPr/>
        </p:nvSpPr>
        <p:spPr>
          <a:xfrm>
            <a:off x="5732073" y="5614102"/>
            <a:ext cx="1636107" cy="598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81638" tIns="42452" rIns="81638" bIns="42452" anchor="t" anchorCtr="0" compatLnSpc="0">
            <a:spAutoFit/>
          </a:bodyPr>
          <a:lstStyle/>
          <a:p>
            <a:pPr algn="ctr" hangingPunct="1">
              <a:spcBef>
                <a:spcPts val="0"/>
              </a:spcBef>
              <a:spcAft>
                <a:spcPts val="0"/>
              </a:spcAft>
            </a:pPr>
            <a:r>
              <a:rPr lang="en-US" sz="1633">
                <a:solidFill>
                  <a:srgbClr val="CC0000"/>
                </a:solidFill>
                <a:latin typeface="Liberation Sans" pitchFamily="18"/>
                <a:ea typeface="Droid Sans Fallback" pitchFamily="2"/>
                <a:cs typeface="Lohit Hindi" pitchFamily="2"/>
              </a:rPr>
              <a:t>library developed</a:t>
            </a:r>
            <a:br>
              <a:rPr lang="en-US" sz="1633">
                <a:solidFill>
                  <a:srgbClr val="CC0000"/>
                </a:solidFill>
                <a:latin typeface="Liberation Sans" pitchFamily="18"/>
                <a:ea typeface="Droid Sans Fallback" pitchFamily="2"/>
                <a:cs typeface="Lohit Hindi" pitchFamily="2"/>
              </a:rPr>
            </a:br>
            <a:r>
              <a:rPr lang="en-US" sz="1633">
                <a:solidFill>
                  <a:srgbClr val="CC0000"/>
                </a:solidFill>
                <a:latin typeface="Liberation Sans" pitchFamily="18"/>
                <a:ea typeface="Droid Sans Fallback" pitchFamily="2"/>
                <a:cs typeface="Lohit Hindi" pitchFamily="2"/>
              </a:rPr>
              <a:t>from book: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414720" y="1455137"/>
            <a:ext cx="7510677" cy="3977393"/>
          </a:xfrm>
        </p:spPr>
        <p:txBody>
          <a:bodyPr/>
          <a:lstStyle/>
          <a:p>
            <a:pPr lvl="0"/>
            <a:r>
              <a:rPr lang="en-US" dirty="0"/>
              <a:t>Java has a complex digital audio system</a:t>
            </a:r>
          </a:p>
          <a:p>
            <a:pPr lvl="0"/>
            <a:r>
              <a:rPr lang="en-US" dirty="0"/>
              <a:t>We use the </a:t>
            </a:r>
            <a:r>
              <a:rPr lang="en-US" dirty="0" err="1"/>
              <a:t>StdAudio</a:t>
            </a:r>
            <a:r>
              <a:rPr lang="en-US" dirty="0"/>
              <a:t> library for playing and saving sound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4817672" y="2613055"/>
            <a:ext cx="3259527" cy="612648"/>
          </a:xfrm>
          <a:prstGeom prst="wedgeRectCallout">
            <a:avLst>
              <a:gd name="adj1" fmla="val -86869"/>
              <a:gd name="adj2" fmla="val 162002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Typical use: generate a sequence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of samples, each for 1/44100 sec.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6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Generate Musical Tone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Concert A (440hz) for 1.5 seconds using </a:t>
            </a:r>
            <a:r>
              <a:rPr lang="en-US" dirty="0" err="1"/>
              <a:t>StdAudio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C74A2-BC33-DA44-8749-FCC396CFB3F7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  <p:sp>
        <p:nvSpPr>
          <p:cNvPr id="5" name="Rectangle 9"/>
          <p:cNvSpPr/>
          <p:nvPr/>
        </p:nvSpPr>
        <p:spPr>
          <a:xfrm>
            <a:off x="1066560" y="3429000"/>
            <a:ext cx="7239240" cy="26013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>
            <a:noFill/>
            <a:prstDash val="solid"/>
          </a:ln>
        </p:spPr>
        <p:txBody>
          <a:bodyPr vert="horz" wrap="square" lIns="182880" tIns="137160" rIns="92160" bIns="13716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f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inal double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hz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440.0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f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inal double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seconds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1.5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final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SAMPLE_RATE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44100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600" b="1" i="0" u="none" strike="noStrike" kern="1200" dirty="0">
              <a:ln>
                <a:noFill/>
              </a:ln>
              <a:solidFill>
                <a:srgbClr val="9C1600"/>
              </a:solidFill>
              <a:latin typeface="Courier New" pitchFamily="18"/>
              <a:ea typeface="Droid Sans Fallback" pitchFamily="2"/>
              <a:cs typeface="Lohit Hindi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(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 (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seconds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SAMPLE_RATE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double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[]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a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new double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];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for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0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&lt;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++)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{</a:t>
            </a:r>
          </a:p>
          <a:p>
            <a:pPr lvl="0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a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] =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Math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sin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2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Math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PI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600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hz</a:t>
            </a:r>
            <a:r>
              <a:rPr lang="en-US" sz="1600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/ 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SAMPLE_RATE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}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StdAudio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600" b="1" i="0" u="none" strike="noStrike" kern="1200" dirty="0" err="1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play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a</a:t>
            </a:r>
            <a:r>
              <a:rPr lang="en-US" sz="1600" b="1" i="0" u="none" strike="noStrike" kern="1200" dirty="0">
                <a:ln>
                  <a:noFill/>
                </a:ln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13"/>
              <p:cNvSpPr txBox="1">
                <a:spLocks noResize="1"/>
              </p:cNvSpPr>
              <p:nvPr/>
            </p:nvSpPr>
            <p:spPr>
              <a:xfrm>
                <a:off x="2057400" y="2613947"/>
                <a:ext cx="2038986" cy="574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81638" tIns="40819" rIns="81638" bIns="40819" anchorCtr="0" compatLnSpc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/>
                  <a:t>a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)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𝑓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44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Liberation Sans" pitchFamily="18"/>
                </a:endParaRPr>
              </a:p>
            </p:txBody>
          </p:sp>
        </mc:Choice>
        <mc:Fallback xmlns="">
          <p:sp>
            <p:nvSpPr>
              <p:cNvPr id="8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613947"/>
                <a:ext cx="2038986" cy="574730"/>
              </a:xfrm>
              <a:prstGeom prst="rect">
                <a:avLst/>
              </a:prstGeom>
              <a:blipFill rotWithShape="0">
                <a:blip r:embed="rId2"/>
                <a:stretch>
                  <a:fillRect l="-3593" r="-26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7537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Exercise: Generate Musical Tone from Array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 a tone from multiple frequencies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C74A2-BC33-DA44-8749-FCC396CFB3F7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636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Example: </a:t>
            </a:r>
            <a:r>
              <a:rPr lang="en-US" dirty="0" err="1"/>
              <a:t>PlayThatTune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Read in pitches and durations from standard input and </a:t>
            </a:r>
            <a:r>
              <a:rPr lang="en-US" dirty="0" err="1"/>
              <a:t>sonify</a:t>
            </a:r>
            <a:r>
              <a:rPr lang="en-US" dirty="0"/>
              <a:t> with </a:t>
            </a:r>
            <a:r>
              <a:rPr lang="en-US" dirty="0" err="1"/>
              <a:t>StdAudio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1576" y="2971800"/>
            <a:ext cx="2461837" cy="302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83267" y="3048001"/>
            <a:ext cx="5122387" cy="1752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619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97172" y="228600"/>
            <a:ext cx="7837228" cy="1144888"/>
          </a:xfrm>
        </p:spPr>
        <p:txBody>
          <a:bodyPr/>
          <a:lstStyle/>
          <a:p>
            <a:pPr lvl="0"/>
            <a:r>
              <a:rPr lang="en-US"/>
              <a:t>PlayThatTune</a:t>
            </a:r>
            <a:endParaRPr lang="en-US" dirty="0"/>
          </a:p>
        </p:txBody>
      </p:sp>
      <p:sp>
        <p:nvSpPr>
          <p:cNvPr id="3" name="Rectangle 7"/>
          <p:cNvSpPr/>
          <p:nvPr/>
        </p:nvSpPr>
        <p:spPr>
          <a:xfrm>
            <a:off x="701106" y="1811087"/>
            <a:ext cx="7741222" cy="404499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0C0C0"/>
          </a:solidFill>
          <a:ln>
            <a:noFill/>
            <a:prstDash val="solid"/>
          </a:ln>
        </p:spPr>
        <p:txBody>
          <a:bodyPr vert="horz" wrap="square" lIns="165888" tIns="124416" rIns="83597" bIns="124416" anchor="t" anchorCtr="0" compatLnSpc="0">
            <a:spAutoFit/>
          </a:bodyPr>
          <a:lstStyle/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public class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PlayThatTune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{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public static void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main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String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[]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args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{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Scanner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console = new Scanner(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System.in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while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console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hasNextInt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())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{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</a:t>
            </a:r>
            <a:r>
              <a:rPr lang="en-US" sz="1451" b="1" dirty="0" err="1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pitch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console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nextInt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double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seconds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console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nextDouble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double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hz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451" b="1" dirty="0"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440.0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Math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pow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451" b="1" dirty="0"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2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,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pitch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/ </a:t>
            </a:r>
            <a:r>
              <a:rPr lang="en-US" sz="1451" b="1" dirty="0"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12.0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endParaRPr lang="en-US" sz="1451" b="1" dirty="0">
              <a:solidFill>
                <a:srgbClr val="9C1600"/>
              </a:solidFill>
              <a:latin typeface="Courier New" pitchFamily="18"/>
              <a:ea typeface="Droid Sans Fallback" pitchFamily="2"/>
              <a:cs typeface="Lohit Hindi" pitchFamily="2"/>
            </a:endParaRP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</a:t>
            </a:r>
            <a:r>
              <a:rPr lang="en-US" sz="1451" b="1" dirty="0" err="1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SAMPLE_RATE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451" b="1" dirty="0"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44100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</a:t>
            </a:r>
            <a:r>
              <a:rPr lang="en-US" sz="1451" b="1" dirty="0" err="1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(</a:t>
            </a:r>
            <a:r>
              <a:rPr lang="en-US" sz="1451" b="1" dirty="0" err="1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 (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seconds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SAMPLE_RATE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double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[]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a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new double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];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for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451" b="1" dirty="0" err="1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int</a:t>
            </a:r>
            <a:r>
              <a:rPr lang="en-US" sz="1451" b="1" dirty="0">
                <a:solidFill>
                  <a:srgbClr val="0000FF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= </a:t>
            </a:r>
            <a:r>
              <a:rPr lang="en-US" sz="1451" b="1" dirty="0"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0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&lt;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N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;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++)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{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   a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[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] =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Math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sin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451" b="1" dirty="0">
                <a:solidFill>
                  <a:srgbClr val="99319A"/>
                </a:solidFill>
                <a:latin typeface="Courier New" pitchFamily="18"/>
                <a:ea typeface="Droid Sans Fallback" pitchFamily="2"/>
                <a:cs typeface="Lohit Hindi" pitchFamily="2"/>
              </a:rPr>
              <a:t>2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Math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PI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hz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*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i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/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SAMPLE_RATE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}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    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StdAudio</a:t>
            </a:r>
            <a:r>
              <a:rPr lang="en-US" sz="1451" b="1" dirty="0" err="1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.</a:t>
            </a:r>
            <a:r>
              <a:rPr lang="en-US" sz="1451" b="1" dirty="0" err="1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play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(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a</a:t>
            </a: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);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9C1600"/>
                </a:solidFill>
                <a:latin typeface="Courier New" pitchFamily="18"/>
                <a:ea typeface="Droid Sans Fallback" pitchFamily="2"/>
                <a:cs typeface="Lohit Hindi" pitchFamily="2"/>
              </a:rPr>
              <a:t> </a:t>
            </a: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  }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   }</a:t>
            </a:r>
          </a:p>
          <a:p>
            <a:pPr hangingPunct="1">
              <a:spcBef>
                <a:spcPts val="0"/>
              </a:spcBef>
              <a:spcAft>
                <a:spcPts val="0"/>
              </a:spcAft>
            </a:pPr>
            <a:r>
              <a:rPr lang="en-US" sz="1451" b="1" dirty="0">
                <a:solidFill>
                  <a:srgbClr val="000008"/>
                </a:solidFill>
                <a:latin typeface="Courier New" pitchFamily="18"/>
                <a:ea typeface="Droid Sans Fallback" pitchFamily="2"/>
                <a:cs typeface="Lohit Hindi" pitchFamily="2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10048" y="3581400"/>
            <a:ext cx="6884351" cy="1658880"/>
            <a:chOff x="1554479" y="4023360"/>
            <a:chExt cx="7589519" cy="1828800"/>
          </a:xfrm>
          <a:solidFill>
            <a:schemeClr val="accent6">
              <a:lumMod val="20000"/>
              <a:lumOff val="80000"/>
              <a:alpha val="60000"/>
            </a:schemeClr>
          </a:solidFill>
        </p:grpSpPr>
        <p:sp>
          <p:nvSpPr>
            <p:cNvPr id="5" name="Freeform 4"/>
            <p:cNvSpPr/>
            <p:nvPr/>
          </p:nvSpPr>
          <p:spPr>
            <a:xfrm>
              <a:off x="1554479" y="4023360"/>
              <a:ext cx="7589519" cy="1828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pFill/>
            <a:ln w="0">
              <a:solidFill>
                <a:srgbClr val="808080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lang="en-US" sz="1633">
                <a:latin typeface="Liberation Sans" pitchFamily="18"/>
                <a:ea typeface="Droid Sans Fallback" pitchFamily="2"/>
                <a:cs typeface="Lohit Hindi" pitchFamily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40880" y="4206240"/>
              <a:ext cx="1592196" cy="3563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none" lIns="81638" tIns="40819" rIns="81638" bIns="40819" anchorCtr="0" compatLnSpc="0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633">
                  <a:latin typeface="Liberation Sans" pitchFamily="18"/>
                  <a:ea typeface="Droid Sans Fallback" pitchFamily="2"/>
                  <a:cs typeface="Lohit Hindi" pitchFamily="2"/>
                </a:rPr>
                <a:t>Same as before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1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reviews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reference semantics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digital audio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Multidimensional arrays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907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968D44-2397-044F-949C-594B9ED93510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altLang="en-US" sz="3600" dirty="0">
                <a:ea typeface="ＭＳ Ｐゴシック" charset="-128"/>
              </a:rPr>
              <a:t>Motivation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382000" cy="4495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333CC"/>
              </a:buClr>
            </a:pPr>
            <a:r>
              <a:rPr lang="en-US" altLang="en-US" sz="2400" dirty="0">
                <a:solidFill>
                  <a:srgbClr val="000000"/>
                </a:solidFill>
                <a:ea typeface="ＭＳ Ｐゴシック" charset="-128"/>
              </a:rPr>
              <a:t>Arrays are used in many settings, e.g., 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1d array in sound</a:t>
            </a:r>
          </a:p>
          <a:p>
            <a:pPr lvl="1">
              <a:lnSpc>
                <a:spcPct val="90000"/>
              </a:lnSpc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ea typeface="ＭＳ Ｐゴシック" charset="-128"/>
              </a:rPr>
              <a:t>2d in image processing, graph processing</a:t>
            </a:r>
          </a:p>
        </p:txBody>
      </p:sp>
    </p:spTree>
    <p:extLst>
      <p:ext uri="{BB962C8B-B14F-4D97-AF65-F5344CB8AC3E}">
        <p14:creationId xmlns:p14="http://schemas.microsoft.com/office/powerpoint/2010/main" val="17999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B1A807-8948-0047-9C9B-11C1BA6E421D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Understanding Two Dimensional Array: An Array of Arrays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057775" y="3886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5057775" y="3124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057775" y="3505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133975" y="3124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0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5133975" y="3505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1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133975" y="3886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2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4067175" y="3886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table[ 2 ]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4067175" y="3505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table[ 1 ]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4067175" y="3124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table[ 0 ]</a:t>
            </a: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6553200" y="1752600"/>
            <a:ext cx="1066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28600" y="1600200"/>
            <a:ext cx="4572000" cy="109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int[][] table = new int[3][4];</a:t>
            </a:r>
          </a:p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for (int i = 0; i &lt; 3; i++)</a:t>
            </a:r>
            <a:br>
              <a:rPr lang="en-US" altLang="en-US" sz="1800">
                <a:latin typeface="Courier New" charset="0"/>
              </a:rPr>
            </a:br>
            <a:r>
              <a:rPr lang="en-US" altLang="en-US" sz="1800">
                <a:latin typeface="Courier New" charset="0"/>
              </a:rPr>
              <a:t>   for (int j = 0; j &lt; 4; j++)</a:t>
            </a:r>
          </a:p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      table[i][j] = i + j;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6553200" y="34290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6553200" y="4038600"/>
            <a:ext cx="10668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2514600" y="4800600"/>
            <a:ext cx="9906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V="1">
            <a:off x="3276600" y="3352800"/>
            <a:ext cx="838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7620000" y="16764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7620000" y="19050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7620000" y="21336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7620000" y="23622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4" name="Rectangle 22"/>
          <p:cNvSpPr>
            <a:spLocks noChangeArrowheads="1"/>
          </p:cNvSpPr>
          <p:nvPr/>
        </p:nvSpPr>
        <p:spPr bwMode="auto">
          <a:xfrm>
            <a:off x="7620000" y="33528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5" name="Rectangle 23"/>
          <p:cNvSpPr>
            <a:spLocks noChangeArrowheads="1"/>
          </p:cNvSpPr>
          <p:nvPr/>
        </p:nvSpPr>
        <p:spPr bwMode="auto">
          <a:xfrm>
            <a:off x="7620000" y="35814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6" name="Rectangle 24"/>
          <p:cNvSpPr>
            <a:spLocks noChangeArrowheads="1"/>
          </p:cNvSpPr>
          <p:nvPr/>
        </p:nvSpPr>
        <p:spPr bwMode="auto">
          <a:xfrm>
            <a:off x="7620000" y="38100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7620000" y="40386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7620000" y="50292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7620000" y="52578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7620000" y="54864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7620000" y="5715000"/>
            <a:ext cx="609600" cy="228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1600200" y="4800600"/>
            <a:ext cx="78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charset="0"/>
              </a:rPr>
              <a:t>table</a:t>
            </a:r>
            <a:endParaRPr lang="en-US" altLang="en-US" sz="5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089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Admin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exercises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reference semantics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digital audio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Multidimensional arrays </a:t>
            </a:r>
          </a:p>
          <a:p>
            <a:pPr lvl="2" eaLnBrk="1" hangingPunct="1"/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Regular 2D arrays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026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Using 2-Dimensional Arrays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 most cases, you deal with regular 2D arrays, and hence no need to worry about the internal storage structure of 2-D arrays</a:t>
            </a:r>
            <a:endParaRPr lang="en-US" altLang="en-US" sz="14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53251" name="Rectangle 13"/>
          <p:cNvSpPr>
            <a:spLocks noChangeArrowheads="1"/>
          </p:cNvSpPr>
          <p:nvPr/>
        </p:nvSpPr>
        <p:spPr bwMode="auto">
          <a:xfrm>
            <a:off x="1295400" y="3657600"/>
            <a:ext cx="5943600" cy="1920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final int NROWS = 3;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1800">
                <a:latin typeface="Courier New" charset="0"/>
              </a:rPr>
              <a:t>final int NCOLUMNS = 4;</a:t>
            </a:r>
          </a:p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endParaRPr lang="en-US" altLang="en-US" sz="18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int[][] table = new </a:t>
            </a:r>
            <a:r>
              <a:rPr lang="en-US" altLang="en-US" sz="1800" b="1">
                <a:solidFill>
                  <a:srgbClr val="FF0000"/>
                </a:solidFill>
                <a:latin typeface="Courier New" charset="0"/>
              </a:rPr>
              <a:t>int[NROWS][NCOLUMNS]</a:t>
            </a:r>
            <a:r>
              <a:rPr lang="en-US" altLang="en-US" sz="1800">
                <a:latin typeface="Courier New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for (int i = 0; i &lt; NROWS; i++)</a:t>
            </a:r>
            <a:br>
              <a:rPr lang="en-US" altLang="en-US" sz="1800">
                <a:latin typeface="Courier New" charset="0"/>
              </a:rPr>
            </a:br>
            <a:r>
              <a:rPr lang="en-US" altLang="en-US" sz="1800">
                <a:latin typeface="Courier New" charset="0"/>
              </a:rPr>
              <a:t>   for (int j = 0; j &lt; NCOLUMNS; j++)</a:t>
            </a:r>
          </a:p>
          <a:p>
            <a:pPr eaLnBrk="1" hangingPunct="1">
              <a:lnSpc>
                <a:spcPct val="80000"/>
              </a:lnSpc>
              <a:buFont typeface="ZapfDingbats" charset="0"/>
              <a:buNone/>
            </a:pPr>
            <a:r>
              <a:rPr lang="en-US" altLang="en-US" sz="1800">
                <a:latin typeface="Courier New" charset="0"/>
              </a:rPr>
              <a:t>      table</a:t>
            </a:r>
            <a:r>
              <a:rPr lang="en-US" altLang="en-US" sz="1800" b="1">
                <a:latin typeface="Courier New" charset="0"/>
              </a:rPr>
              <a:t>[i][j]</a:t>
            </a:r>
            <a:r>
              <a:rPr lang="en-US" altLang="en-US" sz="1800">
                <a:latin typeface="Courier New" charset="0"/>
              </a:rPr>
              <a:t> = i + j;</a:t>
            </a:r>
          </a:p>
        </p:txBody>
      </p:sp>
    </p:spTree>
    <p:extLst>
      <p:ext uri="{BB962C8B-B14F-4D97-AF65-F5344CB8AC3E}">
        <p14:creationId xmlns:p14="http://schemas.microsoft.com/office/powerpoint/2010/main" val="30247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Comparison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4114800"/>
            <a:ext cx="68580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sum = 0;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grade = 0;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while ( 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grade != -1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("Enter a number (-1 to quit):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if ( grade != -1 ) {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 sum = sum + grade;  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};</a:t>
            </a: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76200" y="1447800"/>
            <a:ext cx="68580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dirty="0">
                <a:latin typeface="Courier New" charset="0"/>
              </a:rPr>
              <a:t> </a:t>
            </a:r>
            <a:r>
              <a:rPr lang="en-US" altLang="x-none" sz="1600" dirty="0" err="1">
                <a:latin typeface="Courier New" charset="0"/>
              </a:rPr>
              <a:t>int</a:t>
            </a:r>
            <a:r>
              <a:rPr lang="en-US" altLang="x-none" sz="1600" dirty="0">
                <a:latin typeface="Courier New" charset="0"/>
              </a:rPr>
              <a:t> sum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</a:t>
            </a:r>
            <a:r>
              <a:rPr lang="en-US" altLang="x-none" sz="1600" b="1" dirty="0" err="1">
                <a:latin typeface="Courier New" charset="0"/>
              </a:rPr>
              <a:t>System.out.print</a:t>
            </a:r>
            <a:r>
              <a:rPr lang="en-US" altLang="x-none" sz="1600" b="1" dirty="0">
                <a:latin typeface="Courier New" charset="0"/>
              </a:rPr>
              <a:t>("Enter a number (-1 to quit):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</a:t>
            </a:r>
            <a:r>
              <a:rPr lang="en-US" altLang="x-none" sz="1600" b="1" dirty="0" err="1">
                <a:latin typeface="Courier New" charset="0"/>
              </a:rPr>
              <a:t>int</a:t>
            </a:r>
            <a:r>
              <a:rPr lang="en-US" altLang="x-none" sz="1600" b="1" dirty="0">
                <a:latin typeface="Courier New" charset="0"/>
              </a:rPr>
              <a:t> grade = </a:t>
            </a:r>
            <a:r>
              <a:rPr lang="en-US" altLang="x-none" sz="1600" b="1" dirty="0" err="1">
                <a:latin typeface="Courier New" charset="0"/>
              </a:rPr>
              <a:t>console.nextInt</a:t>
            </a:r>
            <a:r>
              <a:rPr lang="en-US" altLang="x-none" sz="1600" b="1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while ( grade != -1</a:t>
            </a:r>
            <a:r>
              <a:rPr lang="en-US" altLang="x-none" sz="1600" dirty="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1600" dirty="0">
                <a:latin typeface="Courier New" charset="0"/>
              </a:rPr>
              <a:t>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   sum = sum + grade;</a:t>
            </a:r>
            <a:br>
              <a:rPr lang="en-US" altLang="x-none" sz="1600" dirty="0">
                <a:latin typeface="Courier New" charset="0"/>
              </a:rPr>
            </a:br>
            <a:endParaRPr lang="en-US" altLang="x-none" sz="1600" b="1" dirty="0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   </a:t>
            </a:r>
            <a:r>
              <a:rPr lang="en-US" altLang="x-none" sz="1600" b="1" dirty="0" err="1">
                <a:latin typeface="Courier New" charset="0"/>
              </a:rPr>
              <a:t>System.out.print</a:t>
            </a:r>
            <a:r>
              <a:rPr lang="en-US" altLang="x-none" sz="1600" b="1" dirty="0">
                <a:latin typeface="Courier New" charset="0"/>
              </a:rPr>
              <a:t>("Enter a number (-1 to quit):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 b="1" dirty="0">
                <a:latin typeface="Courier New" charset="0"/>
              </a:rPr>
              <a:t>    grade = </a:t>
            </a:r>
            <a:r>
              <a:rPr lang="en-US" altLang="x-none" sz="1600" b="1" dirty="0" err="1">
                <a:latin typeface="Courier New" charset="0"/>
              </a:rPr>
              <a:t>console.nextInt</a:t>
            </a:r>
            <a:r>
              <a:rPr lang="en-US" altLang="x-none" sz="1600" b="1" dirty="0">
                <a:latin typeface="Courier New" charset="0"/>
              </a:rPr>
              <a:t>();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</a:rPr>
              <a:t>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8</a:t>
            </a:fld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17" name="Rectangle 33"/>
          <p:cNvSpPr>
            <a:spLocks noChangeArrowheads="1"/>
          </p:cNvSpPr>
          <p:nvPr/>
        </p:nvSpPr>
        <p:spPr bwMode="auto">
          <a:xfrm>
            <a:off x="7010400" y="1752600"/>
            <a:ext cx="2057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place a post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loop (length of post</a:t>
            </a: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-1</a:t>
            </a: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) </a:t>
            </a:r>
            <a:b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</a:b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place a wire.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place a post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7022432" y="4518025"/>
            <a:ext cx="204536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loop (length of post)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 place a post.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b="1" dirty="0">
                <a:solidFill>
                  <a:srgbClr val="FF0000"/>
                </a:solidFill>
                <a:latin typeface="Times New Roman" charset="0"/>
              </a:rPr>
              <a:t>     if (! last post)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         place a wire.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2" charset="2"/>
              <a:buNone/>
            </a:pPr>
            <a:r>
              <a:rPr lang="en-US" altLang="en-US" sz="1600" dirty="0">
                <a:solidFill>
                  <a:srgbClr val="800000"/>
                </a:solidFill>
                <a:latin typeface="Times New Roman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2092948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charset="-128"/>
              </a:rPr>
              <a:t>Example: Simulate Self-Avoiding Walk</a:t>
            </a:r>
          </a:p>
        </p:txBody>
      </p:sp>
      <p:sp>
        <p:nvSpPr>
          <p:cNvPr id="55298" name="Content Placeholder 7"/>
          <p:cNvSpPr>
            <a:spLocks noGrp="1"/>
          </p:cNvSpPr>
          <p:nvPr>
            <p:ph idx="1"/>
          </p:nvPr>
        </p:nvSpPr>
        <p:spPr>
          <a:xfrm>
            <a:off x="533400" y="1600200"/>
            <a:ext cx="8143875" cy="4648200"/>
          </a:xfrm>
        </p:spPr>
        <p:txBody>
          <a:bodyPr/>
          <a:lstStyle/>
          <a:p>
            <a:pPr marL="0" indent="0"/>
            <a:r>
              <a:rPr lang="en-US" altLang="en-US" dirty="0">
                <a:ea typeface="ＭＳ Ｐゴシック" charset="-128"/>
              </a:rPr>
              <a:t> Model.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N-by-N lattice</a:t>
            </a:r>
            <a:r>
              <a:rPr lang="en-US" altLang="zh-CN" dirty="0">
                <a:ea typeface="ＭＳ Ｐゴシック" charset="-128"/>
              </a:rPr>
              <a:t>(</a:t>
            </a:r>
            <a:r>
              <a:rPr lang="zh-CN" altLang="en-US" dirty="0">
                <a:ea typeface="ＭＳ Ｐゴシック" charset="-128"/>
              </a:rPr>
              <a:t>格子</a:t>
            </a:r>
            <a:r>
              <a:rPr lang="en-US" altLang="zh-CN" dirty="0">
                <a:ea typeface="ＭＳ Ｐゴシック" charset="-128"/>
              </a:rPr>
              <a:t>)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Start in the middle.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Each step randomly moves to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a neighboring intersection,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if a previously moved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intersections, no move.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Two possible outcomes: </a:t>
            </a: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 </a:t>
            </a:r>
          </a:p>
          <a:p>
            <a:pPr lvl="2"/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dead end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escape</a:t>
            </a:r>
            <a:r>
              <a:rPr lang="en-US" altLang="en-US" dirty="0">
                <a:ea typeface="ＭＳ Ｐゴシック" charset="-128"/>
              </a:rPr>
              <a:t>.</a:t>
            </a:r>
            <a:endParaRPr lang="en-US" altLang="en-US" sz="2400" dirty="0">
              <a:ea typeface="ＭＳ Ｐゴシック" charset="-128"/>
            </a:endParaRPr>
          </a:p>
          <a:p>
            <a:pPr lvl="1">
              <a:buFont typeface="Monotype Sorts" charset="2"/>
              <a:buNone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CCE8FC-84BE-2648-8EBF-049499F3C66A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5300" name="Picture 4" descr="Picture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1"/>
          <a:stretch>
            <a:fillRect/>
          </a:stretch>
        </p:blipFill>
        <p:spPr bwMode="auto">
          <a:xfrm>
            <a:off x="7086600" y="2590800"/>
            <a:ext cx="15906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5" descr="Picture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0"/>
          <a:stretch>
            <a:fillRect/>
          </a:stretch>
        </p:blipFill>
        <p:spPr bwMode="auto">
          <a:xfrm>
            <a:off x="7086600" y="4267200"/>
            <a:ext cx="1590675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308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charset="-128"/>
              </a:rPr>
              <a:t>Key Design Points</a:t>
            </a:r>
          </a:p>
        </p:txBody>
      </p:sp>
      <p:sp>
        <p:nvSpPr>
          <p:cNvPr id="61442" name="Content Placeholder 7"/>
          <p:cNvSpPr>
            <a:spLocks noGrp="1"/>
          </p:cNvSpPr>
          <p:nvPr>
            <p:ph idx="1"/>
          </p:nvPr>
        </p:nvSpPr>
        <p:spPr>
          <a:xfrm>
            <a:off x="533400" y="1371600"/>
            <a:ext cx="8143875" cy="4648200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How to represent the state of the visited status of the N-by-N lattice?</a:t>
            </a:r>
          </a:p>
          <a:p>
            <a:endParaRPr lang="en-US" altLang="en-US" sz="24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How to detect if (</a:t>
            </a:r>
            <a:r>
              <a:rPr lang="en-US" altLang="en-US" dirty="0" err="1">
                <a:ea typeface="ＭＳ Ｐゴシック" charset="-128"/>
              </a:rPr>
              <a:t>x,y</a:t>
            </a:r>
            <a:r>
              <a:rPr lang="en-US" altLang="en-US" dirty="0">
                <a:ea typeface="ＭＳ Ｐゴシック" charset="-128"/>
              </a:rPr>
              <a:t>) is a terminating state: </a:t>
            </a:r>
            <a:endParaRPr lang="en-US" altLang="en-US" dirty="0">
              <a:solidFill>
                <a:srgbClr val="CC0000"/>
              </a:solidFill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CC0000"/>
                </a:solidFill>
                <a:ea typeface="ＭＳ Ｐゴシック" charset="-128"/>
              </a:rPr>
              <a:t>dead end (trap):</a:t>
            </a:r>
            <a:br>
              <a:rPr lang="en-US" altLang="en-US" dirty="0">
                <a:solidFill>
                  <a:srgbClr val="CC0000"/>
                </a:solidFill>
                <a:ea typeface="ＭＳ Ｐゴシック" charset="-128"/>
              </a:rPr>
            </a:br>
            <a:br>
              <a:rPr lang="en-US" altLang="en-US" dirty="0">
                <a:solidFill>
                  <a:srgbClr val="CC0000"/>
                </a:solidFill>
                <a:ea typeface="ＭＳ Ｐゴシック" charset="-128"/>
              </a:rPr>
            </a:br>
            <a:endParaRPr lang="en-US" altLang="en-US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/>
                </a:solidFill>
                <a:ea typeface="ＭＳ Ｐゴシック" charset="-128"/>
              </a:rPr>
              <a:t>escape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F06678-DAC0-0948-9C73-76E05F6FC4B8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6324" name="Picture 4" descr="Picture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1"/>
          <a:stretch>
            <a:fillRect/>
          </a:stretch>
        </p:blipFill>
        <p:spPr bwMode="auto">
          <a:xfrm>
            <a:off x="152400" y="5322888"/>
            <a:ext cx="15906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Picture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0"/>
          <a:stretch>
            <a:fillRect/>
          </a:stretch>
        </p:blipFill>
        <p:spPr bwMode="auto">
          <a:xfrm>
            <a:off x="1992313" y="5329238"/>
            <a:ext cx="15906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9803" y="2190690"/>
            <a:ext cx="634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7F0055"/>
                </a:solidFill>
                <a:highlight>
                  <a:srgbClr val="E8F2FE"/>
                </a:highlight>
                <a:latin typeface="Monaco" charset="0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Monaco" charset="0"/>
              </a:rPr>
              <a:t>[][] </a:t>
            </a:r>
            <a: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  <a:t>visited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Monaco" charset="0"/>
              </a:rPr>
              <a:t> = </a:t>
            </a:r>
            <a:r>
              <a:rPr lang="en-US" sz="2000" b="1" dirty="0">
                <a:solidFill>
                  <a:srgbClr val="7F0055"/>
                </a:solidFill>
                <a:highlight>
                  <a:srgbClr val="E8F2FE"/>
                </a:highlight>
                <a:latin typeface="Monaco" charset="0"/>
              </a:rPr>
              <a:t>new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Monaco" charset="0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highlight>
                  <a:srgbClr val="E8F2FE"/>
                </a:highlight>
                <a:latin typeface="Monaco" charset="0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Monaco" charset="0"/>
              </a:rPr>
              <a:t>[</a:t>
            </a:r>
            <a: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Monaco" charset="0"/>
              </a:rPr>
              <a:t>][</a:t>
            </a:r>
            <a: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  <a:t>N</a:t>
            </a:r>
            <a:r>
              <a:rPr lang="en-US" sz="2000" b="1" dirty="0">
                <a:solidFill>
                  <a:srgbClr val="000000"/>
                </a:solidFill>
                <a:highlight>
                  <a:srgbClr val="E8F2FE"/>
                </a:highlight>
                <a:latin typeface="Monaco" charset="0"/>
              </a:rPr>
              <a:t>];</a:t>
            </a:r>
            <a:endParaRPr lang="en-US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3559314"/>
            <a:ext cx="5878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  <a:t>visited[x+1][y] &amp;&amp; visited[x-1][y] &amp;&amp;</a:t>
            </a:r>
            <a:b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</a:br>
            <a: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  <a:t>visited[x][y-1] &amp;&amp; visited[x][y+1] </a:t>
            </a:r>
            <a:endParaRPr lang="en-US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4668480"/>
            <a:ext cx="6340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6A3E3E"/>
                </a:solidFill>
                <a:highlight>
                  <a:srgbClr val="E8F2FE"/>
                </a:highlight>
                <a:latin typeface="Monaco" charset="0"/>
              </a:rPr>
              <a:t>x == 0 || x == N-1 || y == 0 || y == N-1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720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Self-Avoiding Random Walk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E6D650-49A1-494A-B928-E9F7B76FC6EF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36638" y="4419600"/>
            <a:ext cx="985837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sm" len="sm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how to</a:t>
            </a:r>
            <a:br>
              <a:rPr lang="en-US" sz="1800" kern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</a:br>
            <a:r>
              <a:rPr lang="en-US" sz="1800" kern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implement?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V="1">
            <a:off x="1992313" y="4397375"/>
            <a:ext cx="509587" cy="2016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008188" y="4602163"/>
            <a:ext cx="458787" cy="2111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016125" y="4597400"/>
            <a:ext cx="498475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" y="1752600"/>
            <a:ext cx="8229600" cy="4289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  <a:miter lim="800000"/>
            <a:headEnd/>
            <a:tailEnd/>
          </a:ln>
        </p:spPr>
        <p:txBody>
          <a:bodyPr lIns="182880" tIns="91440" rIns="182880" bIns="9144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read in lattice size N as command-line argument.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read in number of trials T as command-line argument.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rgbClr val="666666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repeat T times: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rgbClr val="666666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// initialize (x, y) to center of N-by-N grid.</a:t>
            </a:r>
          </a:p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66CD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// repeat as long as (x, y) is not escape or trap</a:t>
            </a:r>
            <a:b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</a:br>
            <a:endParaRPr lang="en-US" sz="1800" b="1" kern="0" dirty="0">
              <a:solidFill>
                <a:srgbClr val="0066CD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// mark (x, y) as visited.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// take a random step, updating (x, y).</a:t>
            </a:r>
            <a:b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</a:br>
            <a:endParaRPr lang="en-US" sz="1800" b="1" kern="0" dirty="0">
              <a:solidFill>
                <a:srgbClr val="666666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rgbClr val="00000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rgbClr val="00000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// if not escape</a:t>
            </a:r>
            <a:br>
              <a:rPr lang="en-US" sz="1800" b="1" kern="0" dirty="0">
                <a:solidFill>
                  <a:srgbClr val="00000F"/>
                </a:solidFill>
                <a:latin typeface="Courier New" charset="0"/>
                <a:ea typeface="ＭＳ Ｐゴシック" charset="0"/>
                <a:cs typeface="ＭＳ Ｐゴシック" charset="0"/>
              </a:rPr>
            </a:br>
            <a:endParaRPr lang="en-US" sz="1800" b="1" kern="0" dirty="0">
              <a:solidFill>
                <a:srgbClr val="00000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00000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        increase #</a:t>
            </a:r>
            <a:r>
              <a:rPr lang="en-US" sz="1800" b="1" kern="0" dirty="0" err="1">
                <a:solidFill>
                  <a:srgbClr val="00000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deadEnds</a:t>
            </a:r>
            <a:endParaRPr lang="en-US" sz="1800" b="1" kern="0" dirty="0">
              <a:solidFill>
                <a:srgbClr val="00000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kern="0" dirty="0">
              <a:solidFill>
                <a:srgbClr val="00000F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>
                <a:solidFill>
                  <a:srgbClr val="6666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// print fraction of dead ends.</a:t>
            </a: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  <a:p>
            <a:pPr eaLnBrk="1" fontAlgn="auto" hangingPunct="1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A50021"/>
              </a:solidFill>
              <a:latin typeface="Courier New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7352" name="Picture 4" descr="Picture 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41"/>
          <a:stretch>
            <a:fillRect/>
          </a:stretch>
        </p:blipFill>
        <p:spPr bwMode="auto">
          <a:xfrm>
            <a:off x="7010400" y="5181600"/>
            <a:ext cx="15906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165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6F9B27-859D-1F40-9C5F-439E79DA286B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58370" name="Picture 17" descr="Picture 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754063"/>
            <a:ext cx="3967162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Slide Number Placeholder 3"/>
          <p:cNvSpPr txBox="1">
            <a:spLocks/>
          </p:cNvSpPr>
          <p:nvPr/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82FAD8B-DE15-0841-8024-B31D44E9958E}" type="slidenum">
              <a:rPr kumimoji="1" lang="en-US" altLang="en-US" sz="8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kumimoji="1" lang="en-US" altLang="en-US" sz="1400">
              <a:solidFill>
                <a:srgbClr val="000000"/>
              </a:solidFill>
            </a:endParaRPr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4648200" y="801688"/>
            <a:ext cx="4286250" cy="2862262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28600" tIns="137160" rIns="182880" bIns="13716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%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java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SelfAvoidingWalks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4 100000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0% dead ends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%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java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SelfAvoidingWalks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8 100000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1% dead ends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%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java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SelfAvoidingWalks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16 100000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20% dead ends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%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java </a:t>
            </a:r>
            <a:r>
              <a:rPr lang="en-US" altLang="en-US" sz="1400" b="1" dirty="0" err="1">
                <a:solidFill>
                  <a:srgbClr val="000000"/>
                </a:solidFill>
                <a:latin typeface="Courier New" charset="0"/>
              </a:rPr>
              <a:t>SelfAvoidingWalks</a:t>
            </a:r>
            <a:r>
              <a:rPr lang="en-US" altLang="en-US" sz="1400" b="1" dirty="0">
                <a:solidFill>
                  <a:srgbClr val="000000"/>
                </a:solidFill>
                <a:latin typeface="Courier New" charset="0"/>
              </a:rPr>
              <a:t> 64 100000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charset="0"/>
              </a:rPr>
              <a:t>94% dead ends</a:t>
            </a:r>
          </a:p>
        </p:txBody>
      </p:sp>
      <p:pic>
        <p:nvPicPr>
          <p:cNvPr id="58373" name="Picture 21" descr="Screen shot 2010-01-23 at 8.15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256088"/>
            <a:ext cx="323056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 bwMode="auto">
          <a:xfrm>
            <a:off x="588963" y="3735388"/>
            <a:ext cx="947737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kern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560513" y="850900"/>
            <a:ext cx="947737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kern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550988" y="3740150"/>
            <a:ext cx="947737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b="1" kern="0" dirty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513013" y="5659438"/>
            <a:ext cx="947737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b="1" kern="0" dirty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555750" y="1812925"/>
            <a:ext cx="947738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b="1" kern="0" dirty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90550" y="5649913"/>
            <a:ext cx="947738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b="1" kern="0" dirty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93725" y="850900"/>
            <a:ext cx="947738" cy="939800"/>
          </a:xfrm>
          <a:prstGeom prst="rect">
            <a:avLst/>
          </a:prstGeom>
          <a:solidFill>
            <a:srgbClr val="CC000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200" b="1" kern="0" dirty="0">
              <a:solidFill>
                <a:srgbClr val="000000"/>
              </a:solidFill>
              <a:latin typeface="Comic Sans MS" charset="0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989469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Outline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Admin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Arrays</a:t>
            </a:r>
            <a:endParaRPr lang="en-US" altLang="en-US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 exercises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reference semantics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Arrays and digital audio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Multidimensional arrays </a:t>
            </a:r>
          </a:p>
          <a:p>
            <a:pPr lvl="2" eaLnBrk="1" hangingPunct="1"/>
            <a:r>
              <a:rPr lang="en-US" altLang="en-US" dirty="0">
                <a:ea typeface="ＭＳ Ｐゴシック" charset="-128"/>
              </a:rPr>
              <a:t>Regular 2D arrays</a:t>
            </a:r>
          </a:p>
          <a:p>
            <a:pPr lvl="2" eaLnBrk="1" hangingPunct="1"/>
            <a:r>
              <a:rPr lang="en-US" altLang="en-US" dirty="0">
                <a:solidFill>
                  <a:srgbClr val="C00000"/>
                </a:solidFill>
                <a:ea typeface="ＭＳ Ｐゴシック" charset="-128"/>
              </a:rPr>
              <a:t>Irregular 2D arrays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2C1709-3414-8343-8AC2-B4A17D03A0CC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548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B20FDE-C2D3-2640-8911-98DF24B26D57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Irregular Two-Dimensional Array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057775" y="3886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057775" y="3124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057775" y="3505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133975" y="3124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0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133975" y="3505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1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5133975" y="3886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2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067175" y="3886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table[ 2 ]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4067175" y="3505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table[ 1 ]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4067175" y="31242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table[ 0 ]</a:t>
            </a:r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6553200" y="1752600"/>
            <a:ext cx="1066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V="1">
            <a:off x="6553200" y="3581400"/>
            <a:ext cx="1066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6553200" y="4114800"/>
            <a:ext cx="1066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2514600" y="4800600"/>
            <a:ext cx="9906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charset="0"/>
              </a:rPr>
              <a:t>table</a:t>
            </a:r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 flipV="1">
            <a:off x="3276600" y="3352800"/>
            <a:ext cx="838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7620000" y="16764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1</a:t>
            </a:r>
          </a:p>
        </p:txBody>
      </p:sp>
      <p:sp>
        <p:nvSpPr>
          <p:cNvPr id="62482" name="Rectangle 19"/>
          <p:cNvSpPr>
            <a:spLocks noChangeArrowheads="1"/>
          </p:cNvSpPr>
          <p:nvPr/>
        </p:nvSpPr>
        <p:spPr bwMode="auto">
          <a:xfrm>
            <a:off x="5057775" y="4267200"/>
            <a:ext cx="18002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2483" name="Text Box 20"/>
          <p:cNvSpPr txBox="1">
            <a:spLocks noChangeArrowheads="1"/>
          </p:cNvSpPr>
          <p:nvPr/>
        </p:nvSpPr>
        <p:spPr bwMode="auto">
          <a:xfrm>
            <a:off x="5133975" y="4267200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3</a:t>
            </a:r>
          </a:p>
        </p:txBody>
      </p:sp>
      <p:sp>
        <p:nvSpPr>
          <p:cNvPr id="62484" name="Text Box 21"/>
          <p:cNvSpPr txBox="1">
            <a:spLocks noChangeArrowheads="1"/>
          </p:cNvSpPr>
          <p:nvPr/>
        </p:nvSpPr>
        <p:spPr bwMode="auto">
          <a:xfrm>
            <a:off x="4075113" y="4311650"/>
            <a:ext cx="954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table[ 3 ]</a:t>
            </a:r>
          </a:p>
        </p:txBody>
      </p:sp>
      <p:sp>
        <p:nvSpPr>
          <p:cNvPr id="62485" name="Rectangle 22"/>
          <p:cNvSpPr>
            <a:spLocks noChangeArrowheads="1"/>
          </p:cNvSpPr>
          <p:nvPr/>
        </p:nvSpPr>
        <p:spPr bwMode="auto">
          <a:xfrm>
            <a:off x="222250" y="1508125"/>
            <a:ext cx="5108575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int[][] table = { {1, 2, 3, 4}, 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               {5, 6, 7}, 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               {8, 9}, 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               {0} };</a:t>
            </a:r>
          </a:p>
        </p:txBody>
      </p:sp>
      <p:sp>
        <p:nvSpPr>
          <p:cNvPr id="62486" name="Rectangle 23"/>
          <p:cNvSpPr>
            <a:spLocks noChangeArrowheads="1"/>
          </p:cNvSpPr>
          <p:nvPr/>
        </p:nvSpPr>
        <p:spPr bwMode="auto">
          <a:xfrm>
            <a:off x="7620000" y="20574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2</a:t>
            </a:r>
          </a:p>
        </p:txBody>
      </p:sp>
      <p:sp>
        <p:nvSpPr>
          <p:cNvPr id="62487" name="Rectangle 24"/>
          <p:cNvSpPr>
            <a:spLocks noChangeArrowheads="1"/>
          </p:cNvSpPr>
          <p:nvPr/>
        </p:nvSpPr>
        <p:spPr bwMode="auto">
          <a:xfrm>
            <a:off x="7620000" y="24384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3</a:t>
            </a:r>
          </a:p>
        </p:txBody>
      </p:sp>
      <p:sp>
        <p:nvSpPr>
          <p:cNvPr id="62488" name="Rectangle 25"/>
          <p:cNvSpPr>
            <a:spLocks noChangeArrowheads="1"/>
          </p:cNvSpPr>
          <p:nvPr/>
        </p:nvSpPr>
        <p:spPr bwMode="auto">
          <a:xfrm>
            <a:off x="7620000" y="28194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4</a:t>
            </a:r>
          </a:p>
        </p:txBody>
      </p:sp>
      <p:sp>
        <p:nvSpPr>
          <p:cNvPr id="62489" name="Rectangle 26"/>
          <p:cNvSpPr>
            <a:spLocks noChangeArrowheads="1"/>
          </p:cNvSpPr>
          <p:nvPr/>
        </p:nvSpPr>
        <p:spPr bwMode="auto">
          <a:xfrm>
            <a:off x="7620000" y="35052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5</a:t>
            </a:r>
          </a:p>
        </p:txBody>
      </p:sp>
      <p:sp>
        <p:nvSpPr>
          <p:cNvPr id="62490" name="Rectangle 27"/>
          <p:cNvSpPr>
            <a:spLocks noChangeArrowheads="1"/>
          </p:cNvSpPr>
          <p:nvPr/>
        </p:nvSpPr>
        <p:spPr bwMode="auto">
          <a:xfrm>
            <a:off x="7620000" y="38862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6</a:t>
            </a:r>
          </a:p>
        </p:txBody>
      </p:sp>
      <p:sp>
        <p:nvSpPr>
          <p:cNvPr id="62491" name="Rectangle 28"/>
          <p:cNvSpPr>
            <a:spLocks noChangeArrowheads="1"/>
          </p:cNvSpPr>
          <p:nvPr/>
        </p:nvSpPr>
        <p:spPr bwMode="auto">
          <a:xfrm>
            <a:off x="7620000" y="42672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7</a:t>
            </a:r>
          </a:p>
        </p:txBody>
      </p:sp>
      <p:sp>
        <p:nvSpPr>
          <p:cNvPr id="62492" name="Rectangle 29"/>
          <p:cNvSpPr>
            <a:spLocks noChangeArrowheads="1"/>
          </p:cNvSpPr>
          <p:nvPr/>
        </p:nvSpPr>
        <p:spPr bwMode="auto">
          <a:xfrm>
            <a:off x="7620000" y="49530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8</a:t>
            </a:r>
          </a:p>
        </p:txBody>
      </p:sp>
      <p:sp>
        <p:nvSpPr>
          <p:cNvPr id="62493" name="Rectangle 30"/>
          <p:cNvSpPr>
            <a:spLocks noChangeArrowheads="1"/>
          </p:cNvSpPr>
          <p:nvPr/>
        </p:nvSpPr>
        <p:spPr bwMode="auto">
          <a:xfrm>
            <a:off x="7620000" y="53340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9</a:t>
            </a:r>
          </a:p>
        </p:txBody>
      </p:sp>
      <p:sp>
        <p:nvSpPr>
          <p:cNvPr id="62494" name="Rectangle 31"/>
          <p:cNvSpPr>
            <a:spLocks noChangeArrowheads="1"/>
          </p:cNvSpPr>
          <p:nvPr/>
        </p:nvSpPr>
        <p:spPr bwMode="auto">
          <a:xfrm>
            <a:off x="7620000" y="61722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0</a:t>
            </a:r>
          </a:p>
        </p:txBody>
      </p:sp>
      <p:sp>
        <p:nvSpPr>
          <p:cNvPr id="62495" name="Line 32"/>
          <p:cNvSpPr>
            <a:spLocks noChangeShapeType="1"/>
          </p:cNvSpPr>
          <p:nvPr/>
        </p:nvSpPr>
        <p:spPr bwMode="auto">
          <a:xfrm>
            <a:off x="6629400" y="4495800"/>
            <a:ext cx="9906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65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578E22-D0E7-3246-96F1-69630E2CB03E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Irregular Two-Dimensional Array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5867400" y="5684838"/>
            <a:ext cx="14573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867400" y="4922838"/>
            <a:ext cx="14573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867400" y="5303838"/>
            <a:ext cx="14573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905500" y="49228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0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905500" y="53038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1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905500" y="56848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2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4905375" y="57150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table[ 2 ]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905375" y="53340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table[ 1 ]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4905375" y="4953000"/>
            <a:ext cx="954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table[ 0 ]</a:t>
            </a:r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V="1">
            <a:off x="7086600" y="1752600"/>
            <a:ext cx="9906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 flipV="1">
            <a:off x="7200900" y="3581400"/>
            <a:ext cx="876300" cy="1920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7200900" y="5029200"/>
            <a:ext cx="8763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084513" y="6027738"/>
            <a:ext cx="9906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charset="0"/>
              </a:rPr>
              <a:t>table</a:t>
            </a:r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 flipV="1">
            <a:off x="3813175" y="5105400"/>
            <a:ext cx="1216025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9" name="Rectangle 19"/>
          <p:cNvSpPr>
            <a:spLocks noChangeArrowheads="1"/>
          </p:cNvSpPr>
          <p:nvPr/>
        </p:nvSpPr>
        <p:spPr bwMode="auto">
          <a:xfrm>
            <a:off x="5867400" y="6065838"/>
            <a:ext cx="1457325" cy="381000"/>
          </a:xfrm>
          <a:prstGeom prst="rect">
            <a:avLst/>
          </a:prstGeom>
          <a:solidFill>
            <a:srgbClr val="CCE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>
              <a:latin typeface="Times New Roman" charset="0"/>
            </a:endParaRPr>
          </a:p>
        </p:txBody>
      </p:sp>
      <p:sp>
        <p:nvSpPr>
          <p:cNvPr id="64530" name="Text Box 20"/>
          <p:cNvSpPr txBox="1">
            <a:spLocks noChangeArrowheads="1"/>
          </p:cNvSpPr>
          <p:nvPr/>
        </p:nvSpPr>
        <p:spPr bwMode="auto">
          <a:xfrm>
            <a:off x="5905500" y="6065838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Times New Roman" charset="0"/>
              </a:rPr>
              <a:t>ref to array 3</a:t>
            </a:r>
          </a:p>
        </p:txBody>
      </p:sp>
      <p:sp>
        <p:nvSpPr>
          <p:cNvPr id="64531" name="Text Box 21"/>
          <p:cNvSpPr txBox="1">
            <a:spLocks noChangeArrowheads="1"/>
          </p:cNvSpPr>
          <p:nvPr/>
        </p:nvSpPr>
        <p:spPr bwMode="auto">
          <a:xfrm>
            <a:off x="4913313" y="6140450"/>
            <a:ext cx="954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>
                <a:latin typeface="Times New Roman" charset="0"/>
              </a:rPr>
              <a:t>table[ 3 ]</a:t>
            </a:r>
          </a:p>
        </p:txBody>
      </p:sp>
      <p:sp>
        <p:nvSpPr>
          <p:cNvPr id="64532" name="Rectangle 22"/>
          <p:cNvSpPr>
            <a:spLocks noChangeArrowheads="1"/>
          </p:cNvSpPr>
          <p:nvPr/>
        </p:nvSpPr>
        <p:spPr bwMode="auto">
          <a:xfrm>
            <a:off x="222250" y="1508125"/>
            <a:ext cx="5108575" cy="1323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int[][] table = { {1, 2, 3, 4}, 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               {5, 6, 7}, 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               {8, 9}, </a:t>
            </a:r>
            <a:br>
              <a:rPr lang="en-US" altLang="en-US" sz="2000">
                <a:latin typeface="Courier New" charset="0"/>
              </a:rPr>
            </a:br>
            <a:r>
              <a:rPr lang="en-US" altLang="en-US" sz="2000">
                <a:latin typeface="Courier New" charset="0"/>
              </a:rPr>
              <a:t>                {0} };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077200" y="1676400"/>
            <a:ext cx="838200" cy="1524000"/>
            <a:chOff x="7620000" y="1676400"/>
            <a:chExt cx="838200" cy="1524000"/>
          </a:xfrm>
        </p:grpSpPr>
        <p:sp>
          <p:nvSpPr>
            <p:cNvPr id="64544" name="Rectangle 17"/>
            <p:cNvSpPr>
              <a:spLocks noChangeArrowheads="1"/>
            </p:cNvSpPr>
            <p:nvPr/>
          </p:nvSpPr>
          <p:spPr bwMode="auto">
            <a:xfrm>
              <a:off x="7620000" y="16764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64545" name="Rectangle 23"/>
            <p:cNvSpPr>
              <a:spLocks noChangeArrowheads="1"/>
            </p:cNvSpPr>
            <p:nvPr/>
          </p:nvSpPr>
          <p:spPr bwMode="auto">
            <a:xfrm>
              <a:off x="7620000" y="20574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64546" name="Rectangle 24"/>
            <p:cNvSpPr>
              <a:spLocks noChangeArrowheads="1"/>
            </p:cNvSpPr>
            <p:nvPr/>
          </p:nvSpPr>
          <p:spPr bwMode="auto">
            <a:xfrm>
              <a:off x="7620000" y="24384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64547" name="Rectangle 25"/>
            <p:cNvSpPr>
              <a:spLocks noChangeArrowheads="1"/>
            </p:cNvSpPr>
            <p:nvPr/>
          </p:nvSpPr>
          <p:spPr bwMode="auto">
            <a:xfrm>
              <a:off x="7620000" y="28194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8077200" y="3505200"/>
            <a:ext cx="838200" cy="1143000"/>
            <a:chOff x="7620000" y="3505200"/>
            <a:chExt cx="838200" cy="1143000"/>
          </a:xfrm>
        </p:grpSpPr>
        <p:sp>
          <p:nvSpPr>
            <p:cNvPr id="64541" name="Rectangle 26"/>
            <p:cNvSpPr>
              <a:spLocks noChangeArrowheads="1"/>
            </p:cNvSpPr>
            <p:nvPr/>
          </p:nvSpPr>
          <p:spPr bwMode="auto">
            <a:xfrm>
              <a:off x="7620000" y="35052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64542" name="Rectangle 27"/>
            <p:cNvSpPr>
              <a:spLocks noChangeArrowheads="1"/>
            </p:cNvSpPr>
            <p:nvPr/>
          </p:nvSpPr>
          <p:spPr bwMode="auto">
            <a:xfrm>
              <a:off x="7620000" y="38862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64543" name="Rectangle 28"/>
            <p:cNvSpPr>
              <a:spLocks noChangeArrowheads="1"/>
            </p:cNvSpPr>
            <p:nvPr/>
          </p:nvSpPr>
          <p:spPr bwMode="auto">
            <a:xfrm>
              <a:off x="7620000" y="42672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7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8077200" y="4953000"/>
            <a:ext cx="838200" cy="762000"/>
            <a:chOff x="7620000" y="4953000"/>
            <a:chExt cx="838200" cy="762000"/>
          </a:xfrm>
        </p:grpSpPr>
        <p:sp>
          <p:nvSpPr>
            <p:cNvPr id="64539" name="Rectangle 29"/>
            <p:cNvSpPr>
              <a:spLocks noChangeArrowheads="1"/>
            </p:cNvSpPr>
            <p:nvPr/>
          </p:nvSpPr>
          <p:spPr bwMode="auto">
            <a:xfrm>
              <a:off x="7620000" y="49530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64540" name="Rectangle 30"/>
            <p:cNvSpPr>
              <a:spLocks noChangeArrowheads="1"/>
            </p:cNvSpPr>
            <p:nvPr/>
          </p:nvSpPr>
          <p:spPr bwMode="auto">
            <a:xfrm>
              <a:off x="7620000" y="5334000"/>
              <a:ext cx="838200" cy="381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  <a:latin typeface="Times New Roman" charset="0"/>
                </a:rPr>
                <a:t>9</a:t>
              </a:r>
            </a:p>
          </p:txBody>
        </p:sp>
      </p:grpSp>
      <p:sp>
        <p:nvSpPr>
          <p:cNvPr id="118814" name="Rectangle 31"/>
          <p:cNvSpPr>
            <a:spLocks noChangeArrowheads="1"/>
          </p:cNvSpPr>
          <p:nvPr/>
        </p:nvSpPr>
        <p:spPr bwMode="auto">
          <a:xfrm>
            <a:off x="8077200" y="6172200"/>
            <a:ext cx="8382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Times New Roman" charset="0"/>
              </a:rPr>
              <a:t>0</a:t>
            </a:r>
          </a:p>
        </p:txBody>
      </p:sp>
      <p:sp>
        <p:nvSpPr>
          <p:cNvPr id="118815" name="Line 32"/>
          <p:cNvSpPr>
            <a:spLocks noChangeShapeType="1"/>
          </p:cNvSpPr>
          <p:nvPr/>
        </p:nvSpPr>
        <p:spPr bwMode="auto">
          <a:xfrm>
            <a:off x="7086600" y="6218238"/>
            <a:ext cx="990600" cy="3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222250" y="2905125"/>
            <a:ext cx="5108575" cy="2862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int[][] table = new int[4][];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 temp0 = {1, 2, 3, 4};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table[0] = temp0;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 temp1 = {5, 6, 7};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table[1] = temp1;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 temp2 = {8, 9};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table[2] = temp2;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int[] temp3 = {0};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ourier New" charset="0"/>
              </a:rPr>
              <a:t>table[3] = temp3;</a:t>
            </a:r>
          </a:p>
        </p:txBody>
      </p:sp>
    </p:spTree>
    <p:extLst>
      <p:ext uri="{BB962C8B-B14F-4D97-AF65-F5344CB8AC3E}">
        <p14:creationId xmlns:p14="http://schemas.microsoft.com/office/powerpoint/2010/main" val="970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6" grpId="0" animBg="1"/>
      <p:bldP spid="118797" grpId="0" animBg="1"/>
      <p:bldP spid="118798" grpId="0" animBg="1"/>
      <p:bldP spid="118814" grpId="0" animBg="1"/>
      <p:bldP spid="11881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51C3E5-1F9B-4445-97B7-EA5F4CCF9574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>
              <a:latin typeface="Tahoma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Access Irregular 2D Arrays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533400" y="1447800"/>
            <a:ext cx="8382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ourier New" charset="0"/>
              </a:rPr>
              <a:t>public class Test2DArray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{ 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public static void main(String[] </a:t>
            </a:r>
            <a:r>
              <a:rPr lang="en-US" altLang="en-US" sz="2000" dirty="0" err="1">
                <a:latin typeface="Courier New" charset="0"/>
              </a:rPr>
              <a:t>args</a:t>
            </a:r>
            <a:r>
              <a:rPr lang="en-US" altLang="en-US" sz="2000" dirty="0">
                <a:latin typeface="Courier New" charset="0"/>
              </a:rPr>
              <a:t>)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{  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</a:t>
            </a:r>
            <a:r>
              <a:rPr lang="en-US" altLang="en-US" sz="2000" dirty="0" err="1">
                <a:latin typeface="Courier New" charset="0"/>
              </a:rPr>
              <a:t>int</a:t>
            </a:r>
            <a:r>
              <a:rPr lang="en-US" altLang="en-US" sz="2000" dirty="0">
                <a:latin typeface="Courier New" charset="0"/>
              </a:rPr>
              <a:t>[][] days = { {1, 2, 3, 4},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                 {5, 6, 7},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                 {8, 9}, 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                 {0} };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ourier New" charset="0"/>
              </a:rPr>
              <a:t>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Courier New" charset="0"/>
              </a:rPr>
              <a:t>      for (</a:t>
            </a:r>
            <a:r>
              <a:rPr lang="en-US" altLang="en-US" sz="2000" dirty="0" err="1">
                <a:latin typeface="Courier New" charset="0"/>
              </a:rPr>
              <a:t>int</a:t>
            </a:r>
            <a:r>
              <a:rPr lang="en-US" altLang="en-US" sz="2000" dirty="0">
                <a:latin typeface="Courier New" charset="0"/>
              </a:rPr>
              <a:t> </a:t>
            </a:r>
            <a:r>
              <a:rPr lang="en-US" altLang="en-US" sz="2000" dirty="0" err="1">
                <a:latin typeface="Courier New" charset="0"/>
              </a:rPr>
              <a:t>i</a:t>
            </a:r>
            <a:r>
              <a:rPr lang="en-US" altLang="en-US" sz="2000" dirty="0">
                <a:latin typeface="Courier New" charset="0"/>
              </a:rPr>
              <a:t> = 0; </a:t>
            </a:r>
            <a:r>
              <a:rPr lang="en-US" altLang="en-US" sz="2000" dirty="0" err="1">
                <a:latin typeface="Courier New" charset="0"/>
              </a:rPr>
              <a:t>i</a:t>
            </a:r>
            <a:r>
              <a:rPr lang="en-US" altLang="en-US" sz="2000" dirty="0">
                <a:latin typeface="Courier New" charset="0"/>
              </a:rPr>
              <a:t> &lt; </a:t>
            </a:r>
            <a:r>
              <a:rPr lang="en-US" altLang="en-US" sz="2000" dirty="0" err="1">
                <a:latin typeface="Courier New" charset="0"/>
              </a:rPr>
              <a:t>days.</a:t>
            </a:r>
            <a:r>
              <a:rPr lang="en-US" altLang="en-US" sz="2000" b="1" dirty="0" err="1">
                <a:solidFill>
                  <a:srgbClr val="CC0000"/>
                </a:solidFill>
                <a:latin typeface="Courier New" charset="0"/>
              </a:rPr>
              <a:t>length</a:t>
            </a:r>
            <a:r>
              <a:rPr lang="en-US" altLang="en-US" sz="2000" dirty="0">
                <a:latin typeface="Courier New" charset="0"/>
              </a:rPr>
              <a:t>; </a:t>
            </a:r>
            <a:r>
              <a:rPr lang="en-US" altLang="en-US" sz="2000" dirty="0" err="1">
                <a:latin typeface="Courier New" charset="0"/>
              </a:rPr>
              <a:t>i</a:t>
            </a:r>
            <a:r>
              <a:rPr lang="en-US" altLang="en-US" sz="2000" dirty="0">
                <a:latin typeface="Courier New" charset="0"/>
              </a:rPr>
              <a:t>++)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{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   for (</a:t>
            </a:r>
            <a:r>
              <a:rPr lang="en-US" altLang="en-US" sz="2000" dirty="0" err="1">
                <a:latin typeface="Courier New" charset="0"/>
              </a:rPr>
              <a:t>int</a:t>
            </a:r>
            <a:r>
              <a:rPr lang="en-US" altLang="en-US" sz="2000" dirty="0">
                <a:latin typeface="Courier New" charset="0"/>
              </a:rPr>
              <a:t> j = 0; j &lt; </a:t>
            </a:r>
            <a:r>
              <a:rPr lang="en-US" altLang="en-US" sz="2000" dirty="0">
                <a:solidFill>
                  <a:srgbClr val="CC0000"/>
                </a:solidFill>
                <a:latin typeface="Courier New" charset="0"/>
              </a:rPr>
              <a:t>days[</a:t>
            </a:r>
            <a:r>
              <a:rPr lang="en-US" altLang="en-US" sz="2000" dirty="0" err="1">
                <a:solidFill>
                  <a:srgbClr val="CC0000"/>
                </a:solidFill>
                <a:latin typeface="Courier New" charset="0"/>
              </a:rPr>
              <a:t>i</a:t>
            </a:r>
            <a:r>
              <a:rPr lang="en-US" altLang="en-US" sz="2000" dirty="0">
                <a:solidFill>
                  <a:srgbClr val="CC0000"/>
                </a:solidFill>
                <a:latin typeface="Courier New" charset="0"/>
              </a:rPr>
              <a:t>].length</a:t>
            </a:r>
            <a:r>
              <a:rPr lang="en-US" altLang="en-US" sz="2000" dirty="0">
                <a:latin typeface="Courier New" charset="0"/>
              </a:rPr>
              <a:t>; </a:t>
            </a:r>
            <a:r>
              <a:rPr lang="en-US" altLang="en-US" sz="2000" dirty="0" err="1">
                <a:latin typeface="Courier New" charset="0"/>
              </a:rPr>
              <a:t>j++</a:t>
            </a:r>
            <a:r>
              <a:rPr lang="en-US" altLang="en-US" sz="2000" dirty="0">
                <a:latin typeface="Courier New" charset="0"/>
              </a:rPr>
              <a:t>)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      </a:t>
            </a:r>
            <a:r>
              <a:rPr lang="en-US" altLang="en-US" sz="2000" dirty="0" err="1">
                <a:latin typeface="Courier New" charset="0"/>
              </a:rPr>
              <a:t>System.out.print</a:t>
            </a:r>
            <a:r>
              <a:rPr lang="en-US" altLang="en-US" sz="2000" dirty="0">
                <a:latin typeface="Courier New" charset="0"/>
              </a:rPr>
              <a:t>( days[</a:t>
            </a:r>
            <a:r>
              <a:rPr lang="en-US" altLang="en-US" sz="2000" dirty="0" err="1">
                <a:latin typeface="Courier New" charset="0"/>
              </a:rPr>
              <a:t>i</a:t>
            </a:r>
            <a:r>
              <a:rPr lang="en-US" altLang="en-US" sz="2000" dirty="0">
                <a:latin typeface="Courier New" charset="0"/>
              </a:rPr>
              <a:t>][j] );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   </a:t>
            </a:r>
            <a:r>
              <a:rPr lang="en-US" altLang="en-US" sz="2000" dirty="0" err="1">
                <a:latin typeface="Courier New" charset="0"/>
              </a:rPr>
              <a:t>System.out.println</a:t>
            </a:r>
            <a:r>
              <a:rPr lang="en-US" altLang="en-US" sz="2000" dirty="0">
                <a:latin typeface="Courier New" charset="0"/>
              </a:rPr>
              <a:t> ();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   }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   } // end of main</a:t>
            </a:r>
            <a:br>
              <a:rPr lang="en-US" altLang="en-US" sz="2000" dirty="0">
                <a:latin typeface="Courier New" charset="0"/>
              </a:rPr>
            </a:br>
            <a:r>
              <a:rPr lang="en-US" altLang="en-US" sz="2000" dirty="0">
                <a:latin typeface="Courier New" charset="0"/>
              </a:rPr>
              <a:t>} // end of class</a:t>
            </a:r>
          </a:p>
        </p:txBody>
      </p:sp>
    </p:spTree>
    <p:extLst>
      <p:ext uri="{BB962C8B-B14F-4D97-AF65-F5344CB8AC3E}">
        <p14:creationId xmlns:p14="http://schemas.microsoft.com/office/powerpoint/2010/main" val="1249503268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PageRank</a:t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2800">
                <a:ea typeface="ＭＳ Ｐゴシック" charset="-128"/>
              </a:rPr>
              <a:t>[Sergey Brin and Larry Page, 1998]</a:t>
            </a:r>
          </a:p>
        </p:txBody>
      </p:sp>
      <p:sp>
        <p:nvSpPr>
          <p:cNvPr id="67586" name="Content Placeholder 7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Problem: many Web pages may contain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the searched key word (e.g., Yale), how to rank the pages when displaying search results?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5A12AC-4E59-6D4E-B691-C9492159F6B6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68612" name="Picture 6" descr="1101060220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419601"/>
            <a:ext cx="14859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40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6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PageRank</a:t>
            </a:r>
            <a:br>
              <a:rPr lang="en-US" altLang="en-US" sz="3200">
                <a:ea typeface="ＭＳ Ｐゴシック" charset="-128"/>
              </a:rPr>
            </a:br>
            <a:r>
              <a:rPr lang="en-US" altLang="en-US" sz="2800">
                <a:ea typeface="ＭＳ Ｐゴシック" charset="-128"/>
              </a:rPr>
              <a:t>[Sergey Brin and Larry Page, 1998]</a:t>
            </a:r>
          </a:p>
        </p:txBody>
      </p:sp>
      <p:sp>
        <p:nvSpPr>
          <p:cNvPr id="67586" name="Content Placeholder 7"/>
          <p:cNvSpPr>
            <a:spLocks noGrp="1"/>
          </p:cNvSpPr>
          <p:nvPr>
            <p:ph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Problem: many Web pages may contain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the searched key word (e.g., Yale), how to rank the pages when displaying search results?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Basic PageRank™ idea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The 10-90 rule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10% of the time surfer</a:t>
            </a:r>
            <a:r>
              <a:rPr lang="en-US" altLang="zh-CN" dirty="0">
                <a:ea typeface="ＭＳ Ｐゴシック" charset="-128"/>
              </a:rPr>
              <a:t>(</a:t>
            </a:r>
            <a:r>
              <a:rPr lang="zh-CN" altLang="en-US" dirty="0">
                <a:ea typeface="ＭＳ Ｐゴシック" charset="-128"/>
              </a:rPr>
              <a:t>冲浪者</a:t>
            </a:r>
            <a:r>
              <a:rPr lang="en-US" altLang="zh-CN" dirty="0">
                <a:ea typeface="ＭＳ Ｐゴシック" charset="-128"/>
              </a:rPr>
              <a:t>)</a:t>
            </a:r>
            <a:r>
              <a:rPr lang="en-US" altLang="en-US" dirty="0">
                <a:ea typeface="ＭＳ Ｐゴシック" charset="-128"/>
              </a:rPr>
              <a:t> types a random page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90% of the time surfer clicks (follows) a random link on a given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charset="-128"/>
              </a:rPr>
              <a:t>PageRank ranks pages according to frequencies (we call the </a:t>
            </a:r>
            <a:r>
              <a:rPr lang="en-US" altLang="en-US" dirty="0" err="1">
                <a:ea typeface="ＭＳ Ｐゴシック" charset="-128"/>
              </a:rPr>
              <a:t>pageranks</a:t>
            </a:r>
            <a:r>
              <a:rPr lang="en-US" altLang="en-US" dirty="0">
                <a:ea typeface="ＭＳ Ｐゴシック" charset="-128"/>
              </a:rPr>
              <a:t>) surfer visits the pages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5A12AC-4E59-6D4E-B691-C9492159F6B6}" type="slidenum">
              <a:rPr lang="en-US" altLang="en-US" sz="1200">
                <a:latin typeface="Tahoma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200">
              <a:latin typeface="Tahoma" charset="0"/>
            </a:endParaRPr>
          </a:p>
        </p:txBody>
      </p:sp>
      <p:pic>
        <p:nvPicPr>
          <p:cNvPr id="68612" name="Picture 6" descr="1101060220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5" y="7938"/>
            <a:ext cx="1485900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7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Exercise: Remove a Test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514600"/>
            <a:ext cx="83058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int sum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int grade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while ( </a:t>
            </a:r>
            <a:r>
              <a:rPr lang="en-US" altLang="x-none" sz="1600" b="1">
                <a:latin typeface="Courier New" charset="0"/>
                <a:ea typeface="ＭＳ Ｐゴシック" charset="-128"/>
              </a:rPr>
              <a:t>grade != -1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System.out.print("Enter a number (-1 to quit):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grade = console.nextInt();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if ( grade != -1 ) {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sum = sum + grade;  </a:t>
            </a:r>
            <a:endParaRPr lang="en-US" altLang="x-none" sz="16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}</a:t>
            </a:r>
          </a:p>
        </p:txBody>
      </p:sp>
      <p:grpSp>
        <p:nvGrpSpPr>
          <p:cNvPr id="63491" name="Group 19"/>
          <p:cNvGrpSpPr>
            <a:grpSpLocks/>
          </p:cNvGrpSpPr>
          <p:nvPr/>
        </p:nvGrpSpPr>
        <p:grpSpPr bwMode="auto">
          <a:xfrm>
            <a:off x="2895600" y="1566863"/>
            <a:ext cx="5516563" cy="2395537"/>
            <a:chOff x="3200400" y="3471446"/>
            <a:chExt cx="5516946" cy="2395953"/>
          </a:xfrm>
        </p:grpSpPr>
        <p:sp>
          <p:nvSpPr>
            <p:cNvPr id="21" name="Rectangle 20"/>
            <p:cNvSpPr/>
            <p:nvPr/>
          </p:nvSpPr>
          <p:spPr>
            <a:xfrm>
              <a:off x="6248612" y="3471446"/>
              <a:ext cx="2468734" cy="338196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pitchFamily="34" charset="0"/>
                </a:rPr>
                <a:t>So that we can exit the loop</a:t>
              </a:r>
            </a:p>
          </p:txBody>
        </p:sp>
        <p:cxnSp>
          <p:nvCxnSpPr>
            <p:cNvPr id="63495" name="Straight Arrow Connector 21"/>
            <p:cNvCxnSpPr>
              <a:cxnSpLocks noChangeShapeType="1"/>
              <a:stCxn id="21" idx="1"/>
            </p:cNvCxnSpPr>
            <p:nvPr/>
          </p:nvCxnSpPr>
          <p:spPr bwMode="auto">
            <a:xfrm rot="10800000" flipV="1">
              <a:off x="3200400" y="3640722"/>
              <a:ext cx="3048000" cy="13122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496" name="Straight Arrow Connector 22"/>
            <p:cNvCxnSpPr>
              <a:cxnSpLocks noChangeShapeType="1"/>
              <a:stCxn id="17" idx="1"/>
            </p:cNvCxnSpPr>
            <p:nvPr/>
          </p:nvCxnSpPr>
          <p:spPr bwMode="auto">
            <a:xfrm rot="10800000" flipV="1">
              <a:off x="3276600" y="4707522"/>
              <a:ext cx="2692788" cy="11598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5664200" y="2633663"/>
            <a:ext cx="3098800" cy="3381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/>
              <a:t>So that we don</a:t>
            </a:r>
            <a:r>
              <a:rPr lang="ja-JP" altLang="en-US" sz="1600"/>
              <a:t>’</a:t>
            </a:r>
            <a:r>
              <a:rPr lang="en-US" altLang="ja-JP" sz="1600"/>
              <a:t>t have an extra wire</a:t>
            </a:r>
            <a:endParaRPr lang="en-US" altLang="x-none" sz="16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6019800"/>
            <a:ext cx="6192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Q: Can we remove one of the tests?</a:t>
            </a:r>
            <a:endParaRPr lang="en-US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9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94510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about how to implement </a:t>
            </a:r>
            <a:r>
              <a:rPr lang="en-US"/>
              <a:t>pagerank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3430A-4FEC-394A-85D8-F8EC56CB8E0F}" type="slidenum">
              <a:rPr lang="en-US" altLang="en-US" smtClean="0"/>
              <a:pPr>
                <a:defRPr/>
              </a:pPr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23166"/>
      </p:ext>
    </p:extLst>
  </p:cSld>
  <p:clrMapOvr>
    <a:masterClrMapping/>
  </p:clrMapOvr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14502</TotalTime>
  <Words>7426</Words>
  <Application>Microsoft Macintosh PowerPoint</Application>
  <PresentationFormat>On-screen Show (4:3)</PresentationFormat>
  <Paragraphs>1309</Paragraphs>
  <Slides>90</Slides>
  <Notes>51</Notes>
  <HiddenSlides>5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108" baseType="lpstr">
      <vt:lpstr>Albany</vt:lpstr>
      <vt:lpstr>Liberation Sans</vt:lpstr>
      <vt:lpstr>Liberation Serif</vt:lpstr>
      <vt:lpstr>ＭＳ Ｐゴシック</vt:lpstr>
      <vt:lpstr>ZapfDingbats</vt:lpstr>
      <vt:lpstr>Arial</vt:lpstr>
      <vt:lpstr>Cambria Math</vt:lpstr>
      <vt:lpstr>Comic Sans MS</vt:lpstr>
      <vt:lpstr>Courier New</vt:lpstr>
      <vt:lpstr>Helvetica Neue</vt:lpstr>
      <vt:lpstr>Monaco</vt:lpstr>
      <vt:lpstr>Monotype Sorts</vt:lpstr>
      <vt:lpstr>Tahoma</vt:lpstr>
      <vt:lpstr>Times New Roman</vt:lpstr>
      <vt:lpstr>Verdana</vt:lpstr>
      <vt:lpstr>Wingdings</vt:lpstr>
      <vt:lpstr>Wingdings 2</vt:lpstr>
      <vt:lpstr>1_Kurose</vt:lpstr>
      <vt:lpstr>Introduction to  Computational Thinking</vt:lpstr>
      <vt:lpstr>Recap: Program Analysis</vt:lpstr>
      <vt:lpstr>Recap: Control Statements  and Assertions</vt:lpstr>
      <vt:lpstr>Recap: Using Assertion  to View and Fix Program Bug</vt:lpstr>
      <vt:lpstr>Recap: Another View of the Sentinel Bug:  The Fencepost Problem</vt:lpstr>
      <vt:lpstr>Recap: Fencepost Loop Solutions</vt:lpstr>
      <vt:lpstr>Comparison</vt:lpstr>
      <vt:lpstr>Comparison</vt:lpstr>
      <vt:lpstr>Exercise: Remove a Test</vt:lpstr>
      <vt:lpstr>Remove a Test</vt:lpstr>
      <vt:lpstr>Remove a Test</vt:lpstr>
      <vt:lpstr>Remove a Test</vt:lpstr>
      <vt:lpstr>Outline</vt:lpstr>
      <vt:lpstr>Robust Grade Analyzer</vt:lpstr>
      <vt:lpstr>Exercise</vt:lpstr>
      <vt:lpstr>Design Questions</vt:lpstr>
      <vt:lpstr>getInt() as a Fencsepost</vt:lpstr>
      <vt:lpstr>Offline Exercise: Robust Grade Analyzer with Valid Range</vt:lpstr>
      <vt:lpstr>getGrade()</vt:lpstr>
      <vt:lpstr>A More User-Friendly Version</vt:lpstr>
      <vt:lpstr>Programming Pattern</vt:lpstr>
      <vt:lpstr>Outline</vt:lpstr>
      <vt:lpstr>Exercise: MathAdding Game</vt:lpstr>
      <vt:lpstr>Design Questions</vt:lpstr>
      <vt:lpstr>MathAddingGame Structure</vt:lpstr>
      <vt:lpstr>playOneRound Requirement</vt:lpstr>
      <vt:lpstr>playOneRound Structure</vt:lpstr>
      <vt:lpstr>playOneRound</vt:lpstr>
      <vt:lpstr>MathAddingGame Program</vt:lpstr>
      <vt:lpstr>Roadmap: Foundational Programming Concepts</vt:lpstr>
      <vt:lpstr>Outline</vt:lpstr>
      <vt:lpstr>Recap: Arrays</vt:lpstr>
      <vt:lpstr>Outline</vt:lpstr>
      <vt:lpstr>Coupon-Collector Problem</vt:lpstr>
      <vt:lpstr>Coupon-Collector Problem: Pseudo Code</vt:lpstr>
      <vt:lpstr>Coupon-Collector Problem: Pseudo Code</vt:lpstr>
      <vt:lpstr>Coupon-Collector Problem: Pseudo Code</vt:lpstr>
      <vt:lpstr>Coupon-Collector Problem</vt:lpstr>
      <vt:lpstr>For Those Who are Curious</vt:lpstr>
      <vt:lpstr>Array Merge Question</vt:lpstr>
      <vt:lpstr>Array Merge</vt:lpstr>
      <vt:lpstr>Array Merge 3 Question</vt:lpstr>
      <vt:lpstr>Array Merge 3</vt:lpstr>
      <vt:lpstr>Complexity Analysis</vt:lpstr>
      <vt:lpstr>Outline</vt:lpstr>
      <vt:lpstr>Motivation: Primitive swap</vt:lpstr>
      <vt:lpstr>Motivation: Array Reversal</vt:lpstr>
      <vt:lpstr>Value Semantics and  Reference Semantics</vt:lpstr>
      <vt:lpstr>References</vt:lpstr>
      <vt:lpstr>Value/Reference Semantics and Assignment</vt:lpstr>
      <vt:lpstr>Example: Value Assignment</vt:lpstr>
      <vt:lpstr>Example: Reference Assignment</vt:lpstr>
      <vt:lpstr>Example: Reference Assignment</vt:lpstr>
      <vt:lpstr>Special Case: Value/Reference Semantics  and Parameter Passing </vt:lpstr>
      <vt:lpstr>Example</vt:lpstr>
      <vt:lpstr>Example: Illustration</vt:lpstr>
      <vt:lpstr>Exercise</vt:lpstr>
      <vt:lpstr>Exercise</vt:lpstr>
      <vt:lpstr>Why it does not work? Init.</vt:lpstr>
      <vt:lpstr>Why it does not work? Invoke</vt:lpstr>
      <vt:lpstr>Why it does not work? Invoke</vt:lpstr>
      <vt:lpstr>Why it does not work? Swap (temp = a1)</vt:lpstr>
      <vt:lpstr>Why it does not work? Swap (a1 = a2)</vt:lpstr>
      <vt:lpstr>Why it does not work? Swap (a2 = temp)</vt:lpstr>
      <vt:lpstr>Why it does not work? After swapAll</vt:lpstr>
      <vt:lpstr>Solution</vt:lpstr>
      <vt:lpstr>Outline</vt:lpstr>
      <vt:lpstr>Sound</vt:lpstr>
      <vt:lpstr>Digital Audio</vt:lpstr>
      <vt:lpstr>Use Digital Audio</vt:lpstr>
      <vt:lpstr>Example: Generate Musical Tone</vt:lpstr>
      <vt:lpstr>Exercise: Generate Musical Tone from Array</vt:lpstr>
      <vt:lpstr>Example: PlayThatTune</vt:lpstr>
      <vt:lpstr>PlayThatTune</vt:lpstr>
      <vt:lpstr>Outline</vt:lpstr>
      <vt:lpstr>Motivation</vt:lpstr>
      <vt:lpstr>Understanding Two Dimensional Array: An Array of Arrays</vt:lpstr>
      <vt:lpstr>Outline</vt:lpstr>
      <vt:lpstr>Using 2-Dimensional Arrays</vt:lpstr>
      <vt:lpstr>Example: Simulate Self-Avoiding Walk</vt:lpstr>
      <vt:lpstr>Key Design Points</vt:lpstr>
      <vt:lpstr>Self-Avoiding Random Walk</vt:lpstr>
      <vt:lpstr>PowerPoint Presentation</vt:lpstr>
      <vt:lpstr>Outline</vt:lpstr>
      <vt:lpstr>Irregular Two-Dimensional Array</vt:lpstr>
      <vt:lpstr>Irregular Two-Dimensional Array</vt:lpstr>
      <vt:lpstr>Access Irregular 2D Arrays</vt:lpstr>
      <vt:lpstr>PageRank [Sergey Brin and Larry Page, 1998]</vt:lpstr>
      <vt:lpstr>PageRank [Sergey Brin and Larry Page, 1998]</vt:lpstr>
      <vt:lpstr>Offline Exercise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Simmons</cp:lastModifiedBy>
  <cp:revision>1124</cp:revision>
  <cp:lastPrinted>2017-03-05T20:04:08Z</cp:lastPrinted>
  <dcterms:created xsi:type="dcterms:W3CDTF">1999-08-16T14:47:17Z</dcterms:created>
  <dcterms:modified xsi:type="dcterms:W3CDTF">2025-11-29T05:30:17Z</dcterms:modified>
</cp:coreProperties>
</file>