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1784" r:id="rId2"/>
    <p:sldId id="1901" r:id="rId3"/>
    <p:sldId id="1785" r:id="rId4"/>
    <p:sldId id="1786" r:id="rId5"/>
    <p:sldId id="1787" r:id="rId6"/>
    <p:sldId id="1788" r:id="rId7"/>
    <p:sldId id="1789" r:id="rId8"/>
    <p:sldId id="1747" r:id="rId9"/>
    <p:sldId id="1748" r:id="rId10"/>
    <p:sldId id="1781" r:id="rId11"/>
    <p:sldId id="1750" r:id="rId12"/>
    <p:sldId id="1782" r:id="rId13"/>
    <p:sldId id="1751" r:id="rId14"/>
    <p:sldId id="1846" r:id="rId15"/>
    <p:sldId id="1847" r:id="rId16"/>
    <p:sldId id="1848" r:id="rId17"/>
    <p:sldId id="1849" r:id="rId18"/>
    <p:sldId id="1756" r:id="rId19"/>
    <p:sldId id="1757" r:id="rId20"/>
    <p:sldId id="1758" r:id="rId21"/>
    <p:sldId id="1759" r:id="rId22"/>
    <p:sldId id="1760" r:id="rId23"/>
    <p:sldId id="1761" r:id="rId24"/>
    <p:sldId id="1762" r:id="rId25"/>
    <p:sldId id="1763" r:id="rId26"/>
    <p:sldId id="1764" r:id="rId27"/>
    <p:sldId id="1765" r:id="rId28"/>
    <p:sldId id="1766" r:id="rId29"/>
    <p:sldId id="1767" r:id="rId30"/>
    <p:sldId id="1850" r:id="rId31"/>
    <p:sldId id="1769" r:id="rId32"/>
    <p:sldId id="1851" r:id="rId3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OP examples" id="{6D5E5456-8EA3-E545-ACF8-5757797FD61D}">
          <p14:sldIdLst>
            <p14:sldId id="1784"/>
            <p14:sldId id="1901"/>
            <p14:sldId id="1785"/>
            <p14:sldId id="1786"/>
            <p14:sldId id="1787"/>
            <p14:sldId id="1788"/>
            <p14:sldId id="1789"/>
            <p14:sldId id="1747"/>
            <p14:sldId id="1748"/>
            <p14:sldId id="1781"/>
            <p14:sldId id="1750"/>
            <p14:sldId id="1782"/>
            <p14:sldId id="1751"/>
            <p14:sldId id="1846"/>
            <p14:sldId id="1847"/>
            <p14:sldId id="1848"/>
            <p14:sldId id="1849"/>
            <p14:sldId id="1756"/>
            <p14:sldId id="1757"/>
            <p14:sldId id="1758"/>
            <p14:sldId id="1759"/>
            <p14:sldId id="1760"/>
            <p14:sldId id="1761"/>
            <p14:sldId id="1762"/>
            <p14:sldId id="1763"/>
            <p14:sldId id="1764"/>
            <p14:sldId id="1765"/>
            <p14:sldId id="1766"/>
            <p14:sldId id="1767"/>
            <p14:sldId id="1850"/>
            <p14:sldId id="1769"/>
            <p14:sldId id="18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scaleToFitPaper="1" frameSlides="1"/>
  <p:clrMru>
    <a:srgbClr val="006600"/>
    <a:srgbClr val="006666"/>
    <a:srgbClr val="CC0000"/>
    <a:srgbClr val="A50021"/>
    <a:srgbClr val="6666FF"/>
    <a:srgbClr val="FF99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/>
    <p:restoredTop sz="96835"/>
  </p:normalViewPr>
  <p:slideViewPr>
    <p:cSldViewPr>
      <p:cViewPr varScale="1">
        <p:scale>
          <a:sx n="128" d="100"/>
          <a:sy n="128" d="100"/>
        </p:scale>
        <p:origin x="15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31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E24CCC11-7055-CB4C-B254-6B091CBFF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990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E3683577-D5AA-1040-B357-4CAA6DBF1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42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DC11C23-0459-5043-B1FA-41E52D40A8EC}" type="slidenum">
              <a:rPr lang="en-US" altLang="en-US" sz="1300">
                <a:solidFill>
                  <a:srgbClr val="000000"/>
                </a:solidFill>
              </a:rPr>
              <a:pPr/>
              <a:t>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07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42CA7D1-7F3B-6F41-A8E1-A4D1AB90D446}" type="slidenum">
              <a:rPr lang="en-US" altLang="en-US" sz="1300">
                <a:solidFill>
                  <a:srgbClr val="000000"/>
                </a:solidFill>
              </a:rPr>
              <a:pPr/>
              <a:t>10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255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7816DCF-F3D2-1F4B-9A75-8CE2BFD4DDF1}" type="slidenum">
              <a:rPr lang="en-US" altLang="en-US" sz="1300">
                <a:solidFill>
                  <a:srgbClr val="000000"/>
                </a:solidFill>
              </a:rPr>
              <a:pPr/>
              <a:t>11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69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7816DCF-F3D2-1F4B-9A75-8CE2BFD4DDF1}" type="slidenum">
              <a:rPr lang="en-US" altLang="en-US" sz="1300">
                <a:solidFill>
                  <a:srgbClr val="000000"/>
                </a:solidFill>
              </a:rPr>
              <a:pPr/>
              <a:t>12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71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DA92611-5057-AE46-88CD-8153CA2D0027}" type="slidenum">
              <a:rPr lang="en-US" altLang="en-US" sz="1300">
                <a:solidFill>
                  <a:srgbClr val="000000"/>
                </a:solidFill>
              </a:rPr>
              <a:pPr/>
              <a:t>13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3871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31B13C1-E95A-7C4D-8B63-11FE449A20F9}" type="slidenum">
              <a:rPr lang="en-US" altLang="en-US" sz="1300">
                <a:solidFill>
                  <a:srgbClr val="000000"/>
                </a:solidFill>
              </a:rPr>
              <a:pPr/>
              <a:t>14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991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C50B3CF-47E5-154A-9557-8E8CE075FCCD}" type="slidenum">
              <a:rPr lang="en-US" altLang="en-US" sz="1300">
                <a:solidFill>
                  <a:srgbClr val="000000"/>
                </a:solidFill>
              </a:rPr>
              <a:pPr/>
              <a:t>15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066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65659BE-1CC4-A74F-A823-01F919275806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838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70A13D-AFF0-D64E-93F2-991E6F56DE2C}" type="slidenum">
              <a:rPr lang="en-US" altLang="en-US" sz="1300">
                <a:solidFill>
                  <a:srgbClr val="000000"/>
                </a:solidFill>
              </a:rPr>
              <a:pPr/>
              <a:t>17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207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860386A-614B-3746-9228-9610B990438D}" type="slidenum">
              <a:rPr lang="en-US" altLang="en-US" sz="1300">
                <a:solidFill>
                  <a:srgbClr val="000000"/>
                </a:solidFill>
              </a:rPr>
              <a:pPr/>
              <a:t>18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694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A1D6882-3A50-D540-AC4A-53419556257C}" type="slidenum">
              <a:rPr lang="en-US" altLang="en-US" sz="1300">
                <a:solidFill>
                  <a:srgbClr val="000000"/>
                </a:solidFill>
              </a:rPr>
              <a:pPr/>
              <a:t>19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06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4C781D-678E-D142-9A56-59692BB666FC}" type="slidenum">
              <a:rPr lang="en-US" altLang="en-US" sz="1300">
                <a:solidFill>
                  <a:srgbClr val="000000"/>
                </a:solidFill>
              </a:rPr>
              <a:pPr/>
              <a:t>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690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9B31F78-60DC-E44A-AB54-150B1DE0D5E3}" type="slidenum">
              <a:rPr lang="en-US" altLang="en-US" sz="1300">
                <a:solidFill>
                  <a:srgbClr val="000000"/>
                </a:solidFill>
              </a:rPr>
              <a:pPr/>
              <a:t>20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517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A3F244C-B6B0-5745-BD9B-80C9FD2ED7ED}" type="slidenum">
              <a:rPr lang="en-US" altLang="en-US" sz="1300">
                <a:solidFill>
                  <a:srgbClr val="000000"/>
                </a:solidFill>
              </a:rPr>
              <a:pPr/>
              <a:t>21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712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0660A32-F7AD-7643-B4A3-D46C449BE0ED}" type="slidenum">
              <a:rPr lang="en-US" altLang="en-US" sz="1300">
                <a:solidFill>
                  <a:srgbClr val="000000"/>
                </a:solidFill>
              </a:rPr>
              <a:pPr/>
              <a:t>22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393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F979131-4CF7-8444-8497-E2B96FDC2EAD}" type="slidenum">
              <a:rPr lang="en-US" altLang="en-US" sz="1300">
                <a:solidFill>
                  <a:srgbClr val="000000"/>
                </a:solidFill>
              </a:rPr>
              <a:pPr/>
              <a:t>23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733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DA579F3-DAA3-FF4A-98E5-4E3F42C80683}" type="slidenum">
              <a:rPr lang="en-US" altLang="en-US" sz="1300">
                <a:solidFill>
                  <a:srgbClr val="000000"/>
                </a:solidFill>
              </a:rPr>
              <a:pPr/>
              <a:t>24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758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BAE885C-1F88-FD46-B649-8051AF90000E}" type="slidenum">
              <a:rPr lang="en-US" altLang="en-US" sz="1300">
                <a:solidFill>
                  <a:srgbClr val="000000"/>
                </a:solidFill>
              </a:rPr>
              <a:pPr/>
              <a:t>25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72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ACC5F62-3292-1C4F-A795-F79AB72448A4}" type="slidenum">
              <a:rPr lang="en-US" altLang="en-US" sz="1300">
                <a:solidFill>
                  <a:srgbClr val="000000"/>
                </a:solidFill>
              </a:rPr>
              <a:pPr/>
              <a:t>26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4626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7AEAF08-5C01-F440-9C3A-1C10B4D54D43}" type="slidenum">
              <a:rPr lang="en-US" altLang="en-US" sz="1300">
                <a:solidFill>
                  <a:srgbClr val="000000"/>
                </a:solidFill>
              </a:rPr>
              <a:pPr/>
              <a:t>27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942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55F135A-34EC-CF42-83E3-19F74BAD75D7}" type="slidenum">
              <a:rPr lang="en-US" altLang="en-US" sz="1300">
                <a:solidFill>
                  <a:srgbClr val="000000"/>
                </a:solidFill>
              </a:rPr>
              <a:pPr/>
              <a:t>28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7550"/>
            <a:ext cx="4799012" cy="3600450"/>
          </a:xfrm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>
              <a:latin typeface="Comic Sans M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757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3B809A-5D6C-C148-AB95-9FCC8F42A3B5}" type="slidenum">
              <a:rPr lang="en-US" altLang="en-US" sz="1300">
                <a:solidFill>
                  <a:srgbClr val="000000"/>
                </a:solidFill>
              </a:rPr>
              <a:pPr/>
              <a:t>29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7550"/>
            <a:ext cx="4799012" cy="3600450"/>
          </a:xfrm>
          <a:solidFill>
            <a:srgbClr val="FFFFFF"/>
          </a:solidFill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4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r>
              <a:rPr lang="en-US" altLang="en-US" dirty="0">
                <a:latin typeface="Comic Sans MS" charset="0"/>
                <a:ea typeface="ＭＳ Ｐゴシック" charset="-128"/>
              </a:rPr>
              <a:t>Zoomed in on part of the Mandelbrot set. Can see little tiny "copies" of Mandelbrot set.</a:t>
            </a:r>
          </a:p>
          <a:p>
            <a:pPr eaLnBrk="1" hangingPunct="1"/>
            <a:r>
              <a:rPr lang="en-US" altLang="en-US" dirty="0">
                <a:latin typeface="Comic Sans MS" charset="0"/>
                <a:ea typeface="ＭＳ Ｐゴシック" charset="-128"/>
              </a:rPr>
              <a:t>Someone used this image as the cover to their self-published book! </a:t>
            </a:r>
          </a:p>
        </p:txBody>
      </p:sp>
    </p:spTree>
    <p:extLst>
      <p:ext uri="{BB962C8B-B14F-4D97-AF65-F5344CB8AC3E}">
        <p14:creationId xmlns:p14="http://schemas.microsoft.com/office/powerpoint/2010/main" val="845242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2F4B5D-8085-BD49-9C00-5E5F3FA1FCF7}" type="slidenum">
              <a:rPr lang="en-US" altLang="en-US" sz="1300">
                <a:solidFill>
                  <a:srgbClr val="000000"/>
                </a:solidFill>
              </a:rPr>
              <a:pPr/>
              <a:t>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0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775233B-C389-1441-8341-47712B04D900}" type="slidenum">
              <a:rPr lang="en-US" altLang="en-US" sz="1300">
                <a:solidFill>
                  <a:srgbClr val="000000"/>
                </a:solidFill>
              </a:rPr>
              <a:pPr/>
              <a:t>30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448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993D149-7050-5B49-BA1A-D77B3C3583BE}" type="slidenum">
              <a:rPr lang="en-US" altLang="en-US" sz="1300">
                <a:solidFill>
                  <a:srgbClr val="000000"/>
                </a:solidFill>
              </a:rPr>
              <a:pPr/>
              <a:t>31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Comic Sans MS" charset="0"/>
                <a:ea typeface="ＭＳ Ｐゴシック" charset="-128"/>
              </a:rPr>
              <a:t>more complicated data type (Picture) composed from simpler data type (Color) composed from primitive data type (int).</a:t>
            </a:r>
          </a:p>
          <a:p>
            <a:pPr eaLnBrk="1" hangingPunct="1"/>
            <a:r>
              <a:rPr lang="en-US" altLang="en-US">
                <a:latin typeface="Comic Sans MS" charset="0"/>
                <a:ea typeface="ＭＳ Ｐゴシック" charset="-128"/>
              </a:rPr>
              <a:t>Library developed for this course.</a:t>
            </a:r>
          </a:p>
        </p:txBody>
      </p:sp>
    </p:spTree>
    <p:extLst>
      <p:ext uri="{BB962C8B-B14F-4D97-AF65-F5344CB8AC3E}">
        <p14:creationId xmlns:p14="http://schemas.microsoft.com/office/powerpoint/2010/main" val="11414595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02C259-4278-5E48-A127-C127CD515B07}" type="slidenum">
              <a:rPr lang="en-US" altLang="en-US" sz="1300">
                <a:solidFill>
                  <a:srgbClr val="000000"/>
                </a:solidFill>
              </a:rPr>
              <a:pPr/>
              <a:t>32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38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E7CE20-4414-3640-9BFB-0B82D37574B4}" type="slidenum">
              <a:rPr lang="en-US" altLang="en-US" sz="1300">
                <a:solidFill>
                  <a:srgbClr val="000000"/>
                </a:solidFill>
              </a:rPr>
              <a:pPr/>
              <a:t>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48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78B167C-6D17-9A46-BC47-F11DAA5C0238}" type="slidenum">
              <a:rPr lang="en-US" altLang="en-US" sz="1300">
                <a:solidFill>
                  <a:srgbClr val="000000"/>
                </a:solidFill>
              </a:rPr>
              <a:pPr/>
              <a:t>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45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D7B54D7-7A60-8642-8A8A-E36287F3D883}" type="slidenum">
              <a:rPr lang="en-US" altLang="en-US" sz="1300">
                <a:solidFill>
                  <a:srgbClr val="000000"/>
                </a:solidFill>
              </a:rPr>
              <a:pPr/>
              <a:t>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56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C2E2DCA-A988-3D42-9975-136CC75A4ECF}" type="slidenum">
              <a:rPr lang="en-US" altLang="en-US" sz="1300">
                <a:solidFill>
                  <a:srgbClr val="000000"/>
                </a:solidFill>
              </a:rPr>
              <a:pPr/>
              <a:t>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879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DC11C23-0459-5043-B1FA-41E52D40A8EC}" type="slidenum">
              <a:rPr lang="en-US" altLang="en-US" sz="1300">
                <a:solidFill>
                  <a:srgbClr val="000000"/>
                </a:solidFill>
              </a:rPr>
              <a:pPr/>
              <a:t>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fractal graphics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 分形图形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15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42CA7D1-7F3B-6F41-A8E1-A4D1AB90D446}" type="slidenum">
              <a:rPr lang="en-US" altLang="en-US" sz="1300">
                <a:solidFill>
                  <a:srgbClr val="000000"/>
                </a:solidFill>
              </a:rPr>
              <a:pPr/>
              <a:t>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519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2FE3-AF97-E243-ABE1-D3F919F2F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83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2642-4B0D-1047-894A-EC2ADDF7D5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C7771-BD80-1142-86F3-0FC94A891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64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8DD6-A845-E546-BE25-129ED3BF6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27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894D9-84AD-DA4A-965D-BC3897BA4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62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BAF07-3C43-1845-B924-0012E013E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5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2B97-1281-144E-8266-AAEFBE77D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85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A98A0-3764-6A49-9551-6B2B2CCC9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67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74A2-BC33-DA44-8749-FCC396CFB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9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917CD-6B71-2D43-8BF5-CF271A4E9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98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3CF9B-725B-8147-B2B6-CB14CA313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43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1" tIns="45708" rIns="91411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285" tIns="45642" rIns="91285" bIns="45642">
            <a:spAutoFit/>
          </a:bodyPr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fld id="{9B81DAEE-3E4D-AB4F-AD95-5E7099EE6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408" r:id="rId2"/>
    <p:sldLayoutId id="2147485409" r:id="rId3"/>
    <p:sldLayoutId id="2147485410" r:id="rId4"/>
    <p:sldLayoutId id="2147485411" r:id="rId5"/>
    <p:sldLayoutId id="2147485412" r:id="rId6"/>
    <p:sldLayoutId id="2147485413" r:id="rId7"/>
    <p:sldLayoutId id="2147485414" r:id="rId8"/>
    <p:sldLayoutId id="2147485415" r:id="rId9"/>
    <p:sldLayoutId id="2147485416" r:id="rId10"/>
    <p:sldLayoutId id="21474854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q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.tiff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07C12E4-002E-DF49-B13F-D79CA68F5031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Outline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/>
          <a:p>
            <a:pPr marL="285750" indent="-285750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OOP analysis examples</a:t>
            </a:r>
          </a:p>
          <a:p>
            <a:pPr marL="742950" lvl="1" indent="-285750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Random objects vs </a:t>
            </a:r>
            <a:r>
              <a:rPr lang="en-US" sz="200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Math.random</a:t>
            </a: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000" dirty="0" err="1">
                <a:solidFill>
                  <a:srgbClr val="C00000"/>
                </a:solidFill>
                <a:latin typeface="Comic Sans MS" charset="0"/>
                <a:ea typeface="ＭＳ Ｐゴシック" charset="0"/>
                <a:cs typeface="Arial" charset="0"/>
              </a:rPr>
              <a:t>DrawingPanel</a:t>
            </a:r>
            <a:r>
              <a:rPr lang="en-US" sz="2000" dirty="0">
                <a:solidFill>
                  <a:srgbClr val="C00000"/>
                </a:solidFill>
                <a:latin typeface="Comic Sans MS" charset="0"/>
                <a:ea typeface="ＭＳ Ｐゴシック" charset="0"/>
                <a:cs typeface="Arial" charset="0"/>
              </a:rPr>
              <a:t> objects vs </a:t>
            </a:r>
            <a:r>
              <a:rPr lang="en-US" sz="2000" dirty="0" err="1">
                <a:solidFill>
                  <a:srgbClr val="C00000"/>
                </a:solidFill>
                <a:latin typeface="Comic Sans MS" charset="0"/>
                <a:ea typeface="ＭＳ Ｐゴシック" charset="0"/>
                <a:cs typeface="Arial" charset="0"/>
              </a:rPr>
              <a:t>StdDraw</a:t>
            </a:r>
            <a:endParaRPr lang="en-US" sz="2000" dirty="0">
              <a:solidFill>
                <a:srgbClr val="C00000"/>
              </a:solidFill>
              <a:latin typeface="Comic Sans MS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0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2296554-54B4-3C4B-A604-58A21565C9B6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Complex Numbers are Widely Used </a:t>
            </a:r>
            <a:endParaRPr lang="en-US" altLang="en-US" sz="3600" dirty="0">
              <a:ea typeface="ＭＳ Ｐゴシック" charset="-128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-128"/>
              </a:rPr>
              <a:t>Control theory and Laplace transforms</a:t>
            </a:r>
          </a:p>
          <a:p>
            <a:pPr>
              <a:defRPr/>
            </a:pPr>
            <a:r>
              <a:rPr lang="en-US" sz="2400" dirty="0">
                <a:ea typeface="ＭＳ Ｐゴシック" charset="-128"/>
              </a:rPr>
              <a:t>Quantum mechanics and Hilbert spaces</a:t>
            </a:r>
          </a:p>
          <a:p>
            <a:pPr>
              <a:defRPr/>
            </a:pPr>
            <a:r>
              <a:rPr lang="en-US" sz="2400" dirty="0">
                <a:ea typeface="ＭＳ Ｐゴシック" charset="-128"/>
              </a:rPr>
              <a:t>Fractals</a:t>
            </a:r>
          </a:p>
          <a:p>
            <a:pPr>
              <a:defRPr/>
            </a:pPr>
            <a:r>
              <a:rPr lang="en-US" sz="2400" dirty="0">
                <a:ea typeface="ＭＳ Ｐゴシック" charset="-128"/>
              </a:rPr>
              <a:t>Signal processing and Fourier analysis</a:t>
            </a:r>
          </a:p>
          <a:p>
            <a:pPr>
              <a:defRPr/>
            </a:pPr>
            <a:endParaRPr lang="en-US" sz="2400" dirty="0">
              <a:ea typeface="ＭＳ Ｐゴシック" charset="-128"/>
            </a:endParaRPr>
          </a:p>
          <a:p>
            <a:pPr>
              <a:defRPr/>
            </a:pPr>
            <a:endParaRPr lang="en-US" sz="2400" dirty="0">
              <a:ea typeface="ＭＳ Ｐゴシック" charset="-128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066800" y="3429000"/>
            <a:ext cx="4400550" cy="3144838"/>
            <a:chOff x="152400" y="-533400"/>
            <a:chExt cx="10265711" cy="750722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-533400"/>
              <a:ext cx="10009632" cy="7507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7614126" y="3082797"/>
              <a:ext cx="2803985" cy="94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Times New Roman" charset="0"/>
                </a:rPr>
                <a:t>Antennas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494625" y="153253"/>
              <a:ext cx="771880" cy="7096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75691" y="1677159"/>
              <a:ext cx="771880" cy="7377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47571" y="2044735"/>
              <a:ext cx="1067254" cy="151369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266505" y="508064"/>
              <a:ext cx="348320" cy="305036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73" y="3674314"/>
            <a:ext cx="3128526" cy="272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5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97B7EE9-DBB0-2E40-BE8E-5FC515980B98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A </a:t>
            </a:r>
            <a:r>
              <a:rPr lang="en-US" altLang="en-US">
                <a:latin typeface="Courier New" charset="0"/>
                <a:ea typeface="ＭＳ Ｐゴシック" charset="-128"/>
              </a:rPr>
              <a:t>Complex </a:t>
            </a:r>
            <a:r>
              <a:rPr lang="en-US" altLang="en-US">
                <a:ea typeface="ＭＳ Ｐゴシック" charset="-128"/>
              </a:rPr>
              <a:t>Class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Design questions: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State: what field(s) do we need to represent the state of a complex number?</a:t>
            </a:r>
          </a:p>
          <a:p>
            <a:pPr lvl="1">
              <a:lnSpc>
                <a:spcPct val="80000"/>
              </a:lnSpc>
            </a:pPr>
            <a:endParaRPr lang="en-US" altLang="en-US" sz="2000" dirty="0">
              <a:latin typeface="Courier New" charset="0"/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ea typeface="ＭＳ Ｐゴシック" charset="-128"/>
              </a:rPr>
              <a:t>Design 1</a:t>
            </a:r>
          </a:p>
          <a:p>
            <a:pPr lvl="3">
              <a:lnSpc>
                <a:spcPct val="80000"/>
              </a:lnSpc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re</a:t>
            </a:r>
            <a:r>
              <a:rPr lang="en-US" altLang="en-US" sz="1600" dirty="0">
                <a:ea typeface="ＭＳ Ｐゴシック" charset="-128"/>
              </a:rPr>
              <a:t>, a number representing the real part</a:t>
            </a:r>
          </a:p>
          <a:p>
            <a:pPr lvl="3">
              <a:lnSpc>
                <a:spcPct val="80000"/>
              </a:lnSpc>
            </a:pPr>
            <a:r>
              <a:rPr lang="en-US" altLang="en-US" sz="1600" dirty="0" err="1">
                <a:latin typeface="Courier New" charset="0"/>
                <a:ea typeface="ＭＳ Ｐゴシック" charset="-128"/>
              </a:rPr>
              <a:t>im</a:t>
            </a:r>
            <a:r>
              <a:rPr lang="en-US" altLang="en-US" sz="1600" dirty="0">
                <a:ea typeface="ＭＳ Ｐゴシック" charset="-128"/>
              </a:rPr>
              <a:t>, a number representing the imaginary part</a:t>
            </a:r>
          </a:p>
          <a:p>
            <a:pPr lvl="3">
              <a:lnSpc>
                <a:spcPct val="80000"/>
              </a:lnSpc>
            </a:pPr>
            <a:endParaRPr lang="en-US" altLang="en-US" sz="1600" dirty="0"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ea typeface="ＭＳ Ｐゴシック" charset="-128"/>
              </a:rPr>
              <a:t>Design 2</a:t>
            </a:r>
          </a:p>
          <a:p>
            <a:pPr lvl="3">
              <a:lnSpc>
                <a:spcPct val="80000"/>
              </a:lnSpc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r</a:t>
            </a:r>
            <a:r>
              <a:rPr lang="en-US" altLang="en-US" sz="1600" dirty="0">
                <a:ea typeface="ＭＳ Ｐゴシック" charset="-128"/>
              </a:rPr>
              <a:t>, a number representing the distance to origin</a:t>
            </a:r>
          </a:p>
          <a:p>
            <a:pPr lvl="3">
              <a:lnSpc>
                <a:spcPct val="80000"/>
              </a:lnSpc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theta</a:t>
            </a:r>
            <a:r>
              <a:rPr lang="en-US" altLang="en-US" sz="1600" dirty="0">
                <a:ea typeface="ＭＳ Ｐゴシック" charset="-128"/>
              </a:rPr>
              <a:t>, a number representing the angle</a:t>
            </a:r>
          </a:p>
          <a:p>
            <a:pPr lvl="3">
              <a:lnSpc>
                <a:spcPct val="80000"/>
              </a:lnSpc>
            </a:pPr>
            <a:endParaRPr lang="en-US" altLang="en-US" sz="1600" dirty="0"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endParaRPr lang="en-US" altLang="en-US" sz="1600" dirty="0">
              <a:ea typeface="ＭＳ Ｐゴシック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53200" y="2856988"/>
            <a:ext cx="1879600" cy="2024842"/>
            <a:chOff x="2819400" y="4605352"/>
            <a:chExt cx="1879600" cy="20248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4605352"/>
              <a:ext cx="1879600" cy="202484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3429000" y="5958269"/>
              <a:ext cx="228600" cy="27546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281893" y="5857066"/>
                  <a:ext cx="75141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893" y="5857066"/>
                  <a:ext cx="751414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241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97B7EE9-DBB0-2E40-BE8E-5FC515980B98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A </a:t>
            </a:r>
            <a:r>
              <a:rPr lang="en-US" altLang="en-US">
                <a:latin typeface="Courier New" charset="0"/>
                <a:ea typeface="ＭＳ Ｐゴシック" charset="-128"/>
              </a:rPr>
              <a:t>Complex </a:t>
            </a:r>
            <a:r>
              <a:rPr lang="en-US" altLang="en-US">
                <a:ea typeface="ＭＳ Ｐゴシック" charset="-128"/>
              </a:rPr>
              <a:t>Class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Design questions: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Behaviors: what are some common behaviors of a complex number?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ea typeface="ＭＳ Ｐゴシック" charset="-128"/>
              </a:rPr>
              <a:t>a 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Complex</a:t>
            </a:r>
            <a:r>
              <a:rPr lang="en-US" altLang="en-US" sz="1600" dirty="0">
                <a:ea typeface="ＭＳ Ｐゴシック" charset="-128"/>
              </a:rPr>
              <a:t> constructor, to set up the object</a:t>
            </a:r>
          </a:p>
          <a:p>
            <a:pPr lvl="2">
              <a:lnSpc>
                <a:spcPct val="80000"/>
              </a:lnSpc>
            </a:pPr>
            <a:endParaRPr lang="en-US" altLang="en-US" sz="1600" dirty="0"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ea typeface="ＭＳ Ｐゴシック" charset="-128"/>
              </a:rPr>
              <a:t>A 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abs</a:t>
            </a:r>
            <a:r>
              <a:rPr lang="en-US" altLang="en-US" sz="1600" dirty="0">
                <a:ea typeface="ＭＳ Ｐゴシック" charset="-128"/>
              </a:rPr>
              <a:t> method, to return the distance (magnitude)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ea typeface="ＭＳ Ｐゴシック" charset="-128"/>
              </a:rPr>
              <a:t>a </a:t>
            </a:r>
            <a:r>
              <a:rPr lang="en-US" altLang="en-US" sz="1600" dirty="0" err="1">
                <a:latin typeface="Courier New" charset="0"/>
                <a:ea typeface="ＭＳ Ｐゴシック" charset="-128"/>
              </a:rPr>
              <a:t>toString</a:t>
            </a:r>
            <a:r>
              <a:rPr lang="en-US" altLang="en-US" sz="1600" dirty="0">
                <a:ea typeface="ＭＳ Ｐゴシック" charset="-128"/>
              </a:rPr>
              <a:t> method</a:t>
            </a:r>
            <a:r>
              <a:rPr lang="en-US" altLang="zh-CN" sz="1600" dirty="0">
                <a:ea typeface="ＭＳ Ｐゴシック" charset="-128"/>
              </a:rPr>
              <a:t>:</a:t>
            </a:r>
            <a:r>
              <a:rPr lang="zh-CN" altLang="en-US" sz="1600" dirty="0">
                <a:ea typeface="ＭＳ Ｐゴシック" charset="-128"/>
              </a:rPr>
              <a:t> </a:t>
            </a:r>
            <a:r>
              <a:rPr lang="en-US" altLang="zh-CN" sz="1600" dirty="0">
                <a:ea typeface="ＭＳ Ｐゴシック" charset="-128"/>
              </a:rPr>
              <a:t>R</a:t>
            </a:r>
            <a:r>
              <a:rPr lang="en-US" altLang="en-US" sz="1600" dirty="0">
                <a:ea typeface="ＭＳ Ｐゴシック" charset="-128"/>
              </a:rPr>
              <a:t>eturn a string description of a complex number</a:t>
            </a:r>
          </a:p>
          <a:p>
            <a:pPr lvl="1">
              <a:lnSpc>
                <a:spcPct val="8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ea typeface="ＭＳ Ｐゴシック" charset="-128"/>
              </a:rPr>
              <a:t>Mathematical operations such as +, -, *</a:t>
            </a:r>
          </a:p>
          <a:p>
            <a:pPr lvl="3">
              <a:lnSpc>
                <a:spcPct val="80000"/>
              </a:lnSpc>
            </a:pPr>
            <a:r>
              <a:rPr lang="en-US" altLang="en-US" sz="1600" dirty="0">
                <a:latin typeface="Comic Sans MS" charset="0"/>
                <a:ea typeface="ＭＳ Ｐゴシック" charset="-128"/>
              </a:rPr>
              <a:t>a 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plus</a:t>
            </a:r>
            <a:r>
              <a:rPr lang="en-US" altLang="en-US" sz="1600" dirty="0">
                <a:latin typeface="Comic Sans MS" charset="0"/>
                <a:ea typeface="ＭＳ Ｐゴシック" charset="-128"/>
              </a:rPr>
              <a:t> method</a:t>
            </a:r>
            <a:r>
              <a:rPr lang="en-US" altLang="zh-CN" sz="1600" dirty="0">
                <a:latin typeface="Comic Sans MS" charset="0"/>
                <a:ea typeface="ＭＳ Ｐゴシック" charset="-128"/>
              </a:rPr>
              <a:t>:</a:t>
            </a:r>
            <a:r>
              <a:rPr lang="en-US" altLang="en-US" sz="1600" dirty="0">
                <a:latin typeface="Comic Sans MS" charset="0"/>
                <a:ea typeface="ＭＳ Ｐゴシック" charset="-128"/>
              </a:rPr>
              <a:t> </a:t>
            </a:r>
            <a:r>
              <a:rPr lang="en-US" altLang="zh-CN" sz="1600" dirty="0">
                <a:latin typeface="Comic Sans MS" charset="0"/>
                <a:ea typeface="ＭＳ Ｐゴシック" charset="-128"/>
              </a:rPr>
              <a:t>A</a:t>
            </a:r>
            <a:r>
              <a:rPr lang="en-US" altLang="en-US" sz="1600" dirty="0">
                <a:latin typeface="Comic Sans MS" charset="0"/>
                <a:ea typeface="ＭＳ Ｐゴシック" charset="-128"/>
              </a:rPr>
              <a:t>dd current complex number with another complex number</a:t>
            </a:r>
          </a:p>
          <a:p>
            <a:pPr lvl="3">
              <a:lnSpc>
                <a:spcPct val="80000"/>
              </a:lnSpc>
            </a:pPr>
            <a:r>
              <a:rPr lang="en-US" altLang="en-US" sz="1600" dirty="0">
                <a:latin typeface="Comic Sans MS" charset="0"/>
                <a:ea typeface="ＭＳ Ｐゴシック" charset="-128"/>
              </a:rPr>
              <a:t>a 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times</a:t>
            </a:r>
            <a:r>
              <a:rPr lang="en-US" altLang="en-US" sz="1600" dirty="0">
                <a:latin typeface="Comic Sans MS" charset="0"/>
                <a:ea typeface="ＭＳ Ｐゴシック" charset="-128"/>
              </a:rPr>
              <a:t> method</a:t>
            </a:r>
            <a:r>
              <a:rPr lang="en-US" altLang="zh-CN" sz="1600" dirty="0">
                <a:latin typeface="Comic Sans MS" charset="0"/>
                <a:ea typeface="ＭＳ Ｐゴシック" charset="-128"/>
              </a:rPr>
              <a:t>:</a:t>
            </a:r>
            <a:r>
              <a:rPr lang="zh-CN" altLang="en-US" sz="1600" dirty="0">
                <a:latin typeface="Comic Sans MS" charset="0"/>
                <a:ea typeface="ＭＳ Ｐゴシック" charset="-128"/>
              </a:rPr>
              <a:t> </a:t>
            </a:r>
            <a:r>
              <a:rPr lang="en-US" altLang="zh-CN" sz="1600" dirty="0">
                <a:latin typeface="Comic Sans MS" charset="0"/>
                <a:ea typeface="ＭＳ Ｐゴシック" charset="-128"/>
              </a:rPr>
              <a:t>M</a:t>
            </a:r>
            <a:r>
              <a:rPr lang="en-US" altLang="en-US" sz="1600" dirty="0">
                <a:latin typeface="Comic Sans MS" charset="0"/>
                <a:ea typeface="ＭＳ Ｐゴシック" charset="-128"/>
              </a:rPr>
              <a:t>ultiply current complex number with another complex number</a:t>
            </a:r>
          </a:p>
          <a:p>
            <a:pPr lvl="3">
              <a:lnSpc>
                <a:spcPct val="80000"/>
              </a:lnSpc>
            </a:pPr>
            <a:r>
              <a:rPr lang="en-US" altLang="en-US" sz="1600" dirty="0">
                <a:latin typeface="Comic Sans MS" charset="0"/>
                <a:ea typeface="ＭＳ Ｐゴシック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606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9B68CB6-6BEA-D244-846D-FD5F243D43DA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/>
          <a:lstStyle/>
          <a:p>
            <a:r>
              <a:rPr lang="en-US" altLang="en-US" sz="3200">
                <a:ea typeface="ＭＳ Ｐゴシック" charset="-128"/>
              </a:rPr>
              <a:t>The </a:t>
            </a:r>
            <a:r>
              <a:rPr lang="en-US" altLang="en-US" sz="3200">
                <a:latin typeface="Courier New" charset="0"/>
                <a:ea typeface="ＭＳ Ｐゴシック" charset="-128"/>
              </a:rPr>
              <a:t>Complex </a:t>
            </a:r>
            <a:r>
              <a:rPr lang="en-US" altLang="en-US" sz="3200">
                <a:ea typeface="ＭＳ Ｐゴシック" charset="-128"/>
              </a:rPr>
              <a:t>Class: Design Question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447800"/>
            <a:ext cx="7239000" cy="343093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en-US" sz="1600" b="1" dirty="0">
              <a:solidFill>
                <a:srgbClr val="0000FF"/>
              </a:solidFill>
              <a:latin typeface="Courier New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public class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Complex {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endParaRPr lang="en-US" altLang="en-US" sz="1600" b="1" dirty="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private 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private 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endParaRPr lang="en-US" altLang="en-US" sz="1600" b="1" dirty="0">
              <a:solidFill>
                <a:srgbClr val="9A1900"/>
              </a:solidFill>
              <a:latin typeface="Courier New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  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Complex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real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imag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  re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real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    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imag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   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endParaRPr lang="en-US" altLang="en-US" sz="1600" b="1" dirty="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en-US" sz="1600" b="1" dirty="0">
              <a:solidFill>
                <a:srgbClr val="0000FF"/>
              </a:solidFill>
              <a:latin typeface="Courier New" charset="0"/>
            </a:endParaRPr>
          </a:p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public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??  plus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Complex b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 …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}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endParaRPr lang="en-US" altLang="en-US" sz="1600" b="1" dirty="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…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4191000" y="5044624"/>
            <a:ext cx="4953000" cy="1508575"/>
          </a:xfrm>
          <a:prstGeom prst="wedgeRectCallout">
            <a:avLst>
              <a:gd name="adj1" fmla="val -89551"/>
              <a:gd name="adj2" fmla="val -114941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 algn="l">
              <a:buFontTx/>
              <a:buChar char="-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What is the return type of plus?</a:t>
            </a:r>
          </a:p>
          <a:p>
            <a:pPr marL="285750" indent="-285750" algn="l">
              <a:buFontTx/>
              <a:buChar char="-"/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Should plus change the state of the number, e.g.,</a:t>
            </a:r>
            <a:b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Complex c1 = new Complex(1, 1);</a:t>
            </a:r>
            <a:b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Complex c2 = new Complex(2, 1);</a:t>
            </a:r>
            <a:b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c1.plus(c2); // c1 </a:t>
            </a: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changes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 to (3, 2)?</a:t>
            </a:r>
            <a:br>
              <a:rPr lang="en-US" sz="18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</a:br>
            <a:endParaRPr lang="en-US" sz="18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  <a:p>
            <a:pPr marL="285750" indent="-285750" algn="l">
              <a:buFontTx/>
              <a:buChar char="-"/>
              <a:defRPr/>
            </a:pPr>
            <a:endParaRPr lang="en-US" sz="1800" dirty="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A29C44E-E878-A847-BA8C-355037BC72D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The </a:t>
            </a:r>
            <a:r>
              <a:rPr lang="en-US" altLang="en-US" sz="3600" dirty="0">
                <a:solidFill>
                  <a:srgbClr val="C00000"/>
                </a:solidFill>
                <a:ea typeface="ＭＳ Ｐゴシック" charset="-128"/>
              </a:rPr>
              <a:t>Consistency (Familiarity) </a:t>
            </a:r>
            <a:r>
              <a:rPr lang="en-US" altLang="en-US" sz="3600" dirty="0">
                <a:ea typeface="ＭＳ Ｐゴシック" charset="-128"/>
              </a:rPr>
              <a:t>Design Principle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charset="-128"/>
              </a:rPr>
              <a:t>Basic idea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when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D</a:t>
            </a:r>
            <a:r>
              <a:rPr lang="en-US" altLang="en-US" dirty="0">
                <a:ea typeface="ＭＳ Ｐゴシック" charset="-128"/>
              </a:rPr>
              <a:t>efining the behaviors of </a:t>
            </a:r>
            <a:r>
              <a:rPr lang="en-US" altLang="zh-CN" dirty="0">
                <a:ea typeface="ＭＳ Ｐゴシック" charset="-128"/>
              </a:rPr>
              <a:t>a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type A</a:t>
            </a:r>
            <a:r>
              <a:rPr lang="en-US" altLang="zh-CN" dirty="0">
                <a:ea typeface="ＭＳ Ｐゴシック" charset="-128"/>
              </a:rPr>
              <a:t>:</a:t>
            </a:r>
            <a:r>
              <a:rPr lang="en-US" altLang="en-US" dirty="0">
                <a:ea typeface="ＭＳ Ｐゴシック" charset="-128"/>
              </a:rPr>
              <a:t>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ea typeface="ＭＳ Ｐゴシック" charset="-128"/>
              </a:rPr>
              <a:t>T</a:t>
            </a:r>
            <a:r>
              <a:rPr lang="en-US" altLang="en-US" dirty="0">
                <a:ea typeface="ＭＳ Ｐゴシック" charset="-128"/>
              </a:rPr>
              <a:t>hink if there is a well-known type B. If so, make A’s behaviors consistent w/ B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charset="-128"/>
              </a:rPr>
              <a:t>Suppose a, b, and c are standard numbers (Complex numbers are numbers after all)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Does a + b (think a.+(b) ) change a?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charset="-128"/>
              </a:rPr>
              <a:t>no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What is the return of a + b (think a.+(b))?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charset="-128"/>
              </a:rPr>
              <a:t>The value of a + b so that we can write a + b + c</a:t>
            </a:r>
          </a:p>
          <a:p>
            <a:pPr lvl="2">
              <a:lnSpc>
                <a:spcPct val="80000"/>
              </a:lnSpc>
            </a:pPr>
            <a:endParaRPr lang="en-US" altLang="en-US" sz="18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err="1">
                <a:ea typeface="ＭＳ Ｐゴシック" charset="-128"/>
              </a:rPr>
              <a:t>Complex.plus</a:t>
            </a:r>
            <a:r>
              <a:rPr lang="en-US" altLang="en-US" sz="2400" dirty="0">
                <a:ea typeface="ＭＳ Ｐゴシック" charset="-128"/>
              </a:rPr>
              <a:t> behavior design: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7800" y="5746447"/>
            <a:ext cx="5943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Complex plus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Complex b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real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b</a:t>
            </a:r>
            <a:r>
              <a:rPr lang="en-US" altLang="en-US" sz="16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re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  <a:endParaRPr lang="en-US" altLang="en-US" sz="1600" b="1" dirty="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   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imag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b</a:t>
            </a:r>
            <a:r>
              <a:rPr lang="en-US" altLang="en-US" sz="16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   return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new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Complex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real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altLang="en-US" sz="1600" b="1" dirty="0">
                <a:solidFill>
                  <a:srgbClr val="993399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imag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);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48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F42B009-214B-454F-B8B2-9C278634B27C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76200" y="152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Complex.java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92150" y="752475"/>
            <a:ext cx="8045450" cy="5930900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wrap="none" lIns="182880" tIns="182880" rIns="182880" bIns="182880"/>
          <a:lstStyle/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kumimoji="1" lang="en-US" sz="1600" b="1" kern="0" dirty="0">
              <a:solidFill>
                <a:srgbClr val="01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017588" y="1811338"/>
            <a:ext cx="7440612" cy="1066800"/>
          </a:xfrm>
          <a:prstGeom prst="rect">
            <a:avLst/>
          </a:prstGeom>
          <a:solidFill>
            <a:srgbClr val="969696"/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019175" y="1181100"/>
            <a:ext cx="7440613" cy="585788"/>
          </a:xfrm>
          <a:prstGeom prst="rect">
            <a:avLst/>
          </a:prstGeom>
          <a:solidFill>
            <a:srgbClr val="969696"/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009650" y="2987675"/>
            <a:ext cx="7454900" cy="3454400"/>
          </a:xfrm>
          <a:prstGeom prst="rect">
            <a:avLst/>
          </a:prstGeom>
          <a:solidFill>
            <a:srgbClr val="969696"/>
          </a:solidFill>
          <a:ln w="158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730250" y="784225"/>
            <a:ext cx="67833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182880" rIns="92075" bIns="182880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public class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Complex {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private 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private 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9A1900"/>
              </a:solidFill>
              <a:latin typeface="Courier New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  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Complex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real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imag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   re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real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    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imag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   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String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toString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() 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{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return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90000"/>
                </a:solidFill>
                <a:latin typeface="Courier New" charset="0"/>
              </a:rPr>
              <a:t>" + "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90000"/>
                </a:solidFill>
                <a:latin typeface="Courier New" charset="0"/>
              </a:rPr>
              <a:t>"</a:t>
            </a:r>
            <a:r>
              <a:rPr lang="en-US" altLang="en-US" sz="1600" b="1" dirty="0" err="1">
                <a:solidFill>
                  <a:srgbClr val="990000"/>
                </a:solidFill>
                <a:latin typeface="Courier New" charset="0"/>
              </a:rPr>
              <a:t>i</a:t>
            </a:r>
            <a:r>
              <a:rPr lang="en-US" altLang="en-US" sz="1600" b="1" dirty="0">
                <a:solidFill>
                  <a:srgbClr val="990000"/>
                </a:solidFill>
                <a:latin typeface="Courier New" charset="0"/>
              </a:rPr>
              <a:t>"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 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abs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()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{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return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Math</a:t>
            </a:r>
            <a:r>
              <a:rPr lang="en-US" altLang="en-US" sz="16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sqrt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re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*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re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*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); 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0000FF"/>
              </a:solidFill>
              <a:latin typeface="Courier New" charset="0"/>
            </a:endParaRPr>
          </a:p>
          <a:p>
            <a:pPr algn="l">
              <a:lnSpc>
                <a:spcPct val="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public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Complex plus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Complex b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real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b</a:t>
            </a:r>
            <a:r>
              <a:rPr lang="en-US" altLang="en-US" sz="16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re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  <a:endParaRPr lang="en-US" altLang="en-US" sz="1600" b="1" dirty="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   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imag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b</a:t>
            </a:r>
            <a:r>
              <a:rPr lang="en-US" altLang="en-US" sz="16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   return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new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Complex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real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altLang="en-US" sz="1600" b="1" dirty="0">
                <a:solidFill>
                  <a:srgbClr val="993399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imag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);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   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 dirty="0">
              <a:solidFill>
                <a:srgbClr val="000000"/>
              </a:solidFill>
              <a:latin typeface="Courier New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Complex times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Complex b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) 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{</a:t>
            </a:r>
            <a:endParaRPr lang="en-US" altLang="en-US" sz="1600" b="1" dirty="0">
              <a:solidFill>
                <a:srgbClr val="9A1900"/>
              </a:solidFill>
              <a:latin typeface="Courier New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   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real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*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b</a:t>
            </a:r>
            <a:r>
              <a:rPr lang="en-US" altLang="en-US" sz="16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re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–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*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b</a:t>
            </a:r>
            <a:r>
              <a:rPr lang="en-US" altLang="en-US" sz="16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   double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imag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re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*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b</a:t>
            </a:r>
            <a:r>
              <a:rPr lang="en-US" altLang="en-US" sz="16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+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*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b</a:t>
            </a:r>
            <a:r>
              <a:rPr lang="en-US" altLang="en-US" sz="1600" b="1" dirty="0" err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re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      return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latin typeface="Courier New" charset="0"/>
              </a:rPr>
              <a:t>new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Complex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real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altLang="en-US" sz="1600" b="1" dirty="0">
                <a:solidFill>
                  <a:srgbClr val="993399"/>
                </a:solidFill>
                <a:latin typeface="Courier New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charset="0"/>
              </a:rPr>
              <a:t>imag</a:t>
            </a:r>
            <a:r>
              <a:rPr lang="en-US" altLang="en-US" sz="1600" b="1" dirty="0">
                <a:solidFill>
                  <a:srgbClr val="9A1900"/>
                </a:solidFill>
                <a:latin typeface="Courier New" charset="0"/>
              </a:rPr>
              <a:t>);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   }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en-US" sz="1600" b="1" dirty="0">
              <a:solidFill>
                <a:srgbClr val="0000FF"/>
              </a:solidFill>
              <a:latin typeface="Courier New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705600" y="1905000"/>
            <a:ext cx="1392238" cy="2762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800" kern="0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constructor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248400" y="1295400"/>
            <a:ext cx="2208213" cy="2762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800" kern="0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instance variables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704138" y="6157913"/>
            <a:ext cx="782637" cy="2762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800" kern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methods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81675" y="4238625"/>
            <a:ext cx="2532063" cy="5540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800" kern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creates a Complex object,</a:t>
            </a:r>
            <a:br>
              <a:rPr kumimoji="1" lang="en-US" sz="1800" kern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</a:br>
            <a:r>
              <a:rPr kumimoji="1" lang="en-US" sz="1800" kern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and returns a reference to it</a:t>
            </a: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5400675" y="4367213"/>
            <a:ext cx="274638" cy="17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791200" y="3810000"/>
            <a:ext cx="2682875" cy="2762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800" kern="0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refers to b's instance variable</a:t>
            </a: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H="1">
            <a:off x="4191000" y="3962400"/>
            <a:ext cx="1493838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Immutability:  Advantages and Disadvantages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Consistency w/ primitive types leads to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charset="-128"/>
              </a:rPr>
              <a:t>immutable </a:t>
            </a:r>
            <a:r>
              <a:rPr lang="en-US" altLang="en-US" sz="2400" dirty="0">
                <a:ea typeface="ＭＳ Ｐゴシック" charset="-128"/>
              </a:rPr>
              <a:t>data types: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object's state does not change once constructed.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Example</a:t>
            </a:r>
            <a:r>
              <a:rPr lang="en-US" altLang="zh-CN" sz="2000" dirty="0">
                <a:ea typeface="ＭＳ Ｐゴシック" charset="-128"/>
              </a:rPr>
              <a:t>:</a:t>
            </a:r>
            <a:r>
              <a:rPr lang="zh-CN" altLang="en-US" sz="2000" dirty="0">
                <a:ea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</a:rPr>
              <a:t>Complex</a:t>
            </a:r>
            <a:r>
              <a:rPr lang="zh-CN" altLang="en-US" sz="2000" dirty="0">
                <a:ea typeface="ＭＳ Ｐゴシック" charset="-128"/>
              </a:rPr>
              <a:t> </a:t>
            </a:r>
            <a:r>
              <a:rPr lang="en-US" altLang="zh-CN" sz="2000" dirty="0">
                <a:ea typeface="ＭＳ Ｐゴシック" charset="-128"/>
              </a:rPr>
              <a:t>object,</a:t>
            </a:r>
            <a:r>
              <a:rPr lang="en-US" altLang="en-US" sz="2000" dirty="0">
                <a:ea typeface="ＭＳ Ｐゴシック" charset="-128"/>
              </a:rPr>
              <a:t> String.</a:t>
            </a:r>
          </a:p>
          <a:p>
            <a:r>
              <a:rPr lang="en-US" altLang="en-US" sz="2400" dirty="0">
                <a:ea typeface="ＭＳ Ｐゴシック" charset="-128"/>
              </a:rPr>
              <a:t>Advantages.</a:t>
            </a:r>
            <a:endParaRPr lang="en-US" altLang="en-US" sz="2000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ＭＳ Ｐゴシック" charset="-128"/>
              </a:rPr>
              <a:t>E</a:t>
            </a:r>
            <a:r>
              <a:rPr lang="en-US" altLang="en-US" sz="2000" dirty="0">
                <a:ea typeface="ＭＳ Ｐゴシック" charset="-128"/>
              </a:rPr>
              <a:t>asier </a:t>
            </a:r>
            <a:r>
              <a:rPr lang="en-US" altLang="zh-CN" sz="2000" dirty="0">
                <a:ea typeface="ＭＳ Ｐゴシック" charset="-128"/>
              </a:rPr>
              <a:t>for</a:t>
            </a:r>
            <a:r>
              <a:rPr lang="en-US" altLang="en-US" sz="2000" dirty="0">
                <a:ea typeface="ＭＳ Ｐゴシック" charset="-128"/>
              </a:rPr>
              <a:t> debug</a:t>
            </a:r>
            <a:r>
              <a:rPr lang="en-US" altLang="zh-CN" sz="2000" dirty="0">
                <a:ea typeface="ＭＳ Ｐゴシック" charset="-128"/>
              </a:rPr>
              <a:t>ging</a:t>
            </a:r>
            <a:r>
              <a:rPr lang="en-US" altLang="en-US" sz="2000" dirty="0">
                <a:ea typeface="ＭＳ Ｐゴシック" charset="-128"/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ＭＳ Ｐゴシック" charset="-128"/>
              </a:rPr>
              <a:t>Avoid aliasing bugs.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dirty="0">
                <a:ea typeface="ＭＳ Ｐゴシック" charset="-128"/>
              </a:rPr>
              <a:t>Safety:</a:t>
            </a:r>
            <a:r>
              <a:rPr lang="zh-CN" altLang="en-US" sz="2000" dirty="0">
                <a:ea typeface="ＭＳ Ｐゴシック" charset="-128"/>
              </a:rPr>
              <a:t> </a:t>
            </a:r>
            <a:endParaRPr lang="en-US" altLang="zh-CN" sz="2000" dirty="0">
              <a:ea typeface="ＭＳ Ｐゴシック" charset="-128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ＭＳ Ｐゴシック" charset="-128"/>
              </a:rPr>
              <a:t>Limits scope of code that can change values.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ＭＳ Ｐゴシック" charset="-128"/>
              </a:rPr>
              <a:t>Pass objects around without worrying about modification.</a:t>
            </a:r>
            <a:endParaRPr lang="en-US" altLang="en-US" sz="20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Disadvantage.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New object must be created for every value.</a:t>
            </a:r>
          </a:p>
        </p:txBody>
      </p:sp>
    </p:spTree>
    <p:extLst>
      <p:ext uri="{BB962C8B-B14F-4D97-AF65-F5344CB8AC3E}">
        <p14:creationId xmlns:p14="http://schemas.microsoft.com/office/powerpoint/2010/main" val="1045010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1EBFA6D-70DE-5F43-BBC8-5E9928D6AC3D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3810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A Simple Client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377950" y="1785938"/>
            <a:ext cx="6623050" cy="2144712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lIns="182880" tIns="182880" rIns="182880" bIns="91440">
            <a:spAutoFit/>
          </a:bodyPr>
          <a:lstStyle/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public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static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void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main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String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[]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args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{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Complex a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Complex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 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3.0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4.0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Complex b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Complex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(-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2.0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3.0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Complex c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1600" b="1" kern="0" dirty="0" err="1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times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System.out</a:t>
            </a:r>
            <a:r>
              <a:rPr lang="en-US" sz="1600" b="1" kern="0" dirty="0" err="1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println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>
                <a:solidFill>
                  <a:srgbClr val="99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"a = "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a.toString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System.out</a:t>
            </a:r>
            <a:r>
              <a:rPr lang="en-US" sz="1600" b="1" kern="0" dirty="0" err="1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println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>
                <a:solidFill>
                  <a:srgbClr val="99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"b = "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b.toString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System.out</a:t>
            </a:r>
            <a:r>
              <a:rPr lang="en-US" sz="1600" b="1" kern="0" dirty="0" err="1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println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>
                <a:solidFill>
                  <a:srgbClr val="99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"c = "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c.toString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  <a:endParaRPr lang="en-US" sz="1600" b="1" kern="0" dirty="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6167438" y="3586163"/>
            <a:ext cx="2535237" cy="11588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2880" tIns="182880" bIns="91440">
            <a:spAutoFit/>
          </a:bodyPr>
          <a:lstStyle/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% </a:t>
            </a:r>
            <a:r>
              <a:rPr lang="en-US" sz="1600" b="1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java TestClient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 = 3.0 + 4.0i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 = -2.0 + 3.0i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 = -18.0 + 1.0i</a:t>
            </a:r>
          </a:p>
        </p:txBody>
      </p:sp>
    </p:spTree>
    <p:extLst>
      <p:ext uri="{BB962C8B-B14F-4D97-AF65-F5344CB8AC3E}">
        <p14:creationId xmlns:p14="http://schemas.microsoft.com/office/powerpoint/2010/main" val="1107134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CCC98D-A478-B74D-A229-617F7E9A7314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81000" y="381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A Complex Client: Mandelbrot Set</a:t>
            </a:r>
          </a:p>
        </p:txBody>
      </p:sp>
      <p:sp>
        <p:nvSpPr>
          <p:cNvPr id="158723" name="Rectangle 3"/>
          <p:cNvSpPr txBox="1">
            <a:spLocks noChangeArrowheads="1"/>
          </p:cNvSpPr>
          <p:nvPr/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4000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42900" indent="-342900" algn="l">
              <a:buFont typeface="Wingdings" pitchFamily="2" charset="2"/>
              <a:buChar char="§"/>
            </a:pPr>
            <a:r>
              <a:rPr lang="en-US" altLang="en-US" sz="2000" dirty="0"/>
              <a:t> Mandelbrot set.  A set of complex numbers.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altLang="en-US" sz="2000" dirty="0"/>
              <a:t> Plot. 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en-US" sz="1600" dirty="0"/>
              <a:t>Plot </a:t>
            </a:r>
            <a:r>
              <a:rPr lang="en-US" altLang="en-US" sz="1600" dirty="0">
                <a:latin typeface="Times New Roman" charset="0"/>
              </a:rPr>
              <a:t>(</a:t>
            </a:r>
            <a:r>
              <a:rPr lang="en-US" altLang="en-US" sz="1600" i="1" dirty="0">
                <a:latin typeface="Times New Roman" charset="0"/>
              </a:rPr>
              <a:t>x</a:t>
            </a:r>
            <a:r>
              <a:rPr lang="en-US" altLang="en-US" sz="1600" dirty="0">
                <a:latin typeface="Times New Roman" charset="0"/>
              </a:rPr>
              <a:t>, </a:t>
            </a:r>
            <a:r>
              <a:rPr lang="en-US" altLang="en-US" sz="1600" i="1" dirty="0">
                <a:latin typeface="Times New Roman" charset="0"/>
              </a:rPr>
              <a:t>y</a:t>
            </a:r>
            <a:r>
              <a:rPr lang="en-US" altLang="en-US" sz="1600" dirty="0">
                <a:latin typeface="Times New Roman" charset="0"/>
              </a:rPr>
              <a:t>)</a:t>
            </a:r>
            <a:r>
              <a:rPr lang="en-US" altLang="en-US" sz="1600" dirty="0"/>
              <a:t> black if </a:t>
            </a:r>
            <a:r>
              <a:rPr lang="en-US" altLang="en-US" sz="1600" i="1" dirty="0">
                <a:latin typeface="Times New Roman" charset="0"/>
              </a:rPr>
              <a:t>z</a:t>
            </a:r>
            <a:r>
              <a:rPr lang="en-US" altLang="en-US" sz="1600" dirty="0">
                <a:latin typeface="Times New Roman" charset="0"/>
              </a:rPr>
              <a:t> = </a:t>
            </a:r>
            <a:r>
              <a:rPr lang="en-US" altLang="en-US" sz="1600" i="1" dirty="0">
                <a:latin typeface="Times New Roman" charset="0"/>
              </a:rPr>
              <a:t>x</a:t>
            </a:r>
            <a:r>
              <a:rPr lang="en-US" altLang="en-US" sz="1600" dirty="0">
                <a:latin typeface="Times New Roman" charset="0"/>
              </a:rPr>
              <a:t> + </a:t>
            </a:r>
            <a:r>
              <a:rPr lang="en-US" altLang="en-US" sz="1600" i="1" dirty="0">
                <a:latin typeface="Times New Roman" charset="0"/>
              </a:rPr>
              <a:t>y </a:t>
            </a:r>
            <a:r>
              <a:rPr lang="en-US" altLang="en-US" sz="1600" i="1" dirty="0" err="1">
                <a:latin typeface="Times New Roman" charset="0"/>
              </a:rPr>
              <a:t>i</a:t>
            </a:r>
            <a:r>
              <a:rPr lang="en-US" altLang="en-US" sz="1600" dirty="0"/>
              <a:t> is in the set, and white otherwise.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US" altLang="en-US" sz="2000" dirty="0"/>
          </a:p>
          <a:p>
            <a:pPr marL="342900" indent="-342900" algn="l">
              <a:buFont typeface="Wingdings" pitchFamily="2" charset="2"/>
              <a:buChar char="§"/>
            </a:pPr>
            <a:endParaRPr lang="en-US" altLang="en-US" sz="2000" dirty="0"/>
          </a:p>
          <a:p>
            <a:pPr marL="342900" indent="-342900" algn="l">
              <a:buFont typeface="Wingdings" pitchFamily="2" charset="2"/>
              <a:buChar char="§"/>
            </a:pPr>
            <a:endParaRPr lang="en-US" altLang="en-US" sz="2000" dirty="0"/>
          </a:p>
          <a:p>
            <a:pPr marL="342900" indent="-342900" algn="l">
              <a:buFont typeface="Wingdings" pitchFamily="2" charset="2"/>
              <a:buChar char="§"/>
            </a:pPr>
            <a:endParaRPr lang="en-US" altLang="en-US" sz="2000" dirty="0"/>
          </a:p>
          <a:p>
            <a:pPr marL="342900" indent="-342900" algn="l">
              <a:buFont typeface="Wingdings" pitchFamily="2" charset="2"/>
              <a:buChar char="§"/>
            </a:pPr>
            <a:endParaRPr lang="en-US" altLang="en-US" sz="2000" dirty="0"/>
          </a:p>
          <a:p>
            <a:pPr algn="l">
              <a:buNone/>
            </a:pPr>
            <a:endParaRPr lang="en-US" altLang="en-US" sz="2000" dirty="0"/>
          </a:p>
          <a:p>
            <a:pPr marL="342900" indent="-342900" algn="l">
              <a:buFont typeface="Wingdings" pitchFamily="2" charset="2"/>
              <a:buChar char="§"/>
            </a:pPr>
            <a:endParaRPr lang="en-US" altLang="en-US" sz="2000" dirty="0"/>
          </a:p>
          <a:p>
            <a:pPr marL="342900" lvl="1" indent="-342900" algn="l">
              <a:buSzPct val="85000"/>
              <a:buFont typeface="Wingdings" pitchFamily="2" charset="2"/>
              <a:buChar char="§"/>
            </a:pPr>
            <a:r>
              <a:rPr lang="en-US" altLang="en-US" sz="2000" dirty="0"/>
              <a:t> Can be used to model complex rugged shapes such as uneven clouds, contours of mountains, winding riverbeds, arts, …</a:t>
            </a:r>
          </a:p>
        </p:txBody>
      </p:sp>
      <p:sp>
        <p:nvSpPr>
          <p:cNvPr id="151556" name="TextBox 1"/>
          <p:cNvSpPr txBox="1">
            <a:spLocks noChangeArrowheads="1"/>
          </p:cNvSpPr>
          <p:nvPr/>
        </p:nvSpPr>
        <p:spPr bwMode="auto">
          <a:xfrm>
            <a:off x="-504825" y="4003675"/>
            <a:ext cx="1841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grpSp>
        <p:nvGrpSpPr>
          <p:cNvPr id="151557" name="Group 7"/>
          <p:cNvGrpSpPr>
            <a:grpSpLocks/>
          </p:cNvGrpSpPr>
          <p:nvPr/>
        </p:nvGrpSpPr>
        <p:grpSpPr bwMode="auto">
          <a:xfrm>
            <a:off x="2819400" y="2667000"/>
            <a:ext cx="2795588" cy="2328605"/>
            <a:chOff x="1694" y="1076"/>
            <a:chExt cx="2215" cy="1845"/>
          </a:xfrm>
        </p:grpSpPr>
        <p:pic>
          <p:nvPicPr>
            <p:cNvPr id="151560" name="Picture 5" descr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1"/>
            <a:stretch>
              <a:fillRect/>
            </a:stretch>
          </p:blipFill>
          <p:spPr bwMode="auto">
            <a:xfrm>
              <a:off x="1694" y="1076"/>
              <a:ext cx="2215" cy="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61" name="Rectangle 6"/>
            <p:cNvSpPr>
              <a:spLocks noChangeArrowheads="1"/>
            </p:cNvSpPr>
            <p:nvPr/>
          </p:nvSpPr>
          <p:spPr bwMode="auto">
            <a:xfrm>
              <a:off x="3124" y="2514"/>
              <a:ext cx="718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latin typeface="Times New Roman" charset="0"/>
              </a:endParaRPr>
            </a:p>
          </p:txBody>
        </p:sp>
      </p:grpSp>
      <p:sp>
        <p:nvSpPr>
          <p:cNvPr id="151558" name="TextBox 2"/>
          <p:cNvSpPr txBox="1">
            <a:spLocks noChangeArrowheads="1"/>
          </p:cNvSpPr>
          <p:nvPr/>
        </p:nvSpPr>
        <p:spPr bwMode="auto">
          <a:xfrm>
            <a:off x="9447213" y="3252788"/>
            <a:ext cx="184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151559" name="Rectangle 1"/>
          <p:cNvSpPr>
            <a:spLocks noChangeArrowheads="1"/>
          </p:cNvSpPr>
          <p:nvPr/>
        </p:nvSpPr>
        <p:spPr bwMode="auto">
          <a:xfrm>
            <a:off x="762000" y="6029529"/>
            <a:ext cx="4929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charset="0"/>
              </a:rPr>
              <a:t>http://</a:t>
            </a:r>
            <a:r>
              <a:rPr lang="en-US" altLang="en-US" sz="2400" dirty="0" err="1">
                <a:latin typeface="Times New Roman" charset="0"/>
              </a:rPr>
              <a:t>users.math.yale.edu</a:t>
            </a:r>
            <a:r>
              <a:rPr lang="en-US" altLang="en-US" sz="2400" dirty="0">
                <a:latin typeface="Times New Roman" charset="0"/>
              </a:rPr>
              <a:t>/</a:t>
            </a:r>
            <a:r>
              <a:rPr lang="en-US" altLang="en-US" sz="2400" dirty="0" err="1">
                <a:latin typeface="Times New Roman" charset="0"/>
              </a:rPr>
              <a:t>mandelbrot</a:t>
            </a:r>
            <a:r>
              <a:rPr lang="en-US" altLang="en-US" sz="2400" dirty="0">
                <a:latin typeface="Times New Roman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67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8127F44-D221-0743-AAAB-3A921EE902D5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81000" y="381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A Complex Client: Mandelbrot Set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1447800"/>
            <a:ext cx="83820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Font typeface="ZapfDingbats" charset="0"/>
              <a:buNone/>
              <a:defRPr/>
            </a:pPr>
            <a:r>
              <a:rPr lang="en-US" sz="2400" dirty="0"/>
              <a:t> </a:t>
            </a:r>
            <a:r>
              <a:rPr lang="en-US" sz="2000" kern="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Mandelbrot set.  </a:t>
            </a: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Is complex number </a:t>
            </a:r>
            <a:r>
              <a:rPr lang="en-US" sz="2000" i="1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-128"/>
              </a:rPr>
              <a:t>z</a:t>
            </a:r>
            <a:r>
              <a:rPr lang="en-US" sz="2000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-128"/>
              </a:rPr>
              <a:t>0</a:t>
            </a: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in the set?</a:t>
            </a:r>
          </a:p>
          <a:p>
            <a:pPr marL="346075" lvl="1" indent="-231775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  <a:buFont typeface="Monotype Sorts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Iterate </a:t>
            </a:r>
            <a:r>
              <a:rPr lang="en-US" sz="2000" i="1" kern="0" dirty="0" err="1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z</a:t>
            </a:r>
            <a:r>
              <a:rPr lang="en-US" sz="2000" i="1" kern="0" baseline="-25000" dirty="0" err="1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t</a:t>
            </a:r>
            <a:r>
              <a:rPr lang="en-US" sz="2000" i="1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 </a:t>
            </a:r>
            <a:r>
              <a:rPr lang="en-US" sz="2000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+ 1</a:t>
            </a:r>
            <a:r>
              <a:rPr lang="en-US" sz="2000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 = (</a:t>
            </a:r>
            <a:r>
              <a:rPr lang="en-US" sz="2000" i="1" kern="0" dirty="0" err="1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z</a:t>
            </a:r>
            <a:r>
              <a:rPr lang="en-US" sz="2000" i="1" kern="0" baseline="-25000" dirty="0" err="1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t</a:t>
            </a:r>
            <a:r>
              <a:rPr lang="en-US" sz="2000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)</a:t>
            </a:r>
            <a:r>
              <a:rPr lang="en-US" sz="2000" kern="0" baseline="30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2 </a:t>
            </a:r>
            <a:r>
              <a:rPr lang="en-US" sz="2000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 + </a:t>
            </a:r>
            <a:r>
              <a:rPr lang="en-US" sz="2000" i="1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z</a:t>
            </a:r>
            <a:r>
              <a:rPr lang="en-US" sz="2000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0</a:t>
            </a:r>
            <a:r>
              <a:rPr lang="en-US" sz="2000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.</a:t>
            </a:r>
            <a:endParaRPr lang="en-US" sz="2000" kern="0" dirty="0">
              <a:solidFill>
                <a:srgbClr val="000000"/>
              </a:solidFill>
              <a:ea typeface="ＭＳ Ｐゴシック" charset="-128"/>
              <a:cs typeface="ＭＳ Ｐゴシック" charset="0"/>
            </a:endParaRPr>
          </a:p>
          <a:p>
            <a:pPr marL="346075" lvl="1" indent="-231775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  <a:buFont typeface="Monotype Sorts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If </a:t>
            </a:r>
            <a:r>
              <a:rPr lang="en-US" sz="2000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|</a:t>
            </a:r>
            <a:r>
              <a:rPr lang="en-US" sz="2000" i="1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 </a:t>
            </a:r>
            <a:r>
              <a:rPr lang="en-US" sz="2000" i="1" kern="0" dirty="0" err="1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z</a:t>
            </a:r>
            <a:r>
              <a:rPr lang="en-US" sz="2000" i="1" kern="0" baseline="-25000" dirty="0" err="1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t</a:t>
            </a:r>
            <a:r>
              <a:rPr lang="en-US" sz="2000" i="1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|</a:t>
            </a: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 diverges to infinity, then </a:t>
            </a:r>
            <a:r>
              <a:rPr lang="en-US" sz="2000" i="1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z</a:t>
            </a:r>
            <a:r>
              <a:rPr lang="en-US" sz="2000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0</a:t>
            </a: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 is not in set;</a:t>
            </a:r>
            <a:b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</a:b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otherwise </a:t>
            </a:r>
            <a:r>
              <a:rPr lang="en-US" sz="2000" i="1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z</a:t>
            </a:r>
            <a:r>
              <a:rPr lang="en-US" sz="2000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0</a:t>
            </a: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 is in set.</a:t>
            </a:r>
          </a:p>
        </p:txBody>
      </p:sp>
      <p:grpSp>
        <p:nvGrpSpPr>
          <p:cNvPr id="153604" name="Group 7"/>
          <p:cNvGrpSpPr>
            <a:grpSpLocks/>
          </p:cNvGrpSpPr>
          <p:nvPr/>
        </p:nvGrpSpPr>
        <p:grpSpPr bwMode="auto">
          <a:xfrm>
            <a:off x="6846888" y="1447800"/>
            <a:ext cx="2297112" cy="2133600"/>
            <a:chOff x="1694" y="1076"/>
            <a:chExt cx="2215" cy="1845"/>
          </a:xfrm>
        </p:grpSpPr>
        <p:pic>
          <p:nvPicPr>
            <p:cNvPr id="153637" name="Picture 5" descr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1"/>
            <a:stretch>
              <a:fillRect/>
            </a:stretch>
          </p:blipFill>
          <p:spPr bwMode="auto">
            <a:xfrm>
              <a:off x="1694" y="1076"/>
              <a:ext cx="2215" cy="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38" name="Rectangle 6"/>
            <p:cNvSpPr>
              <a:spLocks noChangeArrowheads="1"/>
            </p:cNvSpPr>
            <p:nvPr/>
          </p:nvSpPr>
          <p:spPr bwMode="auto">
            <a:xfrm>
              <a:off x="3124" y="2514"/>
              <a:ext cx="718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latin typeface="Times New Roman" charset="0"/>
              </a:endParaRPr>
            </a:p>
          </p:txBody>
        </p:sp>
      </p:grpSp>
      <p:sp>
        <p:nvSpPr>
          <p:cNvPr id="153605" name="TextBox 2"/>
          <p:cNvSpPr txBox="1">
            <a:spLocks noChangeArrowheads="1"/>
          </p:cNvSpPr>
          <p:nvPr/>
        </p:nvSpPr>
        <p:spPr bwMode="auto">
          <a:xfrm>
            <a:off x="9447213" y="3252788"/>
            <a:ext cx="184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grpSp>
        <p:nvGrpSpPr>
          <p:cNvPr id="153606" name="Group 103"/>
          <p:cNvGrpSpPr>
            <a:grpSpLocks/>
          </p:cNvGrpSpPr>
          <p:nvPr/>
        </p:nvGrpSpPr>
        <p:grpSpPr bwMode="auto">
          <a:xfrm>
            <a:off x="1066800" y="3505200"/>
            <a:ext cx="7391400" cy="2914650"/>
            <a:chOff x="1622425" y="3368675"/>
            <a:chExt cx="5962650" cy="2914809"/>
          </a:xfrm>
        </p:grpSpPr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5218456" y="6037409"/>
              <a:ext cx="2015724" cy="2460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19175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sz="1600" kern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z = 1 + i not in Mandelbrot set</a:t>
              </a:r>
            </a:p>
          </p:txBody>
        </p:sp>
        <p:sp>
          <p:nvSpPr>
            <p:cNvPr id="106" name="Text Box 30"/>
            <p:cNvSpPr txBox="1">
              <a:spLocks noChangeArrowheads="1"/>
            </p:cNvSpPr>
            <p:nvPr/>
          </p:nvSpPr>
          <p:spPr bwMode="auto">
            <a:xfrm>
              <a:off x="2118032" y="6032645"/>
              <a:ext cx="1877415" cy="24607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1019175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sz="1600" kern="0">
                  <a:solidFill>
                    <a:srgbClr val="4D4D4D"/>
                  </a:solidFill>
                  <a:ea typeface="ＭＳ Ｐゴシック" charset="0"/>
                  <a:cs typeface="ＭＳ Ｐゴシック" charset="0"/>
                </a:rPr>
                <a:t>z = -1/2 is in Mandelbrot set</a:t>
              </a:r>
            </a:p>
          </p:txBody>
        </p:sp>
        <p:sp>
          <p:nvSpPr>
            <p:cNvPr id="107" name="Rectangle 70"/>
            <p:cNvSpPr>
              <a:spLocks noChangeArrowheads="1"/>
            </p:cNvSpPr>
            <p:nvPr/>
          </p:nvSpPr>
          <p:spPr bwMode="auto">
            <a:xfrm>
              <a:off x="2192309" y="3773510"/>
              <a:ext cx="21373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-1/2 + 0i</a:t>
              </a:r>
            </a:p>
          </p:txBody>
        </p:sp>
        <p:sp>
          <p:nvSpPr>
            <p:cNvPr id="108" name="Rectangle 71"/>
            <p:cNvSpPr>
              <a:spLocks noChangeArrowheads="1"/>
            </p:cNvSpPr>
            <p:nvPr/>
          </p:nvSpPr>
          <p:spPr bwMode="auto">
            <a:xfrm>
              <a:off x="1622425" y="3773510"/>
              <a:ext cx="5698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09" name="Rectangle 72"/>
            <p:cNvSpPr>
              <a:spLocks noChangeArrowheads="1"/>
            </p:cNvSpPr>
            <p:nvPr/>
          </p:nvSpPr>
          <p:spPr bwMode="auto">
            <a:xfrm>
              <a:off x="2192309" y="4132305"/>
              <a:ext cx="21373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-1/4 + 0i</a:t>
              </a:r>
            </a:p>
          </p:txBody>
        </p:sp>
        <p:sp>
          <p:nvSpPr>
            <p:cNvPr id="110" name="Rectangle 73"/>
            <p:cNvSpPr>
              <a:spLocks noChangeArrowheads="1"/>
            </p:cNvSpPr>
            <p:nvPr/>
          </p:nvSpPr>
          <p:spPr bwMode="auto">
            <a:xfrm>
              <a:off x="1622425" y="4132305"/>
              <a:ext cx="5698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111" name="Rectangle 74"/>
            <p:cNvSpPr>
              <a:spLocks noChangeArrowheads="1"/>
            </p:cNvSpPr>
            <p:nvPr/>
          </p:nvSpPr>
          <p:spPr bwMode="auto">
            <a:xfrm>
              <a:off x="2192309" y="4491099"/>
              <a:ext cx="21373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-7/16 + 0i</a:t>
              </a:r>
            </a:p>
          </p:txBody>
        </p:sp>
        <p:sp>
          <p:nvSpPr>
            <p:cNvPr id="112" name="Rectangle 75"/>
            <p:cNvSpPr>
              <a:spLocks noChangeArrowheads="1"/>
            </p:cNvSpPr>
            <p:nvPr/>
          </p:nvSpPr>
          <p:spPr bwMode="auto">
            <a:xfrm>
              <a:off x="1622425" y="4491099"/>
              <a:ext cx="5698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113" name="Rectangle 76"/>
            <p:cNvSpPr>
              <a:spLocks noChangeArrowheads="1"/>
            </p:cNvSpPr>
            <p:nvPr/>
          </p:nvSpPr>
          <p:spPr bwMode="auto">
            <a:xfrm>
              <a:off x="2192309" y="4849894"/>
              <a:ext cx="2137384" cy="36038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-79/256 + 0i</a:t>
              </a:r>
            </a:p>
          </p:txBody>
        </p:sp>
        <p:sp>
          <p:nvSpPr>
            <p:cNvPr id="114" name="Rectangle 77"/>
            <p:cNvSpPr>
              <a:spLocks noChangeArrowheads="1"/>
            </p:cNvSpPr>
            <p:nvPr/>
          </p:nvSpPr>
          <p:spPr bwMode="auto">
            <a:xfrm>
              <a:off x="1622425" y="4849894"/>
              <a:ext cx="569884" cy="36038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115" name="Rectangle 78"/>
            <p:cNvSpPr>
              <a:spLocks noChangeArrowheads="1"/>
            </p:cNvSpPr>
            <p:nvPr/>
          </p:nvSpPr>
          <p:spPr bwMode="auto">
            <a:xfrm>
              <a:off x="2192309" y="5210275"/>
              <a:ext cx="21373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-26527/65536 + 0i</a:t>
              </a:r>
            </a:p>
          </p:txBody>
        </p:sp>
        <p:sp>
          <p:nvSpPr>
            <p:cNvPr id="116" name="Rectangle 79"/>
            <p:cNvSpPr>
              <a:spLocks noChangeArrowheads="1"/>
            </p:cNvSpPr>
            <p:nvPr/>
          </p:nvSpPr>
          <p:spPr bwMode="auto">
            <a:xfrm>
              <a:off x="1622425" y="5210275"/>
              <a:ext cx="5698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117" name="Rectangle 80"/>
            <p:cNvSpPr>
              <a:spLocks noChangeArrowheads="1"/>
            </p:cNvSpPr>
            <p:nvPr/>
          </p:nvSpPr>
          <p:spPr bwMode="auto">
            <a:xfrm>
              <a:off x="2192309" y="5569070"/>
              <a:ext cx="21373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-1443801919/4294967296</a:t>
              </a:r>
              <a:r>
                <a:rPr kumimoji="1" lang="en-US" sz="1200" b="1" kern="0" dirty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 + 0i</a:t>
              </a:r>
            </a:p>
          </p:txBody>
        </p:sp>
        <p:sp>
          <p:nvSpPr>
            <p:cNvPr id="118" name="Rectangle 81"/>
            <p:cNvSpPr>
              <a:spLocks noChangeArrowheads="1"/>
            </p:cNvSpPr>
            <p:nvPr/>
          </p:nvSpPr>
          <p:spPr bwMode="auto">
            <a:xfrm>
              <a:off x="2192309" y="3368675"/>
              <a:ext cx="2137384" cy="404835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400" ker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z</a:t>
              </a:r>
              <a:r>
                <a:rPr kumimoji="1" lang="en-US" sz="1400" kern="0" baseline="-25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t</a:t>
              </a:r>
            </a:p>
          </p:txBody>
        </p:sp>
        <p:sp>
          <p:nvSpPr>
            <p:cNvPr id="119" name="Rectangle 82"/>
            <p:cNvSpPr>
              <a:spLocks noChangeArrowheads="1"/>
            </p:cNvSpPr>
            <p:nvPr/>
          </p:nvSpPr>
          <p:spPr bwMode="auto">
            <a:xfrm>
              <a:off x="1622425" y="5569070"/>
              <a:ext cx="5698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120" name="Rectangle 83"/>
            <p:cNvSpPr>
              <a:spLocks noChangeArrowheads="1"/>
            </p:cNvSpPr>
            <p:nvPr/>
          </p:nvSpPr>
          <p:spPr bwMode="auto">
            <a:xfrm>
              <a:off x="1622425" y="3368675"/>
              <a:ext cx="569884" cy="404835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400" ker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t</a:t>
              </a:r>
            </a:p>
          </p:txBody>
        </p:sp>
        <p:sp>
          <p:nvSpPr>
            <p:cNvPr id="121" name="Rectangle 93"/>
            <p:cNvSpPr>
              <a:spLocks noChangeArrowheads="1"/>
            </p:cNvSpPr>
            <p:nvPr/>
          </p:nvSpPr>
          <p:spPr bwMode="auto">
            <a:xfrm>
              <a:off x="5447691" y="3775097"/>
              <a:ext cx="21373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1 + i</a:t>
              </a:r>
            </a:p>
          </p:txBody>
        </p:sp>
        <p:sp>
          <p:nvSpPr>
            <p:cNvPr id="122" name="Rectangle 94"/>
            <p:cNvSpPr>
              <a:spLocks noChangeArrowheads="1"/>
            </p:cNvSpPr>
            <p:nvPr/>
          </p:nvSpPr>
          <p:spPr bwMode="auto">
            <a:xfrm>
              <a:off x="4877807" y="3775097"/>
              <a:ext cx="5698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23" name="Rectangle 95"/>
            <p:cNvSpPr>
              <a:spLocks noChangeArrowheads="1"/>
            </p:cNvSpPr>
            <p:nvPr/>
          </p:nvSpPr>
          <p:spPr bwMode="auto">
            <a:xfrm>
              <a:off x="5447691" y="4133892"/>
              <a:ext cx="21373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1 + 3i</a:t>
              </a:r>
            </a:p>
          </p:txBody>
        </p:sp>
        <p:sp>
          <p:nvSpPr>
            <p:cNvPr id="124" name="Rectangle 96"/>
            <p:cNvSpPr>
              <a:spLocks noChangeArrowheads="1"/>
            </p:cNvSpPr>
            <p:nvPr/>
          </p:nvSpPr>
          <p:spPr bwMode="auto">
            <a:xfrm>
              <a:off x="4877807" y="4133892"/>
              <a:ext cx="5698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125" name="Rectangle 97"/>
            <p:cNvSpPr>
              <a:spLocks noChangeArrowheads="1"/>
            </p:cNvSpPr>
            <p:nvPr/>
          </p:nvSpPr>
          <p:spPr bwMode="auto">
            <a:xfrm>
              <a:off x="5447691" y="4492686"/>
              <a:ext cx="21373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-7 + 7i</a:t>
              </a:r>
            </a:p>
          </p:txBody>
        </p:sp>
        <p:sp>
          <p:nvSpPr>
            <p:cNvPr id="126" name="Rectangle 98"/>
            <p:cNvSpPr>
              <a:spLocks noChangeArrowheads="1"/>
            </p:cNvSpPr>
            <p:nvPr/>
          </p:nvSpPr>
          <p:spPr bwMode="auto">
            <a:xfrm>
              <a:off x="4877807" y="4492686"/>
              <a:ext cx="5698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127" name="Rectangle 99"/>
            <p:cNvSpPr>
              <a:spLocks noChangeArrowheads="1"/>
            </p:cNvSpPr>
            <p:nvPr/>
          </p:nvSpPr>
          <p:spPr bwMode="auto">
            <a:xfrm>
              <a:off x="5447691" y="4851481"/>
              <a:ext cx="2137384" cy="36038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1 - 97i</a:t>
              </a:r>
            </a:p>
          </p:txBody>
        </p:sp>
        <p:sp>
          <p:nvSpPr>
            <p:cNvPr id="128" name="Rectangle 100"/>
            <p:cNvSpPr>
              <a:spLocks noChangeArrowheads="1"/>
            </p:cNvSpPr>
            <p:nvPr/>
          </p:nvSpPr>
          <p:spPr bwMode="auto">
            <a:xfrm>
              <a:off x="4877807" y="4851481"/>
              <a:ext cx="569884" cy="36038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153631" name="Rectangle 101"/>
            <p:cNvSpPr>
              <a:spLocks noChangeArrowheads="1"/>
            </p:cNvSpPr>
            <p:nvPr/>
          </p:nvSpPr>
          <p:spPr bwMode="auto">
            <a:xfrm>
              <a:off x="5447691" y="5211864"/>
              <a:ext cx="21373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en-US" sz="1600" b="1">
                  <a:solidFill>
                    <a:srgbClr val="000000"/>
                  </a:solidFill>
                  <a:latin typeface="Courier New" charset="0"/>
                </a:rPr>
                <a:t>-9407 – 193i</a:t>
              </a:r>
            </a:p>
          </p:txBody>
        </p:sp>
        <p:sp>
          <p:nvSpPr>
            <p:cNvPr id="130" name="Rectangle 102"/>
            <p:cNvSpPr>
              <a:spLocks noChangeArrowheads="1"/>
            </p:cNvSpPr>
            <p:nvPr/>
          </p:nvSpPr>
          <p:spPr bwMode="auto">
            <a:xfrm>
              <a:off x="4877807" y="5211864"/>
              <a:ext cx="5698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131" name="Rectangle 103"/>
            <p:cNvSpPr>
              <a:spLocks noChangeArrowheads="1"/>
            </p:cNvSpPr>
            <p:nvPr/>
          </p:nvSpPr>
          <p:spPr bwMode="auto">
            <a:xfrm>
              <a:off x="5447691" y="5570658"/>
              <a:ext cx="21373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200" b="1" kern="0" dirty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88454401 + 3631103i</a:t>
              </a:r>
            </a:p>
          </p:txBody>
        </p:sp>
        <p:sp>
          <p:nvSpPr>
            <p:cNvPr id="132" name="Rectangle 104"/>
            <p:cNvSpPr>
              <a:spLocks noChangeArrowheads="1"/>
            </p:cNvSpPr>
            <p:nvPr/>
          </p:nvSpPr>
          <p:spPr bwMode="auto">
            <a:xfrm>
              <a:off x="5447691" y="3370263"/>
              <a:ext cx="2137384" cy="404834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400" ker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z</a:t>
              </a:r>
              <a:r>
                <a:rPr kumimoji="1" lang="en-US" sz="1400" kern="0" baseline="-250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t</a:t>
              </a:r>
            </a:p>
          </p:txBody>
        </p:sp>
        <p:sp>
          <p:nvSpPr>
            <p:cNvPr id="133" name="Rectangle 105"/>
            <p:cNvSpPr>
              <a:spLocks noChangeArrowheads="1"/>
            </p:cNvSpPr>
            <p:nvPr/>
          </p:nvSpPr>
          <p:spPr bwMode="auto">
            <a:xfrm>
              <a:off x="4877807" y="5570658"/>
              <a:ext cx="569884" cy="35879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2880" rIns="18288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600" b="1" kern="0">
                  <a:solidFill>
                    <a:sysClr val="windowText" lastClr="000000"/>
                  </a:solidFill>
                  <a:latin typeface="Courier New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134" name="Rectangle 106"/>
            <p:cNvSpPr>
              <a:spLocks noChangeArrowheads="1"/>
            </p:cNvSpPr>
            <p:nvPr/>
          </p:nvSpPr>
          <p:spPr bwMode="auto">
            <a:xfrm>
              <a:off x="4877807" y="3370263"/>
              <a:ext cx="569884" cy="404834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sz="1400" ker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4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F42291-0F6E-2F4E-9754-7667C2A4B4E4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14400"/>
          </a:xfrm>
        </p:spPr>
        <p:txBody>
          <a:bodyPr/>
          <a:lstStyle/>
          <a:p>
            <a:r>
              <a:rPr lang="en-US" altLang="en-US" dirty="0" err="1">
                <a:ea typeface="ＭＳ Ｐゴシック" charset="-128"/>
              </a:rPr>
              <a:t>StdDraw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 marL="342900" lvl="2" indent="-342900">
              <a:buClr>
                <a:schemeClr val="accent2"/>
              </a:buClr>
              <a:buSzPct val="85000"/>
              <a:buFont typeface="Wingdings" charset="2"/>
              <a:buChar char="q"/>
            </a:pPr>
            <a:r>
              <a:rPr lang="en-US" altLang="en-US" sz="2800" dirty="0">
                <a:ea typeface="ＭＳ Ｐゴシック" charset="-128"/>
              </a:rPr>
              <a:t>Java graphics by nature is OOP</a:t>
            </a:r>
          </a:p>
          <a:p>
            <a:pPr marL="342900" lvl="2" indent="-342900">
              <a:buClr>
                <a:schemeClr val="accent2"/>
              </a:buClr>
              <a:buSzPct val="85000"/>
              <a:buFont typeface="Wingdings" charset="2"/>
              <a:buChar char="q"/>
            </a:pPr>
            <a:r>
              <a:rPr lang="en-US" altLang="en-US" sz="2800" dirty="0" err="1">
                <a:ea typeface="ＭＳ Ｐゴシック" charset="-128"/>
              </a:rPr>
              <a:t>StdDraw</a:t>
            </a:r>
            <a:r>
              <a:rPr lang="en-US" altLang="en-US" sz="2800" dirty="0">
                <a:ea typeface="ＭＳ Ｐゴシック" charset="-128"/>
              </a:rPr>
              <a:t> is a library to hide OOP programming complexity (No objects)</a:t>
            </a:r>
          </a:p>
          <a:p>
            <a:pPr marL="914400" lvl="3" indent="-457200">
              <a:buClr>
                <a:schemeClr val="accent2"/>
              </a:buClr>
              <a:buSzPct val="85000"/>
              <a:buFont typeface="Courier New" charset="0"/>
              <a:buChar char="o"/>
            </a:pPr>
            <a:r>
              <a:rPr lang="en-US" altLang="en-US" sz="2800" dirty="0">
                <a:latin typeface="+mn-lt"/>
                <a:ea typeface="ＭＳ Ｐゴシック" charset="-128"/>
              </a:rPr>
              <a:t>Just as </a:t>
            </a:r>
            <a:br>
              <a:rPr lang="en-US" altLang="en-US" sz="2800" dirty="0">
                <a:latin typeface="+mn-lt"/>
                <a:ea typeface="ＭＳ Ｐゴシック" charset="-128"/>
              </a:rPr>
            </a:br>
            <a:r>
              <a:rPr lang="en-US" altLang="en-US" sz="2800" dirty="0" err="1">
                <a:latin typeface="+mn-lt"/>
                <a:ea typeface="ＭＳ Ｐゴシック" charset="-128"/>
              </a:rPr>
              <a:t>Math.random</a:t>
            </a:r>
            <a:r>
              <a:rPr lang="en-US" altLang="en-US" sz="2800" dirty="0">
                <a:latin typeface="+mn-lt"/>
                <a:ea typeface="ＭＳ Ｐゴシック" charset="-128"/>
              </a:rPr>
              <a:t> is a delegation to a single Random object </a:t>
            </a:r>
            <a:br>
              <a:rPr lang="en-US" altLang="en-US" sz="2800" dirty="0">
                <a:latin typeface="+mn-lt"/>
                <a:ea typeface="ＭＳ Ｐゴシック" charset="-128"/>
              </a:rPr>
            </a:br>
            <a:r>
              <a:rPr lang="en-US" altLang="en-US" sz="2800" dirty="0" err="1">
                <a:latin typeface="+mn-lt"/>
                <a:ea typeface="ＭＳ Ｐゴシック" charset="-128"/>
              </a:rPr>
              <a:t>StdDraw</a:t>
            </a:r>
            <a:r>
              <a:rPr lang="en-US" altLang="en-US" sz="2800" dirty="0">
                <a:latin typeface="+mn-lt"/>
                <a:ea typeface="ＭＳ Ｐゴシック" charset="-128"/>
              </a:rPr>
              <a:t> is a delegation to a graphics window</a:t>
            </a:r>
          </a:p>
        </p:txBody>
      </p:sp>
    </p:spTree>
    <p:extLst>
      <p:ext uri="{BB962C8B-B14F-4D97-AF65-F5344CB8AC3E}">
        <p14:creationId xmlns:p14="http://schemas.microsoft.com/office/powerpoint/2010/main" val="252540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73B58A5-F2F4-DA4C-B133-9432FE872ED9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381000" y="381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Testing Point in Mandelbrot Set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1447800"/>
            <a:ext cx="83820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Font typeface="ZapfDingbats" charset="0"/>
              <a:buNone/>
              <a:defRPr/>
            </a:pPr>
            <a:r>
              <a:rPr lang="en-US" sz="3200" dirty="0"/>
              <a:t> </a:t>
            </a:r>
            <a:r>
              <a:rPr lang="en-US" sz="2400" kern="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Practical issues.</a:t>
            </a:r>
          </a:p>
          <a:p>
            <a:pPr marL="346075" lvl="1" indent="-231775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  <a:buFont typeface="Monotype Sorts" charset="2"/>
              <a:buChar char="n"/>
              <a:defRPr/>
            </a:pPr>
            <a:r>
              <a:rPr lang="en-US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Cannot iterate infinitely many times.</a:t>
            </a:r>
          </a:p>
          <a:p>
            <a:pPr marL="346075" lvl="1" indent="-231775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  <a:buFont typeface="Monotype Sorts" charset="2"/>
              <a:buChar char="n"/>
              <a:defRPr/>
            </a:pPr>
            <a:endParaRPr lang="en-US" kern="0" dirty="0">
              <a:solidFill>
                <a:srgbClr val="003399"/>
              </a:solidFill>
              <a:ea typeface="ＭＳ Ｐゴシック" charset="-128"/>
              <a:cs typeface="ＭＳ Ｐゴシック" charset="-128"/>
            </a:endParaRPr>
          </a:p>
          <a:p>
            <a:pPr mar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Font typeface="ZapfDingbats" charset="0"/>
              <a:buNone/>
              <a:defRPr/>
            </a:pPr>
            <a:r>
              <a:rPr lang="en-US" sz="2400" kern="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Approximate solution.</a:t>
            </a:r>
          </a:p>
          <a:p>
            <a:pPr marL="346075" lvl="1" indent="-231775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  <a:buFont typeface="Monotype Sorts" charset="2"/>
              <a:buChar char="n"/>
              <a:defRPr/>
            </a:pPr>
            <a:r>
              <a:rPr lang="en-US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Fact:  if </a:t>
            </a:r>
            <a:r>
              <a:rPr lang="en-US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|</a:t>
            </a:r>
            <a:r>
              <a:rPr lang="en-US" i="1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z</a:t>
            </a:r>
            <a:r>
              <a:rPr lang="en-US" i="1" kern="0" baseline="-25000" dirty="0" err="1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t</a:t>
            </a:r>
            <a:r>
              <a:rPr lang="en-US" i="1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| &gt; 2</a:t>
            </a:r>
            <a:r>
              <a:rPr lang="en-US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 for any </a:t>
            </a:r>
            <a:r>
              <a:rPr lang="en-US" i="1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t</a:t>
            </a:r>
            <a:r>
              <a:rPr lang="en-US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, then </a:t>
            </a:r>
            <a:r>
              <a:rPr lang="en-US" i="1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z</a:t>
            </a:r>
            <a:r>
              <a:rPr lang="en-US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 not in Mandelbrot set.</a:t>
            </a:r>
          </a:p>
          <a:p>
            <a:pPr marL="346075" lvl="1" indent="-231775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  <a:buFont typeface="Monotype Sorts" charset="2"/>
              <a:buChar char="n"/>
              <a:defRPr/>
            </a:pPr>
            <a:r>
              <a:rPr lang="en-US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Pseudo-fact:  if </a:t>
            </a:r>
            <a:r>
              <a:rPr lang="en-US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|</a:t>
            </a:r>
            <a:r>
              <a:rPr lang="en-US" i="1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 </a:t>
            </a:r>
            <a:r>
              <a:rPr lang="en-US" i="1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z</a:t>
            </a:r>
            <a:r>
              <a:rPr lang="en-US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255</a:t>
            </a:r>
            <a:r>
              <a:rPr lang="en-US" i="1" kern="0" baseline="-2500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|</a:t>
            </a:r>
            <a:r>
              <a:rPr lang="en-US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  <a:sym typeface="Symbol" charset="2"/>
              </a:rPr>
              <a:t>&lt; </a:t>
            </a:r>
            <a:r>
              <a:rPr lang="en-US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2</a:t>
            </a:r>
            <a:r>
              <a:rPr lang="en-US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 then </a:t>
            </a:r>
            <a:r>
              <a:rPr lang="en-US" i="1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z</a:t>
            </a:r>
            <a:r>
              <a:rPr lang="en-US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 "likely" in Mandelbrot set.</a:t>
            </a:r>
          </a:p>
        </p:txBody>
      </p:sp>
      <p:grpSp>
        <p:nvGrpSpPr>
          <p:cNvPr id="155652" name="Group 7"/>
          <p:cNvGrpSpPr>
            <a:grpSpLocks/>
          </p:cNvGrpSpPr>
          <p:nvPr/>
        </p:nvGrpSpPr>
        <p:grpSpPr bwMode="auto">
          <a:xfrm>
            <a:off x="6248400" y="4267200"/>
            <a:ext cx="2297113" cy="2133600"/>
            <a:chOff x="1694" y="1076"/>
            <a:chExt cx="2215" cy="1845"/>
          </a:xfrm>
        </p:grpSpPr>
        <p:pic>
          <p:nvPicPr>
            <p:cNvPr id="155654" name="Picture 5" descr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1"/>
            <a:stretch>
              <a:fillRect/>
            </a:stretch>
          </p:blipFill>
          <p:spPr bwMode="auto">
            <a:xfrm>
              <a:off x="1694" y="1076"/>
              <a:ext cx="2215" cy="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655" name="Rectangle 6"/>
            <p:cNvSpPr>
              <a:spLocks noChangeArrowheads="1"/>
            </p:cNvSpPr>
            <p:nvPr/>
          </p:nvSpPr>
          <p:spPr bwMode="auto">
            <a:xfrm>
              <a:off x="3124" y="2514"/>
              <a:ext cx="718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latin typeface="Times New Roman" charset="0"/>
              </a:endParaRPr>
            </a:p>
          </p:txBody>
        </p:sp>
      </p:grpSp>
      <p:sp>
        <p:nvSpPr>
          <p:cNvPr id="155653" name="TextBox 2"/>
          <p:cNvSpPr txBox="1">
            <a:spLocks noChangeArrowheads="1"/>
          </p:cNvSpPr>
          <p:nvPr/>
        </p:nvSpPr>
        <p:spPr bwMode="auto">
          <a:xfrm>
            <a:off x="9447213" y="3252788"/>
            <a:ext cx="184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2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9F93973-D74C-3E42-BD85-54681736EB83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1000" y="381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Testing Point in Mandelbrot Set</a:t>
            </a:r>
          </a:p>
        </p:txBody>
      </p:sp>
      <p:grpSp>
        <p:nvGrpSpPr>
          <p:cNvPr id="157699" name="Group 7"/>
          <p:cNvGrpSpPr>
            <a:grpSpLocks/>
          </p:cNvGrpSpPr>
          <p:nvPr/>
        </p:nvGrpSpPr>
        <p:grpSpPr bwMode="auto">
          <a:xfrm>
            <a:off x="6846888" y="1447800"/>
            <a:ext cx="2297112" cy="2133600"/>
            <a:chOff x="1694" y="1076"/>
            <a:chExt cx="2215" cy="1845"/>
          </a:xfrm>
        </p:grpSpPr>
        <p:pic>
          <p:nvPicPr>
            <p:cNvPr id="157705" name="Picture 5" descr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1"/>
            <a:stretch>
              <a:fillRect/>
            </a:stretch>
          </p:blipFill>
          <p:spPr bwMode="auto">
            <a:xfrm>
              <a:off x="1694" y="1076"/>
              <a:ext cx="2215" cy="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706" name="Rectangle 6"/>
            <p:cNvSpPr>
              <a:spLocks noChangeArrowheads="1"/>
            </p:cNvSpPr>
            <p:nvPr/>
          </p:nvSpPr>
          <p:spPr bwMode="auto">
            <a:xfrm>
              <a:off x="3124" y="2514"/>
              <a:ext cx="718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latin typeface="Times New Roman" charset="0"/>
              </a:endParaRPr>
            </a:p>
          </p:txBody>
        </p:sp>
      </p:grpSp>
      <p:sp>
        <p:nvSpPr>
          <p:cNvPr id="157700" name="TextBox 2"/>
          <p:cNvSpPr txBox="1">
            <a:spLocks noChangeArrowheads="1"/>
          </p:cNvSpPr>
          <p:nvPr/>
        </p:nvSpPr>
        <p:spPr bwMode="auto">
          <a:xfrm>
            <a:off x="9447213" y="3252788"/>
            <a:ext cx="184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116" name="Rectangle 3"/>
          <p:cNvSpPr txBox="1">
            <a:spLocks noChangeArrowheads="1"/>
          </p:cNvSpPr>
          <p:nvPr/>
        </p:nvSpPr>
        <p:spPr>
          <a:xfrm>
            <a:off x="533400" y="1600200"/>
            <a:ext cx="77724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Font typeface="ZapfDingbats" charset="0"/>
              <a:buNone/>
              <a:defRPr/>
            </a:pPr>
            <a:r>
              <a:rPr lang="en-US" sz="1800" kern="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Our Mandelbrot test:</a:t>
            </a:r>
          </a:p>
          <a:p>
            <a:pPr mar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Font typeface="ZapfDingbats" charset="0"/>
              <a:buNone/>
              <a:defRPr/>
            </a:pPr>
            <a:r>
              <a:rPr lang="en-US" sz="1800" kern="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sz="1800" kern="0" dirty="0">
                <a:solidFill>
                  <a:srgbClr val="000000"/>
                </a:solidFill>
                <a:ea typeface="ＭＳ Ｐゴシック" charset="-128"/>
              </a:rPr>
              <a:t>Returns the number of iterations to check if z0 is</a:t>
            </a:r>
            <a:br>
              <a:rPr lang="en-US" sz="1800" kern="0" dirty="0">
                <a:solidFill>
                  <a:srgbClr val="000000"/>
                </a:solidFill>
                <a:ea typeface="ＭＳ Ｐゴシック" charset="-128"/>
              </a:rPr>
            </a:br>
            <a:r>
              <a:rPr lang="en-US" sz="1800" kern="0" dirty="0">
                <a:solidFill>
                  <a:srgbClr val="000000"/>
                </a:solidFill>
                <a:ea typeface="ＭＳ Ｐゴシック" charset="-128"/>
              </a:rPr>
              <a:t>in Mandelbrot</a:t>
            </a:r>
          </a:p>
        </p:txBody>
      </p:sp>
      <p:sp>
        <p:nvSpPr>
          <p:cNvPr id="120" name="Rectangle 4"/>
          <p:cNvSpPr>
            <a:spLocks noChangeArrowheads="1"/>
          </p:cNvSpPr>
          <p:nvPr/>
        </p:nvSpPr>
        <p:spPr bwMode="auto">
          <a:xfrm>
            <a:off x="1371600" y="3505200"/>
            <a:ext cx="6199188" cy="2774950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lIns="228600" tIns="228600" rIns="182880" bIns="182880">
            <a:spAutoFit/>
          </a:bodyPr>
          <a:lstStyle/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public static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mand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Complex z0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{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final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max = 255;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Complex z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z0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for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t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t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max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t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++)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{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if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1600" b="1" kern="0" dirty="0" err="1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abs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()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&gt;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2.0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return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t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z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1600" b="1" kern="0" dirty="0" err="1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times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).plus(z0);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return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max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 </a:t>
            </a:r>
          </a:p>
        </p:txBody>
      </p:sp>
      <p:sp>
        <p:nvSpPr>
          <p:cNvPr id="121" name="Text Box 5"/>
          <p:cNvSpPr txBox="1">
            <a:spLocks noChangeArrowheads="1"/>
          </p:cNvSpPr>
          <p:nvPr/>
        </p:nvSpPr>
        <p:spPr bwMode="auto">
          <a:xfrm>
            <a:off x="4757738" y="5235575"/>
            <a:ext cx="1403350" cy="2333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Monotype Sorts" charset="2"/>
              <a:buNone/>
              <a:defRPr/>
            </a:pPr>
            <a:r>
              <a:rPr kumimoji="1" lang="en-US" sz="1400" i="1" kern="0" dirty="0" err="1">
                <a:solidFill>
                  <a:srgbClr val="CC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z</a:t>
            </a:r>
            <a:r>
              <a:rPr kumimoji="1" lang="en-US" sz="1400" kern="0" baseline="-25000" dirty="0">
                <a:solidFill>
                  <a:srgbClr val="CC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 </a:t>
            </a:r>
            <a:r>
              <a:rPr kumimoji="1" lang="en-US" sz="1400" kern="0" dirty="0">
                <a:solidFill>
                  <a:srgbClr val="CC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 = </a:t>
            </a:r>
            <a:r>
              <a:rPr kumimoji="1" lang="en-US" sz="1400" i="1" kern="0" dirty="0">
                <a:solidFill>
                  <a:srgbClr val="CC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z</a:t>
            </a:r>
            <a:r>
              <a:rPr kumimoji="1" lang="en-US" sz="1400" kern="0" baseline="30000" dirty="0">
                <a:solidFill>
                  <a:srgbClr val="CC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2 </a:t>
            </a:r>
            <a:r>
              <a:rPr kumimoji="1" lang="en-US" sz="1400" kern="0" dirty="0">
                <a:solidFill>
                  <a:srgbClr val="CC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 + </a:t>
            </a:r>
            <a:r>
              <a:rPr kumimoji="1" lang="en-US" sz="1400" i="1" kern="0" dirty="0">
                <a:solidFill>
                  <a:srgbClr val="CC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z</a:t>
            </a:r>
            <a:r>
              <a:rPr kumimoji="1" lang="en-US" sz="1400" kern="0" baseline="-25000" dirty="0">
                <a:solidFill>
                  <a:srgbClr val="CC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0</a:t>
            </a:r>
            <a:endParaRPr kumimoji="1" lang="en-US" sz="1400" kern="0" dirty="0">
              <a:solidFill>
                <a:srgbClr val="CC0000"/>
              </a:solidFill>
              <a:latin typeface="Times New Roman" pitchFamily="-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" name="Line 6"/>
          <p:cNvSpPr>
            <a:spLocks noChangeShapeType="1"/>
          </p:cNvSpPr>
          <p:nvPr/>
        </p:nvSpPr>
        <p:spPr bwMode="auto">
          <a:xfrm flipH="1" flipV="1">
            <a:off x="4284663" y="5105400"/>
            <a:ext cx="352425" cy="20955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3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FB2F393-BF2B-7944-B198-EE294CF5DB11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81000" y="381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Plotting Mandelbrot Set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1447800"/>
            <a:ext cx="83820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Font typeface="ZapfDingbats" charset="0"/>
              <a:buNone/>
              <a:defRPr/>
            </a:pPr>
            <a:r>
              <a:rPr lang="en-US" sz="2400" dirty="0"/>
              <a:t> </a:t>
            </a:r>
            <a:r>
              <a:rPr lang="en-US" sz="1800" kern="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Practical issues.</a:t>
            </a:r>
          </a:p>
          <a:p>
            <a:pPr marL="346075" lvl="1" indent="-231775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  <a:buFont typeface="Monotype Sorts" charset="2"/>
              <a:buChar char="n"/>
              <a:defRPr/>
            </a:pPr>
            <a:r>
              <a:rPr lang="en-US" sz="18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Cannot plot infinitely many points.</a:t>
            </a:r>
          </a:p>
          <a:p>
            <a:pPr mar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Font typeface="ZapfDingbats" charset="0"/>
              <a:buNone/>
              <a:defRPr/>
            </a:pPr>
            <a:r>
              <a:rPr lang="en-US" sz="1800" kern="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Display technique.</a:t>
            </a:r>
          </a:p>
          <a:p>
            <a:pPr marL="346075" lvl="1" indent="-231775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  <a:buFont typeface="Monotype Sorts" charset="2"/>
              <a:buChar char="n"/>
              <a:defRPr/>
            </a:pPr>
            <a:r>
              <a:rPr lang="en-US" sz="18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User specifies center, size</a:t>
            </a:r>
          </a:p>
          <a:p>
            <a:pPr marL="346075" lvl="1" indent="-231775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  <a:buFont typeface="Monotype Sorts" charset="2"/>
              <a:buChar char="n"/>
              <a:defRPr/>
            </a:pPr>
            <a:r>
              <a:rPr lang="en-US" sz="18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Program maps the points on the</a:t>
            </a:r>
            <a:br>
              <a:rPr lang="en-US" sz="18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</a:br>
            <a:r>
              <a:rPr lang="en-US" sz="1800" i="1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N</a:t>
            </a:r>
            <a:r>
              <a:rPr lang="en-US" sz="18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-by-</a:t>
            </a:r>
            <a:r>
              <a:rPr lang="en-US" sz="1800" i="1" kern="0" dirty="0">
                <a:solidFill>
                  <a:srgbClr val="000000"/>
                </a:solidFill>
                <a:latin typeface="Times New Roman" pitchFamily="-84" charset="0"/>
                <a:ea typeface="ＭＳ Ｐゴシック" charset="-128"/>
                <a:cs typeface="ＭＳ Ｐゴシック" charset="0"/>
              </a:rPr>
              <a:t>N</a:t>
            </a:r>
            <a:r>
              <a:rPr lang="en-US" sz="18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  <a:t> drawing panel to center, size</a:t>
            </a:r>
            <a:br>
              <a:rPr lang="en-US" sz="1800" kern="0" dirty="0">
                <a:solidFill>
                  <a:srgbClr val="000000"/>
                </a:solidFill>
                <a:ea typeface="ＭＳ Ｐゴシック" charset="-128"/>
                <a:cs typeface="ＭＳ Ｐゴシック" charset="0"/>
              </a:rPr>
            </a:br>
            <a:endParaRPr lang="en-US" sz="1800" kern="0" dirty="0">
              <a:solidFill>
                <a:srgbClr val="000000"/>
              </a:solidFill>
              <a:ea typeface="ＭＳ Ｐゴシック" charset="-128"/>
              <a:cs typeface="ＭＳ Ｐゴシック" charset="0"/>
            </a:endParaRPr>
          </a:p>
        </p:txBody>
      </p:sp>
      <p:grpSp>
        <p:nvGrpSpPr>
          <p:cNvPr id="159748" name="Group 7"/>
          <p:cNvGrpSpPr>
            <a:grpSpLocks/>
          </p:cNvGrpSpPr>
          <p:nvPr/>
        </p:nvGrpSpPr>
        <p:grpSpPr bwMode="auto">
          <a:xfrm>
            <a:off x="6846888" y="1447800"/>
            <a:ext cx="2297112" cy="2133600"/>
            <a:chOff x="1694" y="1076"/>
            <a:chExt cx="2215" cy="1845"/>
          </a:xfrm>
        </p:grpSpPr>
        <p:pic>
          <p:nvPicPr>
            <p:cNvPr id="159837" name="Picture 5" descr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1"/>
            <a:stretch>
              <a:fillRect/>
            </a:stretch>
          </p:blipFill>
          <p:spPr bwMode="auto">
            <a:xfrm>
              <a:off x="1694" y="1076"/>
              <a:ext cx="2215" cy="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838" name="Rectangle 6"/>
            <p:cNvSpPr>
              <a:spLocks noChangeArrowheads="1"/>
            </p:cNvSpPr>
            <p:nvPr/>
          </p:nvSpPr>
          <p:spPr bwMode="auto">
            <a:xfrm>
              <a:off x="3124" y="2514"/>
              <a:ext cx="718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latin typeface="Times New Roman" charset="0"/>
              </a:endParaRPr>
            </a:p>
          </p:txBody>
        </p:sp>
      </p:grpSp>
      <p:sp>
        <p:nvSpPr>
          <p:cNvPr id="159749" name="TextBox 2"/>
          <p:cNvSpPr txBox="1">
            <a:spLocks noChangeArrowheads="1"/>
          </p:cNvSpPr>
          <p:nvPr/>
        </p:nvSpPr>
        <p:spPr bwMode="auto">
          <a:xfrm>
            <a:off x="9447213" y="3252788"/>
            <a:ext cx="184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179" name="Rectangle 55"/>
          <p:cNvSpPr>
            <a:spLocks noChangeArrowheads="1"/>
          </p:cNvSpPr>
          <p:nvPr/>
        </p:nvSpPr>
        <p:spPr bwMode="auto">
          <a:xfrm>
            <a:off x="3429000" y="4275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0" name="Rectangle 56"/>
          <p:cNvSpPr>
            <a:spLocks noChangeArrowheads="1"/>
          </p:cNvSpPr>
          <p:nvPr/>
        </p:nvSpPr>
        <p:spPr bwMode="auto">
          <a:xfrm>
            <a:off x="3657600" y="4275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1" name="Rectangle 57"/>
          <p:cNvSpPr>
            <a:spLocks noChangeArrowheads="1"/>
          </p:cNvSpPr>
          <p:nvPr/>
        </p:nvSpPr>
        <p:spPr bwMode="auto">
          <a:xfrm>
            <a:off x="3886200" y="4275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2" name="Rectangle 58"/>
          <p:cNvSpPr>
            <a:spLocks noChangeArrowheads="1"/>
          </p:cNvSpPr>
          <p:nvPr/>
        </p:nvSpPr>
        <p:spPr bwMode="auto">
          <a:xfrm>
            <a:off x="4114800" y="4275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3" name="Rectangle 59"/>
          <p:cNvSpPr>
            <a:spLocks noChangeArrowheads="1"/>
          </p:cNvSpPr>
          <p:nvPr/>
        </p:nvSpPr>
        <p:spPr bwMode="auto">
          <a:xfrm>
            <a:off x="4343400" y="4275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4" name="Rectangle 60"/>
          <p:cNvSpPr>
            <a:spLocks noChangeArrowheads="1"/>
          </p:cNvSpPr>
          <p:nvPr/>
        </p:nvSpPr>
        <p:spPr bwMode="auto">
          <a:xfrm>
            <a:off x="4572000" y="4275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5" name="Rectangle 61"/>
          <p:cNvSpPr>
            <a:spLocks noChangeArrowheads="1"/>
          </p:cNvSpPr>
          <p:nvPr/>
        </p:nvSpPr>
        <p:spPr bwMode="auto">
          <a:xfrm>
            <a:off x="4800600" y="4275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6" name="Rectangle 62"/>
          <p:cNvSpPr>
            <a:spLocks noChangeArrowheads="1"/>
          </p:cNvSpPr>
          <p:nvPr/>
        </p:nvSpPr>
        <p:spPr bwMode="auto">
          <a:xfrm>
            <a:off x="5029200" y="4275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7" name="Rectangle 63"/>
          <p:cNvSpPr>
            <a:spLocks noChangeArrowheads="1"/>
          </p:cNvSpPr>
          <p:nvPr/>
        </p:nvSpPr>
        <p:spPr bwMode="auto">
          <a:xfrm>
            <a:off x="5257800" y="4275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9" name="Rectangle 67"/>
          <p:cNvSpPr>
            <a:spLocks noChangeArrowheads="1"/>
          </p:cNvSpPr>
          <p:nvPr/>
        </p:nvSpPr>
        <p:spPr bwMode="auto">
          <a:xfrm>
            <a:off x="3429000" y="4503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0" name="Rectangle 68"/>
          <p:cNvSpPr>
            <a:spLocks noChangeArrowheads="1"/>
          </p:cNvSpPr>
          <p:nvPr/>
        </p:nvSpPr>
        <p:spPr bwMode="auto">
          <a:xfrm>
            <a:off x="3657600" y="4503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1" name="Rectangle 69"/>
          <p:cNvSpPr>
            <a:spLocks noChangeArrowheads="1"/>
          </p:cNvSpPr>
          <p:nvPr/>
        </p:nvSpPr>
        <p:spPr bwMode="auto">
          <a:xfrm>
            <a:off x="3886200" y="4503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2" name="Rectangle 70"/>
          <p:cNvSpPr>
            <a:spLocks noChangeArrowheads="1"/>
          </p:cNvSpPr>
          <p:nvPr/>
        </p:nvSpPr>
        <p:spPr bwMode="auto">
          <a:xfrm>
            <a:off x="4114800" y="4503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3" name="Rectangle 71"/>
          <p:cNvSpPr>
            <a:spLocks noChangeArrowheads="1"/>
          </p:cNvSpPr>
          <p:nvPr/>
        </p:nvSpPr>
        <p:spPr bwMode="auto">
          <a:xfrm>
            <a:off x="4343400" y="4503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4" name="Rectangle 72"/>
          <p:cNvSpPr>
            <a:spLocks noChangeArrowheads="1"/>
          </p:cNvSpPr>
          <p:nvPr/>
        </p:nvSpPr>
        <p:spPr bwMode="auto">
          <a:xfrm>
            <a:off x="4572000" y="4503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5" name="Rectangle 73"/>
          <p:cNvSpPr>
            <a:spLocks noChangeArrowheads="1"/>
          </p:cNvSpPr>
          <p:nvPr/>
        </p:nvSpPr>
        <p:spPr bwMode="auto">
          <a:xfrm>
            <a:off x="4800600" y="4503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6" name="Rectangle 74"/>
          <p:cNvSpPr>
            <a:spLocks noChangeArrowheads="1"/>
          </p:cNvSpPr>
          <p:nvPr/>
        </p:nvSpPr>
        <p:spPr bwMode="auto">
          <a:xfrm>
            <a:off x="5029200" y="4503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7" name="Rectangle 75"/>
          <p:cNvSpPr>
            <a:spLocks noChangeArrowheads="1"/>
          </p:cNvSpPr>
          <p:nvPr/>
        </p:nvSpPr>
        <p:spPr bwMode="auto">
          <a:xfrm>
            <a:off x="5257800" y="4503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9" name="Rectangle 79"/>
          <p:cNvSpPr>
            <a:spLocks noChangeArrowheads="1"/>
          </p:cNvSpPr>
          <p:nvPr/>
        </p:nvSpPr>
        <p:spPr bwMode="auto">
          <a:xfrm>
            <a:off x="3429000" y="4732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0" name="Rectangle 80"/>
          <p:cNvSpPr>
            <a:spLocks noChangeArrowheads="1"/>
          </p:cNvSpPr>
          <p:nvPr/>
        </p:nvSpPr>
        <p:spPr bwMode="auto">
          <a:xfrm>
            <a:off x="3657600" y="4732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1" name="Rectangle 81"/>
          <p:cNvSpPr>
            <a:spLocks noChangeArrowheads="1"/>
          </p:cNvSpPr>
          <p:nvPr/>
        </p:nvSpPr>
        <p:spPr bwMode="auto">
          <a:xfrm>
            <a:off x="3886200" y="4732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2" name="Rectangle 82"/>
          <p:cNvSpPr>
            <a:spLocks noChangeArrowheads="1"/>
          </p:cNvSpPr>
          <p:nvPr/>
        </p:nvSpPr>
        <p:spPr bwMode="auto">
          <a:xfrm>
            <a:off x="4114800" y="4732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Rectangle 83"/>
          <p:cNvSpPr>
            <a:spLocks noChangeArrowheads="1"/>
          </p:cNvSpPr>
          <p:nvPr/>
        </p:nvSpPr>
        <p:spPr bwMode="auto">
          <a:xfrm>
            <a:off x="4343400" y="4732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4" name="Rectangle 84"/>
          <p:cNvSpPr>
            <a:spLocks noChangeArrowheads="1"/>
          </p:cNvSpPr>
          <p:nvPr/>
        </p:nvSpPr>
        <p:spPr bwMode="auto">
          <a:xfrm>
            <a:off x="4572000" y="4732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5" name="Rectangle 85"/>
          <p:cNvSpPr>
            <a:spLocks noChangeArrowheads="1"/>
          </p:cNvSpPr>
          <p:nvPr/>
        </p:nvSpPr>
        <p:spPr bwMode="auto">
          <a:xfrm>
            <a:off x="4800600" y="4732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6" name="Rectangle 86"/>
          <p:cNvSpPr>
            <a:spLocks noChangeArrowheads="1"/>
          </p:cNvSpPr>
          <p:nvPr/>
        </p:nvSpPr>
        <p:spPr bwMode="auto">
          <a:xfrm>
            <a:off x="5029200" y="4732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7" name="Rectangle 87"/>
          <p:cNvSpPr>
            <a:spLocks noChangeArrowheads="1"/>
          </p:cNvSpPr>
          <p:nvPr/>
        </p:nvSpPr>
        <p:spPr bwMode="auto">
          <a:xfrm>
            <a:off x="5257800" y="4732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9" name="Rectangle 91"/>
          <p:cNvSpPr>
            <a:spLocks noChangeArrowheads="1"/>
          </p:cNvSpPr>
          <p:nvPr/>
        </p:nvSpPr>
        <p:spPr bwMode="auto">
          <a:xfrm>
            <a:off x="3429000" y="49609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0" name="Rectangle 92"/>
          <p:cNvSpPr>
            <a:spLocks noChangeArrowheads="1"/>
          </p:cNvSpPr>
          <p:nvPr/>
        </p:nvSpPr>
        <p:spPr bwMode="auto">
          <a:xfrm>
            <a:off x="3657600" y="49609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1" name="Rectangle 93"/>
          <p:cNvSpPr>
            <a:spLocks noChangeArrowheads="1"/>
          </p:cNvSpPr>
          <p:nvPr/>
        </p:nvSpPr>
        <p:spPr bwMode="auto">
          <a:xfrm>
            <a:off x="3886200" y="49609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2" name="Rectangle 94"/>
          <p:cNvSpPr>
            <a:spLocks noChangeArrowheads="1"/>
          </p:cNvSpPr>
          <p:nvPr/>
        </p:nvSpPr>
        <p:spPr bwMode="auto">
          <a:xfrm>
            <a:off x="4114800" y="49609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3" name="Rectangle 95"/>
          <p:cNvSpPr>
            <a:spLocks noChangeArrowheads="1"/>
          </p:cNvSpPr>
          <p:nvPr/>
        </p:nvSpPr>
        <p:spPr bwMode="auto">
          <a:xfrm>
            <a:off x="4343400" y="49609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4" name="Rectangle 96"/>
          <p:cNvSpPr>
            <a:spLocks noChangeArrowheads="1"/>
          </p:cNvSpPr>
          <p:nvPr/>
        </p:nvSpPr>
        <p:spPr bwMode="auto">
          <a:xfrm>
            <a:off x="4572000" y="49609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5" name="Rectangle 97"/>
          <p:cNvSpPr>
            <a:spLocks noChangeArrowheads="1"/>
          </p:cNvSpPr>
          <p:nvPr/>
        </p:nvSpPr>
        <p:spPr bwMode="auto">
          <a:xfrm>
            <a:off x="4800600" y="49609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6" name="Rectangle 98"/>
          <p:cNvSpPr>
            <a:spLocks noChangeArrowheads="1"/>
          </p:cNvSpPr>
          <p:nvPr/>
        </p:nvSpPr>
        <p:spPr bwMode="auto">
          <a:xfrm>
            <a:off x="5029200" y="49609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7" name="Rectangle 99"/>
          <p:cNvSpPr>
            <a:spLocks noChangeArrowheads="1"/>
          </p:cNvSpPr>
          <p:nvPr/>
        </p:nvSpPr>
        <p:spPr bwMode="auto">
          <a:xfrm>
            <a:off x="5257800" y="49609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9" name="Rectangle 103"/>
          <p:cNvSpPr>
            <a:spLocks noChangeArrowheads="1"/>
          </p:cNvSpPr>
          <p:nvPr/>
        </p:nvSpPr>
        <p:spPr bwMode="auto">
          <a:xfrm>
            <a:off x="3429000" y="5189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0" name="Rectangle 104"/>
          <p:cNvSpPr>
            <a:spLocks noChangeArrowheads="1"/>
          </p:cNvSpPr>
          <p:nvPr/>
        </p:nvSpPr>
        <p:spPr bwMode="auto">
          <a:xfrm>
            <a:off x="3657600" y="5189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1" name="Rectangle 105"/>
          <p:cNvSpPr>
            <a:spLocks noChangeArrowheads="1"/>
          </p:cNvSpPr>
          <p:nvPr/>
        </p:nvSpPr>
        <p:spPr bwMode="auto">
          <a:xfrm>
            <a:off x="3886200" y="5189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2" name="Rectangle 106"/>
          <p:cNvSpPr>
            <a:spLocks noChangeArrowheads="1"/>
          </p:cNvSpPr>
          <p:nvPr/>
        </p:nvSpPr>
        <p:spPr bwMode="auto">
          <a:xfrm>
            <a:off x="4114800" y="5189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3" name="Rectangle 107"/>
          <p:cNvSpPr>
            <a:spLocks noChangeArrowheads="1"/>
          </p:cNvSpPr>
          <p:nvPr/>
        </p:nvSpPr>
        <p:spPr bwMode="auto">
          <a:xfrm>
            <a:off x="4343400" y="5189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4" name="Rectangle 108"/>
          <p:cNvSpPr>
            <a:spLocks noChangeArrowheads="1"/>
          </p:cNvSpPr>
          <p:nvPr/>
        </p:nvSpPr>
        <p:spPr bwMode="auto">
          <a:xfrm>
            <a:off x="4572000" y="5189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5" name="Rectangle 109"/>
          <p:cNvSpPr>
            <a:spLocks noChangeArrowheads="1"/>
          </p:cNvSpPr>
          <p:nvPr/>
        </p:nvSpPr>
        <p:spPr bwMode="auto">
          <a:xfrm>
            <a:off x="4800600" y="5189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6" name="Rectangle 110"/>
          <p:cNvSpPr>
            <a:spLocks noChangeArrowheads="1"/>
          </p:cNvSpPr>
          <p:nvPr/>
        </p:nvSpPr>
        <p:spPr bwMode="auto">
          <a:xfrm>
            <a:off x="5029200" y="5189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7" name="Rectangle 111"/>
          <p:cNvSpPr>
            <a:spLocks noChangeArrowheads="1"/>
          </p:cNvSpPr>
          <p:nvPr/>
        </p:nvSpPr>
        <p:spPr bwMode="auto">
          <a:xfrm>
            <a:off x="5257800" y="5189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9" name="Rectangle 115"/>
          <p:cNvSpPr>
            <a:spLocks noChangeArrowheads="1"/>
          </p:cNvSpPr>
          <p:nvPr/>
        </p:nvSpPr>
        <p:spPr bwMode="auto">
          <a:xfrm>
            <a:off x="3429000" y="5418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0" name="Rectangle 116"/>
          <p:cNvSpPr>
            <a:spLocks noChangeArrowheads="1"/>
          </p:cNvSpPr>
          <p:nvPr/>
        </p:nvSpPr>
        <p:spPr bwMode="auto">
          <a:xfrm>
            <a:off x="3657600" y="5418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1" name="Rectangle 117"/>
          <p:cNvSpPr>
            <a:spLocks noChangeArrowheads="1"/>
          </p:cNvSpPr>
          <p:nvPr/>
        </p:nvSpPr>
        <p:spPr bwMode="auto">
          <a:xfrm>
            <a:off x="3886200" y="5418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2" name="Rectangle 118"/>
          <p:cNvSpPr>
            <a:spLocks noChangeArrowheads="1"/>
          </p:cNvSpPr>
          <p:nvPr/>
        </p:nvSpPr>
        <p:spPr bwMode="auto">
          <a:xfrm>
            <a:off x="4114800" y="5418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3" name="Rectangle 119"/>
          <p:cNvSpPr>
            <a:spLocks noChangeArrowheads="1"/>
          </p:cNvSpPr>
          <p:nvPr/>
        </p:nvSpPr>
        <p:spPr bwMode="auto">
          <a:xfrm>
            <a:off x="4343400" y="5418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4" name="Rectangle 120"/>
          <p:cNvSpPr>
            <a:spLocks noChangeArrowheads="1"/>
          </p:cNvSpPr>
          <p:nvPr/>
        </p:nvSpPr>
        <p:spPr bwMode="auto">
          <a:xfrm>
            <a:off x="4572000" y="5418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5" name="Rectangle 121"/>
          <p:cNvSpPr>
            <a:spLocks noChangeArrowheads="1"/>
          </p:cNvSpPr>
          <p:nvPr/>
        </p:nvSpPr>
        <p:spPr bwMode="auto">
          <a:xfrm>
            <a:off x="4800600" y="5418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6" name="Rectangle 122"/>
          <p:cNvSpPr>
            <a:spLocks noChangeArrowheads="1"/>
          </p:cNvSpPr>
          <p:nvPr/>
        </p:nvSpPr>
        <p:spPr bwMode="auto">
          <a:xfrm>
            <a:off x="5029200" y="5418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7" name="Rectangle 123"/>
          <p:cNvSpPr>
            <a:spLocks noChangeArrowheads="1"/>
          </p:cNvSpPr>
          <p:nvPr/>
        </p:nvSpPr>
        <p:spPr bwMode="auto">
          <a:xfrm>
            <a:off x="5257800" y="54181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9" name="Rectangle 127"/>
          <p:cNvSpPr>
            <a:spLocks noChangeArrowheads="1"/>
          </p:cNvSpPr>
          <p:nvPr/>
        </p:nvSpPr>
        <p:spPr bwMode="auto">
          <a:xfrm>
            <a:off x="3429000" y="5646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0" name="Rectangle 128"/>
          <p:cNvSpPr>
            <a:spLocks noChangeArrowheads="1"/>
          </p:cNvSpPr>
          <p:nvPr/>
        </p:nvSpPr>
        <p:spPr bwMode="auto">
          <a:xfrm>
            <a:off x="3657600" y="5646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1" name="Rectangle 129"/>
          <p:cNvSpPr>
            <a:spLocks noChangeArrowheads="1"/>
          </p:cNvSpPr>
          <p:nvPr/>
        </p:nvSpPr>
        <p:spPr bwMode="auto">
          <a:xfrm>
            <a:off x="3886200" y="5646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2" name="Rectangle 130"/>
          <p:cNvSpPr>
            <a:spLocks noChangeArrowheads="1"/>
          </p:cNvSpPr>
          <p:nvPr/>
        </p:nvSpPr>
        <p:spPr bwMode="auto">
          <a:xfrm>
            <a:off x="4114800" y="5646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3" name="Rectangle 131"/>
          <p:cNvSpPr>
            <a:spLocks noChangeArrowheads="1"/>
          </p:cNvSpPr>
          <p:nvPr/>
        </p:nvSpPr>
        <p:spPr bwMode="auto">
          <a:xfrm>
            <a:off x="4343400" y="5646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4" name="Rectangle 132"/>
          <p:cNvSpPr>
            <a:spLocks noChangeArrowheads="1"/>
          </p:cNvSpPr>
          <p:nvPr/>
        </p:nvSpPr>
        <p:spPr bwMode="auto">
          <a:xfrm>
            <a:off x="4572000" y="5646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5" name="Rectangle 133"/>
          <p:cNvSpPr>
            <a:spLocks noChangeArrowheads="1"/>
          </p:cNvSpPr>
          <p:nvPr/>
        </p:nvSpPr>
        <p:spPr bwMode="auto">
          <a:xfrm>
            <a:off x="4800600" y="5646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6" name="Rectangle 134"/>
          <p:cNvSpPr>
            <a:spLocks noChangeArrowheads="1"/>
          </p:cNvSpPr>
          <p:nvPr/>
        </p:nvSpPr>
        <p:spPr bwMode="auto">
          <a:xfrm>
            <a:off x="5029200" y="5646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7" name="Rectangle 135"/>
          <p:cNvSpPr>
            <a:spLocks noChangeArrowheads="1"/>
          </p:cNvSpPr>
          <p:nvPr/>
        </p:nvSpPr>
        <p:spPr bwMode="auto">
          <a:xfrm>
            <a:off x="5257800" y="56467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9" name="Rectangle 139"/>
          <p:cNvSpPr>
            <a:spLocks noChangeArrowheads="1"/>
          </p:cNvSpPr>
          <p:nvPr/>
        </p:nvSpPr>
        <p:spPr bwMode="auto">
          <a:xfrm>
            <a:off x="3429000" y="5875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0" name="Rectangle 140"/>
          <p:cNvSpPr>
            <a:spLocks noChangeArrowheads="1"/>
          </p:cNvSpPr>
          <p:nvPr/>
        </p:nvSpPr>
        <p:spPr bwMode="auto">
          <a:xfrm>
            <a:off x="3657600" y="5875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1" name="Rectangle 141"/>
          <p:cNvSpPr>
            <a:spLocks noChangeArrowheads="1"/>
          </p:cNvSpPr>
          <p:nvPr/>
        </p:nvSpPr>
        <p:spPr bwMode="auto">
          <a:xfrm>
            <a:off x="3886200" y="5875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2" name="Rectangle 142"/>
          <p:cNvSpPr>
            <a:spLocks noChangeArrowheads="1"/>
          </p:cNvSpPr>
          <p:nvPr/>
        </p:nvSpPr>
        <p:spPr bwMode="auto">
          <a:xfrm>
            <a:off x="4114800" y="5875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3" name="Rectangle 143"/>
          <p:cNvSpPr>
            <a:spLocks noChangeArrowheads="1"/>
          </p:cNvSpPr>
          <p:nvPr/>
        </p:nvSpPr>
        <p:spPr bwMode="auto">
          <a:xfrm>
            <a:off x="4343400" y="5875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4" name="Rectangle 144"/>
          <p:cNvSpPr>
            <a:spLocks noChangeArrowheads="1"/>
          </p:cNvSpPr>
          <p:nvPr/>
        </p:nvSpPr>
        <p:spPr bwMode="auto">
          <a:xfrm>
            <a:off x="4572000" y="5875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5" name="Rectangle 145"/>
          <p:cNvSpPr>
            <a:spLocks noChangeArrowheads="1"/>
          </p:cNvSpPr>
          <p:nvPr/>
        </p:nvSpPr>
        <p:spPr bwMode="auto">
          <a:xfrm>
            <a:off x="4800600" y="5875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6" name="Rectangle 146"/>
          <p:cNvSpPr>
            <a:spLocks noChangeArrowheads="1"/>
          </p:cNvSpPr>
          <p:nvPr/>
        </p:nvSpPr>
        <p:spPr bwMode="auto">
          <a:xfrm>
            <a:off x="5029200" y="5875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7" name="Rectangle 147"/>
          <p:cNvSpPr>
            <a:spLocks noChangeArrowheads="1"/>
          </p:cNvSpPr>
          <p:nvPr/>
        </p:nvSpPr>
        <p:spPr bwMode="auto">
          <a:xfrm>
            <a:off x="5257800" y="58753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69" name="Rectangle 185"/>
          <p:cNvSpPr>
            <a:spLocks noChangeArrowheads="1"/>
          </p:cNvSpPr>
          <p:nvPr/>
        </p:nvSpPr>
        <p:spPr bwMode="auto">
          <a:xfrm>
            <a:off x="4344988" y="4959350"/>
            <a:ext cx="228600" cy="228600"/>
          </a:xfrm>
          <a:prstGeom prst="rect">
            <a:avLst/>
          </a:prstGeom>
          <a:solidFill>
            <a:srgbClr val="010000"/>
          </a:solidFill>
          <a:ln w="9525">
            <a:solidFill>
              <a:srgbClr val="00000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0" name="Rectangle 186"/>
          <p:cNvSpPr>
            <a:spLocks noChangeArrowheads="1"/>
          </p:cNvSpPr>
          <p:nvPr/>
        </p:nvSpPr>
        <p:spPr bwMode="auto">
          <a:xfrm>
            <a:off x="3429000" y="4046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1" name="Rectangle 187"/>
          <p:cNvSpPr>
            <a:spLocks noChangeArrowheads="1"/>
          </p:cNvSpPr>
          <p:nvPr/>
        </p:nvSpPr>
        <p:spPr bwMode="auto">
          <a:xfrm>
            <a:off x="3657600" y="4046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2" name="Rectangle 188"/>
          <p:cNvSpPr>
            <a:spLocks noChangeArrowheads="1"/>
          </p:cNvSpPr>
          <p:nvPr/>
        </p:nvSpPr>
        <p:spPr bwMode="auto">
          <a:xfrm>
            <a:off x="3886200" y="4046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3" name="Rectangle 189"/>
          <p:cNvSpPr>
            <a:spLocks noChangeArrowheads="1"/>
          </p:cNvSpPr>
          <p:nvPr/>
        </p:nvSpPr>
        <p:spPr bwMode="auto">
          <a:xfrm>
            <a:off x="4114800" y="4046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4" name="Rectangle 190"/>
          <p:cNvSpPr>
            <a:spLocks noChangeArrowheads="1"/>
          </p:cNvSpPr>
          <p:nvPr/>
        </p:nvSpPr>
        <p:spPr bwMode="auto">
          <a:xfrm>
            <a:off x="4343400" y="4046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5" name="Rectangle 191"/>
          <p:cNvSpPr>
            <a:spLocks noChangeArrowheads="1"/>
          </p:cNvSpPr>
          <p:nvPr/>
        </p:nvSpPr>
        <p:spPr bwMode="auto">
          <a:xfrm>
            <a:off x="4572000" y="4046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6" name="Rectangle 192"/>
          <p:cNvSpPr>
            <a:spLocks noChangeArrowheads="1"/>
          </p:cNvSpPr>
          <p:nvPr/>
        </p:nvSpPr>
        <p:spPr bwMode="auto">
          <a:xfrm>
            <a:off x="4800600" y="4046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7" name="Rectangle 193"/>
          <p:cNvSpPr>
            <a:spLocks noChangeArrowheads="1"/>
          </p:cNvSpPr>
          <p:nvPr/>
        </p:nvSpPr>
        <p:spPr bwMode="auto">
          <a:xfrm>
            <a:off x="5029200" y="4046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8" name="Rectangle 194"/>
          <p:cNvSpPr>
            <a:spLocks noChangeArrowheads="1"/>
          </p:cNvSpPr>
          <p:nvPr/>
        </p:nvSpPr>
        <p:spPr bwMode="auto">
          <a:xfrm>
            <a:off x="5257800" y="4046538"/>
            <a:ext cx="228600" cy="2286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80" name="Rectangle 196"/>
          <p:cNvSpPr>
            <a:spLocks noChangeArrowheads="1"/>
          </p:cNvSpPr>
          <p:nvPr/>
        </p:nvSpPr>
        <p:spPr bwMode="auto">
          <a:xfrm>
            <a:off x="1854200" y="5421313"/>
            <a:ext cx="804863" cy="369887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1800" kern="0" baseline="-25000" dirty="0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1800" kern="0" dirty="0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1800" kern="0" dirty="0" err="1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1800" kern="0" baseline="-25000" dirty="0" err="1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1800" kern="0" dirty="0" err="1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i</a:t>
            </a:r>
            <a:endParaRPr lang="en-US" sz="1800" kern="0" dirty="0">
              <a:solidFill>
                <a:srgbClr val="4D4D4D"/>
              </a:solidFill>
              <a:latin typeface="Times New Roman" pitchFamily="-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 flipV="1">
            <a:off x="2514600" y="5089525"/>
            <a:ext cx="1946275" cy="404813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6" name="Rectangle 196"/>
          <p:cNvSpPr>
            <a:spLocks noChangeArrowheads="1"/>
          </p:cNvSpPr>
          <p:nvPr/>
        </p:nvSpPr>
        <p:spPr bwMode="auto">
          <a:xfrm>
            <a:off x="1033463" y="6324600"/>
            <a:ext cx="2457450" cy="36988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(x</a:t>
            </a:r>
            <a:r>
              <a:rPr lang="en-US" sz="1800" kern="0" baseline="-25000" dirty="0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1800" kern="0" dirty="0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-size/2) + (</a:t>
            </a:r>
            <a:r>
              <a:rPr lang="en-US" sz="1800" kern="0" dirty="0" err="1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1800" kern="0" baseline="-25000" dirty="0" err="1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1800" kern="0" dirty="0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-size/2) </a:t>
            </a:r>
            <a:r>
              <a:rPr lang="en-US" sz="1800" kern="0" dirty="0" err="1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i</a:t>
            </a:r>
            <a:endParaRPr lang="en-US" sz="1800" kern="0" dirty="0">
              <a:solidFill>
                <a:srgbClr val="4D4D4D"/>
              </a:solidFill>
              <a:latin typeface="Times New Roman" pitchFamily="-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" name="Line 197"/>
          <p:cNvSpPr>
            <a:spLocks noChangeShapeType="1"/>
          </p:cNvSpPr>
          <p:nvPr/>
        </p:nvSpPr>
        <p:spPr bwMode="auto">
          <a:xfrm flipV="1">
            <a:off x="2590800" y="6019800"/>
            <a:ext cx="914400" cy="328613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Rectangle 196"/>
          <p:cNvSpPr>
            <a:spLocks noChangeArrowheads="1"/>
          </p:cNvSpPr>
          <p:nvPr/>
        </p:nvSpPr>
        <p:spPr bwMode="auto">
          <a:xfrm>
            <a:off x="5791200" y="5791200"/>
            <a:ext cx="2724150" cy="36988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4D4D4D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Each grid has length size/N</a:t>
            </a:r>
          </a:p>
        </p:txBody>
      </p:sp>
    </p:spTree>
    <p:extLst>
      <p:ext uri="{BB962C8B-B14F-4D97-AF65-F5344CB8AC3E}">
        <p14:creationId xmlns:p14="http://schemas.microsoft.com/office/powerpoint/2010/main" val="142393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11C4676-BF59-F345-80F9-86A408CA7072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381000" y="762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Plotting Mandelbrot Set (</a:t>
            </a:r>
            <a:r>
              <a:rPr lang="en-US" altLang="en-US" sz="4000" u="sng" dirty="0" err="1">
                <a:solidFill>
                  <a:srgbClr val="3333CC"/>
                </a:solidFill>
              </a:rPr>
              <a:t>DrawingPanel</a:t>
            </a:r>
            <a:r>
              <a:rPr lang="en-US" altLang="en-US" sz="4000" u="sng" dirty="0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161795" name="TextBox 2"/>
          <p:cNvSpPr txBox="1">
            <a:spLocks noChangeArrowheads="1"/>
          </p:cNvSpPr>
          <p:nvPr/>
        </p:nvSpPr>
        <p:spPr bwMode="auto">
          <a:xfrm>
            <a:off x="9447213" y="3252788"/>
            <a:ext cx="184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116" name="Rectangle 3"/>
          <p:cNvSpPr txBox="1">
            <a:spLocks noChangeArrowheads="1"/>
          </p:cNvSpPr>
          <p:nvPr/>
        </p:nvSpPr>
        <p:spPr>
          <a:xfrm>
            <a:off x="533400" y="1295400"/>
            <a:ext cx="77724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Font typeface="ZapfDingbats" charset="0"/>
              <a:buNone/>
              <a:defRPr/>
            </a:pPr>
            <a:r>
              <a:rPr lang="en-US" sz="1800" kern="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Plot the Mandelbrot set in gray scale.</a:t>
            </a:r>
          </a:p>
        </p:txBody>
      </p:sp>
      <p:sp>
        <p:nvSpPr>
          <p:cNvPr id="161797" name="Rectangle 4"/>
          <p:cNvSpPr>
            <a:spLocks noChangeArrowheads="1"/>
          </p:cNvSpPr>
          <p:nvPr/>
        </p:nvSpPr>
        <p:spPr bwMode="auto">
          <a:xfrm>
            <a:off x="990600" y="1668463"/>
            <a:ext cx="6988175" cy="51911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public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static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void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main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String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[]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args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)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double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xc  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Double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parseDouble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args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[</a:t>
            </a:r>
            <a:r>
              <a:rPr lang="en-US" altLang="en-US" sz="1600" b="1">
                <a:solidFill>
                  <a:srgbClr val="993399"/>
                </a:solidFill>
                <a:latin typeface="Courier New" charset="0"/>
              </a:rPr>
              <a:t>0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]);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double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yc  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Double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parseDouble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args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[</a:t>
            </a:r>
            <a:r>
              <a:rPr lang="en-US" altLang="en-US" sz="1600" b="1">
                <a:solidFill>
                  <a:srgbClr val="993399"/>
                </a:solidFill>
                <a:latin typeface="Courier New" charset="0"/>
              </a:rPr>
              <a:t>1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]);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double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size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Double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.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parseDouble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args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[</a:t>
            </a:r>
            <a:r>
              <a:rPr lang="en-US" altLang="en-US" sz="1600" b="1">
                <a:solidFill>
                  <a:srgbClr val="993399"/>
                </a:solidFill>
                <a:latin typeface="Courier New" charset="0"/>
              </a:rPr>
              <a:t>2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]);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>
              <a:solidFill>
                <a:srgbClr val="000000"/>
              </a:solidFill>
              <a:latin typeface="Courier New" charset="0"/>
            </a:endParaRP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  DrawingPanel panel = new DrawingPanel(N, N);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  Graphics g = panel.getGrahics(); 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   for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i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>
                <a:solidFill>
                  <a:srgbClr val="993399"/>
                </a:solidFill>
                <a:latin typeface="Courier New" charset="0"/>
              </a:rPr>
              <a:t>0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;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i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&lt;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N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;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i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++)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for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int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j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>
                <a:solidFill>
                  <a:srgbClr val="993399"/>
                </a:solidFill>
                <a:latin typeface="Courier New" charset="0"/>
              </a:rPr>
              <a:t>0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;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j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&lt;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N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;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j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++)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        </a:t>
            </a: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double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x0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xc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-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size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/</a:t>
            </a:r>
            <a:r>
              <a:rPr lang="en-US" altLang="en-US" sz="1600" b="1">
                <a:solidFill>
                  <a:srgbClr val="993399"/>
                </a:solidFill>
                <a:latin typeface="Courier New" charset="0"/>
              </a:rPr>
              <a:t>2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+ 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size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*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/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N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         </a:t>
            </a: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double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y0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yc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-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size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/</a:t>
            </a:r>
            <a:r>
              <a:rPr lang="en-US" altLang="en-US" sz="1600" b="1">
                <a:solidFill>
                  <a:srgbClr val="993399"/>
                </a:solidFill>
                <a:latin typeface="Courier New" charset="0"/>
              </a:rPr>
              <a:t>2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+ 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size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*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j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/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N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;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         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Complex z0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en-US" sz="1600" b="1">
                <a:solidFill>
                  <a:srgbClr val="0000FF"/>
                </a:solidFill>
                <a:latin typeface="Courier New" charset="0"/>
              </a:rPr>
              <a:t>new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Complex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x0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,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y0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);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        int gray 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=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mand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z0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);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        Color color = new Color(gray, gray, gray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);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         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g.setColor( color );</a:t>
            </a:r>
            <a:endParaRPr lang="en-US" altLang="en-US" sz="1600" b="1">
              <a:solidFill>
                <a:srgbClr val="9A1900"/>
              </a:solidFill>
              <a:latin typeface="Courier New" charset="0"/>
            </a:endParaRP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         g.drawLine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(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i, N-1-j, i, N – 1 - j</a:t>
            </a: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);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b="1">
              <a:solidFill>
                <a:srgbClr val="9A1900"/>
              </a:solidFill>
              <a:latin typeface="Courier New" charset="0"/>
            </a:endParaRP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      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} // end of for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A1900"/>
                </a:solidFill>
                <a:latin typeface="Courier New" charset="0"/>
              </a:rPr>
              <a:t>   </a:t>
            </a: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} // end of for</a:t>
            </a: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435475" y="6351588"/>
            <a:ext cx="1660525" cy="2778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800" kern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(0, 0) is upper left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4171950" y="5651500"/>
            <a:ext cx="266700" cy="623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52101" y="1339413"/>
            <a:ext cx="3191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Courier New" charset="0"/>
              </a:rPr>
              <a:t>MandelbrotDrawingPanel.java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1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BF72277-31EA-0F4E-B1DE-598FAD7DE653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Mandelbrot Set</a:t>
            </a: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52388" y="1536700"/>
            <a:ext cx="39862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charset="0"/>
              </a:rPr>
              <a:t>%</a:t>
            </a:r>
            <a:r>
              <a:rPr lang="en-US" altLang="en-US" sz="1400" b="1" dirty="0">
                <a:latin typeface="Courier New" charset="0"/>
              </a:rPr>
              <a:t> java </a:t>
            </a:r>
            <a:r>
              <a:rPr lang="en-US" altLang="en-US" sz="1400" b="1" dirty="0" err="1">
                <a:latin typeface="Courier New" charset="0"/>
              </a:rPr>
              <a:t>MandelbrotDrawingPanel</a:t>
            </a:r>
            <a:r>
              <a:rPr lang="en-US" altLang="en-US" sz="1400" b="1" dirty="0">
                <a:latin typeface="Courier New" charset="0"/>
              </a:rPr>
              <a:t> –.5 0 2</a:t>
            </a:r>
          </a:p>
        </p:txBody>
      </p:sp>
      <p:sp>
        <p:nvSpPr>
          <p:cNvPr id="163844" name="Rectangle 3"/>
          <p:cNvSpPr>
            <a:spLocks noChangeArrowheads="1"/>
          </p:cNvSpPr>
          <p:nvPr/>
        </p:nvSpPr>
        <p:spPr bwMode="auto">
          <a:xfrm>
            <a:off x="4267200" y="1536700"/>
            <a:ext cx="4848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charset="0"/>
              </a:rPr>
              <a:t>%</a:t>
            </a:r>
            <a:r>
              <a:rPr lang="en-US" altLang="en-US" sz="1400" b="1" dirty="0">
                <a:latin typeface="Courier New" charset="0"/>
              </a:rPr>
              <a:t> java </a:t>
            </a:r>
            <a:r>
              <a:rPr lang="en-US" altLang="en-US" sz="1400" b="1" dirty="0" err="1">
                <a:latin typeface="Courier New" charset="0"/>
              </a:rPr>
              <a:t>MandelbrotDrawingPanel</a:t>
            </a:r>
            <a:r>
              <a:rPr lang="en-US" altLang="en-US" sz="1400" b="1" dirty="0">
                <a:latin typeface="Courier New" charset="0"/>
              </a:rPr>
              <a:t> .1045 -.637 .01</a:t>
            </a:r>
          </a:p>
        </p:txBody>
      </p:sp>
    </p:spTree>
    <p:extLst>
      <p:ext uri="{BB962C8B-B14F-4D97-AF65-F5344CB8AC3E}">
        <p14:creationId xmlns:p14="http://schemas.microsoft.com/office/powerpoint/2010/main" val="575941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79F804B-EA78-FA4A-A912-34FD269CB60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Mandelbrot Set</a:t>
            </a:r>
          </a:p>
        </p:txBody>
      </p:sp>
      <p:pic>
        <p:nvPicPr>
          <p:cNvPr id="165891" name="Picture 8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"/>
          <a:stretch>
            <a:fillRect/>
          </a:stretch>
        </p:blipFill>
        <p:spPr bwMode="auto">
          <a:xfrm>
            <a:off x="609600" y="1938338"/>
            <a:ext cx="36020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9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"/>
          <a:stretch>
            <a:fillRect/>
          </a:stretch>
        </p:blipFill>
        <p:spPr bwMode="auto">
          <a:xfrm>
            <a:off x="4983163" y="1981200"/>
            <a:ext cx="3602037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3" name="Rectangle 3"/>
          <p:cNvSpPr>
            <a:spLocks noChangeArrowheads="1"/>
          </p:cNvSpPr>
          <p:nvPr/>
        </p:nvSpPr>
        <p:spPr bwMode="auto">
          <a:xfrm>
            <a:off x="52388" y="1536700"/>
            <a:ext cx="39862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ourier New" charset="0"/>
              </a:rPr>
              <a:t>%</a:t>
            </a:r>
            <a:r>
              <a:rPr lang="en-US" altLang="en-US" sz="1400" b="1" dirty="0">
                <a:latin typeface="Courier New" charset="0"/>
              </a:rPr>
              <a:t> java </a:t>
            </a:r>
            <a:r>
              <a:rPr lang="en-US" altLang="en-US" sz="1400" b="1" dirty="0" err="1">
                <a:latin typeface="Courier New" charset="0"/>
              </a:rPr>
              <a:t>MandelbrotDrawingPanel</a:t>
            </a:r>
            <a:r>
              <a:rPr lang="en-US" altLang="en-US" sz="1400" b="1" dirty="0">
                <a:latin typeface="Courier New" charset="0"/>
              </a:rPr>
              <a:t> –.5 0 2</a:t>
            </a:r>
          </a:p>
        </p:txBody>
      </p:sp>
      <p:sp>
        <p:nvSpPr>
          <p:cNvPr id="165894" name="Rectangle 3"/>
          <p:cNvSpPr>
            <a:spLocks noChangeArrowheads="1"/>
          </p:cNvSpPr>
          <p:nvPr/>
        </p:nvSpPr>
        <p:spPr bwMode="auto">
          <a:xfrm>
            <a:off x="4267200" y="1536700"/>
            <a:ext cx="4848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charset="0"/>
              </a:rPr>
              <a:t>%</a:t>
            </a:r>
            <a:r>
              <a:rPr lang="en-US" altLang="en-US" sz="1400" b="1">
                <a:latin typeface="Courier New" charset="0"/>
              </a:rPr>
              <a:t> java MandelbrotDrawingPanel .1045 -.637 .01</a:t>
            </a:r>
          </a:p>
        </p:txBody>
      </p:sp>
    </p:spTree>
    <p:extLst>
      <p:ext uri="{BB962C8B-B14F-4D97-AF65-F5344CB8AC3E}">
        <p14:creationId xmlns:p14="http://schemas.microsoft.com/office/powerpoint/2010/main" val="361482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6EB0747-8BCB-E047-8BB9-C05D6A28D447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Mandelbrot Set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609600" y="1752600"/>
            <a:ext cx="51841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charset="0"/>
              </a:rPr>
              <a:t>%</a:t>
            </a:r>
            <a:r>
              <a:rPr lang="en-US" altLang="en-US" sz="1600" b="1" dirty="0">
                <a:latin typeface="Courier New" charset="0"/>
              </a:rPr>
              <a:t> java </a:t>
            </a:r>
            <a:r>
              <a:rPr lang="en-US" altLang="en-US" sz="1600" b="1" dirty="0" err="1">
                <a:latin typeface="Courier New" charset="0"/>
              </a:rPr>
              <a:t>MandelbrotDrawingPanelColor</a:t>
            </a:r>
            <a:r>
              <a:rPr lang="en-US" altLang="en-US" sz="1600" b="1" dirty="0">
                <a:latin typeface="Courier New" charset="0"/>
              </a:rPr>
              <a:t> –.5 0 2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295400"/>
            <a:ext cx="77724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Font typeface="ZapfDingbats" charset="0"/>
              <a:buNone/>
              <a:defRPr/>
            </a:pPr>
            <a:r>
              <a:rPr lang="en-US" sz="1800" kern="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Plot the Mandelbrot set in color using a color mapping table.</a:t>
            </a:r>
          </a:p>
        </p:txBody>
      </p:sp>
    </p:spTree>
    <p:extLst>
      <p:ext uri="{BB962C8B-B14F-4D97-AF65-F5344CB8AC3E}">
        <p14:creationId xmlns:p14="http://schemas.microsoft.com/office/powerpoint/2010/main" val="1146944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55387BA-1E97-A648-A816-F28C9E042C33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Mandelbrot Set</a:t>
            </a: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533400" y="1670129"/>
            <a:ext cx="51841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latin typeface="Courier New" charset="0"/>
              </a:rPr>
              <a:t>%</a:t>
            </a:r>
            <a:r>
              <a:rPr lang="en-US" altLang="en-US" sz="1600" b="1" dirty="0">
                <a:latin typeface="Courier New" charset="0"/>
              </a:rPr>
              <a:t> java </a:t>
            </a:r>
            <a:r>
              <a:rPr lang="en-US" altLang="en-US" sz="1600" b="1" dirty="0" err="1">
                <a:latin typeface="Courier New" charset="0"/>
              </a:rPr>
              <a:t>MandelbrotDrawingPanelColor</a:t>
            </a:r>
            <a:r>
              <a:rPr lang="en-US" altLang="en-US" sz="1600" b="1" dirty="0">
                <a:latin typeface="Courier New" charset="0"/>
              </a:rPr>
              <a:t> –.5 0 2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295400"/>
            <a:ext cx="77724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Font typeface="ZapfDingbats" charset="0"/>
              <a:buNone/>
              <a:defRPr/>
            </a:pPr>
            <a:r>
              <a:rPr lang="en-US" sz="1800" kern="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Plot the Mandelbrot set in color using a color mapping table.</a:t>
            </a:r>
          </a:p>
        </p:txBody>
      </p:sp>
      <p:pic>
        <p:nvPicPr>
          <p:cNvPr id="169989" name="Picture 3" descr="mandel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699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4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BBF1B5-7C15-CB47-BFFD-00D976781BFE}" type="slidenum">
              <a:rPr lang="en-US" altLang="en-US" sz="105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72034" name="Picture 2" descr="Fract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22250"/>
            <a:ext cx="40592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Fract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19075"/>
            <a:ext cx="40592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6" name="Picture 4" descr="Fract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592513"/>
            <a:ext cx="40592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5" descr="Fract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592513"/>
            <a:ext cx="40592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055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4950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DC620567-1D69-CF47-92B0-FEC5E363BA01}" type="slidenum">
              <a:rPr lang="en-US" altLang="en-US" sz="800">
                <a:solidFill>
                  <a:srgbClr val="000000"/>
                </a:solidFill>
                <a:latin typeface="Times New Roman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Mandelbrot Set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2071688" y="6376988"/>
            <a:ext cx="965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19175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1019175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101917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10191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1019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en-US" sz="1400">
                <a:solidFill>
                  <a:srgbClr val="000000"/>
                </a:solidFill>
              </a:rPr>
              <a:t>(-1.5, -1)</a:t>
            </a:r>
          </a:p>
        </p:txBody>
      </p:sp>
      <p:pic>
        <p:nvPicPr>
          <p:cNvPr id="174084" name="Picture 4" descr="The image “http://www.cs.princeton.edu/~wayne/mandel/gallery/mydata1.pn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3938"/>
            <a:ext cx="9144000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6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Courier New" charset="0"/>
                <a:ea typeface="ＭＳ Ｐゴシック" charset="-128"/>
              </a:rPr>
              <a:t>DrawingPanel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Design</a:t>
            </a:r>
            <a:endParaRPr lang="en-US" altLang="en-US" dirty="0">
              <a:latin typeface="Courier New" charset="0"/>
              <a:ea typeface="ＭＳ Ｐゴシック" charset="-128"/>
            </a:endParaRPr>
          </a:p>
        </p:txBody>
      </p:sp>
      <p:sp>
        <p:nvSpPr>
          <p:cNvPr id="1228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charset="2"/>
              <a:buNone/>
              <a:tabLst>
                <a:tab pos="1828800" algn="l"/>
              </a:tabLst>
            </a:pPr>
            <a:r>
              <a:rPr lang="en-US" altLang="en-US" sz="2400" dirty="0">
                <a:ea typeface="ＭＳ Ｐゴシック" charset="-128"/>
              </a:rPr>
              <a:t>Developed for the Back to Basics Textbook, using an OOP approach. Two key classes (types of objects):</a:t>
            </a:r>
          </a:p>
          <a:p>
            <a:pPr>
              <a:buFont typeface="Wingdings 2" charset="2"/>
              <a:buNone/>
              <a:tabLst>
                <a:tab pos="1828800" algn="l"/>
              </a:tabLst>
            </a:pPr>
            <a:endParaRPr lang="en-US" altLang="en-US" sz="1400" dirty="0">
              <a:ea typeface="ＭＳ Ｐゴシック" charset="-128"/>
            </a:endParaRPr>
          </a:p>
          <a:p>
            <a:pPr>
              <a:tabLst>
                <a:tab pos="1828800" algn="l"/>
              </a:tabLst>
            </a:pPr>
            <a:r>
              <a:rPr lang="en-US" altLang="en-US" sz="2400" dirty="0" err="1">
                <a:latin typeface="Courier New" charset="0"/>
                <a:ea typeface="ＭＳ Ｐゴシック" charset="-128"/>
              </a:rPr>
              <a:t>DrawingPanel</a:t>
            </a:r>
            <a:r>
              <a:rPr lang="en-US" altLang="en-US" sz="2400" dirty="0">
                <a:ea typeface="ＭＳ Ｐゴシック" charset="-128"/>
              </a:rPr>
              <a:t>: A window on the screen.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000" dirty="0">
                <a:ea typeface="ＭＳ Ｐゴシック" charset="-128"/>
              </a:rPr>
              <a:t>Not part of Java; provided by the textbook.</a:t>
            </a:r>
          </a:p>
          <a:p>
            <a:pPr lvl="1">
              <a:tabLst>
                <a:tab pos="1828800" algn="l"/>
              </a:tabLst>
            </a:pPr>
            <a:endParaRPr lang="en-US" altLang="en-US" sz="700" dirty="0">
              <a:ea typeface="ＭＳ Ｐゴシック" charset="-128"/>
            </a:endParaRPr>
          </a:p>
          <a:p>
            <a:pPr lvl="1">
              <a:tabLst>
                <a:tab pos="1828800" algn="l"/>
              </a:tabLst>
            </a:pPr>
            <a:endParaRPr lang="en-US" altLang="en-US" sz="700" dirty="0">
              <a:ea typeface="ＭＳ Ｐゴシック" charset="-128"/>
            </a:endParaRPr>
          </a:p>
          <a:p>
            <a:pPr>
              <a:tabLst>
                <a:tab pos="1828800" algn="l"/>
              </a:tabLst>
            </a:pPr>
            <a:r>
              <a:rPr lang="en-US" altLang="en-US" sz="2400" dirty="0">
                <a:latin typeface="Courier New" charset="0"/>
                <a:ea typeface="ＭＳ Ｐゴシック" charset="-128"/>
              </a:rPr>
              <a:t>Graphics</a:t>
            </a:r>
            <a:r>
              <a:rPr lang="en-US" altLang="en-US" sz="2400" dirty="0">
                <a:ea typeface="ＭＳ Ｐゴシック" charset="-128"/>
              </a:rPr>
              <a:t>: A "pen" to draw shapes 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	and lines on a window.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000" dirty="0">
                <a:ea typeface="ＭＳ Ｐゴシック" charset="-128"/>
              </a:rPr>
              <a:t>from Java standard class library</a:t>
            </a:r>
          </a:p>
        </p:txBody>
      </p:sp>
      <p:pic>
        <p:nvPicPr>
          <p:cNvPr id="1228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05200"/>
            <a:ext cx="23383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407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7C1878E-078F-4F47-B03B-647C36732A40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Mandelbrot Set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>
              <a:buClr>
                <a:srgbClr val="3333CC"/>
              </a:buClr>
              <a:buFont typeface="Wingdings" charset="2"/>
              <a:buChar char="q"/>
            </a:pPr>
            <a:r>
              <a:rPr lang="en-US" altLang="en-US" dirty="0">
                <a:solidFill>
                  <a:srgbClr val="000000"/>
                </a:solidFill>
              </a:rPr>
              <a:t>See video</a:t>
            </a:r>
          </a:p>
          <a:p>
            <a:pPr lvl="1" algn="l" eaLnBrk="1" hangingPunct="1">
              <a:buClr>
                <a:srgbClr val="3333CC"/>
              </a:buClr>
              <a:buSzPct val="85000"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https://</a:t>
            </a:r>
            <a:r>
              <a:rPr lang="en-US" altLang="en-US" sz="2800" dirty="0" err="1">
                <a:solidFill>
                  <a:srgbClr val="000000"/>
                </a:solidFill>
              </a:rPr>
              <a:t>www.bilibili.com</a:t>
            </a:r>
            <a:r>
              <a:rPr lang="en-US" altLang="en-US" sz="2800" dirty="0">
                <a:solidFill>
                  <a:srgbClr val="000000"/>
                </a:solidFill>
              </a:rPr>
              <a:t>/video/BV1ci4y1G7D2/?</a:t>
            </a:r>
            <a:r>
              <a:rPr lang="en-US" altLang="en-US" sz="2800" dirty="0" err="1">
                <a:solidFill>
                  <a:srgbClr val="000000"/>
                </a:solidFill>
              </a:rPr>
              <a:t>vd_source</a:t>
            </a:r>
            <a:r>
              <a:rPr lang="en-US" altLang="en-US" sz="2800" dirty="0">
                <a:solidFill>
                  <a:srgbClr val="000000"/>
                </a:solidFill>
              </a:rPr>
              <a:t>=4a5effc51fa44df6d45b104296de32eb</a:t>
            </a:r>
          </a:p>
        </p:txBody>
      </p:sp>
    </p:spTree>
    <p:extLst>
      <p:ext uri="{BB962C8B-B14F-4D97-AF65-F5344CB8AC3E}">
        <p14:creationId xmlns:p14="http://schemas.microsoft.com/office/powerpoint/2010/main" val="389868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Picture Data Type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>
                <a:ea typeface="ＭＳ Ｐゴシック" charset="-128"/>
              </a:rPr>
              <a:t> Raster graphics.  Basis for image processing.</a:t>
            </a:r>
          </a:p>
          <a:p>
            <a:pPr marL="0" indent="0"/>
            <a:endParaRPr lang="en-US" altLang="en-US">
              <a:ea typeface="ＭＳ Ｐゴシック" charset="-128"/>
            </a:endParaRPr>
          </a:p>
          <a:p>
            <a:pPr marL="0" indent="0"/>
            <a:r>
              <a:rPr lang="en-US" altLang="en-US">
                <a:ea typeface="ＭＳ Ｐゴシック" charset="-128"/>
              </a:rPr>
              <a:t> Set of values.  2D array of </a:t>
            </a:r>
            <a:r>
              <a:rPr lang="en-US" altLang="en-US" sz="1600" b="1">
                <a:latin typeface="Courier New" charset="0"/>
                <a:ea typeface="ＭＳ Ｐゴシック" charset="-128"/>
              </a:rPr>
              <a:t>Color</a:t>
            </a:r>
            <a:r>
              <a:rPr lang="en-US" altLang="en-US" b="1"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objects (pixels).</a:t>
            </a:r>
          </a:p>
          <a:p>
            <a:pPr marL="0" indent="0"/>
            <a:endParaRPr lang="en-US" altLang="en-US">
              <a:ea typeface="ＭＳ Ｐゴシック" charset="-128"/>
            </a:endParaRPr>
          </a:p>
          <a:p>
            <a:pPr marL="0" indent="0"/>
            <a:endParaRPr lang="en-US" altLang="en-US">
              <a:ea typeface="ＭＳ Ｐゴシック" charset="-128"/>
            </a:endParaRPr>
          </a:p>
          <a:p>
            <a:pPr marL="0" indent="0"/>
            <a:endParaRPr lang="en-US" altLang="en-US">
              <a:ea typeface="ＭＳ Ｐゴシック" charset="-128"/>
            </a:endParaRPr>
          </a:p>
          <a:p>
            <a:pPr marL="0" indent="0"/>
            <a:r>
              <a:rPr lang="en-US" altLang="en-US">
                <a:ea typeface="ＭＳ Ｐゴシック" charset="-128"/>
              </a:rPr>
              <a:t>API.</a:t>
            </a:r>
          </a:p>
        </p:txBody>
      </p:sp>
      <p:sp>
        <p:nvSpPr>
          <p:cNvPr id="178179" name="Line 109"/>
          <p:cNvSpPr>
            <a:spLocks noChangeShapeType="1"/>
          </p:cNvSpPr>
          <p:nvPr/>
        </p:nvSpPr>
        <p:spPr bwMode="auto">
          <a:xfrm>
            <a:off x="990600" y="3048000"/>
            <a:ext cx="2819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0" name="Line 110"/>
          <p:cNvSpPr>
            <a:spLocks noChangeShapeType="1"/>
          </p:cNvSpPr>
          <p:nvPr/>
        </p:nvSpPr>
        <p:spPr bwMode="auto">
          <a:xfrm>
            <a:off x="3810000" y="3048000"/>
            <a:ext cx="4495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1" name="Line 115"/>
          <p:cNvSpPr>
            <a:spLocks noChangeShapeType="1"/>
          </p:cNvSpPr>
          <p:nvPr/>
        </p:nvSpPr>
        <p:spPr bwMode="auto">
          <a:xfrm>
            <a:off x="990600" y="3048000"/>
            <a:ext cx="0" cy="3937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2" name="Line 117"/>
          <p:cNvSpPr>
            <a:spLocks noChangeShapeType="1"/>
          </p:cNvSpPr>
          <p:nvPr/>
        </p:nvSpPr>
        <p:spPr bwMode="auto">
          <a:xfrm>
            <a:off x="990600" y="5803900"/>
            <a:ext cx="2819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3" name="Line 126"/>
          <p:cNvSpPr>
            <a:spLocks noChangeShapeType="1"/>
          </p:cNvSpPr>
          <p:nvPr/>
        </p:nvSpPr>
        <p:spPr bwMode="auto">
          <a:xfrm>
            <a:off x="990600" y="3835400"/>
            <a:ext cx="0" cy="3937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4" name="Line 133"/>
          <p:cNvSpPr>
            <a:spLocks noChangeShapeType="1"/>
          </p:cNvSpPr>
          <p:nvPr/>
        </p:nvSpPr>
        <p:spPr bwMode="auto">
          <a:xfrm>
            <a:off x="990600" y="4229100"/>
            <a:ext cx="0" cy="3937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5" name="Line 140"/>
          <p:cNvSpPr>
            <a:spLocks noChangeShapeType="1"/>
          </p:cNvSpPr>
          <p:nvPr/>
        </p:nvSpPr>
        <p:spPr bwMode="auto">
          <a:xfrm>
            <a:off x="990600" y="4622800"/>
            <a:ext cx="0" cy="3937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6" name="Line 147"/>
          <p:cNvSpPr>
            <a:spLocks noChangeShapeType="1"/>
          </p:cNvSpPr>
          <p:nvPr/>
        </p:nvSpPr>
        <p:spPr bwMode="auto">
          <a:xfrm>
            <a:off x="990600" y="5016500"/>
            <a:ext cx="0" cy="3937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7" name="Line 154"/>
          <p:cNvSpPr>
            <a:spLocks noChangeShapeType="1"/>
          </p:cNvSpPr>
          <p:nvPr/>
        </p:nvSpPr>
        <p:spPr bwMode="auto">
          <a:xfrm>
            <a:off x="990600" y="5410200"/>
            <a:ext cx="0" cy="3937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8" name="Line 161"/>
          <p:cNvSpPr>
            <a:spLocks noChangeShapeType="1"/>
          </p:cNvSpPr>
          <p:nvPr/>
        </p:nvSpPr>
        <p:spPr bwMode="auto">
          <a:xfrm>
            <a:off x="3810000" y="5803900"/>
            <a:ext cx="4495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9" name="Line 248"/>
          <p:cNvSpPr>
            <a:spLocks noChangeShapeType="1"/>
          </p:cNvSpPr>
          <p:nvPr/>
        </p:nvSpPr>
        <p:spPr bwMode="auto">
          <a:xfrm>
            <a:off x="990600" y="3441700"/>
            <a:ext cx="0" cy="3937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8190" name="Picture 19" descr="Picture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7"/>
          <a:stretch>
            <a:fillRect/>
          </a:stretch>
        </p:blipFill>
        <p:spPr bwMode="auto">
          <a:xfrm>
            <a:off x="6705600" y="74613"/>
            <a:ext cx="2114550" cy="3049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91" name="Picture 20" descr="Screen shot 2010-10-26 at 11.17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530600"/>
            <a:ext cx="7132638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596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7979E1-AEBB-5F40-AFDB-DE71B0CD6D3D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381000" y="381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Plotting Mandelbrot Set (Picture)</a:t>
            </a:r>
          </a:p>
        </p:txBody>
      </p:sp>
      <p:sp>
        <p:nvSpPr>
          <p:cNvPr id="180227" name="TextBox 2"/>
          <p:cNvSpPr txBox="1">
            <a:spLocks noChangeArrowheads="1"/>
          </p:cNvSpPr>
          <p:nvPr/>
        </p:nvSpPr>
        <p:spPr bwMode="auto">
          <a:xfrm>
            <a:off x="9447213" y="3252788"/>
            <a:ext cx="184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116" name="Rectangle 3"/>
          <p:cNvSpPr txBox="1">
            <a:spLocks noChangeArrowheads="1"/>
          </p:cNvSpPr>
          <p:nvPr/>
        </p:nvSpPr>
        <p:spPr>
          <a:xfrm>
            <a:off x="533400" y="1295400"/>
            <a:ext cx="77724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Font typeface="ZapfDingbats" charset="0"/>
              <a:buNone/>
              <a:defRPr/>
            </a:pPr>
            <a:r>
              <a:rPr lang="en-US" sz="1800" kern="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Plot the Mandelbrot set in gray scale using Picture.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90600" y="1668463"/>
            <a:ext cx="6988175" cy="4699000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/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public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static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void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main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String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[]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args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{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double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xc  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Double</a:t>
            </a:r>
            <a:r>
              <a:rPr lang="en-US" sz="1600" b="1" kern="0" dirty="0" err="1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parseDouble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args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]);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double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yc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Double</a:t>
            </a:r>
            <a:r>
              <a:rPr lang="en-US" sz="1600" b="1" kern="0" dirty="0" err="1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parseDouble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args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]);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double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size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Double</a:t>
            </a:r>
            <a:r>
              <a:rPr lang="en-US" sz="1600" b="1" kern="0" dirty="0" err="1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parseDouble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args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]);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00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Picture pic = new Picture(N, N); // </a:t>
            </a:r>
            <a:r>
              <a:rPr lang="en-US" sz="1600" b="1" kern="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NxN</a:t>
            </a:r>
            <a:r>
              <a:rPr lang="en-US" sz="1600" b="1" kern="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picture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for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++)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{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for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j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j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j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++)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{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double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x0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xc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size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size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double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y0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yc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size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600" b="1" kern="0" dirty="0">
                <a:solidFill>
                  <a:srgbClr val="99339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size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Complex z0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Complex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x0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y0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gray 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mand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z0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Color color = new Color(gray, gray, gray</a:t>
            </a: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1600" b="1" kern="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pic.set</a:t>
            </a:r>
            <a:r>
              <a:rPr lang="en-US" sz="1600" b="1" kern="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600" b="1" kern="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, N-1-j, color);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9A19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 // end of for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A19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 // end of for</a:t>
            </a:r>
          </a:p>
          <a:p>
            <a:pPr algn="l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512050" y="4343400"/>
            <a:ext cx="1403350" cy="5540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800" kern="0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scale to screen coordinates</a:t>
            </a: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 flipV="1">
            <a:off x="6902450" y="4114800"/>
            <a:ext cx="60960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225925" y="6034088"/>
            <a:ext cx="1660525" cy="2778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19175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sz="1800" kern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(0, 0) is upper left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3962400" y="5334000"/>
            <a:ext cx="266700" cy="623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0605" y="1339413"/>
            <a:ext cx="2654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MandelbrotPicture.java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5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charset="0"/>
                <a:ea typeface="ＭＳ Ｐゴシック" charset="-128"/>
              </a:rPr>
              <a:t>DrawingPanel</a:t>
            </a:r>
          </a:p>
        </p:txBody>
      </p:sp>
      <p:sp>
        <p:nvSpPr>
          <p:cNvPr id="1249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charset="2"/>
              <a:buNone/>
            </a:pPr>
            <a:r>
              <a:rPr lang="en-US" altLang="en-US" sz="2000" i="1">
                <a:ea typeface="ＭＳ Ｐゴシック" charset="-128"/>
              </a:rPr>
              <a:t>A "Canvas" object that represents windows/drawing surfaces</a:t>
            </a:r>
          </a:p>
          <a:p>
            <a:pPr lvl="1"/>
            <a:endParaRPr lang="en-US" altLang="en-US" sz="1800" i="1">
              <a:ea typeface="ＭＳ Ｐゴシック" charset="-128"/>
            </a:endParaRPr>
          </a:p>
          <a:p>
            <a:r>
              <a:rPr lang="en-US" altLang="en-US" sz="2000">
                <a:ea typeface="ＭＳ Ｐゴシック" charset="-128"/>
              </a:rPr>
              <a:t>To create a window:</a:t>
            </a:r>
            <a:endParaRPr lang="en-US" altLang="en-US" sz="700">
              <a:ea typeface="ＭＳ Ｐゴシック" charset="-128"/>
            </a:endParaRPr>
          </a:p>
          <a:p>
            <a:pPr lvl="1"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DrawingPanel </a:t>
            </a:r>
            <a:r>
              <a:rPr lang="en-US" altLang="en-US" sz="1800" b="1">
                <a:ea typeface="ＭＳ Ｐゴシック" charset="-128"/>
              </a:rPr>
              <a:t>name</a:t>
            </a:r>
            <a:r>
              <a:rPr lang="en-US" altLang="en-US" sz="1800">
                <a:latin typeface="Courier New" charset="0"/>
                <a:ea typeface="ＭＳ Ｐゴシック" charset="-128"/>
              </a:rPr>
              <a:t> = new DrawingPanel(</a:t>
            </a:r>
            <a:r>
              <a:rPr lang="en-US" altLang="en-US" sz="1800" b="1">
                <a:ea typeface="ＭＳ Ｐゴシック" charset="-128"/>
              </a:rPr>
              <a:t>width</a:t>
            </a:r>
            <a:r>
              <a:rPr lang="en-US" altLang="en-US" sz="1800">
                <a:ea typeface="ＭＳ Ｐゴシック" charset="-128"/>
              </a:rPr>
              <a:t>, </a:t>
            </a:r>
            <a:r>
              <a:rPr lang="en-US" altLang="en-US" sz="1800" b="1">
                <a:ea typeface="ＭＳ Ｐゴシック" charset="-128"/>
              </a:rPr>
              <a:t>height</a:t>
            </a:r>
            <a:r>
              <a:rPr lang="en-US" altLang="en-US" sz="1800">
                <a:latin typeface="Courier New" charset="0"/>
                <a:ea typeface="ＭＳ Ｐゴシック" charset="-128"/>
              </a:rPr>
              <a:t>);</a:t>
            </a:r>
          </a:p>
          <a:p>
            <a:pPr lvl="1">
              <a:buFont typeface="Wingdings 2" charset="2"/>
              <a:buNone/>
            </a:pPr>
            <a:endParaRPr lang="en-US" altLang="en-US" sz="600">
              <a:ea typeface="ＭＳ Ｐゴシック" charset="-128"/>
            </a:endParaRPr>
          </a:p>
          <a:p>
            <a:pPr lvl="1">
              <a:buFont typeface="Wingdings 2" charset="2"/>
              <a:buNone/>
            </a:pPr>
            <a:r>
              <a:rPr lang="en-US" altLang="en-US" sz="1800">
                <a:ea typeface="ＭＳ Ｐゴシック" charset="-128"/>
              </a:rPr>
              <a:t>Example:</a:t>
            </a:r>
            <a:endParaRPr lang="en-US" altLang="en-US" sz="600">
              <a:ea typeface="ＭＳ Ｐゴシック" charset="-128"/>
            </a:endParaRPr>
          </a:p>
          <a:p>
            <a:pPr lvl="1"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DrawingPanel panel = new DrawingPanel(300, 200);</a:t>
            </a:r>
          </a:p>
          <a:p>
            <a:pPr lvl="1"/>
            <a:endParaRPr lang="en-US" altLang="en-US" sz="1800">
              <a:ea typeface="ＭＳ Ｐゴシック" charset="-128"/>
            </a:endParaRPr>
          </a:p>
          <a:p>
            <a:pPr lvl="1"/>
            <a:endParaRPr lang="en-US" altLang="en-US" sz="1400">
              <a:ea typeface="ＭＳ Ｐゴシック" charset="-128"/>
            </a:endParaRPr>
          </a:p>
          <a:p>
            <a:pPr lvl="1"/>
            <a:endParaRPr lang="en-US" altLang="en-US" sz="1400">
              <a:ea typeface="ＭＳ Ｐゴシック" charset="-128"/>
            </a:endParaRPr>
          </a:p>
        </p:txBody>
      </p:sp>
      <p:pic>
        <p:nvPicPr>
          <p:cNvPr id="1249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9257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5" descr="eas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381000"/>
            <a:ext cx="715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236538" y="6172200"/>
            <a:ext cx="309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charset="0"/>
              </a:rPr>
              <a:t>See SimplePanels.java</a:t>
            </a:r>
            <a:endParaRPr lang="en-US" altLang="en-US" sz="5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304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charset="0"/>
                <a:ea typeface="ＭＳ Ｐゴシック" charset="-128"/>
              </a:rPr>
              <a:t>Graphics</a:t>
            </a:r>
          </a:p>
        </p:txBody>
      </p:sp>
      <p:sp>
        <p:nvSpPr>
          <p:cNvPr id="1269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>
                <a:ea typeface="ＭＳ Ｐゴシック" charset="-128"/>
              </a:rPr>
              <a:t>DrawingPanel</a:t>
            </a:r>
            <a:r>
              <a:rPr lang="en-US" altLang="en-US" dirty="0">
                <a:ea typeface="ＭＳ Ｐゴシック" charset="-128"/>
              </a:rPr>
              <a:t> draws shapes / lines /characters /imagines using another object of type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Graphics</a:t>
            </a:r>
            <a:r>
              <a:rPr lang="en-US" altLang="en-US" dirty="0">
                <a:ea typeface="ＭＳ Ｐゴシック" charset="-128"/>
              </a:rPr>
              <a:t>. </a:t>
            </a:r>
            <a:endParaRPr lang="en-US" altLang="en-US" sz="2400" i="1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i="1" dirty="0">
                <a:ea typeface="ＭＳ Ｐゴシック" charset="-128"/>
              </a:rPr>
              <a:t>Graphics: Your painting toolset: "Pen" or "paint brush" objects to </a:t>
            </a:r>
            <a:r>
              <a:rPr lang="en-US" altLang="en-US" sz="2000" b="1" i="1" dirty="0">
                <a:solidFill>
                  <a:srgbClr val="FF0000"/>
                </a:solidFill>
                <a:ea typeface="ＭＳ Ｐゴシック" charset="-128"/>
              </a:rPr>
              <a:t>remember state </a:t>
            </a:r>
            <a:r>
              <a:rPr lang="en-US" altLang="en-US" sz="2000" i="1" dirty="0">
                <a:ea typeface="ＭＳ Ｐゴシック" charset="-128"/>
              </a:rPr>
              <a:t>and draw lines and shapes; fonts for character, …</a:t>
            </a:r>
            <a:endParaRPr lang="en-US" altLang="en-US" sz="1600" dirty="0">
              <a:ea typeface="ＭＳ Ｐゴシック" charset="-128"/>
            </a:endParaRPr>
          </a:p>
          <a:p>
            <a:pPr lvl="2"/>
            <a:r>
              <a:rPr lang="en-US" altLang="en-US" sz="1600" dirty="0">
                <a:ea typeface="ＭＳ Ｐゴシック" charset="-128"/>
              </a:rPr>
              <a:t>Access it by calling </a:t>
            </a:r>
            <a:r>
              <a:rPr lang="en-US" altLang="en-US" sz="1600" dirty="0" err="1">
                <a:latin typeface="Courier New" charset="0"/>
                <a:ea typeface="ＭＳ Ｐゴシック" charset="-128"/>
              </a:rPr>
              <a:t>getGraphics</a:t>
            </a:r>
            <a:r>
              <a:rPr lang="en-US" altLang="en-US" sz="1600" dirty="0">
                <a:ea typeface="ＭＳ Ｐゴシック" charset="-128"/>
              </a:rPr>
              <a:t> </a:t>
            </a:r>
            <a:br>
              <a:rPr lang="en-US" altLang="en-US" sz="1600" dirty="0">
                <a:ea typeface="ＭＳ Ｐゴシック" charset="-128"/>
              </a:rPr>
            </a:br>
            <a:r>
              <a:rPr lang="en-US" altLang="en-US" sz="1600" dirty="0">
                <a:ea typeface="ＭＳ Ｐゴシック" charset="-128"/>
              </a:rPr>
              <a:t>on a </a:t>
            </a:r>
            <a:r>
              <a:rPr lang="en-US" altLang="en-US" sz="1600" dirty="0" err="1">
                <a:latin typeface="Courier New" charset="0"/>
                <a:ea typeface="ＭＳ Ｐゴシック" charset="-128"/>
              </a:rPr>
              <a:t>DrawingPanel</a:t>
            </a:r>
            <a:r>
              <a:rPr lang="en-US" altLang="en-US" sz="1600" dirty="0">
                <a:ea typeface="ＭＳ Ｐゴシック" charset="-128"/>
              </a:rPr>
              <a:t> object. </a:t>
            </a:r>
          </a:p>
          <a:p>
            <a:pPr lvl="1">
              <a:buFont typeface="Wingdings 2" charset="2"/>
              <a:buNone/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Graphics g = </a:t>
            </a:r>
            <a:r>
              <a:rPr lang="en-US" altLang="en-US" sz="2000" dirty="0" err="1">
                <a:latin typeface="Courier New" charset="0"/>
                <a:ea typeface="ＭＳ Ｐゴシック" charset="-128"/>
              </a:rPr>
              <a:t>panel.getGraphics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();</a:t>
            </a:r>
            <a:endParaRPr lang="en-US" altLang="en-US" sz="2000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Draw shapes by calling methods</a:t>
            </a:r>
            <a:br>
              <a:rPr lang="en-US" altLang="en-US" sz="2000" dirty="0">
                <a:ea typeface="ＭＳ Ｐゴシック" charset="-128"/>
              </a:rPr>
            </a:br>
            <a:r>
              <a:rPr lang="en-US" altLang="en-US" sz="2000" dirty="0">
                <a:ea typeface="ＭＳ Ｐゴシック" charset="-128"/>
              </a:rPr>
              <a:t>on the 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Graphics</a:t>
            </a:r>
            <a:r>
              <a:rPr lang="en-US" altLang="en-US" sz="2000" dirty="0">
                <a:ea typeface="ＭＳ Ｐゴシック" charset="-128"/>
              </a:rPr>
              <a:t> object.</a:t>
            </a:r>
          </a:p>
          <a:p>
            <a:pPr lvl="1">
              <a:buFont typeface="Wingdings 2" charset="2"/>
              <a:buNone/>
            </a:pPr>
            <a:endParaRPr lang="en-US" altLang="en-US" sz="700" dirty="0">
              <a:latin typeface="Courier New" charset="0"/>
              <a:ea typeface="ＭＳ Ｐゴシック" charset="-128"/>
            </a:endParaRPr>
          </a:p>
          <a:p>
            <a:pPr lvl="1">
              <a:buNone/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 </a:t>
            </a:r>
            <a:r>
              <a:rPr lang="en-US" altLang="en-US" sz="2000" dirty="0" err="1">
                <a:latin typeface="Courier New" charset="0"/>
                <a:ea typeface="ＭＳ Ｐゴシック" charset="-128"/>
              </a:rPr>
              <a:t>g.setColor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en-US" sz="2000" dirty="0" err="1">
                <a:latin typeface="Courier New" charset="0"/>
                <a:ea typeface="ＭＳ Ｐゴシック" charset="-128"/>
              </a:rPr>
              <a:t>Color.BLACK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);</a:t>
            </a:r>
          </a:p>
          <a:p>
            <a:pPr lvl="1">
              <a:buNone/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   </a:t>
            </a:r>
            <a:r>
              <a:rPr lang="en-US" altLang="en-US" sz="2000" dirty="0" err="1">
                <a:latin typeface="Courier New" charset="0"/>
                <a:ea typeface="ＭＳ Ｐゴシック" charset="-128"/>
              </a:rPr>
              <a:t>g.fillRect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(10, 30, 60, 35);</a:t>
            </a:r>
          </a:p>
          <a:p>
            <a:pPr lvl="1">
              <a:buFont typeface="Wingdings 2" charset="2"/>
              <a:buNone/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 </a:t>
            </a:r>
            <a:r>
              <a:rPr lang="en-US" altLang="en-US" sz="2000" dirty="0" err="1">
                <a:latin typeface="Courier New" charset="0"/>
                <a:ea typeface="ＭＳ Ｐゴシック" charset="-128"/>
              </a:rPr>
              <a:t>g.fillOval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(80, 40, 50, 70);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3962400"/>
            <a:ext cx="29257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5" descr="paintbru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04800"/>
            <a:ext cx="815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901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Graphics Coordinate System</a:t>
            </a:r>
          </a:p>
        </p:txBody>
      </p:sp>
      <p:sp>
        <p:nvSpPr>
          <p:cNvPr id="1290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627313" algn="l"/>
              </a:tabLst>
            </a:pPr>
            <a:r>
              <a:rPr lang="en-US" altLang="en-US" sz="2000" dirty="0">
                <a:ea typeface="ＭＳ Ｐゴシック" charset="-128"/>
              </a:rPr>
              <a:t>Each (x, y) position is a </a:t>
            </a:r>
            <a:r>
              <a:rPr lang="en-US" altLang="en-US" sz="2000" i="1" dirty="0">
                <a:ea typeface="ＭＳ Ｐゴシック" charset="-128"/>
              </a:rPr>
              <a:t>pixel</a:t>
            </a:r>
            <a:r>
              <a:rPr lang="en-US" altLang="en-US" sz="2000" dirty="0">
                <a:ea typeface="ＭＳ Ｐゴシック" charset="-128"/>
              </a:rPr>
              <a:t>  ("picture element").</a:t>
            </a:r>
          </a:p>
          <a:p>
            <a:pPr lvl="1">
              <a:tabLst>
                <a:tab pos="2627313" algn="l"/>
              </a:tabLst>
            </a:pPr>
            <a:endParaRPr lang="en-US" altLang="en-US" sz="1800" dirty="0">
              <a:ea typeface="ＭＳ Ｐゴシック" charset="-128"/>
            </a:endParaRPr>
          </a:p>
          <a:p>
            <a:pPr>
              <a:tabLst>
                <a:tab pos="2627313" algn="l"/>
              </a:tabLst>
            </a:pPr>
            <a:r>
              <a:rPr lang="en-US" altLang="en-US" sz="2000" dirty="0">
                <a:ea typeface="ＭＳ Ｐゴシック" charset="-128"/>
              </a:rPr>
              <a:t>Position (0, 0) is at the window's top-left corner.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2627313" algn="l"/>
              </a:tabLst>
            </a:pPr>
            <a:r>
              <a:rPr lang="en-US" altLang="en-US" sz="1800" dirty="0">
                <a:ea typeface="ＭＳ Ｐゴシック" charset="-128"/>
              </a:rPr>
              <a:t>x increases rightward and the y increases </a:t>
            </a:r>
            <a:r>
              <a:rPr lang="en-US" altLang="en-US" sz="1800" u="sng" dirty="0">
                <a:ea typeface="ＭＳ Ｐゴシック" charset="-128"/>
              </a:rPr>
              <a:t>downward</a:t>
            </a:r>
            <a:r>
              <a:rPr lang="en-US" altLang="en-US" sz="1800" dirty="0">
                <a:ea typeface="ＭＳ Ｐゴシック" charset="-128"/>
              </a:rPr>
              <a:t>.</a:t>
            </a:r>
          </a:p>
          <a:p>
            <a:pPr lvl="1">
              <a:tabLst>
                <a:tab pos="2627313" algn="l"/>
              </a:tabLst>
            </a:pPr>
            <a:endParaRPr lang="en-US" altLang="en-US" sz="1800" dirty="0">
              <a:ea typeface="ＭＳ Ｐゴシック" charset="-128"/>
            </a:endParaRPr>
          </a:p>
          <a:p>
            <a:pPr>
              <a:tabLst>
                <a:tab pos="2627313" algn="l"/>
              </a:tabLst>
            </a:pPr>
            <a:r>
              <a:rPr lang="en-US" altLang="en-US" sz="2000" dirty="0">
                <a:ea typeface="ＭＳ Ｐゴシック" charset="-128"/>
              </a:rPr>
              <a:t>A rectangle from (0, 0) to (200, 100) looks like this:</a:t>
            </a:r>
            <a:endParaRPr lang="en-US" altLang="en-US" sz="2000" dirty="0">
              <a:latin typeface="Courier New" charset="0"/>
              <a:ea typeface="ＭＳ Ｐゴシック" charset="-128"/>
            </a:endParaRPr>
          </a:p>
          <a:p>
            <a:pPr lvl="1">
              <a:buFont typeface="Wingdings 2" charset="2"/>
              <a:buNone/>
              <a:tabLst>
                <a:tab pos="2627313" algn="l"/>
              </a:tabLst>
            </a:pPr>
            <a:endParaRPr lang="en-US" altLang="en-US" sz="1200" dirty="0">
              <a:latin typeface="Courier New" charset="0"/>
              <a:ea typeface="ＭＳ Ｐゴシック" charset="-128"/>
            </a:endParaRPr>
          </a:p>
          <a:p>
            <a:pPr lvl="1">
              <a:buFont typeface="Wingdings 2" charset="2"/>
              <a:buNone/>
              <a:tabLst>
                <a:tab pos="2627313" algn="l"/>
              </a:tabLst>
            </a:pPr>
            <a:r>
              <a:rPr lang="en-US" altLang="en-US" sz="1800" dirty="0">
                <a:ea typeface="ＭＳ Ｐゴシック" charset="-128"/>
              </a:rPr>
              <a:t>(0, 0) 	x+</a:t>
            </a:r>
          </a:p>
          <a:p>
            <a:pPr lvl="1">
              <a:buFont typeface="Wingdings 2" charset="2"/>
              <a:buNone/>
              <a:tabLst>
                <a:tab pos="2627313" algn="l"/>
              </a:tabLst>
            </a:pPr>
            <a:r>
              <a:rPr lang="en-US" altLang="en-US" sz="1800" dirty="0">
                <a:ea typeface="ＭＳ Ｐゴシック" charset="-128"/>
              </a:rPr>
              <a:t>      </a:t>
            </a:r>
          </a:p>
          <a:p>
            <a:pPr lvl="1">
              <a:buFont typeface="Wingdings 2" charset="2"/>
              <a:buNone/>
              <a:tabLst>
                <a:tab pos="2627313" algn="l"/>
              </a:tabLst>
            </a:pPr>
            <a:r>
              <a:rPr lang="en-US" altLang="en-US" sz="1800" dirty="0">
                <a:ea typeface="ＭＳ Ｐゴシック" charset="-128"/>
              </a:rPr>
              <a:t>      </a:t>
            </a:r>
          </a:p>
          <a:p>
            <a:pPr lvl="1">
              <a:buFont typeface="Wingdings 2" charset="2"/>
              <a:buNone/>
              <a:tabLst>
                <a:tab pos="2627313" algn="l"/>
              </a:tabLst>
            </a:pPr>
            <a:r>
              <a:rPr lang="en-US" altLang="en-US" sz="1800" dirty="0">
                <a:ea typeface="ＭＳ Ｐゴシック" charset="-128"/>
              </a:rPr>
              <a:t>	</a:t>
            </a:r>
            <a:br>
              <a:rPr lang="en-US" altLang="en-US" sz="1800" dirty="0">
                <a:ea typeface="ＭＳ Ｐゴシック" charset="-128"/>
              </a:rPr>
            </a:br>
            <a:r>
              <a:rPr lang="en-US" altLang="en-US" sz="1800" dirty="0">
                <a:ea typeface="ＭＳ Ｐゴシック" charset="-128"/>
              </a:rPr>
              <a:t>	(200, 100)</a:t>
            </a:r>
          </a:p>
          <a:p>
            <a:pPr lvl="1">
              <a:buFont typeface="Wingdings 2" charset="2"/>
              <a:buNone/>
              <a:tabLst>
                <a:tab pos="2627313" algn="l"/>
              </a:tabLst>
            </a:pPr>
            <a:r>
              <a:rPr lang="en-US" altLang="en-US" sz="1800" dirty="0">
                <a:ea typeface="ＭＳ Ｐゴシック" charset="-128"/>
              </a:rPr>
              <a:t>      y+</a:t>
            </a:r>
          </a:p>
        </p:txBody>
      </p:sp>
      <p:grpSp>
        <p:nvGrpSpPr>
          <p:cNvPr id="129027" name="Group 4"/>
          <p:cNvGrpSpPr>
            <a:grpSpLocks/>
          </p:cNvGrpSpPr>
          <p:nvPr/>
        </p:nvGrpSpPr>
        <p:grpSpPr bwMode="auto">
          <a:xfrm>
            <a:off x="1447800" y="4191000"/>
            <a:ext cx="1676400" cy="1143000"/>
            <a:chOff x="864" y="2544"/>
            <a:chExt cx="864" cy="576"/>
          </a:xfrm>
        </p:grpSpPr>
        <p:sp>
          <p:nvSpPr>
            <p:cNvPr id="129028" name="Rectangle 5"/>
            <p:cNvSpPr>
              <a:spLocks noChangeArrowheads="1"/>
            </p:cNvSpPr>
            <p:nvPr/>
          </p:nvSpPr>
          <p:spPr bwMode="auto">
            <a:xfrm>
              <a:off x="912" y="2592"/>
              <a:ext cx="81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9029" name="Line 6"/>
            <p:cNvSpPr>
              <a:spLocks noChangeShapeType="1"/>
            </p:cNvSpPr>
            <p:nvPr/>
          </p:nvSpPr>
          <p:spPr bwMode="auto">
            <a:xfrm>
              <a:off x="912" y="25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030" name="Line 7"/>
            <p:cNvSpPr>
              <a:spLocks noChangeShapeType="1"/>
            </p:cNvSpPr>
            <p:nvPr/>
          </p:nvSpPr>
          <p:spPr bwMode="auto">
            <a:xfrm>
              <a:off x="864" y="259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659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Some </a:t>
            </a:r>
            <a:r>
              <a:rPr lang="en-US" altLang="en-US">
                <a:latin typeface="Courier New" charset="0"/>
                <a:ea typeface="ＭＳ Ｐゴシック" charset="-128"/>
              </a:rPr>
              <a:t>Graphics</a:t>
            </a:r>
            <a:r>
              <a:rPr lang="en-US" altLang="en-US">
                <a:ea typeface="ＭＳ Ｐゴシック" charset="-128"/>
              </a:rPr>
              <a:t> Methods</a:t>
            </a:r>
          </a:p>
        </p:txBody>
      </p:sp>
      <p:graphicFrame>
        <p:nvGraphicFramePr>
          <p:cNvPr id="311337" name="Group 41"/>
          <p:cNvGraphicFramePr>
            <a:graphicFrameLocks noGrp="1"/>
          </p:cNvGraphicFramePr>
          <p:nvPr/>
        </p:nvGraphicFramePr>
        <p:xfrm>
          <a:off x="76200" y="1600200"/>
          <a:ext cx="9029700" cy="4608512"/>
        </p:xfrm>
        <a:graphic>
          <a:graphicData uri="http://schemas.openxmlformats.org/drawingml/2006/table">
            <a:tbl>
              <a:tblPr/>
              <a:tblGrid>
                <a:gridCol w="435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Method name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g.setColor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Color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);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set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Graphics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to paint any following shapes in the given color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g.drawLine(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);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line between points (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), (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g.drawOval(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width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height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);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outline largest oval that fits in a box of size </a:t>
                      </a: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width 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* </a:t>
                      </a: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height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with top-left at (</a:t>
                      </a: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g.drawRect(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width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height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);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outline of rectangle of size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width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*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height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with top-left at (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g.drawString(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text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);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text with bottom-left at </a:t>
                      </a: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(x, y)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g.fillOval(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width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height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);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fill largest oval that fits in a box of size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width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*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height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with top-left at (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4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g.fillRect(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width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height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);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fill rectangle of size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width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*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height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with top-left at (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1103" name="Rectangle 4"/>
          <p:cNvSpPr>
            <a:spLocks noChangeArrowheads="1"/>
          </p:cNvSpPr>
          <p:nvPr/>
        </p:nvSpPr>
        <p:spPr bwMode="auto">
          <a:xfrm>
            <a:off x="533400" y="6477000"/>
            <a:ext cx="5908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http://download.oracle.com/javase/6/docs/api/java/awt/Graphics.html</a:t>
            </a:r>
          </a:p>
        </p:txBody>
      </p:sp>
      <p:sp>
        <p:nvSpPr>
          <p:cNvPr id="131104" name="Rectangle 5"/>
          <p:cNvSpPr>
            <a:spLocks noChangeArrowheads="1"/>
          </p:cNvSpPr>
          <p:nvPr/>
        </p:nvSpPr>
        <p:spPr bwMode="auto">
          <a:xfrm>
            <a:off x="236538" y="6172200"/>
            <a:ext cx="309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charset="0"/>
              </a:rPr>
              <a:t>See SimplePanels.java</a:t>
            </a:r>
            <a:endParaRPr lang="en-US" altLang="en-US" sz="5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827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07C12E4-002E-DF49-B13F-D79CA68F5031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/>
              <a:t>8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 anchor="ctr"/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en-US" sz="4000" u="sng">
                <a:solidFill>
                  <a:srgbClr val="3333CC"/>
                </a:solidFill>
                <a:latin typeface="Comic Sans MS" charset="0"/>
              </a:rPr>
              <a:t>Outline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/>
          <a:p>
            <a:pPr marL="285750" indent="-285750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OOP analysis examples</a:t>
            </a:r>
          </a:p>
          <a:p>
            <a:pPr marL="742950" lvl="1" indent="-285750" eaLnBrk="1" hangingPunct="1">
              <a:spcBef>
                <a:spcPct val="20000"/>
              </a:spcBef>
              <a:buSzPct val="75000"/>
              <a:buFont typeface="Courier New" charset="0"/>
              <a:buChar char="o"/>
              <a:defRPr/>
            </a:pPr>
            <a:r>
              <a:rPr lang="en-US" sz="200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Random </a:t>
            </a: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objects vs </a:t>
            </a:r>
            <a:r>
              <a:rPr lang="en-US" sz="200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rPr>
              <a:t>Math.random</a:t>
            </a:r>
            <a:endParaRPr lang="en-US" sz="2000" dirty="0">
              <a:solidFill>
                <a:srgbClr val="000000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marL="800100" lvl="1" indent="-342900" eaLnBrk="1" hangingPunct="1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C00000"/>
                </a:solidFill>
                <a:latin typeface="Comic Sans MS" charset="0"/>
                <a:ea typeface="ＭＳ Ｐゴシック" charset="0"/>
                <a:cs typeface="Arial" charset="0"/>
              </a:rPr>
              <a:t>Complex numbers and fractal graphics</a:t>
            </a:r>
          </a:p>
        </p:txBody>
      </p:sp>
    </p:spTree>
    <p:extLst>
      <p:ext uri="{BB962C8B-B14F-4D97-AF65-F5344CB8AC3E}">
        <p14:creationId xmlns:p14="http://schemas.microsoft.com/office/powerpoint/2010/main" val="128957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2296554-54B4-3C4B-A604-58A21565C9B6}" type="slidenum">
              <a:rPr lang="en-US" altLang="en-US" sz="1200">
                <a:solidFill>
                  <a:srgbClr val="000000"/>
                </a:solidFill>
                <a:latin typeface="Tahom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Complex Numbers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64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/>
              <a:t>A complex number (a + b</a:t>
            </a:r>
            <a:r>
              <a:rPr lang="en-US" sz="2400" i="1" dirty="0"/>
              <a:t>i</a:t>
            </a:r>
            <a:r>
              <a:rPr lang="en-US" sz="2400" dirty="0"/>
              <a:t>) is a quintessential mathematical abstraction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(a + bi) + (c + di) = a + c + (b + d) </a:t>
            </a:r>
            <a:r>
              <a:rPr lang="en-US" sz="2000" dirty="0" err="1"/>
              <a:t>i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(a + bi) x (c + di) = ac - </a:t>
            </a:r>
            <a:r>
              <a:rPr lang="en-US" sz="2000" dirty="0" err="1"/>
              <a:t>bd</a:t>
            </a:r>
            <a:r>
              <a:rPr lang="en-US" sz="2000" dirty="0"/>
              <a:t> + (ad + </a:t>
            </a:r>
            <a:r>
              <a:rPr lang="en-US" sz="2000" dirty="0" err="1"/>
              <a:t>bc</a:t>
            </a:r>
            <a:r>
              <a:rPr lang="en-US" sz="2000" dirty="0"/>
              <a:t>)</a:t>
            </a:r>
            <a:r>
              <a:rPr lang="en-US" sz="2000" dirty="0" err="1"/>
              <a:t>i</a:t>
            </a:r>
            <a:endParaRPr lang="en-US" sz="2000" dirty="0"/>
          </a:p>
          <a:p>
            <a:pPr lvl="1">
              <a:lnSpc>
                <a:spcPct val="80000"/>
              </a:lnSpc>
              <a:defRPr/>
            </a:pPr>
            <a:endParaRPr lang="en-US" sz="2000" dirty="0"/>
          </a:p>
          <a:p>
            <a:pPr>
              <a:lnSpc>
                <a:spcPct val="80000"/>
              </a:lnSpc>
              <a:defRPr/>
            </a:pPr>
            <a:endParaRPr lang="en-US" sz="2400" dirty="0"/>
          </a:p>
          <a:p>
            <a:pPr marL="0" indent="0">
              <a:lnSpc>
                <a:spcPct val="80000"/>
              </a:lnSpc>
              <a:buFont typeface="ZapfDingbats" charset="0"/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A main power of complex numbers comes from Euler’s formula</a:t>
            </a:r>
            <a:endParaRPr lang="en-US" sz="2000" dirty="0">
              <a:ea typeface="ＭＳ Ｐゴシック" charset="-128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6096000" y="1981200"/>
            <a:ext cx="2563813" cy="1498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 type="none" w="sm" len="sm"/>
          </a:ln>
        </p:spPr>
        <p:txBody>
          <a:bodyPr lIns="182880" tIns="91440" rIns="182880" bIns="137160" anchor="ctr">
            <a:spAutoFit/>
          </a:bodyPr>
          <a:lstStyle/>
          <a:p>
            <a:pPr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50000"/>
              <a:buFont typeface="Monotype Sorts" charset="2"/>
              <a:buNone/>
              <a:defRPr/>
            </a:pPr>
            <a:r>
              <a:rPr lang="en-US" sz="1600" i="1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 = 3 + 4</a:t>
            </a:r>
            <a:r>
              <a:rPr lang="en-US" sz="1600" i="1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, 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 = -2 + 3</a:t>
            </a:r>
            <a:r>
              <a:rPr lang="en-US" sz="1600" i="1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i</a:t>
            </a:r>
            <a:endParaRPr lang="en-US" sz="1600" kern="0" dirty="0">
              <a:solidFill>
                <a:sysClr val="windowText" lastClr="000000"/>
              </a:solidFill>
              <a:latin typeface="Times New Roman" pitchFamily="-84" charset="0"/>
              <a:ea typeface="ＭＳ Ｐゴシック" charset="0"/>
              <a:cs typeface="ＭＳ Ｐゴシック" charset="0"/>
            </a:endParaRPr>
          </a:p>
          <a:p>
            <a:pPr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50000"/>
              <a:buFont typeface="Monotype Sorts" charset="2"/>
              <a:buNone/>
              <a:defRPr/>
            </a:pPr>
            <a:r>
              <a:rPr lang="en-US" sz="1600" i="1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 +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 = 1 + 7</a:t>
            </a:r>
            <a:r>
              <a:rPr lang="en-US" sz="1600" i="1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i</a:t>
            </a:r>
            <a:endParaRPr lang="en-US" sz="1600" kern="0" dirty="0">
              <a:solidFill>
                <a:sysClr val="windowText" lastClr="000000"/>
              </a:solidFill>
              <a:latin typeface="Times New Roman" pitchFamily="-84" charset="0"/>
              <a:ea typeface="ＭＳ Ｐゴシック" charset="0"/>
              <a:cs typeface="ＭＳ Ｐゴシック" charset="0"/>
            </a:endParaRPr>
          </a:p>
          <a:p>
            <a:pPr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50000"/>
              <a:buFont typeface="Monotype Sorts" charset="2"/>
              <a:buNone/>
              <a:defRPr/>
            </a:pPr>
            <a:r>
              <a:rPr lang="en-US" sz="1600" i="1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  <a:latin typeface="Symbol" charset="2"/>
                <a:ea typeface="ＭＳ Ｐゴシック" charset="0"/>
                <a:cs typeface="ＭＳ Ｐゴシック" charset="0"/>
                <a:sym typeface="Symbol" charset="2"/>
              </a:rPr>
              <a:t>* </a:t>
            </a:r>
            <a:r>
              <a:rPr lang="en-US" sz="1600" i="1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 = -18 +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i</a:t>
            </a:r>
            <a:endParaRPr lang="en-US" sz="1600" kern="0" dirty="0">
              <a:solidFill>
                <a:sysClr val="windowText" lastClr="000000"/>
              </a:solidFill>
              <a:latin typeface="Times New Roman" pitchFamily="-84" charset="0"/>
              <a:ea typeface="ＭＳ Ｐゴシック" charset="0"/>
              <a:cs typeface="ＭＳ Ｐゴシック" charset="0"/>
            </a:endParaRPr>
          </a:p>
          <a:p>
            <a:pPr algn="l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50000"/>
              <a:buFont typeface="Monotype Sorts" charset="2"/>
              <a:buNone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| </a:t>
            </a:r>
            <a:r>
              <a:rPr lang="en-US" sz="1600" i="1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 pitchFamily="-84" charset="0"/>
                <a:ea typeface="ＭＳ Ｐゴシック" charset="0"/>
                <a:cs typeface="ＭＳ Ｐゴシック" charset="0"/>
              </a:rPr>
              <a:t> | 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78532" y="4837763"/>
                <a:ext cx="21956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</a:rPr>
                      <m:t>[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e>
                    </m:func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32" y="4837763"/>
                <a:ext cx="219560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6667" t="-26000" r="-527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93362" y="4844880"/>
                <a:ext cx="770852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r</m:t>
                      </m:r>
                      <m:r>
                        <a:rPr lang="en-US" sz="20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e</m:t>
                      </m:r>
                      <m:r>
                        <a:rPr lang="en-US" sz="2000" b="0" i="1" baseline="30000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baseline="30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𝜙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362" y="4844880"/>
                <a:ext cx="770852" cy="300660"/>
              </a:xfrm>
              <a:prstGeom prst="rect">
                <a:avLst/>
              </a:prstGeom>
              <a:blipFill rotWithShape="0">
                <a:blip r:embed="rId4"/>
                <a:stretch>
                  <a:fillRect l="-7143" t="-146939" r="-3968" b="-187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819400" y="4605352"/>
            <a:ext cx="1879600" cy="2024842"/>
            <a:chOff x="2819400" y="4605352"/>
            <a:chExt cx="1879600" cy="20248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9400" y="4605352"/>
              <a:ext cx="1879600" cy="202484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auto">
            <a:xfrm>
              <a:off x="3429000" y="5958269"/>
              <a:ext cx="228600" cy="27546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281893" y="5857066"/>
                  <a:ext cx="75141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893" y="5857066"/>
                  <a:ext cx="751414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80108" y="5444132"/>
                <a:ext cx="28986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</a:rPr>
                      <m:t>r</m:t>
                    </m:r>
                    <m:r>
                      <a:rPr lang="en-US" sz="2000" b="0" i="0" baseline="-25000" smtClean="0">
                        <a:latin typeface="Cambria Math" charset="0"/>
                      </a:rPr>
                      <m:t>1</m:t>
                    </m:r>
                    <m:r>
                      <a:rPr lang="en-US" sz="2000" b="0" i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𝜑</m:t>
                        </m:r>
                        <m:r>
                          <a:rPr lang="en-US" sz="20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sz="2000">
                        <a:latin typeface="Cambria Math" charset="0"/>
                      </a:rPr>
                      <m:t>r</m:t>
                    </m:r>
                    <m:r>
                      <a:rPr lang="en-US" sz="2000" b="0" i="0" baseline="-25000" smtClean="0">
                        <a:latin typeface="Cambria Math" charset="0"/>
                      </a:rPr>
                      <m:t>2</m:t>
                    </m:r>
                    <m:r>
                      <a:rPr lang="en-US" sz="200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𝜑</m:t>
                        </m:r>
                        <m:r>
                          <a:rPr lang="en-US" sz="20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US" sz="2000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sz="2000" dirty="0"/>
                  <a:t> r</a:t>
                </a:r>
                <a:r>
                  <a:rPr lang="en-US" sz="2000" baseline="-25000" dirty="0"/>
                  <a:t>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𝜑</m:t>
                        </m:r>
                        <m:r>
                          <a:rPr lang="en-US" sz="2000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𝜑</m:t>
                        </m:r>
                        <m:r>
                          <a:rPr lang="en-US" sz="2000" i="1" baseline="-25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108" y="5444132"/>
                <a:ext cx="2898679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421" t="-141176" b="-17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5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1_Kurose">
  <a:themeElements>
    <a:clrScheme name="1_Ku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cs112</Template>
  <TotalTime>16530</TotalTime>
  <Words>2616</Words>
  <Application>Microsoft Macintosh PowerPoint</Application>
  <PresentationFormat>On-screen Show (4:3)</PresentationFormat>
  <Paragraphs>423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ＭＳ Ｐゴシック</vt:lpstr>
      <vt:lpstr>ZapfDingbats</vt:lpstr>
      <vt:lpstr>Arial</vt:lpstr>
      <vt:lpstr>Cambria Math</vt:lpstr>
      <vt:lpstr>Comic Sans MS</vt:lpstr>
      <vt:lpstr>Courier New</vt:lpstr>
      <vt:lpstr>Monotype Sorts</vt:lpstr>
      <vt:lpstr>Symbol</vt:lpstr>
      <vt:lpstr>Tahoma</vt:lpstr>
      <vt:lpstr>Times New Roman</vt:lpstr>
      <vt:lpstr>Verdana</vt:lpstr>
      <vt:lpstr>Wingdings</vt:lpstr>
      <vt:lpstr>Wingdings 2</vt:lpstr>
      <vt:lpstr>1_Kurose</vt:lpstr>
      <vt:lpstr>PowerPoint Presentation</vt:lpstr>
      <vt:lpstr>StdDraw</vt:lpstr>
      <vt:lpstr>DrawingPanel Design</vt:lpstr>
      <vt:lpstr>DrawingPanel</vt:lpstr>
      <vt:lpstr>Graphics</vt:lpstr>
      <vt:lpstr>Graphics Coordinate System</vt:lpstr>
      <vt:lpstr>Some Graphics Methods</vt:lpstr>
      <vt:lpstr>PowerPoint Presentation</vt:lpstr>
      <vt:lpstr>Complex Numbers</vt:lpstr>
      <vt:lpstr>Complex Numbers are Widely Used </vt:lpstr>
      <vt:lpstr>A Complex Class</vt:lpstr>
      <vt:lpstr>A Complex Class</vt:lpstr>
      <vt:lpstr>The Complex Class: Design Question</vt:lpstr>
      <vt:lpstr>The Consistency (Familiarity) Design Principle</vt:lpstr>
      <vt:lpstr>PowerPoint Presentation</vt:lpstr>
      <vt:lpstr>Immutability:  Advantages and Disadvantages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Mandelbrot Set</vt:lpstr>
      <vt:lpstr>PowerPoint Presentation</vt:lpstr>
      <vt:lpstr>Picture Data Type</vt:lpstr>
      <vt:lpstr>PowerPoint Presentation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112 Introduction to Programming</dc:title>
  <dc:subject>Lecture 2: Programming Language Levels and Java Program Structure</dc:subject>
  <dc:creator>Richard Yang</dc:creator>
  <cp:lastModifiedBy>Simmons</cp:lastModifiedBy>
  <cp:revision>1061</cp:revision>
  <cp:lastPrinted>2017-04-08T18:54:29Z</cp:lastPrinted>
  <dcterms:created xsi:type="dcterms:W3CDTF">1999-08-16T14:47:17Z</dcterms:created>
  <dcterms:modified xsi:type="dcterms:W3CDTF">2025-12-11T01:07:52Z</dcterms:modified>
</cp:coreProperties>
</file>