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83"/>
  </p:notesMasterIdLst>
  <p:handoutMasterIdLst>
    <p:handoutMasterId r:id="rId84"/>
  </p:handoutMasterIdLst>
  <p:sldIdLst>
    <p:sldId id="256" r:id="rId2"/>
    <p:sldId id="1777" r:id="rId3"/>
    <p:sldId id="1535" r:id="rId4"/>
    <p:sldId id="1790" r:id="rId5"/>
    <p:sldId id="1793" r:id="rId6"/>
    <p:sldId id="1571" r:id="rId7"/>
    <p:sldId id="1572" r:id="rId8"/>
    <p:sldId id="1573" r:id="rId9"/>
    <p:sldId id="1574" r:id="rId10"/>
    <p:sldId id="1575" r:id="rId11"/>
    <p:sldId id="1577" r:id="rId12"/>
    <p:sldId id="1579" r:id="rId13"/>
    <p:sldId id="1580" r:id="rId14"/>
    <p:sldId id="1581" r:id="rId15"/>
    <p:sldId id="1835" r:id="rId16"/>
    <p:sldId id="1837" r:id="rId17"/>
    <p:sldId id="1716" r:id="rId18"/>
    <p:sldId id="1752" r:id="rId19"/>
    <p:sldId id="1770" r:id="rId20"/>
    <p:sldId id="1771" r:id="rId21"/>
    <p:sldId id="1753" r:id="rId22"/>
    <p:sldId id="1754" r:id="rId23"/>
    <p:sldId id="1755" r:id="rId24"/>
    <p:sldId id="1768" r:id="rId25"/>
    <p:sldId id="1794" r:id="rId26"/>
    <p:sldId id="1795" r:id="rId27"/>
    <p:sldId id="1796" r:id="rId28"/>
    <p:sldId id="1797" r:id="rId29"/>
    <p:sldId id="1798" r:id="rId30"/>
    <p:sldId id="1799" r:id="rId31"/>
    <p:sldId id="1800" r:id="rId32"/>
    <p:sldId id="1801" r:id="rId33"/>
    <p:sldId id="1802" r:id="rId34"/>
    <p:sldId id="1832" r:id="rId35"/>
    <p:sldId id="1804" r:id="rId36"/>
    <p:sldId id="1807" r:id="rId37"/>
    <p:sldId id="1808" r:id="rId38"/>
    <p:sldId id="1809" r:id="rId39"/>
    <p:sldId id="1833" r:id="rId40"/>
    <p:sldId id="1811" r:id="rId41"/>
    <p:sldId id="1812" r:id="rId42"/>
    <p:sldId id="1813" r:id="rId43"/>
    <p:sldId id="1814" r:id="rId44"/>
    <p:sldId id="1816" r:id="rId45"/>
    <p:sldId id="1817" r:id="rId46"/>
    <p:sldId id="1818" r:id="rId47"/>
    <p:sldId id="1819" r:id="rId48"/>
    <p:sldId id="1820" r:id="rId49"/>
    <p:sldId id="1821" r:id="rId50"/>
    <p:sldId id="1822" r:id="rId51"/>
    <p:sldId id="1900" r:id="rId52"/>
    <p:sldId id="1792" r:id="rId53"/>
    <p:sldId id="1839" r:id="rId54"/>
    <p:sldId id="1840" r:id="rId55"/>
    <p:sldId id="1841" r:id="rId56"/>
    <p:sldId id="1842" r:id="rId57"/>
    <p:sldId id="1803" r:id="rId58"/>
    <p:sldId id="1843" r:id="rId59"/>
    <p:sldId id="1844" r:id="rId60"/>
    <p:sldId id="1874" r:id="rId61"/>
    <p:sldId id="1887" r:id="rId62"/>
    <p:sldId id="1888" r:id="rId63"/>
    <p:sldId id="1783" r:id="rId64"/>
    <p:sldId id="1644" r:id="rId65"/>
    <p:sldId id="1875" r:id="rId66"/>
    <p:sldId id="1876" r:id="rId67"/>
    <p:sldId id="1726" r:id="rId68"/>
    <p:sldId id="1645" r:id="rId69"/>
    <p:sldId id="1730" r:id="rId70"/>
    <p:sldId id="1732" r:id="rId71"/>
    <p:sldId id="1733" r:id="rId72"/>
    <p:sldId id="1731" r:id="rId73"/>
    <p:sldId id="1646" r:id="rId74"/>
    <p:sldId id="1734" r:id="rId75"/>
    <p:sldId id="1647" r:id="rId76"/>
    <p:sldId id="1728" r:id="rId77"/>
    <p:sldId id="1649" r:id="rId78"/>
    <p:sldId id="1650" r:id="rId79"/>
    <p:sldId id="1893" r:id="rId80"/>
    <p:sldId id="1894" r:id="rId81"/>
    <p:sldId id="1896" r:id="rId8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864FB3-7D95-B040-B93C-490EBEAE9D00}">
          <p14:sldIdLst>
            <p14:sldId id="256"/>
          </p14:sldIdLst>
        </p14:section>
        <p14:section name="OOP" id="{3E254D8C-87A9-B148-BF5C-B24816635C4B}">
          <p14:sldIdLst>
            <p14:sldId id="1777"/>
            <p14:sldId id="1535"/>
            <p14:sldId id="1790"/>
            <p14:sldId id="1793"/>
            <p14:sldId id="1571"/>
            <p14:sldId id="1572"/>
            <p14:sldId id="1573"/>
            <p14:sldId id="1574"/>
            <p14:sldId id="1575"/>
            <p14:sldId id="1577"/>
            <p14:sldId id="1579"/>
            <p14:sldId id="1580"/>
            <p14:sldId id="1581"/>
            <p14:sldId id="1835"/>
            <p14:sldId id="1837"/>
          </p14:sldIdLst>
        </p14:section>
        <p14:section name="OOP design and analysis" id="{5467C502-BFC7-6C44-B037-FF8314115529}">
          <p14:sldIdLst>
            <p14:sldId id="1716"/>
            <p14:sldId id="1752"/>
            <p14:sldId id="1770"/>
            <p14:sldId id="1771"/>
            <p14:sldId id="1753"/>
            <p14:sldId id="1754"/>
            <p14:sldId id="1755"/>
            <p14:sldId id="1768"/>
            <p14:sldId id="1794"/>
            <p14:sldId id="1795"/>
            <p14:sldId id="1796"/>
            <p14:sldId id="1797"/>
            <p14:sldId id="1798"/>
            <p14:sldId id="1799"/>
            <p14:sldId id="1800"/>
            <p14:sldId id="1801"/>
            <p14:sldId id="1802"/>
            <p14:sldId id="1832"/>
            <p14:sldId id="1804"/>
            <p14:sldId id="1807"/>
            <p14:sldId id="1808"/>
            <p14:sldId id="1809"/>
            <p14:sldId id="1833"/>
            <p14:sldId id="1811"/>
            <p14:sldId id="1812"/>
            <p14:sldId id="1813"/>
            <p14:sldId id="1814"/>
            <p14:sldId id="1816"/>
            <p14:sldId id="1817"/>
            <p14:sldId id="1818"/>
            <p14:sldId id="1819"/>
            <p14:sldId id="1820"/>
            <p14:sldId id="1821"/>
            <p14:sldId id="1822"/>
          </p14:sldIdLst>
        </p14:section>
        <p14:section name="OOP examples" id="{6D5E5456-8EA3-E545-ACF8-5757797FD61D}">
          <p14:sldIdLst>
            <p14:sldId id="1900"/>
            <p14:sldId id="1792"/>
            <p14:sldId id="1839"/>
            <p14:sldId id="1840"/>
            <p14:sldId id="1841"/>
            <p14:sldId id="1842"/>
            <p14:sldId id="1803"/>
            <p14:sldId id="1843"/>
            <p14:sldId id="1844"/>
          </p14:sldIdLst>
        </p14:section>
        <p14:section name="Class relationship: Composition, association, inheritance" id="{E67C105E-CEB5-D441-959A-23EE6EE637E9}">
          <p14:sldIdLst>
            <p14:sldId id="1874"/>
            <p14:sldId id="1887"/>
            <p14:sldId id="1888"/>
            <p14:sldId id="1783"/>
            <p14:sldId id="1644"/>
            <p14:sldId id="1875"/>
            <p14:sldId id="1876"/>
            <p14:sldId id="1726"/>
            <p14:sldId id="1645"/>
            <p14:sldId id="1730"/>
            <p14:sldId id="1732"/>
            <p14:sldId id="1733"/>
            <p14:sldId id="1731"/>
            <p14:sldId id="1646"/>
            <p14:sldId id="1734"/>
            <p14:sldId id="1647"/>
            <p14:sldId id="1728"/>
            <p14:sldId id="1649"/>
            <p14:sldId id="1650"/>
            <p14:sldId id="1893"/>
            <p14:sldId id="1894"/>
            <p14:sldId id="1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2"/>
    <p:restoredTop sz="96835"/>
  </p:normalViewPr>
  <p:slideViewPr>
    <p:cSldViewPr>
      <p:cViewPr varScale="1">
        <p:scale>
          <a:sx n="150" d="100"/>
          <a:sy n="150" d="100"/>
        </p:scale>
        <p:origin x="2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1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24CCC11-7055-CB4C-B254-6B091CBFF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9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3683577-D5AA-1040-B357-4CAA6DBF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42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113BBF8-E77F-7A4B-BD32-7C9E474E7609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460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几类常犯的错误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 不小心置顶了返回值，就不是构造方法了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1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第三类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CN" dirty="0"/>
              <a:t>构造方法定义的形式参数跟类的属性一样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10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为了区分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7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92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11E99C-347C-774F-884D-F5CB9C72C66E}" type="slidenum">
              <a:rPr lang="en-US" altLang="en-US" sz="1300">
                <a:solidFill>
                  <a:srgbClr val="000000"/>
                </a:solidFill>
              </a:rPr>
              <a:pPr/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645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>
                <a:latin typeface="Times New Roman" charset="0"/>
                <a:ea typeface="ＭＳ Ｐゴシック" charset="-128"/>
              </a:rPr>
              <a:t>以第三次作业作为例子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，认识一下什么是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OOP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设计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Times New Roman" charset="0"/>
                <a:ea typeface="ＭＳ Ｐゴシック" charset="-128"/>
              </a:rPr>
              <a:t>左边：火箭数据和画火箭在一起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Times New Roman" charset="0"/>
                <a:ea typeface="ＭＳ Ｐゴシック" charset="-128"/>
              </a:rPr>
              <a:t>右边：分开，我们可以拿来画任意的火箭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02F4E82-CB58-9349-A406-EBB1CD66A0EA}" type="slidenum">
              <a:rPr lang="en-US" altLang="en-US" sz="1300">
                <a:solidFill>
                  <a:srgbClr val="000000"/>
                </a:solidFill>
                <a:ea typeface="MS PGothic" charset="-128"/>
              </a:rPr>
              <a:pPr/>
              <a:t>18</a:t>
            </a:fld>
            <a:endParaRPr lang="en-US" altLang="en-US" sz="130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096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F05BD44-19FF-B54A-A516-CF2CFCC09E72}" type="slidenum">
              <a:rPr lang="en-US" altLang="en-US" sz="1300">
                <a:solidFill>
                  <a:srgbClr val="000000"/>
                </a:solidFill>
              </a:rPr>
              <a:pPr/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19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D7F439-19A8-C04D-9F92-C824012FCB72}" type="slidenum">
              <a:rPr lang="en-US" altLang="en-US" sz="1300">
                <a:solidFill>
                  <a:srgbClr val="000000"/>
                </a:solidFill>
              </a:rPr>
              <a:pPr/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461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4979964-7B33-4940-9F2C-5489936E64F7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23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 dirty="0" err="1">
                <a:latin typeface="Comic Sans MS" charset="0"/>
                <a:ea typeface="ＭＳ Ｐゴシック" charset="-128"/>
              </a:rPr>
              <a:t>注意move方法</a:t>
            </a:r>
            <a:endParaRPr lang="en-US" altLang="en-US" dirty="0">
              <a:latin typeface="Comic Sans M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6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53595F8-C04D-064E-9CF2-A4A5DC2EDD85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24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Comic Sans MS" charset="0"/>
                <a:ea typeface="ＭＳ Ｐゴシック" charset="-128"/>
              </a:rPr>
              <a:t>原理</a:t>
            </a:r>
            <a:r>
              <a:rPr lang="zh-CN" altLang="en-US" dirty="0">
                <a:latin typeface="Comic Sans MS" charset="0"/>
                <a:ea typeface="ＭＳ Ｐゴシック" charset="-128"/>
              </a:rPr>
              <a:t>：一直</a:t>
            </a:r>
            <a:r>
              <a:rPr lang="en-US" altLang="zh-CN" dirty="0">
                <a:latin typeface="Comic Sans MS" charset="0"/>
                <a:ea typeface="ＭＳ Ｐゴシック" charset="-128"/>
              </a:rPr>
              <a:t>move</a:t>
            </a:r>
            <a:r>
              <a:rPr lang="zh-CN" altLang="en-US" dirty="0">
                <a:latin typeface="Comic Sans MS" charset="0"/>
                <a:ea typeface="ＭＳ Ｐゴシック" charset="-128"/>
              </a:rPr>
              <a:t>，一直画</a:t>
            </a:r>
            <a:endParaRPr lang="en-US" altLang="en-US" dirty="0">
              <a:latin typeface="Comic Sans MS" charset="0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Comic Sans MS" charset="0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Comic Sans MS" charset="0"/>
                <a:ea typeface="ＭＳ Ｐゴシック" charset="-128"/>
              </a:rPr>
              <a:t>演示</a:t>
            </a:r>
            <a:r>
              <a:rPr lang="zh-CN" altLang="en-US" dirty="0">
                <a:latin typeface="Comic Sans MS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java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BouncingBalls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10</a:t>
            </a:r>
            <a:r>
              <a:rPr lang="zh-CN" alt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（后面传入小球数量）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eaLnBrk="1" hangingPunct="1"/>
            <a:endParaRPr lang="en-US" altLang="en-US" dirty="0">
              <a:latin typeface="Comic Sans M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98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对比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049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11E99C-347C-774F-884D-F5CB9C72C66E}" type="slidenum">
              <a:rPr lang="en-US" altLang="en-US" sz="1300">
                <a:solidFill>
                  <a:srgbClr val="000000"/>
                </a:solidFill>
              </a:rPr>
              <a:pPr/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44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2BCCB38-CA21-9745-AAE5-837F374B9545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 dirty="0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156176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246F7E4-07BD-CD4B-B503-00C8D80E3AA8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324277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40086F2-CA9B-AA4A-B226-9AE5A573CA81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1751348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2E394E8-FCFA-224B-AF54-8215C086EE55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29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24980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2AAB562-AB73-074B-AFA8-BE457441006B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317469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A937D58-823D-DC42-A192-A105A5543BE6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1012523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072CA8A-220B-F34C-AC73-49612AEFBFD3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bit recycler = garbage collector</a:t>
            </a:r>
          </a:p>
        </p:txBody>
      </p:sp>
    </p:spTree>
    <p:extLst>
      <p:ext uri="{BB962C8B-B14F-4D97-AF65-F5344CB8AC3E}">
        <p14:creationId xmlns:p14="http://schemas.microsoft.com/office/powerpoint/2010/main" val="18500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A330890-C8B2-D347-8085-04776B3B2639}" type="slidenum">
              <a:rPr lang="en-US" altLang="en-US" sz="13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en-US" altLang="en-US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800600" cy="3600450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6" tIns="43243" rIns="86486" bIns="43243"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Main memory (on 64-bit machine since double is 64 bits).</a:t>
            </a:r>
          </a:p>
        </p:txBody>
      </p:sp>
    </p:spTree>
    <p:extLst>
      <p:ext uri="{BB962C8B-B14F-4D97-AF65-F5344CB8AC3E}">
        <p14:creationId xmlns:p14="http://schemas.microsoft.com/office/powerpoint/2010/main" val="388531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11E99C-347C-774F-884D-F5CB9C72C66E}" type="slidenum">
              <a:rPr lang="en-US" altLang="en-US" sz="1300">
                <a:solidFill>
                  <a:srgbClr val="000000"/>
                </a:solidFill>
              </a:rPr>
              <a:pPr/>
              <a:t>34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7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从static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是什么使用的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84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5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D207C9D-9956-F64B-80A3-B708A6C3426C}" type="slidenum">
              <a:rPr lang="en-US" altLang="en-US" sz="1300">
                <a:solidFill>
                  <a:srgbClr val="000000"/>
                </a:solidFill>
              </a:rPr>
              <a:pPr/>
              <a:t>36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如果还有半小时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，讲这部分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029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F502602-AC9C-FE44-81B9-636609583CDD}" type="slidenum">
              <a:rPr lang="en-US" altLang="en-US" sz="1300">
                <a:solidFill>
                  <a:srgbClr val="000000"/>
                </a:solidFill>
              </a:rPr>
              <a:pPr/>
              <a:t>37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937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03C11D-C960-9446-B838-9E950FE2315C}" type="slidenum">
              <a:rPr lang="en-US" altLang="en-US" sz="1300">
                <a:solidFill>
                  <a:srgbClr val="000000"/>
                </a:solidFill>
              </a:rPr>
              <a:pPr/>
              <a:t>38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63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11E99C-347C-774F-884D-F5CB9C72C66E}" type="slidenum">
              <a:rPr lang="en-US" altLang="en-US" sz="1300">
                <a:solidFill>
                  <a:srgbClr val="000000"/>
                </a:solidFill>
              </a:rPr>
              <a:pPr/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我们已经学习了data和behavior的封装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，那么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15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AA561EE-C120-604C-8939-D3EF9A8064BB}" type="slidenum">
              <a:rPr lang="en-US" altLang="en-US" sz="1300">
                <a:solidFill>
                  <a:srgbClr val="000000"/>
                </a:solidFill>
              </a:rPr>
              <a:pPr/>
              <a:t>40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zh-CN" altLang="en-US" dirty="0">
                <a:ea typeface="ＭＳ Ｐゴシック" charset="-128"/>
              </a:rPr>
              <a:t>对象的用户或客户端不应该了解状态的内部表示或算法的细节</a:t>
            </a:r>
            <a:r>
              <a:rPr lang="en-US" altLang="zh-CN" dirty="0">
                <a:ea typeface="ＭＳ Ｐゴシック" charset="-128"/>
              </a:rPr>
              <a:t>——</a:t>
            </a:r>
            <a:r>
              <a:rPr lang="zh-CN" altLang="en-US" dirty="0">
                <a:ea typeface="ＭＳ Ｐゴシック" charset="-128"/>
              </a:rPr>
              <a:t>对象应该是一个封装的实体（一个黑盒），而不泄露实现。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563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4BA0270-1536-0244-A963-8F8FB916FC00}" type="slidenum">
              <a:rPr lang="en-US" altLang="en-US" sz="1300">
                <a:solidFill>
                  <a:srgbClr val="000000"/>
                </a:solidFill>
              </a:rPr>
              <a:pPr/>
              <a:t>41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封装的目的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864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5DCB1E8-4DF5-8647-B4C4-DF17361DFF95}" type="slidenum">
              <a:rPr lang="en-US" altLang="en-US" sz="1300">
                <a:solidFill>
                  <a:srgbClr val="000000"/>
                </a:solidFill>
              </a:rPr>
              <a:pPr/>
              <a:t>42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7550"/>
            <a:ext cx="4800600" cy="3600450"/>
          </a:xfrm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sz="180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59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两个方面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281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617C331-34D8-3E4C-86AE-E7B70D82A151}" type="slidenum">
              <a:rPr lang="en-US" altLang="en-US" sz="1300">
                <a:solidFill>
                  <a:srgbClr val="000000"/>
                </a:solidFill>
              </a:rPr>
              <a:pPr/>
              <a:t>45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sz="1200" i="0" dirty="0">
                <a:solidFill>
                  <a:srgbClr val="CC0000"/>
                </a:solidFill>
                <a:ea typeface="ＭＳ Ｐゴシック" charset="-128"/>
              </a:rPr>
              <a:t>access modifiers</a:t>
            </a:r>
            <a:r>
              <a:rPr lang="zh-CN" altLang="en-US" sz="1200" i="0" dirty="0">
                <a:solidFill>
                  <a:srgbClr val="CC0000"/>
                </a:solidFill>
                <a:ea typeface="ＭＳ Ｐゴシック" charset="-128"/>
              </a:rPr>
              <a:t>：访问修饰符</a:t>
            </a:r>
            <a:endParaRPr lang="en-US" altLang="en-US" i="0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00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6BA0089-52CD-8A47-A464-9D4E2A879F07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举例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：衣柜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501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91F9A02-9E0D-0D4F-8ACF-622BF55500C7}" type="slidenum">
              <a:rPr lang="en-US" altLang="en-US" sz="1300">
                <a:solidFill>
                  <a:srgbClr val="000000"/>
                </a:solidFill>
              </a:rPr>
              <a:pPr/>
              <a:t>46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97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C27949-2C48-0641-A9A5-00FFFC1F59B8}" type="slidenum">
              <a:rPr lang="en-US" altLang="en-US" sz="1300">
                <a:solidFill>
                  <a:srgbClr val="000000"/>
                </a:solidFill>
              </a:rPr>
              <a:pPr/>
              <a:t>47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Service解释一下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87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044E86-626A-E84E-B959-8994E180C5B9}" type="slidenum">
              <a:rPr lang="en-US" altLang="en-US" sz="1300">
                <a:solidFill>
                  <a:srgbClr val="000000"/>
                </a:solidFill>
              </a:rPr>
              <a:pPr/>
              <a:t>48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7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EC30520-78A1-B149-ACFB-0707F2C0326C}" type="slidenum">
              <a:rPr lang="en-US" altLang="en-US" sz="1300">
                <a:solidFill>
                  <a:srgbClr val="000000"/>
                </a:solidFill>
              </a:rPr>
              <a:pPr/>
              <a:t>49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278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04BEFE-AB9F-DD4B-8C2E-0A8C8467400D}" type="slidenum">
              <a:rPr lang="en-US" altLang="en-US" sz="1300">
                <a:solidFill>
                  <a:srgbClr val="000000"/>
                </a:solidFill>
              </a:rPr>
              <a:pPr/>
              <a:t>50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99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E1F9-E827-F0D7-B557-AFF4FF16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9B4A1FEE-CEF3-43F8-3F09-F95471B4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51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BBDF1AE-FAE2-C030-64CE-246876934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A288227-D7EF-35A3-D915-8A69411A1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444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3E8CBF-8F7A-C74E-B1F0-20440847ABD3}" type="slidenum">
              <a:rPr lang="en-US" altLang="en-US" sz="1300">
                <a:solidFill>
                  <a:srgbClr val="000000"/>
                </a:solidFill>
              </a:rPr>
              <a:pPr/>
              <a:t>52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9153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2E48243-428B-2F41-A7F2-D09389B7FD3C}" type="slidenum">
              <a:rPr lang="en-US" altLang="en-US" sz="1300">
                <a:solidFill>
                  <a:srgbClr val="000000"/>
                </a:solidFill>
              </a:rPr>
              <a:pPr/>
              <a:t>53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45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21408CB-AC2A-ED4A-9C65-0106A9A5A05A}" type="slidenum">
              <a:rPr lang="en-US" altLang="en-US" sz="1300">
                <a:solidFill>
                  <a:srgbClr val="000000"/>
                </a:solidFill>
              </a:rPr>
              <a:pPr/>
              <a:t>54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omic Sans MS" charset="0"/>
                <a:ea typeface="ＭＳ Ｐゴシック" charset="-128"/>
              </a:rPr>
              <a:t>http://</a:t>
            </a:r>
            <a:r>
              <a:rPr lang="en-US" altLang="en-US" dirty="0" err="1">
                <a:latin typeface="Comic Sans MS" charset="0"/>
                <a:ea typeface="ＭＳ Ｐゴシック" charset="-128"/>
              </a:rPr>
              <a:t>docs.oracle.com</a:t>
            </a:r>
            <a:r>
              <a:rPr lang="en-US" altLang="en-US" dirty="0">
                <a:latin typeface="Comic Sans MS" charset="0"/>
                <a:ea typeface="ＭＳ Ｐゴシック" charset="-128"/>
              </a:rPr>
              <a:t>/</a:t>
            </a:r>
            <a:r>
              <a:rPr lang="en-US" altLang="en-US" dirty="0" err="1">
                <a:latin typeface="Comic Sans MS" charset="0"/>
                <a:ea typeface="ＭＳ Ｐゴシック" charset="-128"/>
              </a:rPr>
              <a:t>javase</a:t>
            </a:r>
            <a:r>
              <a:rPr lang="en-US" altLang="en-US" dirty="0">
                <a:latin typeface="Comic Sans MS" charset="0"/>
                <a:ea typeface="ＭＳ Ｐゴシック" charset="-128"/>
              </a:rPr>
              <a:t>/7/docs/</a:t>
            </a:r>
            <a:r>
              <a:rPr lang="en-US" altLang="en-US" dirty="0" err="1">
                <a:latin typeface="Comic Sans MS" charset="0"/>
                <a:ea typeface="ＭＳ Ｐゴシック" charset="-128"/>
              </a:rPr>
              <a:t>api</a:t>
            </a:r>
            <a:r>
              <a:rPr lang="en-US" altLang="en-US" dirty="0">
                <a:latin typeface="Comic Sans MS" charset="0"/>
                <a:ea typeface="ＭＳ Ｐゴシック" charset="-128"/>
              </a:rPr>
              <a:t>/java/lang/</a:t>
            </a:r>
            <a:r>
              <a:rPr lang="en-US" altLang="en-US" dirty="0" err="1">
                <a:latin typeface="Comic Sans MS" charset="0"/>
                <a:ea typeface="ＭＳ Ｐゴシック" charset="-128"/>
              </a:rPr>
              <a:t>Math.html#random</a:t>
            </a:r>
            <a:r>
              <a:rPr lang="en-US" altLang="en-US" dirty="0">
                <a:latin typeface="Comic Sans MS" charset="0"/>
                <a:ea typeface="ＭＳ Ｐゴシック" charset="-128"/>
              </a:rPr>
              <a:t>()</a:t>
            </a:r>
          </a:p>
          <a:p>
            <a:endParaRPr lang="en-US" altLang="en-US" dirty="0">
              <a:latin typeface="Times New Roman" charset="0"/>
              <a:ea typeface="ＭＳ Ｐゴシック" charset="-128"/>
            </a:endParaRP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linear congruential pseudorandom number generator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线性同余伪随机数生成器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976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5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57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C57FB2-EE6D-D94A-9884-C51F449E89CB}" type="slidenum">
              <a:rPr lang="en-US" altLang="en-US" sz="1300">
                <a:solidFill>
                  <a:srgbClr val="000000"/>
                </a:solidFill>
              </a:rPr>
              <a:pPr/>
              <a:t>57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40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C57FB2-EE6D-D94A-9884-C51F449E89CB}" type="slidenum">
              <a:rPr lang="en-US" altLang="en-US" sz="1300">
                <a:solidFill>
                  <a:srgbClr val="000000"/>
                </a:solidFill>
              </a:rPr>
              <a:pPr/>
              <a:t>58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Delegation</a:t>
            </a:r>
            <a:r>
              <a:rPr lang="zh-CN" altLang="en-US" sz="12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： 委托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226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E36382-DA25-2C45-85BE-601ADF34196C}" type="slidenum">
              <a:rPr lang="en-US" altLang="en-US" sz="1300">
                <a:solidFill>
                  <a:srgbClr val="000000"/>
                </a:solidFill>
              </a:rPr>
              <a:pPr/>
              <a:t>59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7265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60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9825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61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067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62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09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1014A7-F627-EA40-ABCE-AFB344E0C908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143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D86EA9-DBAD-414A-9F71-F8306F656E5C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1149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D86EA9-DBAD-414A-9F71-F8306F656E5C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思考用什么方法实现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3986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B4ADEA4-6100-ED43-92E3-D75156E88FA8}" type="slidenum">
              <a:rPr lang="en-US" altLang="en-US" sz="1300">
                <a:solidFill>
                  <a:srgbClr val="000000"/>
                </a:solidFill>
              </a:rPr>
              <a:pPr/>
              <a:t>67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21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构造方法</a:t>
            </a:r>
            <a:r>
              <a:rPr lang="zh-CN" altLang="en-US" dirty="0"/>
              <a:t>：初始化属性</a:t>
            </a:r>
            <a:endParaRPr lang="en-US" altLang="zh-CN" dirty="0"/>
          </a:p>
          <a:p>
            <a:endParaRPr lang="en-US" dirty="0"/>
          </a:p>
          <a:p>
            <a:r>
              <a:rPr lang="en-US" dirty="0" err="1"/>
              <a:t>三点注意</a:t>
            </a:r>
            <a:r>
              <a:rPr lang="zh-CN" altLang="en-US" dirty="0"/>
              <a:t>：</a:t>
            </a:r>
            <a:endParaRPr lang="en-US" dirty="0"/>
          </a:p>
          <a:p>
            <a:r>
              <a:rPr lang="zh-CN" altLang="en-US" dirty="0"/>
              <a:t>注意特定的结构</a:t>
            </a:r>
            <a:endParaRPr lang="en-US" dirty="0"/>
          </a:p>
          <a:p>
            <a:r>
              <a:rPr lang="zh-CN" altLang="en-US" dirty="0"/>
              <a:t>注意不能有返回值</a:t>
            </a:r>
            <a:endParaRPr lang="en-US" dirty="0"/>
          </a:p>
          <a:p>
            <a:r>
              <a:rPr lang="zh-CN" altLang="en-US" dirty="0"/>
              <a:t>如果没有默认全为</a:t>
            </a:r>
            <a:r>
              <a:rPr lang="en-US" altLang="zh-CN" dirty="0"/>
              <a:t>0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322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858875-5E97-7344-A5DA-1963F38F3808}" type="slidenum">
              <a:rPr lang="en-US" altLang="en-US" sz="1300">
                <a:solidFill>
                  <a:srgbClr val="000000"/>
                </a:solidFill>
              </a:rPr>
              <a:pPr/>
              <a:t>68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558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B509242-01A3-F343-A243-86246BDED9F7}" type="slidenum">
              <a:rPr lang="en-US" altLang="en-US" sz="1300">
                <a:solidFill>
                  <a:srgbClr val="000000"/>
                </a:solidFill>
              </a:rPr>
              <a:pPr/>
              <a:t>69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9892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4658093-1C8A-8449-99E5-CFF88C6CA8CD}" type="slidenum">
              <a:rPr lang="en-US" altLang="en-US" sz="1300">
                <a:solidFill>
                  <a:srgbClr val="000000"/>
                </a:solidFill>
              </a:rPr>
              <a:pPr/>
              <a:t>70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025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5A360B3-867E-0547-9505-1013EAD9FEFC}" type="slidenum">
              <a:rPr lang="en-US" altLang="en-US" sz="1300">
                <a:solidFill>
                  <a:srgbClr val="000000"/>
                </a:solidFill>
              </a:rPr>
              <a:pPr/>
              <a:t>71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1735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CE5871-749C-6C45-A7E6-AE4F2218B6F5}" type="slidenum">
              <a:rPr lang="en-US" altLang="en-US" sz="1300">
                <a:solidFill>
                  <a:srgbClr val="000000"/>
                </a:solidFill>
              </a:rPr>
              <a:pPr/>
              <a:t>72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6106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42AFC4D-F929-114E-9C1D-A4FCF4C2BFBD}" type="slidenum">
              <a:rPr lang="en-US" altLang="en-US" sz="1300"/>
              <a:pPr/>
              <a:t>73</a:t>
            </a:fld>
            <a:endParaRPr lang="en-US" altLang="en-US" sz="1300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Final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字段可以通过构造方法初始化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418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0B2B944-D942-244F-8CB7-1D873EFA9D92}" type="slidenum">
              <a:rPr lang="en-US" altLang="en-US" sz="1300">
                <a:solidFill>
                  <a:srgbClr val="000000"/>
                </a:solidFill>
              </a:rPr>
              <a:pPr/>
              <a:t>74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5832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4E2289-2DD1-B54C-BAEF-483AAB93B2F6}" type="slidenum">
              <a:rPr lang="en-US" altLang="en-US" sz="1300"/>
              <a:pPr/>
              <a:t>75</a:t>
            </a:fld>
            <a:endParaRPr lang="en-US" altLang="en-US" sz="13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input values are in (latitude, longitude)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Consider using a Location ADT instead that computes distances according to great circle</a:t>
            </a:r>
          </a:p>
        </p:txBody>
      </p:sp>
    </p:spTree>
    <p:extLst>
      <p:ext uri="{BB962C8B-B14F-4D97-AF65-F5344CB8AC3E}">
        <p14:creationId xmlns:p14="http://schemas.microsoft.com/office/powerpoint/2010/main" val="1310656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3F0862C-6868-6245-915A-6D6E68D2D3D9}" type="slidenum">
              <a:rPr lang="en-US" altLang="en-US" sz="1300"/>
              <a:pPr/>
              <a:t>77</a:t>
            </a:fld>
            <a:endParaRPr lang="en-US" alt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8592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01984C-44CB-8741-AC85-C0C035EFD960}" type="slidenum">
              <a:rPr lang="en-US" altLang="en-US" sz="1300"/>
              <a:pPr/>
              <a:t>78</a:t>
            </a:fld>
            <a:endParaRPr lang="en-US" altLang="en-US" sz="13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47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211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79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917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BA8917B-8843-F14C-BD58-07C1D315ADEA}" type="slidenum">
              <a:rPr lang="en-US" altLang="en-US" sz="1300">
                <a:solidFill>
                  <a:srgbClr val="000000"/>
                </a:solidFill>
              </a:rPr>
              <a:pPr/>
              <a:t>81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13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2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重载构造函数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83577-D5AA-1040-B357-4CAA6DBF1B0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72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2FE3-AF97-E243-ABE1-D3F919F2F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2642-4B0D-1047-894A-EC2ADDF7D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7771-BD80-1142-86F3-0FC94A89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8DD6-A845-E546-BE25-129ED3BF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94D9-84AD-DA4A-965D-BC3897BA4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AF07-3C43-1845-B924-0012E013E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2B97-1281-144E-8266-AAEFBE77D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98A0-3764-6A49-9551-6B2B2CCC9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74A2-BC33-DA44-8749-FCC396CFB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17CD-6B71-2D43-8BF5-CF271A4E9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CF9B-725B-8147-B2B6-CB14CA313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9B81DAEE-3E4D-AB4F-AD95-5E7099EE6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400800" cy="3352800"/>
          </a:xfrm>
        </p:spPr>
        <p:txBody>
          <a:bodyPr/>
          <a:lstStyle/>
          <a:p>
            <a:pPr>
              <a:buClr>
                <a:srgbClr val="3333CC"/>
              </a:buClr>
            </a:pPr>
            <a:b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Object-oriented programming</a:t>
            </a:r>
          </a:p>
          <a:p>
            <a:endParaRPr lang="en-US" altLang="zh-CN" sz="2000" b="1" kern="0" dirty="0">
              <a:ea typeface="ＭＳ Ｐゴシック" charset="-128"/>
            </a:endParaRPr>
          </a:p>
          <a:p>
            <a:endParaRPr lang="en-US" altLang="zh-CN" sz="2000" b="1" dirty="0">
              <a:ea typeface="ＭＳ Ｐゴシック" charset="-128"/>
            </a:endParaRPr>
          </a:p>
          <a:p>
            <a:r>
              <a:rPr lang="en-US" altLang="zh-CN" sz="2000" b="1" kern="0" dirty="0" err="1">
                <a:ea typeface="ＭＳ Ｐゴシック" charset="-128"/>
              </a:rPr>
              <a:t>Qiao</a:t>
            </a:r>
            <a:r>
              <a:rPr lang="zh-CN" altLang="en-US" sz="2000" b="1" kern="0" dirty="0">
                <a:ea typeface="ＭＳ Ｐゴシック" charset="-128"/>
              </a:rPr>
              <a:t> </a:t>
            </a:r>
            <a:r>
              <a:rPr lang="en-US" altLang="zh-CN" sz="2000" b="1" kern="0" dirty="0">
                <a:ea typeface="ＭＳ Ｐゴシック" charset="-128"/>
              </a:rPr>
              <a:t>Xiang</a:t>
            </a:r>
            <a:r>
              <a:rPr lang="en-US" altLang="zh-CN" sz="2000" kern="0" dirty="0">
                <a:ea typeface="ＭＳ Ｐゴシック" charset="-128"/>
              </a:rPr>
              <a:t>,</a:t>
            </a:r>
            <a:r>
              <a:rPr lang="zh-CN" altLang="en-US" sz="2000" kern="0" dirty="0">
                <a:ea typeface="ＭＳ Ｐゴシック" charset="-128"/>
              </a:rPr>
              <a:t> </a:t>
            </a:r>
            <a:r>
              <a:rPr lang="en-US" altLang="zh-CN" sz="2000" kern="0" dirty="0">
                <a:ea typeface="ＭＳ Ｐゴシック" charset="-128"/>
              </a:rPr>
              <a:t>Qingyu</a:t>
            </a:r>
            <a:r>
              <a:rPr lang="zh-CN" altLang="en-US" sz="2000" kern="0" dirty="0">
                <a:ea typeface="ＭＳ Ｐゴシック" charset="-128"/>
              </a:rPr>
              <a:t> </a:t>
            </a:r>
            <a:r>
              <a:rPr lang="en-US" altLang="zh-CN" sz="2000" kern="0" dirty="0">
                <a:ea typeface="ＭＳ Ｐゴシック" charset="-128"/>
              </a:rPr>
              <a:t>Song</a:t>
            </a:r>
            <a:endParaRPr lang="en-US" altLang="x-none" sz="2000" kern="0" dirty="0">
              <a:ea typeface="ＭＳ Ｐゴシック" charset="-128"/>
            </a:endParaRPr>
          </a:p>
          <a:p>
            <a:r>
              <a:rPr lang="en-US" altLang="x-none" sz="2000" kern="0" dirty="0">
                <a:ea typeface="ＭＳ Ｐゴシック" charset="-128"/>
              </a:rPr>
              <a:t>https://</a:t>
            </a:r>
            <a:r>
              <a:rPr lang="en-US" altLang="x-none" sz="2000" kern="0" dirty="0" err="1">
                <a:ea typeface="ＭＳ Ｐゴシック" charset="-128"/>
              </a:rPr>
              <a:t>sngroup.org.cn</a:t>
            </a:r>
            <a:r>
              <a:rPr lang="en-US" altLang="x-none" sz="2000" kern="0" dirty="0">
                <a:ea typeface="ＭＳ Ｐゴシック" charset="-128"/>
              </a:rPr>
              <a:t>/courses/</a:t>
            </a:r>
            <a:r>
              <a:rPr lang="en-US" altLang="zh-CN" sz="2000" kern="0" dirty="0">
                <a:ea typeface="ＭＳ Ｐゴシック" charset="-128"/>
              </a:rPr>
              <a:t>ct</a:t>
            </a:r>
            <a:r>
              <a:rPr lang="en-US" altLang="x-none" sz="2000" kern="0" dirty="0">
                <a:ea typeface="ＭＳ Ｐゴシック" charset="-128"/>
              </a:rPr>
              <a:t>-xmuf25/</a:t>
            </a:r>
            <a:r>
              <a:rPr lang="en-US" altLang="x-none" sz="2000" kern="0" dirty="0" err="1">
                <a:ea typeface="ＭＳ Ｐゴシック" charset="-128"/>
              </a:rPr>
              <a:t>index.shtml</a:t>
            </a:r>
            <a:endParaRPr lang="en-US" altLang="zh-CN" sz="2000" kern="0" dirty="0">
              <a:ea typeface="ＭＳ Ｐゴシック" charset="-128"/>
            </a:endParaRPr>
          </a:p>
          <a:p>
            <a:r>
              <a:rPr lang="en-US" altLang="zh-CN" sz="2000" kern="0" dirty="0">
                <a:ea typeface="ＭＳ Ｐゴシック" charset="-128"/>
              </a:rPr>
              <a:t>12/10/2025</a:t>
            </a:r>
            <a:endParaRPr lang="en-US" altLang="x-none" sz="2800" kern="0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BF053-81C1-C431-2FF7-885949C1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7" y="6358928"/>
            <a:ext cx="811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Multiple Constructors</a:t>
            </a:r>
          </a:p>
        </p:txBody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charset="-128"/>
              </a:rPr>
              <a:t>A class can have multiple constructors.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Each one must accept a unique set of parameters (same rule of method </a:t>
            </a:r>
            <a:r>
              <a:rPr lang="en-US" altLang="en-US" sz="2000" u="sng" dirty="0">
                <a:ea typeface="ＭＳ Ｐゴシック" charset="-128"/>
              </a:rPr>
              <a:t>overloading</a:t>
            </a:r>
            <a:r>
              <a:rPr lang="en-US" altLang="en-US" sz="2000" dirty="0">
                <a:ea typeface="ＭＳ Ｐゴシック" charset="-128"/>
              </a:rPr>
              <a:t>).</a:t>
            </a:r>
          </a:p>
          <a:p>
            <a:pPr lvl="1" eaLnBrk="1" hangingPunct="1"/>
            <a:endParaRPr lang="en-US" altLang="en-US" sz="2000" dirty="0">
              <a:ea typeface="ＭＳ Ｐゴシック" charset="-128"/>
            </a:endParaRPr>
          </a:p>
          <a:p>
            <a:pPr lvl="1" eaLnBrk="1" hangingPunct="1"/>
            <a:endParaRPr lang="en-US" altLang="en-US" sz="2000" dirty="0">
              <a:ea typeface="ＭＳ Ｐゴシック" charset="-128"/>
            </a:endParaRPr>
          </a:p>
          <a:p>
            <a:pPr eaLnBrk="1" hangingPunct="1"/>
            <a:endParaRPr lang="en-US" altLang="en-US" sz="2400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6CF09DC-997A-5033-86F8-B553B0D6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10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Common Constructor Issues</a:t>
            </a:r>
          </a:p>
        </p:txBody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en-US" sz="2000" dirty="0">
                <a:ea typeface="ＭＳ Ｐゴシック" charset="-128"/>
              </a:rPr>
              <a:t>1.  By </a:t>
            </a:r>
            <a:r>
              <a:rPr lang="en-US" altLang="en-US" sz="2000" u="sng" dirty="0">
                <a:ea typeface="ＭＳ Ｐゴシック" charset="-128"/>
              </a:rPr>
              <a:t>accidentally</a:t>
            </a:r>
            <a:r>
              <a:rPr lang="en-US" altLang="en-US" sz="2000" dirty="0">
                <a:ea typeface="ＭＳ Ｐゴシック" charset="-128"/>
              </a:rPr>
              <a:t> giving the constructor a return type</a:t>
            </a:r>
            <a:r>
              <a:rPr lang="en-US" altLang="zh-CN" sz="2000" dirty="0">
                <a:ea typeface="ＭＳ Ｐゴシック" charset="-128"/>
              </a:rPr>
              <a:t>.</a:t>
            </a:r>
            <a:r>
              <a:rPr lang="en-US" altLang="en-US" sz="2000" dirty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en-US" sz="1800" dirty="0">
                <a:ea typeface="ＭＳ Ｐゴシック" charset="-128"/>
              </a:rPr>
              <a:t>	</a:t>
            </a:r>
            <a:r>
              <a:rPr lang="en-US" altLang="zh-CN" sz="1800" dirty="0">
                <a:ea typeface="ＭＳ Ｐゴシック" charset="-128"/>
              </a:rPr>
              <a:t>N</a:t>
            </a:r>
            <a:r>
              <a:rPr lang="en-US" altLang="en-US" sz="1800" dirty="0">
                <a:ea typeface="ＭＳ Ｐゴシック" charset="-128"/>
              </a:rPr>
              <a:t>ot a constructor, but a method named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Point</a:t>
            </a:r>
            <a:endParaRPr lang="en-US" altLang="en-US" sz="1800" dirty="0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600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public </a:t>
            </a:r>
            <a:r>
              <a:rPr lang="en-US" altLang="en-US" sz="1800" b="1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void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Point(int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, int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x =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y =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}</a:t>
            </a:r>
          </a:p>
          <a:p>
            <a:pPr marL="342900" lvl="1" indent="-342900" eaLnBrk="1" hangingPunct="1">
              <a:lnSpc>
                <a:spcPct val="90000"/>
              </a:lnSpc>
              <a:buSzPct val="85000"/>
              <a:buNone/>
            </a:pPr>
            <a:r>
              <a:rPr lang="en-US" altLang="en-US" sz="2000" dirty="0">
                <a:ea typeface="ＭＳ Ｐゴシック" charset="-128"/>
              </a:rPr>
              <a:t>2. Declare a local variable with the same name as a field. </a:t>
            </a:r>
          </a:p>
          <a:p>
            <a:pPr marL="342900" lvl="1" indent="-342900" eaLnBrk="1" hangingPunct="1">
              <a:lnSpc>
                <a:spcPct val="90000"/>
              </a:lnSpc>
              <a:buSzPct val="85000"/>
              <a:buNone/>
            </a:pP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1800" dirty="0">
                <a:ea typeface="ＭＳ Ｐゴシック" charset="-128"/>
              </a:rPr>
              <a:t>Rather than storing value into the field, the param is passed to local variable. The field remains 0.</a:t>
            </a:r>
            <a:endParaRPr lang="en-US" altLang="en-US" sz="2000" dirty="0">
              <a:ea typeface="ＭＳ Ｐゴシック" charset="-128"/>
            </a:endParaRP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600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marL="342900" lvl="1" indent="-342900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public class Point {</a:t>
            </a:r>
          </a:p>
          <a:p>
            <a:pPr marL="342900" lvl="1" indent="-342900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int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marL="342900" lvl="1" indent="-342900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int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public Point(int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, int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en-US" sz="1800" b="1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x =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en-US" sz="1800" b="1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y =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}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}</a:t>
            </a:r>
          </a:p>
          <a:p>
            <a:pPr marL="342900" lvl="1" indent="-342900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22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12D6D6-12FD-4F9E-1CE4-F6803D7C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11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Common Constructor Issues</a:t>
            </a:r>
          </a:p>
        </p:txBody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000" b="1" dirty="0">
                <a:ea typeface="ＭＳ Ｐゴシック" charset="-128"/>
              </a:rPr>
              <a:t>“</a:t>
            </a:r>
            <a:r>
              <a:rPr lang="en-US" altLang="en-US" sz="2000" b="1" dirty="0">
                <a:ea typeface="ＭＳ Ｐゴシック" charset="-128"/>
              </a:rPr>
              <a:t>shadowing</a:t>
            </a:r>
            <a:r>
              <a:rPr lang="en-US" altLang="zh-CN" sz="2000" b="1" dirty="0">
                <a:ea typeface="ＭＳ Ｐゴシック" charset="-128"/>
              </a:rPr>
              <a:t>”</a:t>
            </a:r>
            <a:r>
              <a:rPr lang="en-US" altLang="en-US" sz="2000" dirty="0">
                <a:ea typeface="ＭＳ Ｐゴシック" charset="-128"/>
              </a:rPr>
              <a:t>:  2 variables with same name in same scope.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Normally illegal, </a:t>
            </a:r>
            <a:r>
              <a:rPr lang="en-US" altLang="en-US" sz="1800" dirty="0">
                <a:solidFill>
                  <a:srgbClr val="FF0000"/>
                </a:solidFill>
                <a:ea typeface="ＭＳ Ｐゴシック" charset="-128"/>
              </a:rPr>
              <a:t>except when one variable is a field</a:t>
            </a:r>
            <a:endParaRPr lang="en-US" altLang="en-US" sz="2000" dirty="0">
              <a:solidFill>
                <a:srgbClr val="FF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8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public class Point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...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public Point(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(</a:t>
            </a:r>
            <a:r>
              <a:rPr lang="ja-JP" altLang="en-US" sz="18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800" dirty="0">
                <a:latin typeface="Courier New" charset="0"/>
                <a:ea typeface="ＭＳ Ｐゴシック" charset="-128"/>
              </a:rPr>
              <a:t>x = </a:t>
            </a:r>
            <a:r>
              <a:rPr lang="ja-JP" altLang="en-US" sz="18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800" dirty="0">
                <a:latin typeface="Courier New" charset="0"/>
                <a:ea typeface="ＭＳ Ｐゴシック" charset="-128"/>
              </a:rPr>
              <a:t> + x);// para x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In most of the class,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800" dirty="0">
                <a:ea typeface="ＭＳ Ｐゴシック" charset="-128"/>
              </a:rPr>
              <a:t> and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800" dirty="0">
                <a:ea typeface="ＭＳ Ｐゴシック" charset="-128"/>
              </a:rPr>
              <a:t> refer to the fields.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In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Point(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x,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y)</a:t>
            </a:r>
            <a:r>
              <a:rPr lang="en-US" altLang="en-US" sz="1800" dirty="0">
                <a:ea typeface="ＭＳ Ｐゴシック" charset="-128"/>
              </a:rPr>
              <a:t>,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800" dirty="0">
                <a:ea typeface="ＭＳ Ｐゴシック" charset="-128"/>
              </a:rPr>
              <a:t> and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800" dirty="0">
                <a:ea typeface="ＭＳ Ｐゴシック" charset="-128"/>
              </a:rPr>
              <a:t> refer to the method's parameters.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8A01767-EEF6-D830-F883-4D7784A2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12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none" dirty="0">
                <a:ea typeface="ＭＳ Ｐゴシック" charset="-128"/>
              </a:rPr>
              <a:t>The </a:t>
            </a:r>
            <a:r>
              <a:rPr lang="en-US" altLang="en-US" u="none" dirty="0">
                <a:latin typeface="Courier New" charset="0"/>
                <a:ea typeface="ＭＳ Ｐゴシック" charset="-128"/>
              </a:rPr>
              <a:t>this</a:t>
            </a:r>
            <a:r>
              <a:rPr lang="en-US" altLang="en-US" u="none" dirty="0">
                <a:ea typeface="ＭＳ Ｐゴシック" charset="-128"/>
              </a:rPr>
              <a:t> keyword</a:t>
            </a:r>
            <a:r>
              <a:rPr lang="en-US" altLang="zh-CN" u="none" dirty="0">
                <a:ea typeface="ＭＳ Ｐゴシック" charset="-128"/>
              </a:rPr>
              <a:t>: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zh-CN" u="none" dirty="0">
                <a:ea typeface="ＭＳ Ｐゴシック" charset="-128"/>
              </a:rPr>
              <a:t>Access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zh-CN" u="none" dirty="0">
                <a:ea typeface="ＭＳ Ｐゴシック" charset="-128"/>
              </a:rPr>
              <a:t>Fields/Methods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zh-CN" u="none" dirty="0">
                <a:ea typeface="ＭＳ Ｐゴシック" charset="-128"/>
              </a:rPr>
              <a:t>within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zh-CN" u="none" dirty="0">
                <a:ea typeface="ＭＳ Ｐゴシック" charset="-128"/>
              </a:rPr>
              <a:t>Class</a:t>
            </a:r>
            <a:endParaRPr lang="en-US" altLang="en-US" u="none" dirty="0">
              <a:ea typeface="ＭＳ Ｐゴシック" charset="-128"/>
            </a:endParaRPr>
          </a:p>
        </p:txBody>
      </p:sp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657600" algn="l"/>
              </a:tabLst>
            </a:pPr>
            <a:r>
              <a:rPr lang="en-US" altLang="en-US" sz="2400" b="1" dirty="0">
                <a:latin typeface="Courier New" charset="0"/>
                <a:ea typeface="ＭＳ Ｐゴシック" charset="-128"/>
              </a:rPr>
              <a:t>this</a:t>
            </a:r>
            <a:r>
              <a:rPr lang="en-US" altLang="en-US" sz="2400" dirty="0">
                <a:ea typeface="ＭＳ Ｐゴシック" charset="-128"/>
              </a:rPr>
              <a:t> : Refers to the implicit parameter inside your class.</a:t>
            </a:r>
          </a:p>
          <a:p>
            <a:pPr lvl="1" eaLnBrk="1" hangingPunct="1">
              <a:buFont typeface="Wingdings 2" charset="2"/>
              <a:buNone/>
              <a:tabLst>
                <a:tab pos="3657600" algn="l"/>
              </a:tabLst>
            </a:pPr>
            <a:r>
              <a:rPr lang="en-US" altLang="en-US" sz="1800" dirty="0">
                <a:ea typeface="ＭＳ Ｐゴシック" charset="-128"/>
              </a:rPr>
              <a:t>	</a:t>
            </a:r>
            <a:r>
              <a:rPr lang="en-US" altLang="en-US" sz="1800" i="1" dirty="0">
                <a:ea typeface="ＭＳ Ｐゴシック" charset="-128"/>
              </a:rPr>
              <a:t>(a variable that stores the object on which a method is called)</a:t>
            </a:r>
          </a:p>
          <a:p>
            <a:pPr lvl="1" eaLnBrk="1" hangingPunct="1">
              <a:buFont typeface="Wingdings 2" charset="2"/>
              <a:buNone/>
              <a:tabLst>
                <a:tab pos="3657600" algn="l"/>
              </a:tabLst>
            </a:pPr>
            <a:endParaRPr lang="en-US" altLang="en-US" sz="1800" i="1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  <a:tabLst>
                <a:tab pos="3657600" algn="l"/>
              </a:tabLst>
            </a:pPr>
            <a:endParaRPr lang="en-US" altLang="en-US" sz="1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657600" algn="l"/>
              </a:tabLst>
            </a:pPr>
            <a:r>
              <a:rPr lang="en-US" altLang="en-US" sz="2000" dirty="0">
                <a:ea typeface="ＭＳ Ｐゴシック" charset="-128"/>
              </a:rPr>
              <a:t>Refer to a field:	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this.</a:t>
            </a:r>
            <a:r>
              <a:rPr lang="en-US" altLang="en-US" sz="2000" b="1" dirty="0" err="1">
                <a:ea typeface="ＭＳ Ｐゴシック" charset="-128"/>
              </a:rPr>
              <a:t>field</a:t>
            </a:r>
            <a:endParaRPr lang="en-US" altLang="en-US" sz="2000" b="1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  <a:tabLst>
                <a:tab pos="3657600" algn="l"/>
              </a:tabLst>
            </a:pPr>
            <a:endParaRPr lang="en-US" altLang="en-US" sz="2000" b="1" i="1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657600" algn="l"/>
              </a:tabLst>
            </a:pPr>
            <a:r>
              <a:rPr lang="en-US" altLang="en-US" sz="2000" dirty="0">
                <a:ea typeface="ＭＳ Ｐゴシック" charset="-128"/>
              </a:rPr>
              <a:t>Call a method:	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this.</a:t>
            </a:r>
            <a:r>
              <a:rPr lang="en-US" altLang="en-US" sz="2000" b="1" dirty="0" err="1">
                <a:ea typeface="ＭＳ Ｐゴシック" charset="-128"/>
              </a:rPr>
              <a:t>method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2000" b="1" dirty="0">
                <a:ea typeface="ＭＳ Ｐゴシック" charset="-128"/>
              </a:rPr>
              <a:t>parameters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);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312437E-162C-0507-D037-57F1A681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13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none" dirty="0">
                <a:ea typeface="ＭＳ Ｐゴシック" charset="-128"/>
              </a:rPr>
              <a:t>Fixing </a:t>
            </a:r>
            <a:r>
              <a:rPr lang="en-US" altLang="zh-CN" u="none" dirty="0">
                <a:ea typeface="ＭＳ Ｐゴシック" charset="-128"/>
              </a:rPr>
              <a:t>“</a:t>
            </a:r>
            <a:r>
              <a:rPr lang="en-US" altLang="en-US" u="none" dirty="0">
                <a:ea typeface="ＭＳ Ｐゴシック" charset="-128"/>
              </a:rPr>
              <a:t>Shadowing</a:t>
            </a:r>
            <a:r>
              <a:rPr lang="en-US" altLang="zh-CN" u="none" dirty="0">
                <a:ea typeface="ＭＳ Ｐゴシック" charset="-128"/>
              </a:rPr>
              <a:t>”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zh-CN" u="none" dirty="0">
                <a:ea typeface="ＭＳ Ｐゴシック" charset="-128"/>
              </a:rPr>
              <a:t>with</a:t>
            </a:r>
            <a:r>
              <a:rPr lang="zh-CN" altLang="en-US" u="none" dirty="0">
                <a:ea typeface="ＭＳ Ｐゴシック" charset="-128"/>
              </a:rPr>
              <a:t> </a:t>
            </a:r>
            <a:r>
              <a:rPr lang="en-US" altLang="en-US" u="none" dirty="0">
                <a:latin typeface="Courier New" charset="0"/>
                <a:ea typeface="ＭＳ Ｐゴシック" charset="-128"/>
              </a:rPr>
              <a:t>this</a:t>
            </a:r>
            <a:endParaRPr lang="en-US" altLang="en-US" dirty="0">
              <a:latin typeface="Courier New" charset="0"/>
              <a:ea typeface="ＭＳ Ｐゴシック" charset="-128"/>
            </a:endParaRPr>
          </a:p>
        </p:txBody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ea typeface="ＭＳ Ｐゴシック" charset="-128"/>
              </a:rPr>
              <a:t>To refer to the data field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x</a:t>
            </a:r>
            <a:r>
              <a:rPr lang="en-US" altLang="zh-CN" sz="2000" dirty="0">
                <a:latin typeface="Courier New" charset="0"/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this.x</a:t>
            </a:r>
            <a:endParaRPr lang="en-US" altLang="en-US" sz="20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ea typeface="ＭＳ Ｐゴシック" charset="-128"/>
              </a:rPr>
              <a:t>To refer to the parameter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x</a:t>
            </a:r>
            <a:r>
              <a:rPr lang="en-US" altLang="zh-CN" sz="2000" dirty="0">
                <a:latin typeface="Courier New" charset="0"/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x</a:t>
            </a:r>
            <a:endParaRPr lang="en-US" altLang="en-US" sz="2000" dirty="0">
              <a:ea typeface="ＭＳ Ｐゴシック" charset="-128"/>
            </a:endParaRP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  public class Point {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int 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int 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endParaRPr lang="en-US" altLang="en-US" sz="700" dirty="0">
              <a:latin typeface="Courier New" charset="0"/>
              <a:ea typeface="ＭＳ Ｐゴシック" charset="-128"/>
            </a:endParaRP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...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      public Point(int x, int y) {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          </a:t>
            </a:r>
            <a:r>
              <a:rPr lang="en-US" altLang="en-US" sz="20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this.x</a:t>
            </a: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= x;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      </a:t>
            </a:r>
            <a:r>
              <a:rPr lang="en-US" altLang="en-US" sz="20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this.y</a:t>
            </a: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= y;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} 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endParaRPr lang="en-US" altLang="en-US" sz="700" dirty="0">
              <a:latin typeface="Courier New" charset="0"/>
              <a:ea typeface="ＭＳ Ｐゴシック" charset="-128"/>
            </a:endParaRP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public void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setLocation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(int 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, int </a:t>
            </a:r>
            <a:r>
              <a:rPr lang="en-US" altLang="en-US" sz="20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) {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	        </a:t>
            </a:r>
            <a:r>
              <a:rPr lang="en-US" altLang="en-US" sz="20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this.x</a:t>
            </a: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= x;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	        </a:t>
            </a:r>
            <a:r>
              <a:rPr lang="en-US" altLang="en-US" sz="20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this.y</a:t>
            </a: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= y;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   }</a:t>
            </a:r>
          </a:p>
          <a:p>
            <a:pPr marL="690563" lvl="1" indent="-233363" eaLnBrk="1" hangingPunct="1">
              <a:lnSpc>
                <a:spcPct val="80000"/>
              </a:lnSpc>
              <a:buFont typeface="Wingdings 2" charset="2"/>
              <a:buNone/>
              <a:tabLst>
                <a:tab pos="2511425" algn="l"/>
                <a:tab pos="4513263" algn="l"/>
                <a:tab pos="5602288" algn="l"/>
              </a:tabLst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}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FAD237-E640-1F60-1BE9-E85DCCDE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14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Calling another constructor</a:t>
            </a:r>
            <a:endParaRPr lang="en-US" altLang="en-US">
              <a:latin typeface="Courier New" charset="0"/>
              <a:ea typeface="ＭＳ Ｐゴシック" charset="-128"/>
            </a:endParaRPr>
          </a:p>
        </p:txBody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public class Point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private int x;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private int y;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public Point()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b="1" dirty="0">
                <a:latin typeface="Courier New" charset="0"/>
                <a:ea typeface="ＭＳ Ｐゴシック" charset="-128"/>
              </a:rPr>
              <a:t>	        this(0, 0);     </a:t>
            </a:r>
            <a:r>
              <a:rPr lang="en-US" altLang="en-US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calls (x, y) constructor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public Point(int </a:t>
            </a:r>
            <a:r>
              <a:rPr lang="en-US" altLang="en-US" sz="1600" b="1" dirty="0">
                <a:latin typeface="Courier New" charset="0"/>
                <a:ea typeface="ＭＳ Ｐゴシック" charset="-128"/>
              </a:rPr>
              <a:t>x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, int </a:t>
            </a:r>
            <a:r>
              <a:rPr lang="en-US" altLang="en-US" sz="1600" b="1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b="1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en-US" sz="1600" b="1" dirty="0" err="1">
                <a:latin typeface="Courier New" charset="0"/>
                <a:ea typeface="ＭＳ Ｐゴシック" charset="-128"/>
              </a:rPr>
              <a:t>this.x</a:t>
            </a:r>
            <a:r>
              <a:rPr lang="en-US" altLang="en-US" sz="1600" b="1" dirty="0">
                <a:latin typeface="Courier New" charset="0"/>
                <a:ea typeface="ＭＳ Ｐゴシック" charset="-128"/>
              </a:rPr>
              <a:t> = x;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b="1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en-US" sz="1600" b="1" dirty="0" err="1">
                <a:latin typeface="Courier New" charset="0"/>
                <a:ea typeface="ＭＳ Ｐゴシック" charset="-128"/>
              </a:rPr>
              <a:t>this.y</a:t>
            </a:r>
            <a:r>
              <a:rPr lang="en-US" altLang="en-US" sz="1600" b="1" dirty="0">
                <a:latin typeface="Courier New" charset="0"/>
                <a:ea typeface="ＭＳ Ｐゴシック" charset="-128"/>
              </a:rPr>
              <a:t> = y;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    ...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2" eaLnBrk="1" hangingPunct="1"/>
            <a:r>
              <a:rPr lang="en-US" altLang="en-US" sz="1800" dirty="0">
                <a:ea typeface="ＭＳ Ｐゴシック" charset="-128"/>
              </a:rPr>
              <a:t>Avoids redundancy between constructors</a:t>
            </a:r>
          </a:p>
          <a:p>
            <a:pPr lvl="2" eaLnBrk="1" hangingPunct="1"/>
            <a:r>
              <a:rPr lang="en-US" altLang="en-US" sz="1800" u="sng" dirty="0">
                <a:ea typeface="ＭＳ Ｐゴシック" charset="-128"/>
              </a:rPr>
              <a:t>Only a constructor (not a method) can call another constructor</a:t>
            </a:r>
            <a:endParaRPr lang="en-US" altLang="en-US" sz="1800" u="sng" dirty="0">
              <a:latin typeface="Courier New" charset="0"/>
              <a:ea typeface="ＭＳ Ｐゴシック" charset="-128"/>
            </a:endParaRPr>
          </a:p>
        </p:txBody>
      </p:sp>
      <p:sp>
        <p:nvSpPr>
          <p:cNvPr id="155651" name="Line 4"/>
          <p:cNvSpPr>
            <a:spLocks noChangeShapeType="1"/>
          </p:cNvSpPr>
          <p:nvPr/>
        </p:nvSpPr>
        <p:spPr bwMode="auto">
          <a:xfrm>
            <a:off x="2971800" y="2895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5652" name="Line 5"/>
          <p:cNvSpPr>
            <a:spLocks noChangeShapeType="1"/>
          </p:cNvSpPr>
          <p:nvPr/>
        </p:nvSpPr>
        <p:spPr bwMode="auto">
          <a:xfrm>
            <a:off x="3352800" y="28194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7AAE40-09F7-D644-D74C-AFE47F3E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15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42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Summary: Class Definition Components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9545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fields</a:t>
            </a:r>
            <a:r>
              <a:rPr lang="en-US" altLang="en-US" dirty="0">
                <a:ea typeface="ＭＳ Ｐゴシック" charset="-128"/>
              </a:rPr>
              <a:t> (instance variables per object)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static variables </a:t>
            </a:r>
            <a:r>
              <a:rPr lang="en-US" altLang="en-US" dirty="0">
                <a:ea typeface="ＭＳ Ｐゴシック" charset="-128"/>
              </a:rPr>
              <a:t>(shared by all objects)</a:t>
            </a:r>
          </a:p>
          <a:p>
            <a:r>
              <a:rPr lang="en-US" altLang="en-US" dirty="0">
                <a:ea typeface="ＭＳ Ｐゴシック" charset="-128"/>
              </a:rPr>
              <a:t>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static methods </a:t>
            </a:r>
            <a:r>
              <a:rPr lang="en-US" altLang="en-US" dirty="0">
                <a:ea typeface="ＭＳ Ｐゴシック" charset="-128"/>
              </a:rPr>
              <a:t>(method usable with or without objects)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Can access only static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instance methods </a:t>
            </a:r>
            <a:r>
              <a:rPr lang="en-US" altLang="en-US" dirty="0">
                <a:ea typeface="ＭＳ Ｐゴシック" charset="-128"/>
              </a:rPr>
              <a:t>(can be used only on objects; can access </a:t>
            </a:r>
            <a:r>
              <a:rPr lang="en-US" altLang="en-US" u="sng" dirty="0">
                <a:ea typeface="ＭＳ Ｐゴシック" charset="-128"/>
              </a:rPr>
              <a:t>both static and instance variables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Constructors</a:t>
            </a:r>
          </a:p>
          <a:p>
            <a:pPr lvl="2"/>
            <a:r>
              <a:rPr lang="en-US" altLang="en-US" dirty="0" err="1">
                <a:ea typeface="ＭＳ Ｐゴシック" charset="-128"/>
              </a:rPr>
              <a:t>Accessors</a:t>
            </a:r>
            <a:r>
              <a:rPr lang="en-US" altLang="en-US" dirty="0">
                <a:ea typeface="ＭＳ Ｐゴシック" charset="-128"/>
              </a:rPr>
              <a:t> (do not change object state)</a:t>
            </a:r>
          </a:p>
          <a:p>
            <a:pPr lvl="2"/>
            <a:r>
              <a:rPr lang="en-US" altLang="en-US" dirty="0" err="1">
                <a:ea typeface="ＭＳ Ｐゴシック" charset="-128"/>
              </a:rPr>
              <a:t>Mutators</a:t>
            </a:r>
            <a:r>
              <a:rPr lang="en-US" altLang="en-US" dirty="0">
                <a:ea typeface="ＭＳ Ｐゴシック" charset="-128"/>
              </a:rPr>
              <a:t> (modify object state)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16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851C9DB-8248-0B4B-93DA-675A524433CF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Admin and recap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Defining classes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Data encapsulation (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struct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Data+behavior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 encapsulation (OOP)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charset="2"/>
              <a:buChar char="Ø"/>
            </a:pP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OOP design methodology</a:t>
            </a:r>
          </a:p>
        </p:txBody>
      </p:sp>
    </p:spTree>
    <p:extLst>
      <p:ext uri="{BB962C8B-B14F-4D97-AF65-F5344CB8AC3E}">
        <p14:creationId xmlns:p14="http://schemas.microsoft.com/office/powerpoint/2010/main" val="63181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14973" y="1381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none" dirty="0">
                <a:ea typeface="ＭＳ Ｐゴシック" charset="-128"/>
              </a:rPr>
              <a:t>Example: </a:t>
            </a:r>
            <a:br>
              <a:rPr lang="en-US" altLang="en-US" u="none" dirty="0">
                <a:ea typeface="ＭＳ Ｐゴシック" charset="-128"/>
              </a:rPr>
            </a:br>
            <a:r>
              <a:rPr lang="en-US" altLang="en-US" u="none" dirty="0">
                <a:ea typeface="ＭＳ Ｐゴシック" charset="-128"/>
              </a:rPr>
              <a:t>Procedur</a:t>
            </a:r>
            <a:r>
              <a:rPr lang="en-US" altLang="zh-CN" u="none" dirty="0">
                <a:ea typeface="ＭＳ Ｐゴシック" charset="-128"/>
              </a:rPr>
              <a:t>al</a:t>
            </a:r>
            <a:r>
              <a:rPr lang="en-US" altLang="en-US" u="none" dirty="0">
                <a:ea typeface="ＭＳ Ｐゴシック" charset="-128"/>
              </a:rPr>
              <a:t> vs OOP Design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1B950FB-A2BF-094F-B57C-F1E69E5F2DA5}" type="slidenum">
              <a:rPr lang="en-US" altLang="en-US" sz="1200">
                <a:solidFill>
                  <a:srgbClr val="000000"/>
                </a:solidFill>
                <a:latin typeface="Tahoma" charset="0"/>
                <a:ea typeface="MS PGothic" charset="-128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052638"/>
            <a:ext cx="41910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public class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DrawRocket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endParaRPr lang="en-US" altLang="en-US" sz="1200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</a:t>
            </a:r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void main(String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[]){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for (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size = 3; size &lt; 10; size++){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drawRocket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(size);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	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</a:t>
            </a:r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void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drawRocket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scale){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printCap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(scale);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	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	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</a:t>
            </a:r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void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printCap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scale){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5800" y="2057400"/>
            <a:ext cx="4267200" cy="452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public class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RocketDrawing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</a:t>
            </a:r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void main(String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[]){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for (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size = 3; size &lt; 10; size++){</a:t>
            </a:r>
          </a:p>
          <a:p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200" b="1" dirty="0">
                <a:solidFill>
                  <a:srgbClr val="FF0000"/>
                </a:solidFill>
                <a:latin typeface="Courier New" charset="0"/>
              </a:rPr>
              <a:t>Rocket 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" charset="0"/>
              </a:rPr>
              <a:t>curRocket</a:t>
            </a:r>
            <a:r>
              <a:rPr lang="en-US" altLang="en-US" sz="1200" b="1" dirty="0">
                <a:solidFill>
                  <a:srgbClr val="FF0000"/>
                </a:solidFill>
                <a:latin typeface="Courier New" charset="0"/>
              </a:rPr>
              <a:t> = new Rocket(size);</a:t>
            </a:r>
          </a:p>
          <a:p>
            <a:r>
              <a:rPr lang="en-US" altLang="en-US" sz="1200" b="1" dirty="0">
                <a:solidFill>
                  <a:srgbClr val="FF0000"/>
                </a:solidFill>
                <a:latin typeface="Courier New" charset="0"/>
              </a:rPr>
              <a:t>      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" charset="0"/>
              </a:rPr>
              <a:t>curRocket.draw</a:t>
            </a:r>
            <a:r>
              <a:rPr lang="en-US" altLang="en-US" sz="1200" b="1" dirty="0">
                <a:solidFill>
                  <a:srgbClr val="FF0000"/>
                </a:solidFill>
                <a:latin typeface="Courier New" charset="0"/>
              </a:rPr>
              <a:t>();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endParaRPr lang="en-US" altLang="en-US" sz="800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public class Rocket{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rocketSize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endParaRPr lang="en-US" altLang="en-US" sz="800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en-US" sz="1200" b="1" dirty="0">
                <a:solidFill>
                  <a:srgbClr val="000000"/>
                </a:solidFill>
                <a:latin typeface="Courier New" charset="0"/>
              </a:rPr>
              <a:t>public Rocket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rocketSize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" charset="0"/>
              </a:rPr>
              <a:t>this.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rocketSize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=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rocketSize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endParaRPr lang="en-US" altLang="en-US" sz="800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void draw(){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printCap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();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public void </a:t>
            </a:r>
            <a:r>
              <a:rPr lang="en-US" altLang="en-US" sz="1200" dirty="0" err="1">
                <a:solidFill>
                  <a:srgbClr val="000000"/>
                </a:solidFill>
                <a:latin typeface="Courier New" charset="0"/>
              </a:rPr>
              <a:t>printCap</a:t>
            </a:r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(){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  ...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r>
              <a:rPr lang="en-US" altLang="en-US" sz="120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676400"/>
            <a:ext cx="210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u="sng" dirty="0">
                <a:solidFill>
                  <a:srgbClr val="000000"/>
                </a:solidFill>
                <a:latin typeface="Calibri" charset="0"/>
              </a:rPr>
              <a:t>Function-oriented</a:t>
            </a:r>
            <a:endParaRPr lang="en-US" altLang="en-US" sz="20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8363" y="1657350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u="sng">
                <a:solidFill>
                  <a:srgbClr val="000000"/>
                </a:solidFill>
                <a:latin typeface="Calibri" charset="0"/>
              </a:rPr>
              <a:t>Object-oriented</a:t>
            </a:r>
            <a:endParaRPr lang="en-US" altLang="en-US" sz="2000" b="1" u="sng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Recap: Design and Implementation Methodology: </a:t>
            </a:r>
            <a:r>
              <a:rPr lang="en-US" altLang="en-US" sz="3600" dirty="0">
                <a:solidFill>
                  <a:schemeClr val="tx1"/>
                </a:solidFill>
                <a:ea typeface="ＭＳ Ｐゴシック" charset="-128"/>
              </a:rPr>
              <a:t>Procedural Based</a:t>
            </a:r>
          </a:p>
        </p:txBody>
      </p:sp>
      <p:sp>
        <p:nvSpPr>
          <p:cNvPr id="5939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r>
              <a:rPr lang="en-US" altLang="en-US" sz="3200" dirty="0">
                <a:ea typeface="ＭＳ Ｐゴシック" charset="-128"/>
              </a:rPr>
              <a:t>Design (goal oriented)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ea typeface="ＭＳ Ｐゴシック" charset="-128"/>
              </a:rPr>
              <a:t>top-down </a:t>
            </a:r>
            <a:r>
              <a:rPr lang="en-US" altLang="en-US" sz="2800" dirty="0">
                <a:ea typeface="ＭＳ Ｐゴシック" charset="-128"/>
              </a:rPr>
              <a:t>stepwise goal-driven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method decomposition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ＭＳ Ｐゴシック" charset="-128"/>
              </a:rPr>
              <a:t>methods designed are those 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needed for the </a:t>
            </a:r>
            <a:r>
              <a:rPr lang="en-US" altLang="en-US" sz="2800" u="sng" dirty="0">
                <a:ea typeface="ＭＳ Ｐゴシック" charset="-128"/>
              </a:rPr>
              <a:t>current</a:t>
            </a:r>
            <a:r>
              <a:rPr lang="en-US" altLang="en-US" sz="2800" dirty="0">
                <a:ea typeface="ＭＳ Ｐゴシック" charset="-128"/>
              </a:rPr>
              <a:t> goal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ＭＳ Ｐゴシック" charset="-128"/>
              </a:rPr>
              <a:t>verb driven</a:t>
            </a:r>
          </a:p>
          <a:p>
            <a:pPr lvl="1"/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3200" dirty="0">
                <a:ea typeface="ＭＳ Ｐゴシック" charset="-128"/>
              </a:rPr>
              <a:t>Program implementation and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 bottom-up</a:t>
            </a:r>
          </a:p>
        </p:txBody>
      </p:sp>
      <p:sp>
        <p:nvSpPr>
          <p:cNvPr id="593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CA9A5EF-FEFB-A94A-BDAF-DD749D5AC9BC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" name="Picture 2" descr="http://problemsolvingfire.files.wordpress.com/2009/11/goal-focus.jpg">
            <a:extLst>
              <a:ext uri="{FF2B5EF4-FFF2-40B4-BE49-F238E27FC236}">
                <a16:creationId xmlns:a16="http://schemas.microsoft.com/office/drawing/2014/main" id="{57519CD8-198B-0F72-8611-3513DADB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6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ＭＳ Ｐゴシック" charset="-128"/>
              </a:rPr>
              <a:t>Recap</a:t>
            </a:r>
            <a:r>
              <a:rPr lang="en-US" altLang="en-US" sz="3200" dirty="0">
                <a:ea typeface="ＭＳ Ｐゴシック" charset="-128"/>
              </a:rPr>
              <a:t>: Class, Object, Variable, Field</a:t>
            </a:r>
          </a:p>
        </p:txBody>
      </p:sp>
      <p:sp>
        <p:nvSpPr>
          <p:cNvPr id="120834" name="Text Box 4"/>
          <p:cNvSpPr txBox="1">
            <a:spLocks noChangeArrowheads="1"/>
          </p:cNvSpPr>
          <p:nvPr/>
        </p:nvSpPr>
        <p:spPr bwMode="auto">
          <a:xfrm>
            <a:off x="533400" y="2578100"/>
            <a:ext cx="3810000" cy="3570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u="sng" dirty="0" err="1">
                <a:solidFill>
                  <a:srgbClr val="000000"/>
                </a:solidFill>
                <a:latin typeface="Courier New" charset="0"/>
              </a:rPr>
              <a:t>PointMain.java</a:t>
            </a:r>
            <a:r>
              <a:rPr lang="en-US" altLang="en-US" sz="1600" u="sng" dirty="0">
                <a:solidFill>
                  <a:srgbClr val="000000"/>
                </a:solidFill>
                <a:latin typeface="Times New Roman" charset="0"/>
              </a:rPr>
              <a:t> (client program)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public class </a:t>
            </a:r>
            <a:r>
              <a:rPr lang="en-US" altLang="en-US" sz="1600" dirty="0" err="1">
                <a:solidFill>
                  <a:srgbClr val="000000"/>
                </a:solidFill>
                <a:latin typeface="Courier New" charset="0"/>
              </a:rPr>
              <a:t>PointMain</a:t>
            </a: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  main(String </a:t>
            </a:r>
            <a:r>
              <a:rPr lang="en-US" altLang="en-US" sz="1600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Point p1 = new Point();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p1.x = 50;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p1.y = 27;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Point p2 = p1;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Point p3 = new Point();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p3.x = 98;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p3.y = 53;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    ...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5562600" y="2400300"/>
            <a:ext cx="3276600" cy="1354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 u="sng">
                <a:solidFill>
                  <a:srgbClr val="000000"/>
                </a:solidFill>
                <a:latin typeface="Courier New" charset="0"/>
              </a:rPr>
              <a:t>Point.java</a:t>
            </a:r>
            <a:r>
              <a:rPr lang="en-US" altLang="en-US" sz="1600" u="sng">
                <a:solidFill>
                  <a:srgbClr val="000000"/>
                </a:solidFill>
                <a:latin typeface="Times New Roman" charset="0"/>
              </a:rPr>
              <a:t> (class of objects)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charset="0"/>
              </a:rPr>
              <a:t>public class Point {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charset="0"/>
              </a:rPr>
              <a:t>    int x;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charset="0"/>
              </a:rPr>
              <a:t>    int y;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 typeface="Wingdings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5334000" y="4191000"/>
            <a:ext cx="2438400" cy="68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</p:txBody>
      </p:sp>
      <p:graphicFrame>
        <p:nvGraphicFramePr>
          <p:cNvPr id="1070087" name="Group 7"/>
          <p:cNvGraphicFramePr>
            <a:graphicFrameLocks noGrp="1"/>
          </p:cNvGraphicFramePr>
          <p:nvPr/>
        </p:nvGraphicFramePr>
        <p:xfrm>
          <a:off x="5486400" y="4267200"/>
          <a:ext cx="208915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850" name="Text Box 25"/>
          <p:cNvSpPr txBox="1">
            <a:spLocks noChangeArrowheads="1"/>
          </p:cNvSpPr>
          <p:nvPr/>
        </p:nvSpPr>
        <p:spPr bwMode="auto">
          <a:xfrm>
            <a:off x="5334000" y="5180013"/>
            <a:ext cx="2438400" cy="68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  <a:p>
            <a:pPr lvl="1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charset="0"/>
            </a:endParaRPr>
          </a:p>
        </p:txBody>
      </p:sp>
      <p:graphicFrame>
        <p:nvGraphicFramePr>
          <p:cNvPr id="1070106" name="Group 26"/>
          <p:cNvGraphicFramePr>
            <a:graphicFrameLocks noGrp="1"/>
          </p:cNvGraphicFramePr>
          <p:nvPr/>
        </p:nvGraphicFramePr>
        <p:xfrm>
          <a:off x="5486400" y="5256213"/>
          <a:ext cx="208915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x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98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y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" charset="0"/>
                        </a:rPr>
                        <a:t>53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864" name="Line 44"/>
          <p:cNvSpPr>
            <a:spLocks noChangeShapeType="1"/>
          </p:cNvSpPr>
          <p:nvPr/>
        </p:nvSpPr>
        <p:spPr bwMode="auto">
          <a:xfrm>
            <a:off x="4419600" y="2743200"/>
            <a:ext cx="10668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57400" y="3581400"/>
            <a:ext cx="3200400" cy="1828800"/>
            <a:chOff x="2057400" y="3581400"/>
            <a:chExt cx="3200400" cy="1828800"/>
          </a:xfrm>
        </p:grpSpPr>
        <p:sp>
          <p:nvSpPr>
            <p:cNvPr id="120888" name="Line 45"/>
            <p:cNvSpPr>
              <a:spLocks noChangeShapeType="1"/>
            </p:cNvSpPr>
            <p:nvPr/>
          </p:nvSpPr>
          <p:spPr bwMode="auto">
            <a:xfrm>
              <a:off x="2057400" y="3581400"/>
              <a:ext cx="3200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89" name="Line 46"/>
            <p:cNvSpPr>
              <a:spLocks noChangeShapeType="1"/>
            </p:cNvSpPr>
            <p:nvPr/>
          </p:nvSpPr>
          <p:spPr bwMode="auto">
            <a:xfrm>
              <a:off x="2057400" y="4724400"/>
              <a:ext cx="3124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0" name="Line 45"/>
            <p:cNvSpPr>
              <a:spLocks noChangeShapeType="1"/>
            </p:cNvSpPr>
            <p:nvPr/>
          </p:nvSpPr>
          <p:spPr bwMode="auto">
            <a:xfrm>
              <a:off x="2057400" y="4267200"/>
              <a:ext cx="3200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876800" y="1524000"/>
            <a:ext cx="1981200" cy="1981200"/>
            <a:chOff x="4876800" y="1524000"/>
            <a:chExt cx="1981200" cy="1981200"/>
          </a:xfrm>
        </p:grpSpPr>
        <p:sp>
          <p:nvSpPr>
            <p:cNvPr id="120885" name="Oval 12"/>
            <p:cNvSpPr>
              <a:spLocks noChangeArrowheads="1"/>
            </p:cNvSpPr>
            <p:nvPr/>
          </p:nvSpPr>
          <p:spPr bwMode="auto">
            <a:xfrm>
              <a:off x="6553200" y="2971800"/>
              <a:ext cx="304800" cy="5334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120886" name="Straight Arrow Connector 14"/>
            <p:cNvCxnSpPr>
              <a:cxnSpLocks noChangeShapeType="1"/>
              <a:stCxn id="120887" idx="2"/>
              <a:endCxn id="120885" idx="0"/>
            </p:cNvCxnSpPr>
            <p:nvPr/>
          </p:nvCxnSpPr>
          <p:spPr bwMode="auto">
            <a:xfrm>
              <a:off x="5254042" y="1924110"/>
              <a:ext cx="1451558" cy="104769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87" name="TextBox 15"/>
            <p:cNvSpPr txBox="1">
              <a:spLocks noChangeArrowheads="1"/>
            </p:cNvSpPr>
            <p:nvPr/>
          </p:nvSpPr>
          <p:spPr bwMode="auto">
            <a:xfrm>
              <a:off x="4876800" y="1524000"/>
              <a:ext cx="754483" cy="4001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fields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810000" y="1600200"/>
            <a:ext cx="4419600" cy="4648200"/>
            <a:chOff x="3810000" y="1600200"/>
            <a:chExt cx="4419600" cy="4648200"/>
          </a:xfrm>
        </p:grpSpPr>
        <p:sp>
          <p:nvSpPr>
            <p:cNvPr id="120882" name="TextBox 17"/>
            <p:cNvSpPr txBox="1">
              <a:spLocks noChangeArrowheads="1"/>
            </p:cNvSpPr>
            <p:nvPr/>
          </p:nvSpPr>
          <p:spPr bwMode="auto">
            <a:xfrm>
              <a:off x="3810000" y="1600200"/>
              <a:ext cx="911152" cy="4001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objects</a:t>
              </a:r>
            </a:p>
          </p:txBody>
        </p:sp>
        <p:sp>
          <p:nvSpPr>
            <p:cNvPr id="120883" name="Oval 19"/>
            <p:cNvSpPr>
              <a:spLocks noChangeArrowheads="1"/>
            </p:cNvSpPr>
            <p:nvPr/>
          </p:nvSpPr>
          <p:spPr bwMode="auto">
            <a:xfrm>
              <a:off x="4876800" y="3886200"/>
              <a:ext cx="3352800" cy="23622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120884" name="Straight Arrow Connector 20"/>
            <p:cNvCxnSpPr>
              <a:cxnSpLocks noChangeShapeType="1"/>
              <a:endCxn id="120883" idx="1"/>
            </p:cNvCxnSpPr>
            <p:nvPr/>
          </p:nvCxnSpPr>
          <p:spPr bwMode="auto">
            <a:xfrm rot="16200000" flipH="1">
              <a:off x="3729831" y="2594769"/>
              <a:ext cx="2174875" cy="110013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10400" y="1447800"/>
            <a:ext cx="1385888" cy="1371600"/>
            <a:chOff x="7010400" y="1447800"/>
            <a:chExt cx="1385888" cy="1371600"/>
          </a:xfrm>
        </p:grpSpPr>
        <p:sp>
          <p:nvSpPr>
            <p:cNvPr id="120880" name="TextBox 24"/>
            <p:cNvSpPr txBox="1">
              <a:spLocks noChangeArrowheads="1"/>
            </p:cNvSpPr>
            <p:nvPr/>
          </p:nvSpPr>
          <p:spPr bwMode="auto">
            <a:xfrm>
              <a:off x="7586663" y="1447800"/>
              <a:ext cx="809625" cy="4000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class</a:t>
              </a:r>
            </a:p>
          </p:txBody>
        </p:sp>
        <p:cxnSp>
          <p:nvCxnSpPr>
            <p:cNvPr id="120881" name="Straight Arrow Connector 25"/>
            <p:cNvCxnSpPr>
              <a:cxnSpLocks noChangeShapeType="1"/>
              <a:stCxn id="120880" idx="2"/>
            </p:cNvCxnSpPr>
            <p:nvPr/>
          </p:nvCxnSpPr>
          <p:spPr bwMode="auto">
            <a:xfrm rot="5400000">
              <a:off x="7015163" y="1843087"/>
              <a:ext cx="971550" cy="981075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09600" y="1524000"/>
            <a:ext cx="3146425" cy="3352800"/>
            <a:chOff x="609600" y="1524000"/>
            <a:chExt cx="3145256" cy="3352800"/>
          </a:xfrm>
        </p:grpSpPr>
        <p:sp>
          <p:nvSpPr>
            <p:cNvPr id="120873" name="TextBox 28"/>
            <p:cNvSpPr txBox="1">
              <a:spLocks noChangeArrowheads="1"/>
            </p:cNvSpPr>
            <p:nvPr/>
          </p:nvSpPr>
          <p:spPr bwMode="auto">
            <a:xfrm>
              <a:off x="609600" y="1524000"/>
              <a:ext cx="3145256" cy="4001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Object variables (references)</a:t>
              </a:r>
            </a:p>
          </p:txBody>
        </p:sp>
        <p:cxnSp>
          <p:nvCxnSpPr>
            <p:cNvPr id="120874" name="Straight Arrow Connector 29"/>
            <p:cNvCxnSpPr>
              <a:cxnSpLocks noChangeShapeType="1"/>
              <a:stCxn id="120873" idx="2"/>
              <a:endCxn id="120876" idx="0"/>
            </p:cNvCxnSpPr>
            <p:nvPr/>
          </p:nvCxnSpPr>
          <p:spPr bwMode="auto">
            <a:xfrm flipH="1">
              <a:off x="1981201" y="1924110"/>
              <a:ext cx="201028" cy="142869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5" name="Straight Arrow Connector 32"/>
            <p:cNvCxnSpPr>
              <a:cxnSpLocks noChangeShapeType="1"/>
              <a:stCxn id="120873" idx="2"/>
            </p:cNvCxnSpPr>
            <p:nvPr/>
          </p:nvCxnSpPr>
          <p:spPr bwMode="auto">
            <a:xfrm flipH="1">
              <a:off x="1981203" y="1924110"/>
              <a:ext cx="201026" cy="272409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76" name="Oval 37"/>
            <p:cNvSpPr>
              <a:spLocks noChangeArrowheads="1"/>
            </p:cNvSpPr>
            <p:nvPr/>
          </p:nvSpPr>
          <p:spPr bwMode="auto">
            <a:xfrm>
              <a:off x="1828800" y="3352800"/>
              <a:ext cx="304800" cy="3048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0877" name="Oval 38"/>
            <p:cNvSpPr>
              <a:spLocks noChangeArrowheads="1"/>
            </p:cNvSpPr>
            <p:nvPr/>
          </p:nvSpPr>
          <p:spPr bwMode="auto">
            <a:xfrm>
              <a:off x="1828800" y="4114800"/>
              <a:ext cx="304800" cy="3048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0878" name="Oval 39"/>
            <p:cNvSpPr>
              <a:spLocks noChangeArrowheads="1"/>
            </p:cNvSpPr>
            <p:nvPr/>
          </p:nvSpPr>
          <p:spPr bwMode="auto">
            <a:xfrm>
              <a:off x="1828800" y="4572000"/>
              <a:ext cx="304800" cy="3048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cxnSp>
          <p:nvCxnSpPr>
            <p:cNvPr id="120879" name="Straight Arrow Connector 43"/>
            <p:cNvCxnSpPr>
              <a:cxnSpLocks noChangeShapeType="1"/>
              <a:endCxn id="120877" idx="0"/>
            </p:cNvCxnSpPr>
            <p:nvPr/>
          </p:nvCxnSpPr>
          <p:spPr bwMode="auto">
            <a:xfrm rot="16200000" flipH="1">
              <a:off x="685800" y="2819400"/>
              <a:ext cx="2133600" cy="45720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819400" y="3505200"/>
            <a:ext cx="2514600" cy="1676400"/>
            <a:chOff x="2819400" y="3505200"/>
            <a:chExt cx="2514600" cy="1676400"/>
          </a:xfrm>
        </p:grpSpPr>
        <p:cxnSp>
          <p:nvCxnSpPr>
            <p:cNvPr id="120871" name="Straight Arrow Connector 33"/>
            <p:cNvCxnSpPr>
              <a:cxnSpLocks noChangeShapeType="1"/>
            </p:cNvCxnSpPr>
            <p:nvPr/>
          </p:nvCxnSpPr>
          <p:spPr bwMode="auto">
            <a:xfrm>
              <a:off x="2819400" y="3505200"/>
              <a:ext cx="2514600" cy="1066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72" name="Straight Arrow Connector 35"/>
            <p:cNvCxnSpPr>
              <a:cxnSpLocks noChangeShapeType="1"/>
            </p:cNvCxnSpPr>
            <p:nvPr/>
          </p:nvCxnSpPr>
          <p:spPr bwMode="auto">
            <a:xfrm>
              <a:off x="2819400" y="4724400"/>
              <a:ext cx="25146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8284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Design and Implementation Methodology: </a:t>
            </a:r>
            <a:r>
              <a:rPr lang="en-US" altLang="en-US" sz="3600" dirty="0">
                <a:solidFill>
                  <a:srgbClr val="C00000"/>
                </a:solidFill>
                <a:ea typeface="ＭＳ Ｐゴシック" charset="-128"/>
              </a:rPr>
              <a:t>Object-Oriented</a:t>
            </a:r>
          </a:p>
        </p:txBody>
      </p:sp>
      <p:sp>
        <p:nvSpPr>
          <p:cNvPr id="6041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Design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Identify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objects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are part of the </a:t>
            </a:r>
            <a:r>
              <a:rPr lang="en-US" altLang="en-US" b="1" dirty="0">
                <a:solidFill>
                  <a:srgbClr val="FF0000"/>
                </a:solidFill>
                <a:ea typeface="ＭＳ Ｐゴシック" charset="-128"/>
              </a:rPr>
              <a:t>problem domain</a:t>
            </a:r>
            <a:r>
              <a:rPr lang="en-US" altLang="en-US" dirty="0">
                <a:ea typeface="ＭＳ Ｐゴシック" charset="-128"/>
              </a:rPr>
              <a:t> or solution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Each object has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state</a:t>
            </a:r>
            <a:r>
              <a:rPr lang="en-US" altLang="en-US" dirty="0">
                <a:ea typeface="ＭＳ Ｐゴシック" charset="-128"/>
              </a:rPr>
              <a:t> (variables)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Each object has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behaviors</a:t>
            </a:r>
            <a:r>
              <a:rPr lang="en-US" altLang="en-US" dirty="0">
                <a:ea typeface="ＭＳ Ｐゴシック" charset="-128"/>
              </a:rPr>
              <a:t> (methods)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Often do not consider one specific goal, but rather a context (</a:t>
            </a:r>
            <a:r>
              <a:rPr lang="en-US" altLang="en-US" b="1" dirty="0">
                <a:solidFill>
                  <a:srgbClr val="FF0000"/>
                </a:solidFill>
                <a:ea typeface="ＭＳ Ｐゴシック" charset="-128"/>
              </a:rPr>
              <a:t>problem domain</a:t>
            </a:r>
            <a:r>
              <a:rPr lang="en-US" altLang="en-US" dirty="0">
                <a:ea typeface="ＭＳ Ｐゴシック" charset="-128"/>
              </a:rPr>
              <a:t>), </a:t>
            </a:r>
            <a:r>
              <a:rPr lang="en-US" dirty="0"/>
              <a:t>to lead to more </a:t>
            </a:r>
            <a:r>
              <a:rPr lang="en-US" u="sng" dirty="0"/>
              <a:t>reusable, extensible</a:t>
            </a:r>
            <a:r>
              <a:rPr lang="en-US" dirty="0"/>
              <a:t> software</a:t>
            </a: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noun driven</a:t>
            </a:r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27D4D95-F704-344E-A873-D79F9E8E371D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20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9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4B69251-A9DE-544D-828E-E0E3DE46C6EE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Example: The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Ball </a:t>
            </a:r>
            <a:r>
              <a:rPr lang="en-US" altLang="en-US" dirty="0">
                <a:ea typeface="ＭＳ Ｐゴシック" charset="-128"/>
              </a:rPr>
              <a:t>Class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We define a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Ball </a:t>
            </a:r>
            <a:r>
              <a:rPr lang="en-US" altLang="en-US" sz="2000" dirty="0">
                <a:ea typeface="ＭＳ Ｐゴシック" charset="-128"/>
              </a:rPr>
              <a:t>class to model self-bouncing balls</a:t>
            </a:r>
          </a:p>
        </p:txBody>
      </p:sp>
      <p:pic>
        <p:nvPicPr>
          <p:cNvPr id="2" name="Picture 8" descr="Picture 3">
            <a:extLst>
              <a:ext uri="{FF2B5EF4-FFF2-40B4-BE49-F238E27FC236}">
                <a16:creationId xmlns:a16="http://schemas.microsoft.com/office/drawing/2014/main" id="{F03B16C9-FB4B-F22B-A101-7DB87675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343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9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3B2A787-4BC6-3F45-B00B-56B61037630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22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Ball </a:t>
            </a:r>
            <a:r>
              <a:rPr lang="en-US" altLang="en-US" dirty="0">
                <a:ea typeface="ＭＳ Ｐゴシック" charset="-128"/>
              </a:rPr>
              <a:t>Class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Design questions: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State: what field(s) do we need to represent the state of a self-bouncing ball?</a:t>
            </a:r>
            <a:endParaRPr lang="en-US" sz="1600" dirty="0">
              <a:latin typeface="Courier New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1400" dirty="0" err="1">
                <a:latin typeface="Courier New" charset="0"/>
              </a:rPr>
              <a:t>rx</a:t>
            </a:r>
            <a:r>
              <a:rPr lang="en-US" sz="1400" dirty="0">
                <a:latin typeface="Courier New" charset="0"/>
              </a:rPr>
              <a:t>, </a:t>
            </a:r>
            <a:r>
              <a:rPr lang="en-US" sz="1400" dirty="0" err="1">
                <a:latin typeface="Courier New" charset="0"/>
              </a:rPr>
              <a:t>ry</a:t>
            </a:r>
            <a:r>
              <a:rPr lang="en-US" sz="1400" dirty="0">
                <a:latin typeface="Courier New" charset="0"/>
              </a:rPr>
              <a:t>, </a:t>
            </a:r>
            <a:r>
              <a:rPr lang="en-US" sz="1400" dirty="0"/>
              <a:t>current position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radius</a:t>
            </a:r>
            <a:r>
              <a:rPr lang="en-US" sz="1400" dirty="0"/>
              <a:t>: radius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 err="1">
                <a:latin typeface="Courier New" charset="0"/>
              </a:rPr>
              <a:t>vx</a:t>
            </a:r>
            <a:r>
              <a:rPr lang="en-US" sz="1400" dirty="0">
                <a:latin typeface="Courier New" charset="0"/>
              </a:rPr>
              <a:t>, </a:t>
            </a:r>
            <a:r>
              <a:rPr lang="en-US" sz="1400" dirty="0" err="1">
                <a:latin typeface="Courier New" charset="0"/>
              </a:rPr>
              <a:t>vy</a:t>
            </a:r>
            <a:r>
              <a:rPr lang="en-US" sz="1400" dirty="0"/>
              <a:t>,  speed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>
                <a:latin typeface="Courier New" charset="0"/>
              </a:rPr>
              <a:t>color, </a:t>
            </a:r>
            <a:r>
              <a:rPr lang="en-US" sz="1400" dirty="0"/>
              <a:t>current color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>
                <a:latin typeface="Courier New" charset="0"/>
              </a:rPr>
              <a:t>left, right, bottom, top: </a:t>
            </a:r>
            <a:r>
              <a:rPr lang="en-US" sz="1400" dirty="0"/>
              <a:t>cage (boundaries)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Behaviors/operations: what are some common behaviors of a self-bouncing ball?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/>
              <a:t>A default constructor, to set up a random ball in unit square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/>
              <a:t>A constructor, to set up a ball with given parameters</a:t>
            </a:r>
          </a:p>
          <a:p>
            <a:pPr marL="914400" lvl="2" indent="0">
              <a:lnSpc>
                <a:spcPct val="90000"/>
              </a:lnSpc>
              <a:buFontTx/>
              <a:buNone/>
              <a:defRPr/>
            </a:pPr>
            <a:endParaRPr lang="en-US" sz="1400" dirty="0"/>
          </a:p>
          <a:p>
            <a:pPr lvl="2">
              <a:lnSpc>
                <a:spcPct val="90000"/>
              </a:lnSpc>
              <a:defRPr/>
            </a:pPr>
            <a:r>
              <a:rPr lang="en-US" sz="1400" dirty="0"/>
              <a:t>A </a:t>
            </a:r>
            <a:r>
              <a:rPr lang="en-US" sz="1400" dirty="0">
                <a:latin typeface="Courier New" charset="0"/>
              </a:rPr>
              <a:t>move</a:t>
            </a:r>
            <a:r>
              <a:rPr lang="en-US" sz="1400" dirty="0"/>
              <a:t> method, to update position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400" dirty="0"/>
              <a:t>A </a:t>
            </a:r>
            <a:r>
              <a:rPr lang="en-US" sz="1400" dirty="0">
                <a:latin typeface="Courier New" charset="0"/>
              </a:rPr>
              <a:t>draw</a:t>
            </a:r>
            <a:r>
              <a:rPr lang="en-US" sz="1400" dirty="0"/>
              <a:t> method, to display</a:t>
            </a:r>
          </a:p>
          <a:p>
            <a:pPr lvl="1">
              <a:lnSpc>
                <a:spcPct val="90000"/>
              </a:lnSpc>
              <a:defRPr/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dirty="0"/>
              <a:t>See </a:t>
            </a:r>
            <a:r>
              <a:rPr lang="en-US" sz="2000" dirty="0" err="1"/>
              <a:t>Ball.java</a:t>
            </a:r>
            <a:r>
              <a:rPr lang="en-US" sz="2000" dirty="0"/>
              <a:t>, </a:t>
            </a:r>
            <a:r>
              <a:rPr lang="en-US" sz="2000" dirty="0" err="1"/>
              <a:t>BouncingBalls.java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9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charset="-128"/>
              </a:rPr>
              <a:t>Bouncing Ball in Unit Square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38200" y="1622425"/>
            <a:ext cx="7691438" cy="51593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182880" tIns="182880" rIns="182880" bIns="182880"/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1" lang="en-US" sz="1400" b="1" kern="0">
              <a:solidFill>
                <a:srgbClr val="01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00163" y="2046288"/>
            <a:ext cx="3014662" cy="714375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300163" y="2819400"/>
            <a:ext cx="6691312" cy="1263650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301750" y="4254500"/>
            <a:ext cx="6689725" cy="2222500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946150" y="1624013"/>
            <a:ext cx="761841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182880" rIns="92075" bIns="182880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class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Ball {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</a:pPr>
            <a:endParaRPr lang="en-US" altLang="en-US" sz="14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double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double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double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radius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   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endParaRPr lang="en-US" altLang="en-US" sz="1400" b="1" dirty="0">
              <a:solidFill>
                <a:srgbClr val="9A19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public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Ball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0.5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  <a:endParaRPr lang="en-US" altLang="en-US" sz="14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0.015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Math</a:t>
            </a:r>
            <a:r>
              <a:rPr lang="en-US" altLang="en-US" sz="14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random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0.03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0.015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Math</a:t>
            </a:r>
            <a:r>
              <a:rPr lang="en-US" altLang="en-US" sz="14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random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0.03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radius 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0.01 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Math</a:t>
            </a:r>
            <a:r>
              <a:rPr lang="en-US" altLang="en-US" sz="14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random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0.01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} 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endParaRPr lang="en-US" altLang="en-US" sz="1400" b="1" dirty="0">
              <a:solidFill>
                <a:srgbClr val="0000FF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public void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move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if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&gt;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1.0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||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))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if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&gt;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1.0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||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93399"/>
                </a:solidFill>
                <a:latin typeface="Courier New" charset="0"/>
              </a:rPr>
              <a:t>0.0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))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vx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vy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endParaRPr lang="en-US" altLang="en-US" sz="14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  <a:latin typeface="Courier New" charset="0"/>
              </a:rPr>
              <a:t>   public void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draw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StdDraw</a:t>
            </a:r>
            <a:r>
              <a:rPr lang="en-US" altLang="en-US" sz="14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filledCircle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rx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ry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, 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radius</a:t>
            </a:r>
            <a:r>
              <a:rPr lang="en-US" altLang="en-US" sz="14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711700" y="2203450"/>
            <a:ext cx="1098550" cy="1841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2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instance variables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7229475" y="1776413"/>
            <a:ext cx="1139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200" b="1">
                <a:solidFill>
                  <a:srgbClr val="000000"/>
                </a:solidFill>
                <a:latin typeface="Courier New" charset="0"/>
              </a:rPr>
              <a:t>Ball.java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178549" y="5121275"/>
            <a:ext cx="1136647" cy="24622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 err="1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Bounce反弹</a:t>
            </a:r>
            <a:endParaRPr kumimoji="1" lang="en-US" sz="1600" kern="0" dirty="0">
              <a:solidFill>
                <a:srgbClr val="4D4D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018338" y="2990850"/>
            <a:ext cx="1023937" cy="2460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constructor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6365875" y="4940300"/>
            <a:ext cx="0" cy="147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>
            <a:off x="4370388" y="2314575"/>
            <a:ext cx="23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129463" y="6159500"/>
            <a:ext cx="1023937" cy="2460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methods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AC6DA9-11AA-2EC2-759D-3ABBF05C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3B2A787-4BC6-3F45-B00B-56B61037630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23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5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An Array of Objects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marL="0" indent="0"/>
            <a:r>
              <a:rPr lang="en-US" altLang="en-US" sz="2400" dirty="0">
                <a:ea typeface="ＭＳ Ｐゴシック" charset="-128"/>
              </a:rPr>
              <a:t>It is common that we create an array of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Use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new</a:t>
            </a:r>
            <a:r>
              <a:rPr lang="en-US" altLang="en-US" sz="2000" dirty="0">
                <a:ea typeface="ＭＳ Ｐゴシック" charset="-128"/>
              </a:rPr>
              <a:t> to invoke constructor and create each one.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1093788" y="2301875"/>
            <a:ext cx="5992812" cy="43799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82880" rIns="182880" bIns="182880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kumimoji="1" lang="en-US" altLang="en-US" sz="16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908175" y="2979738"/>
            <a:ext cx="4497388" cy="1033462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909763" y="4160838"/>
            <a:ext cx="4529137" cy="2111375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1201738" y="2341563"/>
            <a:ext cx="565150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182880" rIns="92075" bIns="182880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class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BouncingBalls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void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main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String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[]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N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Integer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parseInt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]);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Ball balls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[]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Ball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];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for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N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++)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balls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]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Ball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 sz="1600" b="1" dirty="0">
              <a:solidFill>
                <a:srgbClr val="9A19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while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true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StdDraw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clear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for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N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++)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      balls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].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move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   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balls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].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draw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StdDraw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show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20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132638" y="3022600"/>
            <a:ext cx="1816100" cy="4302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 dirty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create and initialize</a:t>
            </a:r>
            <a:br>
              <a:rPr kumimoji="1" lang="en-US" sz="1400" kern="0" dirty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 dirty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N objects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145338" y="4203700"/>
            <a:ext cx="1816100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 dirty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animation loop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167982-D6C3-68B7-A38A-507513C3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3B2A787-4BC6-3F45-B00B-56B61037630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24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1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851C9DB-8248-0B4B-93DA-675A524433CF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Admin and recap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Defining classes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Data encapsulation (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struct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Data+behavior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 encapsulation (OOP)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OOP design methodology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Objects and reference semantics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0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447800" y="2616200"/>
            <a:ext cx="3140075" cy="2713038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7332663" y="6432550"/>
            <a:ext cx="1430337" cy="4302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332663" y="194945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8047038" y="194945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7332663" y="22780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8047038" y="227806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7332663" y="25828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8047038" y="258286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7332663" y="291147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8047038" y="291147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332663" y="325437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8047038" y="325437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7332663" y="35829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8047038" y="35829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9" name="Rectangle 18"/>
          <p:cNvSpPr>
            <a:spLocks noChangeArrowheads="1"/>
          </p:cNvSpPr>
          <p:nvPr/>
        </p:nvSpPr>
        <p:spPr bwMode="auto">
          <a:xfrm>
            <a:off x="7332663" y="38877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>
            <a:off x="8047038" y="38877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1" name="Rectangle 20"/>
          <p:cNvSpPr>
            <a:spLocks noChangeArrowheads="1"/>
          </p:cNvSpPr>
          <p:nvPr/>
        </p:nvSpPr>
        <p:spPr bwMode="auto">
          <a:xfrm>
            <a:off x="7332663" y="42164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8047038" y="42164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7332663" y="45640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auto">
          <a:xfrm>
            <a:off x="8047038" y="456406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7332663" y="489267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8047038" y="489267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7332663" y="519747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88" name="Rectangle 27"/>
          <p:cNvSpPr>
            <a:spLocks noChangeArrowheads="1"/>
          </p:cNvSpPr>
          <p:nvPr/>
        </p:nvSpPr>
        <p:spPr bwMode="auto">
          <a:xfrm>
            <a:off x="8047038" y="519747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7332663" y="55260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90" name="Rectangle 29"/>
          <p:cNvSpPr>
            <a:spLocks noChangeArrowheads="1"/>
          </p:cNvSpPr>
          <p:nvPr/>
        </p:nvSpPr>
        <p:spPr bwMode="auto">
          <a:xfrm>
            <a:off x="8047038" y="55260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7332663" y="58674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92" name="Rectangle 31"/>
          <p:cNvSpPr>
            <a:spLocks noChangeArrowheads="1"/>
          </p:cNvSpPr>
          <p:nvPr/>
        </p:nvSpPr>
        <p:spPr bwMode="auto">
          <a:xfrm>
            <a:off x="8047038" y="58674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7332663" y="1600200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94" name="Rectangle 33"/>
          <p:cNvSpPr>
            <a:spLocks noChangeArrowheads="1"/>
          </p:cNvSpPr>
          <p:nvPr/>
        </p:nvSpPr>
        <p:spPr bwMode="auto">
          <a:xfrm>
            <a:off x="8047038" y="1600200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0762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r>
              <a:rPr lang="en-US" altLang="en-US" sz="2000">
                <a:ea typeface="ＭＳ Ｐゴシック" charset="-128"/>
              </a:rPr>
              <a:t>Reference: essentially machine address (pointer).</a:t>
            </a:r>
          </a:p>
        </p:txBody>
      </p:sp>
      <p:sp>
        <p:nvSpPr>
          <p:cNvPr id="107" name="Oval 2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Oval 3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454150" y="2797175"/>
            <a:ext cx="3109913" cy="290513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18" name="Rectangle 15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119" name="Rectangle 16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0" name="Rectangle 17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2" name="Rectangle 19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123" name="Rectangle 20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4" name="Rectangle 21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125" name="Rectangle 22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6" name="Rectangle 23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127" name="Rectangle 24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28" name="Rectangle 25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129" name="Rectangle 26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0" name="Rectangle 27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131" name="Rectangle 28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2" name="Rectangle 29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133" name="Rectangle 30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4" name="Rectangle 31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135" name="Rectangle 32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6" name="Rectangle 33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137" name="Rectangle 34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38" name="Rectangle 35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67619" name="AutoShape 36"/>
          <p:cNvCxnSpPr>
            <a:cxnSpLocks noChangeShapeType="1"/>
            <a:stCxn id="138" idx="3"/>
            <a:endCxn id="107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1" name="Group 38"/>
          <p:cNvGrpSpPr>
            <a:grpSpLocks/>
          </p:cNvGrpSpPr>
          <p:nvPr/>
        </p:nvGrpSpPr>
        <p:grpSpPr bwMode="auto">
          <a:xfrm>
            <a:off x="8045450" y="1944688"/>
            <a:ext cx="717550" cy="1636712"/>
            <a:chOff x="5068" y="1036"/>
            <a:chExt cx="452" cy="1031"/>
          </a:xfrm>
        </p:grpSpPr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5069" y="1036"/>
              <a:ext cx="451" cy="20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0.50</a:t>
              </a:r>
            </a:p>
          </p:txBody>
        </p:sp>
        <p:sp>
          <p:nvSpPr>
            <p:cNvPr id="143" name="Rectangle 40"/>
            <p:cNvSpPr>
              <a:spLocks noChangeArrowheads="1"/>
            </p:cNvSpPr>
            <p:nvPr/>
          </p:nvSpPr>
          <p:spPr bwMode="auto">
            <a:xfrm>
              <a:off x="5068" y="1244"/>
              <a:ext cx="451" cy="192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0.50</a:t>
              </a:r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5069" y="1436"/>
              <a:ext cx="451" cy="210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0.05</a:t>
              </a:r>
            </a:p>
          </p:txBody>
        </p:sp>
        <p:sp>
          <p:nvSpPr>
            <p:cNvPr id="145" name="Rectangle 42"/>
            <p:cNvSpPr>
              <a:spLocks noChangeArrowheads="1"/>
            </p:cNvSpPr>
            <p:nvPr/>
          </p:nvSpPr>
          <p:spPr bwMode="auto">
            <a:xfrm>
              <a:off x="5068" y="1642"/>
              <a:ext cx="451" cy="21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0.01</a:t>
              </a:r>
            </a:p>
          </p:txBody>
        </p:sp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5068" y="1857"/>
              <a:ext cx="451" cy="210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0.03</a:t>
              </a:r>
            </a:p>
          </p:txBody>
        </p:sp>
      </p:grpSp>
      <p:sp>
        <p:nvSpPr>
          <p:cNvPr id="147" name="Rectangle 44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148" name="Rectangle 45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149" name="Rectangle 46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grpSp>
        <p:nvGrpSpPr>
          <p:cNvPr id="67624" name="Group 2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67625" name="Rectangle 1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67626" name="Rectangle 47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67627" name="Rectangle 48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67628" name="Rectangle 49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67629" name="Rectangle 50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1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r>
              <a:rPr lang="en-US" altLang="en-US" sz="2000">
                <a:ea typeface="ＭＳ Ｐゴシック" charset="-128"/>
              </a:rPr>
              <a:t>Reference: essentially machine address (pointer).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0.50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0.50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1454150" y="3065463"/>
            <a:ext cx="3109913" cy="290512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69667" name="AutoShape 36"/>
          <p:cNvCxnSpPr>
            <a:cxnSpLocks noChangeShapeType="1"/>
            <a:stCxn id="75" idx="3"/>
            <a:endCxn id="48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grpSp>
        <p:nvGrpSpPr>
          <p:cNvPr id="78" name="Group 38"/>
          <p:cNvGrpSpPr>
            <a:grpSpLocks/>
          </p:cNvGrpSpPr>
          <p:nvPr/>
        </p:nvGrpSpPr>
        <p:grpSpPr bwMode="auto">
          <a:xfrm>
            <a:off x="8045450" y="1952625"/>
            <a:ext cx="717550" cy="623888"/>
            <a:chOff x="5068" y="1042"/>
            <a:chExt cx="452" cy="393"/>
          </a:xfrm>
        </p:grpSpPr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5068" y="1042"/>
              <a:ext cx="451" cy="20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0.55</a:t>
              </a:r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>
              <a:off x="5069" y="1248"/>
              <a:ext cx="451" cy="18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0.51</a:t>
              </a:r>
            </a:p>
          </p:txBody>
        </p:sp>
      </p:grp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grpSp>
        <p:nvGrpSpPr>
          <p:cNvPr id="69673" name="Group 75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69674" name="Rectangle 83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69675" name="Rectangle 84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69676" name="Rectangle 85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69677" name="Rectangle 86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69678" name="Rectangle 87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54150" y="3297238"/>
            <a:ext cx="3109913" cy="290512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0.55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0.51</a:t>
            </a: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71715" name="AutoShape 36"/>
          <p:cNvCxnSpPr>
            <a:cxnSpLocks noChangeShapeType="1"/>
            <a:stCxn id="75" idx="3"/>
            <a:endCxn id="44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grpSp>
        <p:nvGrpSpPr>
          <p:cNvPr id="78" name="Group 38"/>
          <p:cNvGrpSpPr>
            <a:grpSpLocks/>
          </p:cNvGrpSpPr>
          <p:nvPr/>
        </p:nvGrpSpPr>
        <p:grpSpPr bwMode="auto">
          <a:xfrm>
            <a:off x="8045450" y="1954213"/>
            <a:ext cx="717550" cy="623887"/>
            <a:chOff x="5068" y="1042"/>
            <a:chExt cx="452" cy="393"/>
          </a:xfrm>
        </p:grpSpPr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5068" y="1042"/>
              <a:ext cx="451" cy="20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0.60</a:t>
              </a:r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>
              <a:off x="5069" y="1248"/>
              <a:ext cx="451" cy="18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0.52</a:t>
              </a:r>
            </a:p>
          </p:txBody>
        </p:sp>
      </p:grp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82" name="Rectangle 42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83" name="Rectangle 43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grpSp>
        <p:nvGrpSpPr>
          <p:cNvPr id="71721" name="Group 75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71722" name="Rectangle 83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1723" name="Rectangle 84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1724" name="Rectangle 85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1725" name="Rectangle 86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1726" name="Rectangle 87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1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ＭＳ Ｐゴシック" charset="-128"/>
              </a:rPr>
              <a:t>Recap:</a:t>
            </a:r>
            <a:r>
              <a:rPr lang="zh-CN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ea typeface="ＭＳ Ｐゴシック" charset="-128"/>
              </a:rPr>
              <a:t>Static Method vs Instance Method</a:t>
            </a: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899DB3-643C-0141-B224-8848DA55F3DE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7239000" cy="1816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class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Point {</a:t>
            </a:r>
          </a:p>
          <a:p>
            <a:pPr>
              <a:defRPr/>
            </a:pP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    int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>
                <a:solidFill>
                  <a:srgbClr val="0000C0"/>
                </a:solidFill>
                <a:latin typeface="Courier New" charset="0"/>
              </a:rPr>
              <a:t>x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>
                <a:solidFill>
                  <a:srgbClr val="0000C0"/>
                </a:solidFill>
                <a:latin typeface="Courier New" charset="0"/>
              </a:rPr>
              <a:t>y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>
              <a:defRPr/>
            </a:pP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    public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charset="0"/>
              </a:rPr>
              <a:t>static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400" b="1">
                <a:solidFill>
                  <a:srgbClr val="7F0055"/>
                </a:solidFill>
                <a:latin typeface="Courier New" charset="0"/>
              </a:rPr>
              <a:t>void</a:t>
            </a:r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 draw(Point p) {</a:t>
            </a:r>
          </a:p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       StdDraw.filledCircle(p.</a:t>
            </a:r>
            <a:r>
              <a:rPr lang="en-US" altLang="en-US" sz="1400">
                <a:solidFill>
                  <a:srgbClr val="0000C0"/>
                </a:solidFill>
                <a:latin typeface="Courier New" charset="0"/>
              </a:rPr>
              <a:t>x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, p.</a:t>
            </a:r>
            <a:r>
              <a:rPr lang="en-US" altLang="en-US" sz="1400">
                <a:solidFill>
                  <a:srgbClr val="0000C0"/>
                </a:solidFill>
                <a:latin typeface="Courier New" charset="0"/>
              </a:rPr>
              <a:t>y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, 3, 3);</a:t>
            </a:r>
          </a:p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       StdDraw.textLeft(p.x, p.y, </a:t>
            </a:r>
            <a:r>
              <a:rPr lang="en-US" altLang="en-US" sz="1400">
                <a:solidFill>
                  <a:srgbClr val="2A00FF"/>
                </a:solidFill>
                <a:latin typeface="Courier New" charset="0"/>
              </a:rPr>
              <a:t>"("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+ p.</a:t>
            </a:r>
            <a:r>
              <a:rPr lang="en-US" altLang="en-US" sz="1400">
                <a:solidFill>
                  <a:srgbClr val="0000C0"/>
                </a:solidFill>
                <a:latin typeface="Courier New" charset="0"/>
              </a:rPr>
              <a:t>x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en-US" sz="1400">
                <a:solidFill>
                  <a:srgbClr val="2A00FF"/>
                </a:solidFill>
                <a:latin typeface="Courier New" charset="0"/>
              </a:rPr>
              <a:t>", "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+ p.</a:t>
            </a:r>
            <a:r>
              <a:rPr lang="en-US" altLang="en-US" sz="1400">
                <a:solidFill>
                  <a:srgbClr val="0000C0"/>
                </a:solidFill>
                <a:latin typeface="Courier New" charset="0"/>
              </a:rPr>
              <a:t>y</a:t>
            </a: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en-US" sz="1400">
                <a:solidFill>
                  <a:srgbClr val="2A00FF"/>
                </a:solidFill>
                <a:latin typeface="Courier New" charset="0"/>
              </a:rPr>
              <a:t>")”</a:t>
            </a:r>
            <a:r>
              <a:rPr lang="en-US" altLang="ja-JP" sz="1400">
                <a:solidFill>
                  <a:srgbClr val="000000"/>
                </a:solidFill>
                <a:latin typeface="Courier New" charset="0"/>
              </a:rPr>
              <a:t> );</a:t>
            </a:r>
          </a:p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52800"/>
            <a:ext cx="7239000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Point {</a:t>
            </a:r>
          </a:p>
          <a:p>
            <a:pPr>
              <a:defRPr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400" b="1" dirty="0" err="1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;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400" b="1" strike="sngStrike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static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draw(</a:t>
            </a:r>
            <a:r>
              <a:rPr lang="en-US" sz="1400" b="1" strike="sngStrike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Point p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) {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StdDraw.filledCircle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(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3, 3);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StdDraw.textLeft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(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400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, </a:t>
            </a:r>
            <a:r>
              <a:rPr lang="en-US" sz="14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"("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4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", "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4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4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4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")”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);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}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}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454150" y="3797300"/>
            <a:ext cx="3109913" cy="290513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0.60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0.52</a:t>
            </a: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9" name="Rectangle 33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80" name="Rectangle 34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1" name="Rectangle 35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73763" name="AutoShape 36"/>
          <p:cNvCxnSpPr>
            <a:cxnSpLocks noChangeShapeType="1"/>
            <a:stCxn id="81" idx="3"/>
            <a:endCxn id="50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84" name="Rectangle 38"/>
          <p:cNvSpPr>
            <a:spLocks noChangeArrowheads="1"/>
          </p:cNvSpPr>
          <p:nvPr/>
        </p:nvSpPr>
        <p:spPr bwMode="auto">
          <a:xfrm>
            <a:off x="5762625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cxnSp>
        <p:nvCxnSpPr>
          <p:cNvPr id="73766" name="AutoShape 39"/>
          <p:cNvCxnSpPr>
            <a:cxnSpLocks noChangeShapeType="1"/>
            <a:stCxn id="84" idx="3"/>
          </p:cNvCxnSpPr>
          <p:nvPr/>
        </p:nvCxnSpPr>
        <p:spPr bwMode="auto">
          <a:xfrm>
            <a:off x="6477000" y="4386263"/>
            <a:ext cx="8556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" name="Group 40"/>
          <p:cNvGrpSpPr>
            <a:grpSpLocks/>
          </p:cNvGrpSpPr>
          <p:nvPr/>
        </p:nvGrpSpPr>
        <p:grpSpPr bwMode="auto">
          <a:xfrm>
            <a:off x="8045450" y="4211638"/>
            <a:ext cx="717550" cy="1651000"/>
            <a:chOff x="5068" y="1036"/>
            <a:chExt cx="452" cy="1031"/>
          </a:xfrm>
        </p:grpSpPr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5069" y="1036"/>
              <a:ext cx="451" cy="208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0.50</a:t>
              </a: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5068" y="1244"/>
              <a:ext cx="451" cy="1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0.50</a:t>
              </a:r>
            </a:p>
          </p:txBody>
        </p:sp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5069" y="1436"/>
              <a:ext cx="451" cy="210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0.07</a:t>
              </a:r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5068" y="1642"/>
              <a:ext cx="451" cy="21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0.04</a:t>
              </a:r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5068" y="1857"/>
              <a:ext cx="451" cy="210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0.04</a:t>
              </a:r>
            </a:p>
          </p:txBody>
        </p:sp>
      </p:grp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93" name="Rectangle 47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94" name="Rectangle 48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95" name="Rectangle 49"/>
          <p:cNvSpPr>
            <a:spLocks noChangeArrowheads="1"/>
          </p:cNvSpPr>
          <p:nvPr/>
        </p:nvSpPr>
        <p:spPr bwMode="auto">
          <a:xfrm>
            <a:off x="5762625" y="386238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grpSp>
        <p:nvGrpSpPr>
          <p:cNvPr id="73772" name="Group 81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73779" name="Rectangle 84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3780" name="Rectangle 95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3781" name="Rectangle 96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3782" name="Rectangle 97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3783" name="Rectangle 98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  <p:grpSp>
        <p:nvGrpSpPr>
          <p:cNvPr id="73773" name="Group 99"/>
          <p:cNvGrpSpPr>
            <a:grpSpLocks/>
          </p:cNvGrpSpPr>
          <p:nvPr/>
        </p:nvGrpSpPr>
        <p:grpSpPr bwMode="auto">
          <a:xfrm>
            <a:off x="8686800" y="4219575"/>
            <a:ext cx="700088" cy="1571625"/>
            <a:chOff x="8686800" y="1905000"/>
            <a:chExt cx="700087" cy="1571129"/>
          </a:xfrm>
        </p:grpSpPr>
        <p:sp>
          <p:nvSpPr>
            <p:cNvPr id="73774" name="Rectangle 100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3775" name="Rectangle 101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3776" name="Rectangle 102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3777" name="Rectangle 103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3778" name="Rectangle 104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454150" y="4033838"/>
            <a:ext cx="3109913" cy="290512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0.60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0.52</a:t>
            </a: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0.50</a:t>
            </a: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0.50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69" name="Rectangle 27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0.07</a:t>
            </a:r>
          </a:p>
        </p:txBody>
      </p:sp>
      <p:sp>
        <p:nvSpPr>
          <p:cNvPr id="70" name="Rectangle 28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75" name="Rectangle 33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6" name="Rectangle 34"/>
          <p:cNvSpPr>
            <a:spLocks noChangeArrowheads="1"/>
          </p:cNvSpPr>
          <p:nvPr/>
        </p:nvSpPr>
        <p:spPr bwMode="auto">
          <a:xfrm>
            <a:off x="5762625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cxnSp>
        <p:nvCxnSpPr>
          <p:cNvPr id="75810" name="AutoShape 35"/>
          <p:cNvCxnSpPr>
            <a:cxnSpLocks noChangeShapeType="1"/>
            <a:stCxn id="76" idx="3"/>
            <a:endCxn id="64" idx="1"/>
          </p:cNvCxnSpPr>
          <p:nvPr/>
        </p:nvCxnSpPr>
        <p:spPr bwMode="auto">
          <a:xfrm>
            <a:off x="6477000" y="4386263"/>
            <a:ext cx="8556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75813" name="AutoShape 38"/>
          <p:cNvCxnSpPr>
            <a:cxnSpLocks noChangeShapeType="1"/>
            <a:stCxn id="79" idx="3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1" name="Group 39"/>
          <p:cNvGrpSpPr>
            <a:grpSpLocks/>
          </p:cNvGrpSpPr>
          <p:nvPr/>
        </p:nvGrpSpPr>
        <p:grpSpPr bwMode="auto">
          <a:xfrm>
            <a:off x="8045450" y="4206875"/>
            <a:ext cx="717550" cy="676275"/>
            <a:chOff x="5068" y="1042"/>
            <a:chExt cx="452" cy="393"/>
          </a:xfrm>
        </p:grpSpPr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5068" y="1042"/>
              <a:ext cx="451" cy="20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0.57</a:t>
              </a:r>
            </a:p>
          </p:txBody>
        </p:sp>
        <p:sp>
          <p:nvSpPr>
            <p:cNvPr id="83" name="Rectangle 41"/>
            <p:cNvSpPr>
              <a:spLocks noChangeArrowheads="1"/>
            </p:cNvSpPr>
            <p:nvPr/>
          </p:nvSpPr>
          <p:spPr bwMode="auto">
            <a:xfrm>
              <a:off x="5069" y="1248"/>
              <a:ext cx="451" cy="18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0.54</a:t>
              </a:r>
            </a:p>
          </p:txBody>
        </p:sp>
      </p:grp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5762625" y="386238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grpSp>
        <p:nvGrpSpPr>
          <p:cNvPr id="75819" name="Group 76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75826" name="Rectangle 79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5827" name="Rectangle 87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5828" name="Rectangle 88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5829" name="Rectangle 89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5830" name="Rectangle 90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  <p:grpSp>
        <p:nvGrpSpPr>
          <p:cNvPr id="75820" name="Group 91"/>
          <p:cNvGrpSpPr>
            <a:grpSpLocks/>
          </p:cNvGrpSpPr>
          <p:nvPr/>
        </p:nvGrpSpPr>
        <p:grpSpPr bwMode="auto">
          <a:xfrm>
            <a:off x="8686800" y="4219575"/>
            <a:ext cx="700088" cy="1571625"/>
            <a:chOff x="8686800" y="1905000"/>
            <a:chExt cx="700087" cy="1571129"/>
          </a:xfrm>
        </p:grpSpPr>
        <p:sp>
          <p:nvSpPr>
            <p:cNvPr id="75821" name="Rectangle 92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5822" name="Rectangle 93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5823" name="Rectangle 94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5824" name="Rectangle 95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5825" name="Rectangle 96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6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454150" y="4545013"/>
            <a:ext cx="3109913" cy="290512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0.60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0.52</a:t>
            </a: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0.57</a:t>
            </a: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67" name="Rectangle 26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0.54</a:t>
            </a:r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0.07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cxnSp>
        <p:nvCxnSpPr>
          <p:cNvPr id="77858" name="AutoShape 35"/>
          <p:cNvCxnSpPr>
            <a:cxnSpLocks noChangeShapeType="1"/>
            <a:endCxn id="46" idx="2"/>
          </p:cNvCxnSpPr>
          <p:nvPr/>
        </p:nvCxnSpPr>
        <p:spPr bwMode="auto">
          <a:xfrm flipV="1">
            <a:off x="6477000" y="2173288"/>
            <a:ext cx="868363" cy="2209800"/>
          </a:xfrm>
          <a:prstGeom prst="bentConnector3">
            <a:avLst>
              <a:gd name="adj1" fmla="val 6928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cxnSp>
        <p:nvCxnSpPr>
          <p:cNvPr id="77860" name="AutoShape 37"/>
          <p:cNvCxnSpPr>
            <a:cxnSpLocks noChangeShapeType="1"/>
            <a:stCxn id="77" idx="3"/>
            <a:endCxn id="45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8048625" y="4219575"/>
            <a:ext cx="703263" cy="1631950"/>
          </a:xfrm>
          <a:prstGeom prst="rect">
            <a:avLst/>
          </a:prstGeom>
          <a:solidFill>
            <a:srgbClr val="CC000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5762625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83" name="Rectangle 44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84" name="Rectangle 45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5762625" y="386238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sp>
        <p:nvSpPr>
          <p:cNvPr id="77868" name="Text Box 38"/>
          <p:cNvSpPr txBox="1">
            <a:spLocks noChangeArrowheads="1"/>
          </p:cNvSpPr>
          <p:nvPr/>
        </p:nvSpPr>
        <p:spPr bwMode="auto">
          <a:xfrm>
            <a:off x="762000" y="5486400"/>
            <a:ext cx="4659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917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en-US" sz="1600" dirty="0">
                <a:solidFill>
                  <a:srgbClr val="000000"/>
                </a:solidFill>
                <a:latin typeface="Times New Roman" charset="0"/>
              </a:rPr>
              <a:t>Data stored in </a:t>
            </a:r>
            <a:r>
              <a:rPr kumimoji="1" lang="en-US" altLang="en-US" sz="1400" dirty="0">
                <a:solidFill>
                  <a:srgbClr val="000000"/>
                </a:solidFill>
                <a:latin typeface="Courier New" charset="0"/>
              </a:rPr>
              <a:t>107</a:t>
            </a:r>
            <a:r>
              <a:rPr kumimoji="1" lang="en-US" altLang="en-US" sz="1600" dirty="0">
                <a:solidFill>
                  <a:srgbClr val="000000"/>
                </a:solidFill>
                <a:latin typeface="Times New Roman" charset="0"/>
              </a:rPr>
              <a:t> – </a:t>
            </a:r>
            <a:r>
              <a:rPr kumimoji="1" lang="en-US" altLang="en-US" sz="1400" dirty="0">
                <a:solidFill>
                  <a:srgbClr val="000000"/>
                </a:solidFill>
                <a:latin typeface="Courier New" charset="0"/>
              </a:rPr>
              <a:t>111</a:t>
            </a:r>
            <a:r>
              <a:rPr kumimoji="1" lang="en-US" altLang="en-US" sz="1600" dirty="0">
                <a:solidFill>
                  <a:srgbClr val="000000"/>
                </a:solidFill>
                <a:latin typeface="Times New Roman" charset="0"/>
              </a:rPr>
              <a:t> for </a:t>
            </a:r>
            <a:r>
              <a:rPr kumimoji="1" lang="en-US" altLang="en-US" sz="1600" dirty="0">
                <a:solidFill>
                  <a:srgbClr val="CC0000"/>
                </a:solidFill>
                <a:latin typeface="Times New Roman" charset="0"/>
              </a:rPr>
              <a:t>bit recycler </a:t>
            </a:r>
            <a:br>
              <a:rPr kumimoji="1" lang="en-US" altLang="en-US" sz="1600" dirty="0">
                <a:solidFill>
                  <a:srgbClr val="CC0000"/>
                </a:solidFill>
                <a:latin typeface="Times New Roman" charset="0"/>
              </a:rPr>
            </a:br>
            <a:r>
              <a:rPr kumimoji="1" lang="en-US" altLang="en-US" sz="1600" dirty="0">
                <a:solidFill>
                  <a:srgbClr val="CC0000"/>
                </a:solidFill>
                <a:latin typeface="Times New Roman" charset="0"/>
              </a:rPr>
              <a:t>(garbage collection)</a:t>
            </a:r>
            <a:r>
              <a:rPr kumimoji="1" lang="en-US" altLang="en-US" sz="1600" dirty="0">
                <a:solidFill>
                  <a:srgbClr val="000000"/>
                </a:solidFill>
                <a:latin typeface="Times New Roman" charset="0"/>
              </a:rPr>
              <a:t>.</a:t>
            </a:r>
          </a:p>
        </p:txBody>
      </p:sp>
      <p:grpSp>
        <p:nvGrpSpPr>
          <p:cNvPr id="77869" name="Group 75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77876" name="Rectangle 77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7877" name="Rectangle 85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7878" name="Rectangle 86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7879" name="Rectangle 87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7880" name="Rectangle 88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  <p:grpSp>
        <p:nvGrpSpPr>
          <p:cNvPr id="77870" name="Group 89"/>
          <p:cNvGrpSpPr>
            <a:grpSpLocks/>
          </p:cNvGrpSpPr>
          <p:nvPr/>
        </p:nvGrpSpPr>
        <p:grpSpPr bwMode="auto">
          <a:xfrm>
            <a:off x="8686800" y="4219575"/>
            <a:ext cx="700088" cy="1571625"/>
            <a:chOff x="8686800" y="1905000"/>
            <a:chExt cx="700087" cy="1571129"/>
          </a:xfrm>
        </p:grpSpPr>
        <p:sp>
          <p:nvSpPr>
            <p:cNvPr id="77871" name="Rectangle 90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7872" name="Rectangle 91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7873" name="Rectangle 92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7874" name="Rectangle 93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7875" name="Rectangle 94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675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Object References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</a:rPr>
              <a:t>Recall: non-primitive variables store references</a:t>
            </a:r>
          </a:p>
          <a:p>
            <a:pPr>
              <a:buFont typeface="Wingdings" charset="0"/>
              <a:buChar char="q"/>
              <a:defRPr/>
            </a:pPr>
            <a:r>
              <a:rPr lang="en-US" sz="2000" dirty="0">
                <a:ea typeface="ＭＳ Ｐゴシック" charset="-128"/>
              </a:rPr>
              <a:t>Reference: essentially machine address (pointer).</a:t>
            </a:r>
          </a:p>
          <a:p>
            <a:pPr marL="0" indent="0">
              <a:buFont typeface="Wingdings" charset="0"/>
              <a:buChar char="q"/>
              <a:defRPr/>
            </a:pPr>
            <a:endParaRPr lang="en-US" sz="1800" dirty="0"/>
          </a:p>
        </p:txBody>
      </p:sp>
      <p:sp>
        <p:nvSpPr>
          <p:cNvPr id="132" name="Oval 2"/>
          <p:cNvSpPr>
            <a:spLocks noChangeArrowheads="1"/>
          </p:cNvSpPr>
          <p:nvPr/>
        </p:nvSpPr>
        <p:spPr bwMode="auto">
          <a:xfrm>
            <a:off x="7345363" y="19764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Oval 3"/>
          <p:cNvSpPr>
            <a:spLocks noChangeArrowheads="1"/>
          </p:cNvSpPr>
          <p:nvPr/>
        </p:nvSpPr>
        <p:spPr bwMode="auto">
          <a:xfrm>
            <a:off x="7345363" y="2128838"/>
            <a:ext cx="88900" cy="88900"/>
          </a:xfrm>
          <a:prstGeom prst="ellipse">
            <a:avLst/>
          </a:prstGeom>
          <a:solidFill>
            <a:srgbClr val="01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" name="Rectangle 6"/>
          <p:cNvSpPr>
            <a:spLocks noChangeArrowheads="1"/>
          </p:cNvSpPr>
          <p:nvPr/>
        </p:nvSpPr>
        <p:spPr bwMode="auto">
          <a:xfrm>
            <a:off x="1447800" y="2611438"/>
            <a:ext cx="3140075" cy="271303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274320" tIns="320040" rIns="274320" bIns="274320">
            <a:spAutoFit/>
          </a:bodyPr>
          <a:lstStyle/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b1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ysClr val="windowText" lastClr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Ball 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Ball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 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b1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move</a:t>
            </a:r>
            <a:r>
              <a:rPr lang="en-US" sz="1600" b="1" kern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</p:txBody>
      </p:sp>
      <p:sp>
        <p:nvSpPr>
          <p:cNvPr id="135" name="Rectangle 7"/>
          <p:cNvSpPr>
            <a:spLocks noChangeArrowheads="1"/>
          </p:cNvSpPr>
          <p:nvPr/>
        </p:nvSpPr>
        <p:spPr bwMode="auto">
          <a:xfrm>
            <a:off x="1454150" y="4787900"/>
            <a:ext cx="3109913" cy="290513"/>
          </a:xfrm>
          <a:prstGeom prst="rect">
            <a:avLst/>
          </a:prstGeom>
          <a:solidFill>
            <a:srgbClr val="000080">
              <a:alpha val="50195"/>
            </a:srgbClr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" name="Text Box 8"/>
          <p:cNvSpPr txBox="1">
            <a:spLocks noChangeArrowheads="1"/>
          </p:cNvSpPr>
          <p:nvPr/>
        </p:nvSpPr>
        <p:spPr bwMode="auto">
          <a:xfrm>
            <a:off x="7332663" y="6427788"/>
            <a:ext cx="1430337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main memory</a:t>
            </a:r>
            <a:b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(64-bit machine)</a:t>
            </a:r>
          </a:p>
        </p:txBody>
      </p:sp>
      <p:sp>
        <p:nvSpPr>
          <p:cNvPr id="137" name="Rectangle 9"/>
          <p:cNvSpPr>
            <a:spLocks noChangeArrowheads="1"/>
          </p:cNvSpPr>
          <p:nvPr/>
        </p:nvSpPr>
        <p:spPr bwMode="auto">
          <a:xfrm>
            <a:off x="7332663" y="194468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38" name="Rectangle 10"/>
          <p:cNvSpPr>
            <a:spLocks noChangeArrowheads="1"/>
          </p:cNvSpPr>
          <p:nvPr/>
        </p:nvSpPr>
        <p:spPr bwMode="auto">
          <a:xfrm>
            <a:off x="7332663" y="159543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addr</a:t>
            </a:r>
          </a:p>
        </p:txBody>
      </p:sp>
      <p:sp>
        <p:nvSpPr>
          <p:cNvPr id="139" name="Rectangle 11"/>
          <p:cNvSpPr>
            <a:spLocks noChangeArrowheads="1"/>
          </p:cNvSpPr>
          <p:nvPr/>
        </p:nvSpPr>
        <p:spPr bwMode="auto">
          <a:xfrm>
            <a:off x="8047038" y="194468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0.60</a:t>
            </a:r>
          </a:p>
        </p:txBody>
      </p:sp>
      <p:sp>
        <p:nvSpPr>
          <p:cNvPr id="140" name="Rectangle 12"/>
          <p:cNvSpPr>
            <a:spLocks noChangeArrowheads="1"/>
          </p:cNvSpPr>
          <p:nvPr/>
        </p:nvSpPr>
        <p:spPr bwMode="auto">
          <a:xfrm>
            <a:off x="8047038" y="1595438"/>
            <a:ext cx="715962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value</a:t>
            </a:r>
          </a:p>
        </p:txBody>
      </p:sp>
      <p:sp>
        <p:nvSpPr>
          <p:cNvPr id="141" name="Rectangle 13"/>
          <p:cNvSpPr>
            <a:spLocks noChangeArrowheads="1"/>
          </p:cNvSpPr>
          <p:nvPr/>
        </p:nvSpPr>
        <p:spPr bwMode="auto">
          <a:xfrm>
            <a:off x="7332663" y="2273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101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8047038" y="2273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0.52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7332663" y="25781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102</a:t>
            </a: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8047038" y="25781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0.05</a:t>
            </a:r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7332663" y="2906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103</a:t>
            </a: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8047038" y="2906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0.01</a:t>
            </a:r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332663" y="32496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104</a:t>
            </a:r>
          </a:p>
        </p:txBody>
      </p:sp>
      <p:sp>
        <p:nvSpPr>
          <p:cNvPr id="148" name="Rectangle 20"/>
          <p:cNvSpPr>
            <a:spLocks noChangeArrowheads="1"/>
          </p:cNvSpPr>
          <p:nvPr/>
        </p:nvSpPr>
        <p:spPr bwMode="auto">
          <a:xfrm>
            <a:off x="8047038" y="32496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0.03</a:t>
            </a:r>
          </a:p>
        </p:txBody>
      </p:sp>
      <p:sp>
        <p:nvSpPr>
          <p:cNvPr id="149" name="Rectangle 21"/>
          <p:cNvSpPr>
            <a:spLocks noChangeArrowheads="1"/>
          </p:cNvSpPr>
          <p:nvPr/>
        </p:nvSpPr>
        <p:spPr bwMode="auto">
          <a:xfrm>
            <a:off x="7332663" y="35782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105</a:t>
            </a:r>
          </a:p>
        </p:txBody>
      </p:sp>
      <p:sp>
        <p:nvSpPr>
          <p:cNvPr id="150" name="Rectangle 22"/>
          <p:cNvSpPr>
            <a:spLocks noChangeArrowheads="1"/>
          </p:cNvSpPr>
          <p:nvPr/>
        </p:nvSpPr>
        <p:spPr bwMode="auto">
          <a:xfrm>
            <a:off x="8047038" y="35782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51" name="Rectangle 23"/>
          <p:cNvSpPr>
            <a:spLocks noChangeArrowheads="1"/>
          </p:cNvSpPr>
          <p:nvPr/>
        </p:nvSpPr>
        <p:spPr bwMode="auto">
          <a:xfrm>
            <a:off x="7332663" y="38830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106</a:t>
            </a:r>
          </a:p>
        </p:txBody>
      </p:sp>
      <p:sp>
        <p:nvSpPr>
          <p:cNvPr id="152" name="Rectangle 24"/>
          <p:cNvSpPr>
            <a:spLocks noChangeArrowheads="1"/>
          </p:cNvSpPr>
          <p:nvPr/>
        </p:nvSpPr>
        <p:spPr bwMode="auto">
          <a:xfrm>
            <a:off x="8047038" y="38830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53" name="Rectangle 25"/>
          <p:cNvSpPr>
            <a:spLocks noChangeArrowheads="1"/>
          </p:cNvSpPr>
          <p:nvPr/>
        </p:nvSpPr>
        <p:spPr bwMode="auto">
          <a:xfrm>
            <a:off x="7332663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107</a:t>
            </a:r>
          </a:p>
        </p:txBody>
      </p:sp>
      <p:sp>
        <p:nvSpPr>
          <p:cNvPr id="154" name="Rectangle 26"/>
          <p:cNvSpPr>
            <a:spLocks noChangeArrowheads="1"/>
          </p:cNvSpPr>
          <p:nvPr/>
        </p:nvSpPr>
        <p:spPr bwMode="auto">
          <a:xfrm>
            <a:off x="8047038" y="4211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0.57</a:t>
            </a:r>
          </a:p>
        </p:txBody>
      </p:sp>
      <p:sp>
        <p:nvSpPr>
          <p:cNvPr id="155" name="Rectangle 27"/>
          <p:cNvSpPr>
            <a:spLocks noChangeArrowheads="1"/>
          </p:cNvSpPr>
          <p:nvPr/>
        </p:nvSpPr>
        <p:spPr bwMode="auto">
          <a:xfrm>
            <a:off x="7332663" y="4559300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108</a:t>
            </a:r>
          </a:p>
        </p:txBody>
      </p:sp>
      <p:sp>
        <p:nvSpPr>
          <p:cNvPr id="156" name="Rectangle 28"/>
          <p:cNvSpPr>
            <a:spLocks noChangeArrowheads="1"/>
          </p:cNvSpPr>
          <p:nvPr/>
        </p:nvSpPr>
        <p:spPr bwMode="auto">
          <a:xfrm>
            <a:off x="8047038" y="4559300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0.54</a:t>
            </a:r>
          </a:p>
        </p:txBody>
      </p:sp>
      <p:sp>
        <p:nvSpPr>
          <p:cNvPr id="157" name="Rectangle 29"/>
          <p:cNvSpPr>
            <a:spLocks noChangeArrowheads="1"/>
          </p:cNvSpPr>
          <p:nvPr/>
        </p:nvSpPr>
        <p:spPr bwMode="auto">
          <a:xfrm>
            <a:off x="7332663" y="48879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109</a:t>
            </a:r>
          </a:p>
        </p:txBody>
      </p:sp>
      <p:sp>
        <p:nvSpPr>
          <p:cNvPr id="158" name="Rectangle 30"/>
          <p:cNvSpPr>
            <a:spLocks noChangeArrowheads="1"/>
          </p:cNvSpPr>
          <p:nvPr/>
        </p:nvSpPr>
        <p:spPr bwMode="auto">
          <a:xfrm>
            <a:off x="8047038" y="48879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0.07</a:t>
            </a:r>
          </a:p>
        </p:txBody>
      </p:sp>
      <p:sp>
        <p:nvSpPr>
          <p:cNvPr id="159" name="Rectangle 31"/>
          <p:cNvSpPr>
            <a:spLocks noChangeArrowheads="1"/>
          </p:cNvSpPr>
          <p:nvPr/>
        </p:nvSpPr>
        <p:spPr bwMode="auto">
          <a:xfrm>
            <a:off x="7332663" y="519271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110</a:t>
            </a:r>
          </a:p>
        </p:txBody>
      </p:sp>
      <p:sp>
        <p:nvSpPr>
          <p:cNvPr id="160" name="Rectangle 32"/>
          <p:cNvSpPr>
            <a:spLocks noChangeArrowheads="1"/>
          </p:cNvSpPr>
          <p:nvPr/>
        </p:nvSpPr>
        <p:spPr bwMode="auto">
          <a:xfrm>
            <a:off x="8047038" y="5192713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161" name="Rectangle 33"/>
          <p:cNvSpPr>
            <a:spLocks noChangeArrowheads="1"/>
          </p:cNvSpPr>
          <p:nvPr/>
        </p:nvSpPr>
        <p:spPr bwMode="auto">
          <a:xfrm>
            <a:off x="7332663" y="5521325"/>
            <a:ext cx="714375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111</a:t>
            </a:r>
          </a:p>
        </p:txBody>
      </p:sp>
      <p:sp>
        <p:nvSpPr>
          <p:cNvPr id="162" name="Rectangle 34"/>
          <p:cNvSpPr>
            <a:spLocks noChangeArrowheads="1"/>
          </p:cNvSpPr>
          <p:nvPr/>
        </p:nvSpPr>
        <p:spPr bwMode="auto">
          <a:xfrm>
            <a:off x="8047038" y="5521325"/>
            <a:ext cx="715962" cy="347663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0.04</a:t>
            </a:r>
          </a:p>
        </p:txBody>
      </p: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7332663" y="5862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112</a:t>
            </a:r>
          </a:p>
        </p:txBody>
      </p:sp>
      <p:sp>
        <p:nvSpPr>
          <p:cNvPr id="164" name="Rectangle 36"/>
          <p:cNvSpPr>
            <a:spLocks noChangeArrowheads="1"/>
          </p:cNvSpPr>
          <p:nvPr/>
        </p:nvSpPr>
        <p:spPr bwMode="auto">
          <a:xfrm>
            <a:off x="8047038" y="5862638"/>
            <a:ext cx="715962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cxnSp>
        <p:nvCxnSpPr>
          <p:cNvPr id="79908" name="AutoShape 37"/>
          <p:cNvCxnSpPr>
            <a:cxnSpLocks noChangeShapeType="1"/>
            <a:endCxn id="133" idx="2"/>
          </p:cNvCxnSpPr>
          <p:nvPr/>
        </p:nvCxnSpPr>
        <p:spPr bwMode="auto">
          <a:xfrm flipV="1">
            <a:off x="6477000" y="2173288"/>
            <a:ext cx="868363" cy="2209800"/>
          </a:xfrm>
          <a:prstGeom prst="bentConnector3">
            <a:avLst>
              <a:gd name="adj1" fmla="val 6928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Rectangle 38"/>
          <p:cNvSpPr>
            <a:spLocks noChangeArrowheads="1"/>
          </p:cNvSpPr>
          <p:nvPr/>
        </p:nvSpPr>
        <p:spPr bwMode="auto">
          <a:xfrm>
            <a:off x="5762625" y="3001963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67" name="Rectangle 39"/>
          <p:cNvSpPr>
            <a:spLocks noChangeArrowheads="1"/>
          </p:cNvSpPr>
          <p:nvPr/>
        </p:nvSpPr>
        <p:spPr bwMode="auto">
          <a:xfrm>
            <a:off x="5762625" y="2652713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</a:p>
        </p:txBody>
      </p:sp>
      <p:cxnSp>
        <p:nvCxnSpPr>
          <p:cNvPr id="79911" name="AutoShape 40"/>
          <p:cNvCxnSpPr>
            <a:cxnSpLocks noChangeShapeType="1"/>
            <a:stCxn id="166" idx="3"/>
            <a:endCxn id="132" idx="2"/>
          </p:cNvCxnSpPr>
          <p:nvPr/>
        </p:nvCxnSpPr>
        <p:spPr bwMode="auto">
          <a:xfrm flipV="1">
            <a:off x="6477000" y="2020888"/>
            <a:ext cx="868363" cy="1155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Text Box 41"/>
          <p:cNvSpPr txBox="1">
            <a:spLocks noChangeArrowheads="1"/>
          </p:cNvSpPr>
          <p:nvPr/>
        </p:nvSpPr>
        <p:spPr bwMode="auto">
          <a:xfrm>
            <a:off x="762000" y="5786438"/>
            <a:ext cx="4659313" cy="4889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Moving </a:t>
            </a:r>
            <a:r>
              <a:rPr kumimoji="1" lang="en-US" sz="14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  <a:r>
              <a:rPr kumimoji="1" lang="en-US" sz="1600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also moves </a:t>
            </a:r>
            <a:r>
              <a:rPr kumimoji="1" lang="en-US" sz="14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b1</a:t>
            </a:r>
            <a:r>
              <a:rPr kumimoji="1" lang="en-US" sz="1600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since they are </a:t>
            </a:r>
            <a:r>
              <a:rPr kumimoji="1" lang="en-US" sz="1600" kern="0">
                <a:solidFill>
                  <a:srgbClr val="CC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aliases</a:t>
            </a:r>
            <a:r>
              <a:rPr kumimoji="1" lang="en-US" sz="1600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that reference the same object.</a:t>
            </a:r>
          </a:p>
        </p:txBody>
      </p:sp>
      <p:sp>
        <p:nvSpPr>
          <p:cNvPr id="170" name="Text Box 42"/>
          <p:cNvSpPr txBox="1">
            <a:spLocks noChangeArrowheads="1"/>
          </p:cNvSpPr>
          <p:nvPr/>
        </p:nvSpPr>
        <p:spPr bwMode="auto">
          <a:xfrm>
            <a:off x="5562600" y="6423025"/>
            <a:ext cx="1214438" cy="2143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400" kern="0">
                <a:solidFill>
                  <a:srgbClr val="4D4D4D"/>
                </a:solidFill>
                <a:latin typeface="Calibri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171" name="Rectangle 43"/>
          <p:cNvSpPr>
            <a:spLocks noChangeArrowheads="1"/>
          </p:cNvSpPr>
          <p:nvPr/>
        </p:nvSpPr>
        <p:spPr bwMode="auto">
          <a:xfrm>
            <a:off x="5762625" y="4211638"/>
            <a:ext cx="714375" cy="34766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100</a:t>
            </a:r>
          </a:p>
        </p:txBody>
      </p:sp>
      <p:sp>
        <p:nvSpPr>
          <p:cNvPr id="172" name="Rectangle 44"/>
          <p:cNvSpPr>
            <a:spLocks noChangeArrowheads="1"/>
          </p:cNvSpPr>
          <p:nvPr/>
        </p:nvSpPr>
        <p:spPr bwMode="auto">
          <a:xfrm>
            <a:off x="5762625" y="3862388"/>
            <a:ext cx="714375" cy="349250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FFF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b2</a:t>
            </a:r>
          </a:p>
        </p:txBody>
      </p:sp>
      <p:grpSp>
        <p:nvGrpSpPr>
          <p:cNvPr id="173" name="Group 45"/>
          <p:cNvGrpSpPr>
            <a:grpSpLocks/>
          </p:cNvGrpSpPr>
          <p:nvPr/>
        </p:nvGrpSpPr>
        <p:grpSpPr bwMode="auto">
          <a:xfrm>
            <a:off x="8045450" y="1954213"/>
            <a:ext cx="717550" cy="623887"/>
            <a:chOff x="5068" y="1042"/>
            <a:chExt cx="452" cy="393"/>
          </a:xfrm>
        </p:grpSpPr>
        <p:sp>
          <p:nvSpPr>
            <p:cNvPr id="174" name="Rectangle 46"/>
            <p:cNvSpPr>
              <a:spLocks noChangeArrowheads="1"/>
            </p:cNvSpPr>
            <p:nvPr/>
          </p:nvSpPr>
          <p:spPr bwMode="auto">
            <a:xfrm>
              <a:off x="5068" y="1042"/>
              <a:ext cx="451" cy="20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0.65</a:t>
              </a:r>
            </a:p>
          </p:txBody>
        </p:sp>
        <p:sp>
          <p:nvSpPr>
            <p:cNvPr id="175" name="Rectangle 47"/>
            <p:cNvSpPr>
              <a:spLocks noChangeArrowheads="1"/>
            </p:cNvSpPr>
            <p:nvPr/>
          </p:nvSpPr>
          <p:spPr bwMode="auto">
            <a:xfrm>
              <a:off x="5069" y="1248"/>
              <a:ext cx="451" cy="18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0.53</a:t>
              </a:r>
            </a:p>
          </p:txBody>
        </p:sp>
      </p:grpSp>
      <p:grpSp>
        <p:nvGrpSpPr>
          <p:cNvPr id="79917" name="Group 47"/>
          <p:cNvGrpSpPr>
            <a:grpSpLocks/>
          </p:cNvGrpSpPr>
          <p:nvPr/>
        </p:nvGrpSpPr>
        <p:grpSpPr bwMode="auto">
          <a:xfrm>
            <a:off x="8686800" y="1981200"/>
            <a:ext cx="700088" cy="1571625"/>
            <a:chOff x="8686800" y="1905000"/>
            <a:chExt cx="700087" cy="1571129"/>
          </a:xfrm>
        </p:grpSpPr>
        <p:sp>
          <p:nvSpPr>
            <p:cNvPr id="79924" name="Rectangle 48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9925" name="Rectangle 49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9926" name="Rectangle 50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9927" name="Rectangle 51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9928" name="Rectangle 52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  <p:grpSp>
        <p:nvGrpSpPr>
          <p:cNvPr id="79918" name="Group 53"/>
          <p:cNvGrpSpPr>
            <a:grpSpLocks/>
          </p:cNvGrpSpPr>
          <p:nvPr/>
        </p:nvGrpSpPr>
        <p:grpSpPr bwMode="auto">
          <a:xfrm>
            <a:off x="8686800" y="4219575"/>
            <a:ext cx="700088" cy="1571625"/>
            <a:chOff x="8686800" y="1905000"/>
            <a:chExt cx="700087" cy="1571129"/>
          </a:xfrm>
        </p:grpSpPr>
        <p:sp>
          <p:nvSpPr>
            <p:cNvPr id="79919" name="Rectangle 54"/>
            <p:cNvSpPr>
              <a:spLocks noChangeArrowheads="1"/>
            </p:cNvSpPr>
            <p:nvPr/>
          </p:nvSpPr>
          <p:spPr bwMode="auto">
            <a:xfrm>
              <a:off x="8686800" y="1905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rx</a:t>
              </a:r>
            </a:p>
          </p:txBody>
        </p:sp>
        <p:sp>
          <p:nvSpPr>
            <p:cNvPr id="79920" name="Rectangle 55"/>
            <p:cNvSpPr>
              <a:spLocks noChangeArrowheads="1"/>
            </p:cNvSpPr>
            <p:nvPr/>
          </p:nvSpPr>
          <p:spPr bwMode="auto">
            <a:xfrm>
              <a:off x="8688387" y="22509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ry</a:t>
              </a:r>
            </a:p>
          </p:txBody>
        </p:sp>
        <p:sp>
          <p:nvSpPr>
            <p:cNvPr id="79921" name="Rectangle 56"/>
            <p:cNvSpPr>
              <a:spLocks noChangeArrowheads="1"/>
            </p:cNvSpPr>
            <p:nvPr/>
          </p:nvSpPr>
          <p:spPr bwMode="auto">
            <a:xfrm>
              <a:off x="8688387" y="25557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vx</a:t>
              </a:r>
            </a:p>
          </p:txBody>
        </p:sp>
        <p:sp>
          <p:nvSpPr>
            <p:cNvPr id="79922" name="Rectangle 57"/>
            <p:cNvSpPr>
              <a:spLocks noChangeArrowheads="1"/>
            </p:cNvSpPr>
            <p:nvPr/>
          </p:nvSpPr>
          <p:spPr bwMode="auto">
            <a:xfrm>
              <a:off x="8688387" y="2860575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vy</a:t>
              </a:r>
            </a:p>
          </p:txBody>
        </p:sp>
        <p:sp>
          <p:nvSpPr>
            <p:cNvPr id="79923" name="Rectangle 58"/>
            <p:cNvSpPr>
              <a:spLocks noChangeArrowheads="1"/>
            </p:cNvSpPr>
            <p:nvPr/>
          </p:nvSpPr>
          <p:spPr bwMode="auto">
            <a:xfrm>
              <a:off x="8688387" y="3168352"/>
              <a:ext cx="698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charset="0"/>
                </a:rPr>
                <a:t>radius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1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851C9DB-8248-0B4B-93DA-675A524433CF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Admin and recap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Defining classes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Data encapsulation (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struct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Data+behavior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 encapsulation (OOP)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OOP design methodology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Objects and reference semantics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OOP </a:t>
            </a:r>
            <a:r>
              <a:rPr lang="en-US" altLang="zh-CN" sz="2400" dirty="0">
                <a:solidFill>
                  <a:srgbClr val="C00000"/>
                </a:solidFill>
                <a:latin typeface="Comic Sans MS" charset="0"/>
              </a:rPr>
              <a:t>design</a:t>
            </a:r>
            <a:r>
              <a:rPr lang="zh-CN" altLang="en-US" sz="24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examples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0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Design and Implementation Methodology: Object-Oriented</a:t>
            </a:r>
          </a:p>
        </p:txBody>
      </p:sp>
      <p:sp>
        <p:nvSpPr>
          <p:cNvPr id="839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Design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Identify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objects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are part of the problem domain or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Each object has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state</a:t>
            </a:r>
            <a:r>
              <a:rPr lang="en-US" altLang="en-US" dirty="0">
                <a:ea typeface="ＭＳ Ｐゴシック" charset="-128"/>
              </a:rPr>
              <a:t> (variables)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Each object has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behaviors</a:t>
            </a:r>
            <a:r>
              <a:rPr lang="en-US" altLang="en-US" dirty="0">
                <a:ea typeface="ＭＳ Ｐゴシック" charset="-128"/>
              </a:rPr>
              <a:t> (methods)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Constructors, accessors, mutators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修改器</a:t>
            </a:r>
            <a:r>
              <a:rPr lang="en-US" altLang="zh-CN" dirty="0">
                <a:ea typeface="ＭＳ Ｐゴシック" charset="-128"/>
              </a:rPr>
              <a:t>)</a:t>
            </a:r>
            <a:endParaRPr lang="en-US" altLang="en-US" dirty="0">
              <a:ea typeface="ＭＳ Ｐゴシック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Often do not consider one specific goal, but rather a context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noun driven</a:t>
            </a: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CC73B1-2EC1-BC49-883B-42EF75DD96B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20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2E9D75-5280-6242-BE50-478A265142CA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Example: The </a:t>
            </a:r>
            <a:r>
              <a:rPr lang="en-US" altLang="en-US" sz="3600">
                <a:latin typeface="Courier New" charset="0"/>
                <a:ea typeface="ＭＳ Ｐゴシック" charset="-128"/>
              </a:rPr>
              <a:t>BankAccount</a:t>
            </a:r>
            <a:r>
              <a:rPr lang="en-US" altLang="en-US" sz="3600">
                <a:ea typeface="ＭＳ Ｐゴシック" charset="-128"/>
              </a:rPr>
              <a:t> Class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We define an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BankAccount</a:t>
            </a:r>
            <a:r>
              <a:rPr lang="en-US" altLang="en-US" sz="2000" dirty="0">
                <a:ea typeface="ＭＳ Ｐゴシック" charset="-128"/>
              </a:rPr>
              <a:t> class to model a bank account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Design questions: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State: what field(s) do we need to represent the state of a bank acct?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400" dirty="0" err="1">
                <a:latin typeface="Courier New" charset="0"/>
                <a:ea typeface="ＭＳ Ｐゴシック" charset="-128"/>
              </a:rPr>
              <a:t>acctNumber,</a:t>
            </a:r>
            <a:r>
              <a:rPr lang="en-US" altLang="en-US" sz="1400" dirty="0" err="1">
                <a:ea typeface="ＭＳ Ｐゴシック" charset="-128"/>
              </a:rPr>
              <a:t>an</a:t>
            </a:r>
            <a:r>
              <a:rPr lang="en-US" altLang="en-US" sz="1400" dirty="0">
                <a:ea typeface="ＭＳ Ｐゴシック" charset="-128"/>
              </a:rPr>
              <a:t> integer 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err="1">
                <a:latin typeface="Courier New" charset="0"/>
                <a:ea typeface="ＭＳ Ｐゴシック" charset="-128"/>
              </a:rPr>
              <a:t>acctName</a:t>
            </a:r>
            <a:r>
              <a:rPr lang="en-US" altLang="en-US" sz="1400" dirty="0">
                <a:ea typeface="ＭＳ Ｐゴシック" charset="-128"/>
              </a:rPr>
              <a:t>, a string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balance, </a:t>
            </a:r>
            <a:r>
              <a:rPr lang="en-US" altLang="en-US" sz="1400" dirty="0">
                <a:ea typeface="ＭＳ Ｐゴシック" charset="-128"/>
              </a:rPr>
              <a:t>an integer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Behaviors/operations: what are some common behaviors of a bank account in a simple banking context?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constructor, to set up the object</a:t>
            </a:r>
          </a:p>
          <a:p>
            <a:pPr lvl="2">
              <a:lnSpc>
                <a:spcPct val="90000"/>
              </a:lnSpc>
            </a:pPr>
            <a:endParaRPr lang="en-US" altLang="en-US" sz="14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Accessors</a:t>
            </a:r>
          </a:p>
          <a:p>
            <a:pPr lvl="3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getBalance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400" dirty="0">
                <a:ea typeface="ＭＳ Ｐゴシック" charset="-128"/>
              </a:rPr>
              <a:t>method, to return balance</a:t>
            </a:r>
          </a:p>
          <a:p>
            <a:pPr lvl="3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toString</a:t>
            </a:r>
            <a:r>
              <a:rPr lang="en-US" altLang="en-US" sz="1400" dirty="0">
                <a:ea typeface="ＭＳ Ｐゴシック" charset="-128"/>
              </a:rPr>
              <a:t> method, to return a string description of the current state</a:t>
            </a:r>
          </a:p>
          <a:p>
            <a:pPr lvl="2">
              <a:lnSpc>
                <a:spcPct val="90000"/>
              </a:lnSpc>
            </a:pPr>
            <a:endParaRPr lang="en-US" altLang="en-US" sz="14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400" dirty="0" err="1">
                <a:ea typeface="ＭＳ Ｐゴシック" charset="-128"/>
              </a:rPr>
              <a:t>Mutators</a:t>
            </a:r>
            <a:endParaRPr lang="en-US" altLang="en-US" sz="1400" dirty="0">
              <a:ea typeface="ＭＳ Ｐゴシック" charset="-128"/>
            </a:endParaRPr>
          </a:p>
          <a:p>
            <a:pPr lvl="3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withdraw</a:t>
            </a:r>
            <a:r>
              <a:rPr lang="en-US" altLang="en-US" sz="1400" dirty="0">
                <a:ea typeface="ＭＳ Ｐゴシック" charset="-128"/>
              </a:rPr>
              <a:t> method, to withdraw from the account</a:t>
            </a:r>
          </a:p>
          <a:p>
            <a:pPr lvl="3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deposit</a:t>
            </a:r>
            <a:r>
              <a:rPr lang="en-US" altLang="en-US" sz="1400" dirty="0">
                <a:ea typeface="ＭＳ Ｐゴシック" charset="-128"/>
              </a:rPr>
              <a:t> method, to deposit into the account</a:t>
            </a:r>
          </a:p>
          <a:p>
            <a:pPr lvl="3">
              <a:lnSpc>
                <a:spcPct val="90000"/>
              </a:lnSpc>
            </a:pPr>
            <a:r>
              <a:rPr lang="en-US" altLang="en-US" sz="1400" dirty="0">
                <a:ea typeface="ＭＳ Ｐゴシック" charset="-128"/>
              </a:rPr>
              <a:t>a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addInterest</a:t>
            </a:r>
            <a:r>
              <a:rPr lang="en-US" altLang="en-US" sz="1400" dirty="0">
                <a:ea typeface="ＭＳ Ｐゴシック" charset="-128"/>
              </a:rPr>
              <a:t> method, to add interest</a:t>
            </a:r>
          </a:p>
          <a:p>
            <a:pPr lvl="1">
              <a:lnSpc>
                <a:spcPct val="90000"/>
              </a:lnSpc>
            </a:pPr>
            <a:endParaRPr lang="en-US" altLang="en-US" sz="18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>
                <a:ea typeface="ＭＳ Ｐゴシック" charset="-128"/>
              </a:rPr>
              <a:t>See </a:t>
            </a:r>
            <a:r>
              <a:rPr lang="en-US" altLang="en-US" sz="2000" dirty="0" err="1">
                <a:ea typeface="ＭＳ Ｐゴシック" charset="-128"/>
              </a:rPr>
              <a:t>BankAccount.java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en-US" altLang="en-US" sz="2000" dirty="0" err="1">
                <a:ea typeface="ＭＳ Ｐゴシック" charset="-128"/>
              </a:rPr>
              <a:t>Transactions.java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2422D6D-6325-E14D-97C5-EAEDB3F3C0BB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charset="-128"/>
              </a:rPr>
              <a:t>Example: Account and Transactions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public class BankAccount {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final double RATE = 0.035;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long acctNumber;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String acctName;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double balance;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4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public BankAccount (String owner, long account, double initial) {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 acctName = owner;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 acctNumber = account;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 balance = initial;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}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4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public double deposit (double amount) {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 if (amount &gt; )</a:t>
            </a:r>
            <a:br>
              <a:rPr lang="en-US" altLang="en-US" sz="1400">
                <a:ea typeface="ＭＳ Ｐゴシック" charset="-128"/>
              </a:rPr>
            </a:br>
            <a:r>
              <a:rPr lang="en-US" altLang="en-US" sz="1400">
                <a:ea typeface="ＭＳ Ｐゴシック" charset="-128"/>
              </a:rPr>
              <a:t>    balance = balance + amount;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4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   return balance;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 }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  …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400">
                <a:ea typeface="ＭＳ Ｐゴシック" charset="-128"/>
              </a:rPr>
              <a:t>}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51816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public static void main (String[] args) {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     BankAccount aliceAcct = </a:t>
            </a:r>
            <a:br>
              <a:rPr lang="en-US" altLang="en-US" sz="1600">
                <a:ea typeface="ＭＳ Ｐゴシック" charset="-128"/>
              </a:rPr>
            </a:br>
            <a:r>
              <a:rPr lang="en-US" altLang="en-US" sz="1600">
                <a:ea typeface="ＭＳ Ｐゴシック" charset="-128"/>
              </a:rPr>
              <a:t>     new BankAccount (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Alice", 11111, 100.00);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6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     BankAccount bobAcct = </a:t>
            </a:r>
            <a:br>
              <a:rPr lang="en-US" altLang="en-US" sz="1600">
                <a:ea typeface="ＭＳ Ｐゴシック" charset="-128"/>
              </a:rPr>
            </a:br>
            <a:r>
              <a:rPr lang="en-US" altLang="en-US" sz="1600">
                <a:ea typeface="ＭＳ Ｐゴシック" charset="-128"/>
              </a:rPr>
              <a:t>     new BankAccount (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Bob", 22222, 200.00);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6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     BankAccount charlesAcct = </a:t>
            </a:r>
            <a:br>
              <a:rPr lang="en-US" altLang="en-US" sz="1600">
                <a:ea typeface="ＭＳ Ｐゴシック" charset="-128"/>
              </a:rPr>
            </a:br>
            <a:r>
              <a:rPr lang="en-US" altLang="en-US" sz="1600">
                <a:ea typeface="ＭＳ Ｐゴシック" charset="-128"/>
              </a:rPr>
              <a:t>    new BankAccount (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>
                <a:ea typeface="ＭＳ Ｐゴシック" charset="-128"/>
              </a:rPr>
              <a:t>Charles", 33333, 300.00);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600">
              <a:ea typeface="ＭＳ Ｐゴシック" charset="-128"/>
            </a:endParaRP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     bobAcct.deposit (30.00);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      …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altLang="en-US" sz="1600">
                <a:ea typeface="ＭＳ Ｐゴシック" charset="-128"/>
              </a:rPr>
              <a:t>}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altLang="en-US" sz="16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9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1529D77-358F-4445-B222-41C550984A0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charset="-128"/>
              </a:rPr>
              <a:t>Example: The Three </a:t>
            </a:r>
            <a:r>
              <a:rPr lang="en-US" altLang="en-US" sz="3200">
                <a:latin typeface="Courier New" charset="0"/>
                <a:ea typeface="ＭＳ Ｐゴシック" charset="-128"/>
              </a:rPr>
              <a:t>BankAccount</a:t>
            </a:r>
            <a:r>
              <a:rPr lang="en-US" altLang="en-US" sz="3200">
                <a:ea typeface="ＭＳ Ｐゴシック" charset="-128"/>
              </a:rPr>
              <a:t> Objects in Transactions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524000"/>
            <a:ext cx="2743200" cy="1524000"/>
            <a:chOff x="3360" y="1680"/>
            <a:chExt cx="1728" cy="960"/>
          </a:xfrm>
        </p:grpSpPr>
        <p:sp>
          <p:nvSpPr>
            <p:cNvPr id="93204" name="Rectangle 4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aliceAcct: BankAccount</a:t>
              </a:r>
            </a:p>
          </p:txBody>
        </p:sp>
        <p:sp>
          <p:nvSpPr>
            <p:cNvPr id="93205" name="Rectangle 5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11111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Alice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100.00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3200400"/>
            <a:ext cx="2743200" cy="1524000"/>
            <a:chOff x="3360" y="1680"/>
            <a:chExt cx="1728" cy="960"/>
          </a:xfrm>
        </p:grpSpPr>
        <p:sp>
          <p:nvSpPr>
            <p:cNvPr id="93202" name="Rectangle 7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bobAcct: BankAccount</a:t>
              </a:r>
            </a:p>
          </p:txBody>
        </p:sp>
        <p:sp>
          <p:nvSpPr>
            <p:cNvPr id="93203" name="Rectangle 8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22222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Bob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200.00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" y="4953000"/>
            <a:ext cx="2743200" cy="1524000"/>
            <a:chOff x="3360" y="1680"/>
            <a:chExt cx="1728" cy="960"/>
          </a:xfrm>
        </p:grpSpPr>
        <p:sp>
          <p:nvSpPr>
            <p:cNvPr id="93200" name="Rectangle 10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charlesAcct: BankAccount</a:t>
              </a:r>
            </a:p>
          </p:txBody>
        </p:sp>
        <p:sp>
          <p:nvSpPr>
            <p:cNvPr id="93201" name="Rectangle 11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33333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Charles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300.00</a:t>
              </a:r>
            </a:p>
          </p:txBody>
        </p:sp>
      </p:grpSp>
      <p:sp>
        <p:nvSpPr>
          <p:cNvPr id="1016854" name="Rectangle 22"/>
          <p:cNvSpPr>
            <a:spLocks noChangeArrowheads="1"/>
          </p:cNvSpPr>
          <p:nvPr/>
        </p:nvSpPr>
        <p:spPr bwMode="auto">
          <a:xfrm>
            <a:off x="5192713" y="6521450"/>
            <a:ext cx="269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After bobAcct.deposit (30.00);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0" y="1524000"/>
            <a:ext cx="2743200" cy="1524000"/>
            <a:chOff x="3360" y="1680"/>
            <a:chExt cx="1728" cy="960"/>
          </a:xfrm>
        </p:grpSpPr>
        <p:sp>
          <p:nvSpPr>
            <p:cNvPr id="93198" name="Rectangle 24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aliceAcct: BankAccount</a:t>
              </a:r>
            </a:p>
          </p:txBody>
        </p:sp>
        <p:sp>
          <p:nvSpPr>
            <p:cNvPr id="93199" name="Rectangle 25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11111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Alice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100.00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34000" y="3200400"/>
            <a:ext cx="2743200" cy="1524000"/>
            <a:chOff x="3360" y="1680"/>
            <a:chExt cx="1728" cy="960"/>
          </a:xfrm>
        </p:grpSpPr>
        <p:sp>
          <p:nvSpPr>
            <p:cNvPr id="93196" name="Rectangle 27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bobAcct: BankAccount</a:t>
              </a:r>
            </a:p>
          </p:txBody>
        </p:sp>
        <p:sp>
          <p:nvSpPr>
            <p:cNvPr id="93197" name="Rectangle 28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22222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Bob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</a:t>
              </a:r>
              <a:r>
                <a:rPr lang="en-US" altLang="en-US" sz="1600" b="1">
                  <a:solidFill>
                    <a:srgbClr val="FF0000"/>
                  </a:solidFill>
                  <a:latin typeface="Times New Roman" charset="0"/>
                </a:rPr>
                <a:t>230.00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334000" y="4953000"/>
            <a:ext cx="2743200" cy="1524000"/>
            <a:chOff x="3360" y="1680"/>
            <a:chExt cx="1728" cy="960"/>
          </a:xfrm>
        </p:grpSpPr>
        <p:sp>
          <p:nvSpPr>
            <p:cNvPr id="93194" name="Rectangle 30"/>
            <p:cNvSpPr>
              <a:spLocks noChangeArrowheads="1"/>
            </p:cNvSpPr>
            <p:nvPr/>
          </p:nvSpPr>
          <p:spPr bwMode="auto">
            <a:xfrm>
              <a:off x="3360" y="1680"/>
              <a:ext cx="1728" cy="33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u="sng">
                  <a:solidFill>
                    <a:srgbClr val="000000"/>
                  </a:solidFill>
                  <a:latin typeface="Times New Roman" charset="0"/>
                </a:rPr>
                <a:t>charlesAcct: BankAccount</a:t>
              </a:r>
            </a:p>
          </p:txBody>
        </p:sp>
        <p:sp>
          <p:nvSpPr>
            <p:cNvPr id="93195" name="Rectangle 31"/>
            <p:cNvSpPr>
              <a:spLocks noChangeArrowheads="1"/>
            </p:cNvSpPr>
            <p:nvPr/>
          </p:nvSpPr>
          <p:spPr bwMode="auto">
            <a:xfrm>
              <a:off x="3360" y="2016"/>
              <a:ext cx="1728" cy="62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acctNumber = 33333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acctName = 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“</a:t>
              </a:r>
              <a:r>
                <a:rPr lang="en-US" altLang="ja-JP" sz="1600">
                  <a:solidFill>
                    <a:srgbClr val="000000"/>
                  </a:solidFill>
                  <a:latin typeface="Times New Roman" charset="0"/>
                </a:rPr>
                <a:t>Charles</a:t>
              </a:r>
              <a:r>
                <a:rPr lang="ja-JP" altLang="en-US" sz="1600">
                  <a:solidFill>
                    <a:srgbClr val="000000"/>
                  </a:solidFill>
                  <a:latin typeface="Times New Roman" charset="0"/>
                </a:rPr>
                <a:t>”</a:t>
              </a:r>
              <a:endParaRPr lang="en-US" altLang="ja-JP" sz="1600">
                <a:solidFill>
                  <a:srgbClr val="000000"/>
                </a:solidFill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charset="0"/>
                </a:rPr>
                <a:t>balance = 300.00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6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851C9DB-8248-0B4B-93DA-675A524433CF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Admin and recap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Comic Sans MS" charset="0"/>
              </a:rPr>
              <a:t>Defining classes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Data encapsulation (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struct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Data+behavior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 encapsulation (OOP)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OOP design methodology</a:t>
            </a:r>
          </a:p>
          <a:p>
            <a:pPr lvl="2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Objects and reference semantics</a:t>
            </a:r>
          </a:p>
          <a:p>
            <a:pPr lvl="2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Simple examples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The encapsulation</a:t>
            </a:r>
            <a:r>
              <a:rPr lang="en-US" altLang="zh-CN" sz="2400" dirty="0">
                <a:solidFill>
                  <a:srgbClr val="C00000"/>
                </a:solidFill>
                <a:latin typeface="Comic Sans MS" charset="0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Comic Sans MS" charset="0"/>
              </a:rPr>
              <a:t>封装</a:t>
            </a:r>
            <a:r>
              <a:rPr lang="en-US" altLang="zh-CN" sz="2400" dirty="0">
                <a:solidFill>
                  <a:srgbClr val="C00000"/>
                </a:solidFill>
                <a:latin typeface="Comic Sans MS" charset="0"/>
              </a:rPr>
              <a:t>)</a:t>
            </a:r>
            <a:r>
              <a:rPr lang="en-US" altLang="en-US" sz="2400" dirty="0">
                <a:solidFill>
                  <a:srgbClr val="C00000"/>
                </a:solidFill>
                <a:latin typeface="Comic Sans MS" charset="0"/>
              </a:rPr>
              <a:t> principle</a:t>
            </a: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  <a:p>
            <a:pPr lvl="1" eaLnBrk="1" hangingPunct="1">
              <a:spcBef>
                <a:spcPct val="20000"/>
              </a:spcBef>
              <a:buSzPct val="75000"/>
              <a:buFont typeface="Courier New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5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Recap</a:t>
            </a:r>
            <a:r>
              <a:rPr lang="en-US" altLang="en-US" sz="2800" dirty="0">
                <a:ea typeface="ＭＳ Ｐゴシック" charset="-128"/>
              </a:rPr>
              <a:t>: Defining Related Method and Data in the Same Class: Instance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7239000" cy="2554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Point {</a:t>
            </a:r>
          </a:p>
          <a:p>
            <a:pPr>
              <a:defRPr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</a:t>
            </a:r>
            <a:r>
              <a:rPr lang="en-US" sz="16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600" b="1" strike="sngStrike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  <a:ea typeface="ＭＳ Ｐゴシック" charset="0"/>
                <a:cs typeface="Arial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draw(</a:t>
            </a:r>
            <a:r>
              <a:rPr lang="en-US" sz="1600" b="1" strike="sngStrike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Point 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StdDraw.filledCircle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(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3);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StdDraw.textLeft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(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, 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600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,</a:t>
            </a:r>
          </a:p>
          <a:p>
            <a:pPr>
              <a:defRPr/>
            </a:pPr>
            <a:r>
              <a:rPr lang="en-US" sz="1600" dirty="0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                         </a:t>
            </a:r>
            <a:r>
              <a:rPr lang="en-US" sz="16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"("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6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", "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600" strike="sngStrike" dirty="0" err="1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p.</a:t>
            </a:r>
            <a:r>
              <a:rPr lang="en-US" sz="1600" dirty="0" err="1">
                <a:solidFill>
                  <a:srgbClr val="0000C0"/>
                </a:solidFill>
                <a:latin typeface="Courier New"/>
                <a:ea typeface="ＭＳ Ｐゴシック" charset="0"/>
                <a:cs typeface="Arial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+ </a:t>
            </a:r>
            <a:r>
              <a:rPr lang="en-US" sz="1600" dirty="0">
                <a:solidFill>
                  <a:srgbClr val="2A00FF"/>
                </a:solidFill>
                <a:latin typeface="Courier New"/>
                <a:ea typeface="ＭＳ Ｐゴシック" charset="0"/>
                <a:cs typeface="Arial" charset="0"/>
              </a:rPr>
              <a:t>")”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);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    }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ＭＳ Ｐゴシック" charset="0"/>
                <a:cs typeface="Arial" charset="0"/>
              </a:rPr>
              <a:t>}</a:t>
            </a:r>
            <a:endParaRPr lang="en-US" sz="11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267200"/>
            <a:ext cx="6248400" cy="165673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Point p1 = new Point();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p1.x = 7; p1.y = 2;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p1.draw(); // </a:t>
            </a:r>
            <a:r>
              <a:rPr lang="en-US" sz="1800" strike="sngStrike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Point.draw</a:t>
            </a:r>
            <a:r>
              <a:rPr lang="en-US" sz="1800" strike="sngStrike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(p1);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800" dirty="0">
              <a:solidFill>
                <a:srgbClr val="000000"/>
              </a:solidFill>
              <a:latin typeface="Courier New" pitchFamily="49" charset="0"/>
              <a:ea typeface="ＭＳ Ｐゴシック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Point p2 = new Point();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Arial" charset="0"/>
              </a:rPr>
              <a:t>p2.x = 4; p2.y = 3;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p2.draw(); // </a:t>
            </a:r>
            <a:r>
              <a:rPr lang="en-US" sz="1800" strike="sngStrike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Point.draw</a:t>
            </a:r>
            <a:r>
              <a:rPr lang="en-US" sz="1800" strike="sngStrike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(p2);</a:t>
            </a:r>
            <a:endParaRPr lang="en-US" sz="1800" strike="sngStrike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477000" y="3581400"/>
            <a:ext cx="2514600" cy="1066800"/>
          </a:xfrm>
          <a:prstGeom prst="wedgeRectCallout">
            <a:avLst>
              <a:gd name="adj1" fmla="val -225317"/>
              <a:gd name="adj2" fmla="val 6211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p1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provides the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implicit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parameter: The x and y in draw() are those of the object referenced by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p1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.</a:t>
            </a:r>
          </a:p>
        </p:txBody>
      </p:sp>
      <p:cxnSp>
        <p:nvCxnSpPr>
          <p:cNvPr id="138245" name="Straight Connector 7"/>
          <p:cNvCxnSpPr>
            <a:cxnSpLocks noChangeShapeType="1"/>
          </p:cNvCxnSpPr>
          <p:nvPr/>
        </p:nvCxnSpPr>
        <p:spPr bwMode="auto">
          <a:xfrm>
            <a:off x="2209800" y="2667000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6" name="Straight Connector 8"/>
          <p:cNvCxnSpPr>
            <a:cxnSpLocks noChangeShapeType="1"/>
          </p:cNvCxnSpPr>
          <p:nvPr/>
        </p:nvCxnSpPr>
        <p:spPr bwMode="auto">
          <a:xfrm>
            <a:off x="4267200" y="2667000"/>
            <a:ext cx="1066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ular Callout 17"/>
          <p:cNvSpPr/>
          <p:nvPr/>
        </p:nvSpPr>
        <p:spPr bwMode="auto">
          <a:xfrm>
            <a:off x="6400800" y="5791200"/>
            <a:ext cx="2514600" cy="1066800"/>
          </a:xfrm>
          <a:prstGeom prst="wedgeRectCallout">
            <a:avLst>
              <a:gd name="adj1" fmla="val -229979"/>
              <a:gd name="adj2" fmla="val -4777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p2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provides the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implicit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parameter: The x and y in draw() are those of the object referenced by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p2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E2DE000-1C33-0AE3-B657-69FCA74C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95C934-F6C7-F245-99E7-D52B1EA05B5C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BF9D-3364-8A4F-9DB1-F31251B2729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z="3200">
                <a:ea typeface="ＭＳ Ｐゴシック" charset="-128"/>
              </a:rPr>
              <a:t>Two Views of an Object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charset="-128"/>
              </a:rPr>
              <a:t>You can take one of two views of an object: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external (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API</a:t>
            </a:r>
            <a:r>
              <a:rPr lang="en-US" altLang="en-US" dirty="0">
                <a:ea typeface="ＭＳ Ｐゴシック" charset="-128"/>
              </a:rPr>
              <a:t>) -  the interaction of the object with its users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internal  (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implementation</a:t>
            </a:r>
            <a:r>
              <a:rPr lang="en-US" altLang="en-US" dirty="0">
                <a:ea typeface="ＭＳ Ｐゴシック" charset="-128"/>
              </a:rPr>
              <a:t>) -  the structure of its data, the algorithms used by its methods</a:t>
            </a:r>
          </a:p>
        </p:txBody>
      </p:sp>
    </p:spTree>
    <p:extLst>
      <p:ext uri="{BB962C8B-B14F-4D97-AF65-F5344CB8AC3E}">
        <p14:creationId xmlns:p14="http://schemas.microsoft.com/office/powerpoint/2010/main" val="1264417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AAA4BF-1C41-B84D-86C9-313C17F58426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29200" y="2211388"/>
            <a:ext cx="2895600" cy="2971800"/>
            <a:chOff x="2496" y="1920"/>
            <a:chExt cx="1824" cy="1872"/>
          </a:xfrm>
        </p:grpSpPr>
        <p:sp>
          <p:nvSpPr>
            <p:cNvPr id="99340" name="Rectangle 3"/>
            <p:cNvSpPr>
              <a:spLocks noChangeArrowheads="1"/>
            </p:cNvSpPr>
            <p:nvPr/>
          </p:nvSpPr>
          <p:spPr bwMode="auto">
            <a:xfrm>
              <a:off x="2784" y="1920"/>
              <a:ext cx="1536" cy="187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341" name="Line 4"/>
            <p:cNvSpPr>
              <a:spLocks noChangeShapeType="1"/>
            </p:cNvSpPr>
            <p:nvPr/>
          </p:nvSpPr>
          <p:spPr bwMode="auto">
            <a:xfrm flipH="1">
              <a:off x="2544" y="2256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42" name="Oval 5"/>
            <p:cNvSpPr>
              <a:spLocks noChangeArrowheads="1"/>
            </p:cNvSpPr>
            <p:nvPr/>
          </p:nvSpPr>
          <p:spPr bwMode="auto">
            <a:xfrm>
              <a:off x="2496" y="2208"/>
              <a:ext cx="96" cy="96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343" name="Line 6"/>
            <p:cNvSpPr>
              <a:spLocks noChangeShapeType="1"/>
            </p:cNvSpPr>
            <p:nvPr/>
          </p:nvSpPr>
          <p:spPr bwMode="auto">
            <a:xfrm flipH="1">
              <a:off x="2544" y="2400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44" name="Line 7"/>
            <p:cNvSpPr>
              <a:spLocks noChangeShapeType="1"/>
            </p:cNvSpPr>
            <p:nvPr/>
          </p:nvSpPr>
          <p:spPr bwMode="auto">
            <a:xfrm flipH="1">
              <a:off x="2544" y="2544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45" name="Oval 8"/>
            <p:cNvSpPr>
              <a:spLocks noChangeArrowheads="1"/>
            </p:cNvSpPr>
            <p:nvPr/>
          </p:nvSpPr>
          <p:spPr bwMode="auto">
            <a:xfrm>
              <a:off x="2496" y="2496"/>
              <a:ext cx="96" cy="96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346" name="Oval 9"/>
            <p:cNvSpPr>
              <a:spLocks noChangeArrowheads="1"/>
            </p:cNvSpPr>
            <p:nvPr/>
          </p:nvSpPr>
          <p:spPr bwMode="auto">
            <a:xfrm>
              <a:off x="2496" y="2352"/>
              <a:ext cx="96" cy="96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99331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z="2800">
                <a:ea typeface="ＭＳ Ｐゴシック" charset="-128"/>
              </a:rPr>
              <a:t>The Encapsulation Principle</a:t>
            </a:r>
          </a:p>
        </p:txBody>
      </p:sp>
      <p:sp>
        <p:nvSpPr>
          <p:cNvPr id="973836" name="Text Box 12"/>
          <p:cNvSpPr txBox="1">
            <a:spLocks noChangeArrowheads="1"/>
          </p:cNvSpPr>
          <p:nvPr/>
        </p:nvSpPr>
        <p:spPr bwMode="auto">
          <a:xfrm>
            <a:off x="2590800" y="2744788"/>
            <a:ext cx="84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Client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73837" name="AutoShape 13"/>
          <p:cNvSpPr>
            <a:spLocks noChangeArrowheads="1"/>
          </p:cNvSpPr>
          <p:nvPr/>
        </p:nvSpPr>
        <p:spPr bwMode="auto">
          <a:xfrm>
            <a:off x="3733800" y="2744788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3838" name="Rectangle 14"/>
          <p:cNvSpPr>
            <a:spLocks noChangeArrowheads="1"/>
          </p:cNvSpPr>
          <p:nvPr/>
        </p:nvSpPr>
        <p:spPr bwMode="auto">
          <a:xfrm>
            <a:off x="5715000" y="2516188"/>
            <a:ext cx="1981200" cy="914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Times New Roman" charset="0"/>
              </a:rPr>
              <a:t>Methods</a:t>
            </a:r>
            <a:endParaRPr lang="en-US" altLang="en-US" sz="2400" dirty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973839" name="Rectangle 15"/>
          <p:cNvSpPr>
            <a:spLocks noChangeArrowheads="1"/>
          </p:cNvSpPr>
          <p:nvPr/>
        </p:nvSpPr>
        <p:spPr bwMode="auto">
          <a:xfrm>
            <a:off x="5715000" y="4040188"/>
            <a:ext cx="1981200" cy="9144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808080"/>
                </a:solidFill>
                <a:latin typeface="Times New Roman" charset="0"/>
              </a:rPr>
              <a:t>Data/state</a:t>
            </a:r>
            <a:endParaRPr lang="en-US" altLang="en-US" sz="2400">
              <a:solidFill>
                <a:srgbClr val="808080"/>
              </a:solidFill>
              <a:latin typeface="Times New Roman" charset="0"/>
            </a:endParaRPr>
          </a:p>
        </p:txBody>
      </p:sp>
      <p:sp>
        <p:nvSpPr>
          <p:cNvPr id="973840" name="AutoShape 16"/>
          <p:cNvSpPr>
            <a:spLocks noChangeArrowheads="1"/>
          </p:cNvSpPr>
          <p:nvPr/>
        </p:nvSpPr>
        <p:spPr bwMode="auto">
          <a:xfrm>
            <a:off x="6629400" y="3430588"/>
            <a:ext cx="228600" cy="609600"/>
          </a:xfrm>
          <a:prstGeom prst="upDownArrow">
            <a:avLst>
              <a:gd name="adj1" fmla="val 50000"/>
              <a:gd name="adj2" fmla="val 5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371600" y="4649788"/>
            <a:ext cx="2133600" cy="914400"/>
          </a:xfrm>
          <a:prstGeom prst="wedgeRectCallout">
            <a:avLst>
              <a:gd name="adj1" fmla="val 152377"/>
              <a:gd name="adj2" fmla="val -7239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"/>
                <a:cs typeface="ＭＳ Ｐゴシック" charset="0"/>
              </a:rPr>
              <a:t>Client should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ea typeface=""/>
                <a:cs typeface="ＭＳ Ｐゴシック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"/>
                <a:cs typeface="ＭＳ Ｐゴシック" charset="0"/>
              </a:rPr>
              <a:t> see the internal state or behaviors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85800" y="3278188"/>
            <a:ext cx="2133600" cy="914400"/>
          </a:xfrm>
          <a:prstGeom prst="wedgeRectCallout">
            <a:avLst>
              <a:gd name="adj1" fmla="val 113483"/>
              <a:gd name="adj2" fmla="val -6689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"/>
                <a:cs typeface="ＭＳ Ｐゴシック" charset="0"/>
              </a:rPr>
              <a:t>Client can see only the external API (state and behaviors)</a:t>
            </a:r>
          </a:p>
        </p:txBody>
      </p:sp>
      <p:sp>
        <p:nvSpPr>
          <p:cNvPr id="99339" name="TextBox 2"/>
          <p:cNvSpPr txBox="1">
            <a:spLocks noChangeArrowheads="1"/>
          </p:cNvSpPr>
          <p:nvPr/>
        </p:nvSpPr>
        <p:spPr bwMode="auto">
          <a:xfrm>
            <a:off x="3367088" y="4343400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6" grpId="0" autoUpdateAnimBg="0"/>
      <p:bldP spid="973837" grpId="0" animBg="1"/>
      <p:bldP spid="973838" grpId="0" animBg="1" autoUpdateAnimBg="0"/>
      <p:bldP spid="973839" grpId="0" animBg="1" autoUpdateAnimBg="0"/>
      <p:bldP spid="973840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Encapsulation Analogy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79500" y="3886200"/>
            <a:ext cx="1841500" cy="339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>
                <a:solidFill>
                  <a:srgbClr val="003399"/>
                </a:solidFill>
                <a:ea typeface="ＭＳ Ｐゴシック" charset="0"/>
                <a:cs typeface="ＭＳ Ｐゴシック" charset="0"/>
              </a:rPr>
              <a:t>Client</a:t>
            </a:r>
            <a:endParaRPr kumimoji="1" lang="en-US" sz="16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796154" y="3840164"/>
            <a:ext cx="2371725" cy="339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>
                <a:solidFill>
                  <a:srgbClr val="003399"/>
                </a:solidFill>
                <a:ea typeface="ＭＳ Ｐゴシック" charset="0"/>
                <a:cs typeface="ＭＳ Ｐゴシック" charset="0"/>
              </a:rPr>
              <a:t>API</a:t>
            </a:r>
            <a:endParaRPr kumimoji="1" lang="en-US" sz="1600" kern="0" dirty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332538" y="3886200"/>
            <a:ext cx="2689225" cy="339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>
                <a:solidFill>
                  <a:srgbClr val="003399"/>
                </a:solidFill>
                <a:ea typeface="ＭＳ Ｐゴシック" charset="0"/>
                <a:cs typeface="ＭＳ Ｐゴシック" charset="0"/>
              </a:rPr>
              <a:t>Implementation</a:t>
            </a:r>
            <a:endParaRPr kumimoji="1" lang="en-US" sz="1600" kern="0" dirty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109663" y="5181600"/>
            <a:ext cx="2228850" cy="585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client needs to know </a:t>
            </a:r>
            <a:b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</a:br>
            <a: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how to use API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400800" y="5267325"/>
            <a:ext cx="2743200" cy="585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implementation needs to know</a:t>
            </a:r>
            <a:b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</a:br>
            <a:r>
              <a:rPr kumimoji="1" lang="en-US" sz="16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what API to implement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7D9DB-EB2F-D22B-47FC-253C3A9D9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b="1382"/>
          <a:stretch/>
        </p:blipFill>
        <p:spPr bwMode="auto">
          <a:xfrm>
            <a:off x="3472338" y="1706564"/>
            <a:ext cx="106305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F03CBF1B-3BB0-6156-6C8B-808CF81634C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905000"/>
            <a:ext cx="3276600" cy="1447800"/>
            <a:chOff x="2400" y="3003"/>
            <a:chExt cx="3360" cy="1317"/>
          </a:xfrm>
        </p:grpSpPr>
        <p:pic>
          <p:nvPicPr>
            <p:cNvPr id="5" name="Picture 5" descr="boardb440">
              <a:extLst>
                <a:ext uri="{FF2B5EF4-FFF2-40B4-BE49-F238E27FC236}">
                  <a16:creationId xmlns:a16="http://schemas.microsoft.com/office/drawing/2014/main" id="{DF38A2E1-058E-0FDE-BD9A-8C90738EB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03"/>
              <a:ext cx="1680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r-4c_r-4b_improve-4">
              <a:extLst>
                <a:ext uri="{FF2B5EF4-FFF2-40B4-BE49-F238E27FC236}">
                  <a16:creationId xmlns:a16="http://schemas.microsoft.com/office/drawing/2014/main" id="{5C7F24A3-8C99-4F91-8748-BB77A3C81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09"/>
              <a:ext cx="1560" cy="1311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195E7E6-45DB-87D9-62AE-CF98F7011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024"/>
              <a:ext cx="3360" cy="1200"/>
              <a:chOff x="2400" y="3024"/>
              <a:chExt cx="3360" cy="1200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034473EB-5DC5-81F2-8074-B7BD16D1C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3312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9B5CDD0C-39EE-9CC4-1F9F-59A8A711B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3024"/>
                <a:ext cx="3360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28" name="Picture 4" descr="購買iPhone 17 Pro 及iPhone 17 Pro Max - Apple (香港)">
            <a:extLst>
              <a:ext uri="{FF2B5EF4-FFF2-40B4-BE49-F238E27FC236}">
                <a16:creationId xmlns:a16="http://schemas.microsoft.com/office/drawing/2014/main" id="{9DCA0862-F47C-B4C7-24D4-D6DC86F72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7" r="49095"/>
          <a:stretch/>
        </p:blipFill>
        <p:spPr bwMode="auto">
          <a:xfrm>
            <a:off x="625372" y="1472759"/>
            <a:ext cx="1614359" cy="23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20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Encapsulation Analogy</a:t>
            </a:r>
          </a:p>
        </p:txBody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As a client, you don't understand the inner details of iPhone, and you don't need to.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Apple does not want to commit to any internal details so that Apple can continuously update the internal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CC19A4B-60B6-1111-DC9E-EB91EB8FCE20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114800"/>
            <a:ext cx="5334000" cy="2090738"/>
            <a:chOff x="2400" y="3003"/>
            <a:chExt cx="3360" cy="1317"/>
          </a:xfrm>
        </p:grpSpPr>
        <p:pic>
          <p:nvPicPr>
            <p:cNvPr id="3" name="Picture 5" descr="boardb440">
              <a:extLst>
                <a:ext uri="{FF2B5EF4-FFF2-40B4-BE49-F238E27FC236}">
                  <a16:creationId xmlns:a16="http://schemas.microsoft.com/office/drawing/2014/main" id="{C6F58004-572C-25F5-F006-0B164653A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03"/>
              <a:ext cx="1680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r-4c_r-4b_improve-4">
              <a:extLst>
                <a:ext uri="{FF2B5EF4-FFF2-40B4-BE49-F238E27FC236}">
                  <a16:creationId xmlns:a16="http://schemas.microsoft.com/office/drawing/2014/main" id="{A0AE7E0C-D62A-5C31-6047-32D5746CE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009"/>
              <a:ext cx="1560" cy="1311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6BAFA368-E0E9-F1AD-7C72-FC039C170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024"/>
              <a:ext cx="3360" cy="1200"/>
              <a:chOff x="2400" y="3024"/>
              <a:chExt cx="3360" cy="1200"/>
            </a:xfrm>
          </p:grpSpPr>
          <p:sp>
            <p:nvSpPr>
              <p:cNvPr id="6" name="Line 8">
                <a:extLst>
                  <a:ext uri="{FF2B5EF4-FFF2-40B4-BE49-F238E27FC236}">
                    <a16:creationId xmlns:a16="http://schemas.microsoft.com/office/drawing/2014/main" id="{0E9D75AB-F4DA-DFD3-F0EA-800A84FF9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3312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Line 9">
                <a:extLst>
                  <a:ext uri="{FF2B5EF4-FFF2-40B4-BE49-F238E27FC236}">
                    <a16:creationId xmlns:a16="http://schemas.microsoft.com/office/drawing/2014/main" id="{5FEEB965-FF5F-DC56-1414-C44402AC4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3024"/>
                <a:ext cx="3360" cy="12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AE1CC923-195F-FDD1-A311-8D368B446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121"/>
          <a:stretch/>
        </p:blipFill>
        <p:spPr bwMode="auto">
          <a:xfrm>
            <a:off x="1066800" y="3962400"/>
            <a:ext cx="1352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0087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Encapsulating Data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800000"/>
                </a:solidFill>
                <a:ea typeface="ＭＳ Ｐゴシック" charset="-128"/>
              </a:rPr>
              <a:t>Consistency</a:t>
            </a:r>
            <a:r>
              <a:rPr lang="en-US" altLang="en-US" sz="2400" dirty="0">
                <a:ea typeface="ＭＳ Ｐゴシック" charset="-128"/>
              </a:rPr>
              <a:t>: </a:t>
            </a:r>
            <a:r>
              <a:rPr lang="en-US" altLang="zh-CN" sz="2400" dirty="0">
                <a:ea typeface="ＭＳ Ｐゴシック" charset="-128"/>
              </a:rPr>
              <a:t>prevent</a:t>
            </a:r>
            <a:r>
              <a:rPr lang="zh-CN" altLang="en-US" sz="2400" dirty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"reach in" and directly alter object's state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Protect object from unwanted access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1400" dirty="0">
                <a:ea typeface="ＭＳ Ｐゴシック" charset="-128"/>
              </a:rPr>
              <a:t>Example: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BankAccount</a:t>
            </a:r>
            <a:r>
              <a:rPr lang="en-US" altLang="en-US" sz="1400" dirty="0">
                <a:ea typeface="ＭＳ Ｐゴシック" charset="-128"/>
              </a:rPr>
              <a:t> balance.</a:t>
            </a:r>
            <a:endParaRPr lang="el-GR" altLang="en-US" sz="14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Maintain state </a:t>
            </a:r>
            <a:r>
              <a:rPr lang="en-US" altLang="en-US" sz="1600" b="1" dirty="0">
                <a:solidFill>
                  <a:srgbClr val="FF0000"/>
                </a:solidFill>
                <a:ea typeface="ＭＳ Ｐゴシック" charset="-128"/>
              </a:rPr>
              <a:t>invariants</a:t>
            </a:r>
            <a:endParaRPr lang="en-US" altLang="en-US" sz="1600" dirty="0">
              <a:solidFill>
                <a:srgbClr val="FF0000"/>
              </a:solidFill>
              <a:ea typeface="ＭＳ Ｐゴシック" charset="-128"/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altLang="en-US" sz="1400" dirty="0">
                <a:ea typeface="ＭＳ Ｐゴシック" charset="-128"/>
              </a:rPr>
              <a:t>Example: Only allow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BankAccount</a:t>
            </a:r>
            <a:r>
              <a:rPr lang="en-US" altLang="en-US" sz="1400" dirty="0" err="1">
                <a:ea typeface="ＭＳ Ｐゴシック" charset="-128"/>
              </a:rPr>
              <a:t>s</a:t>
            </a:r>
            <a:r>
              <a:rPr lang="en-US" altLang="en-US" sz="1400" dirty="0">
                <a:ea typeface="ＭＳ Ｐゴシック" charset="-128"/>
              </a:rPr>
              <a:t> with non-negative balance.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1400" dirty="0">
                <a:ea typeface="ＭＳ Ｐゴシック" charset="-128"/>
              </a:rPr>
              <a:t>Example: Only allow 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Date</a:t>
            </a:r>
            <a:r>
              <a:rPr lang="en-US" altLang="en-US" sz="1400" dirty="0">
                <a:ea typeface="ＭＳ Ｐゴシック" charset="-128"/>
              </a:rPr>
              <a:t>s with a month from 1-12.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800000"/>
                </a:solidFill>
                <a:ea typeface="ＭＳ Ｐゴシック" charset="-128"/>
              </a:rPr>
              <a:t>Flexibility</a:t>
            </a:r>
            <a:r>
              <a:rPr lang="en-US" altLang="en-US" sz="2400" dirty="0">
                <a:ea typeface="ＭＳ Ｐゴシック" charset="-128"/>
              </a:rPr>
              <a:t>: </a:t>
            </a:r>
            <a:r>
              <a:rPr lang="en-US" altLang="zh-CN" sz="2400" dirty="0">
                <a:ea typeface="ＭＳ Ｐゴシック" charset="-128"/>
              </a:rPr>
              <a:t>internally modify</a:t>
            </a:r>
            <a:r>
              <a:rPr lang="en-US" altLang="en-US" sz="2400" dirty="0">
                <a:ea typeface="ＭＳ Ｐゴシック" charset="-128"/>
              </a:rPr>
              <a:t> state without worrying about breaking others</a:t>
            </a:r>
            <a:r>
              <a:rPr lang="ja-JP" altLang="en-US" sz="2400">
                <a:ea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</a:rPr>
              <a:t>code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Example: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Point</a:t>
            </a:r>
            <a:r>
              <a:rPr lang="en-US" altLang="en-US" sz="1800" dirty="0">
                <a:ea typeface="ＭＳ Ｐゴシック" charset="-128"/>
              </a:rPr>
              <a:t> could be rewritten in polar, </a:t>
            </a:r>
            <a:r>
              <a:rPr lang="en-US" altLang="en-US" sz="1800" u="sng" dirty="0">
                <a:ea typeface="ＭＳ Ｐゴシック" charset="-128"/>
              </a:rPr>
              <a:t>clients will not see difference</a:t>
            </a:r>
            <a:r>
              <a:rPr lang="en-US" altLang="en-US" sz="1800" dirty="0">
                <a:ea typeface="ＭＳ Ｐゴシック" charset="-128"/>
              </a:rPr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64C73C-70F6-8E0C-94FC-6CD07599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7" b="50542"/>
          <a:stretch>
            <a:fillRect/>
          </a:stretch>
        </p:blipFill>
        <p:spPr bwMode="auto">
          <a:xfrm>
            <a:off x="7315200" y="5357002"/>
            <a:ext cx="14478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7508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061C4B-9D8B-0742-B0D5-6C163AD6FFC9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z="3600">
                <a:ea typeface="ＭＳ Ｐゴシック" charset="-128"/>
              </a:rPr>
              <a:t>Accomplish Encapsulation: 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Access Modifiers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charset="-128"/>
              </a:rPr>
              <a:t>In Java, we accomplish encapsulation through the appropriate use of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charset="-128"/>
              </a:rPr>
              <a:t>access modifiers</a:t>
            </a:r>
            <a:r>
              <a:rPr lang="en-US" altLang="zh-CN" sz="2400" dirty="0">
                <a:solidFill>
                  <a:srgbClr val="CC0000"/>
                </a:solidFill>
                <a:ea typeface="ＭＳ Ｐゴシック" charset="-128"/>
              </a:rPr>
              <a:t>(</a:t>
            </a:r>
            <a:r>
              <a:rPr lang="zh-CN" altLang="en-US" sz="2400" dirty="0">
                <a:solidFill>
                  <a:srgbClr val="CC0000"/>
                </a:solidFill>
                <a:ea typeface="ＭＳ Ｐゴシック" charset="-128"/>
              </a:rPr>
              <a:t>修饰符</a:t>
            </a:r>
            <a:r>
              <a:rPr lang="en-US" altLang="zh-CN" sz="2400" dirty="0">
                <a:solidFill>
                  <a:srgbClr val="CC0000"/>
                </a:solidFill>
                <a:ea typeface="ＭＳ Ｐゴシック" charset="-128"/>
              </a:rPr>
              <a:t>)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An access modifier is a Java </a:t>
            </a:r>
            <a:r>
              <a:rPr lang="en-US" altLang="en-US" sz="2400" u="sng" dirty="0">
                <a:ea typeface="ＭＳ Ｐゴシック" charset="-128"/>
              </a:rPr>
              <a:t>reserved</a:t>
            </a:r>
            <a:r>
              <a:rPr lang="en-US" altLang="en-US" sz="2400" dirty="0">
                <a:ea typeface="ＭＳ Ｐゴシック" charset="-128"/>
              </a:rPr>
              <a:t> word that specifies the accessibility of a method, data field, or class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we will discuss two access modifiers: 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public</a:t>
            </a:r>
            <a:r>
              <a:rPr lang="en-US" altLang="en-US" sz="2000" dirty="0">
                <a:ea typeface="ＭＳ Ｐゴシック" charset="-128"/>
              </a:rPr>
              <a:t>,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private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we will discuss the other modifier (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protected</a:t>
            </a:r>
            <a:r>
              <a:rPr lang="en-US" altLang="en-US" sz="2000" dirty="0">
                <a:ea typeface="ＭＳ Ｐゴシック" charset="-128"/>
              </a:rPr>
              <a:t>) later</a:t>
            </a:r>
          </a:p>
        </p:txBody>
      </p:sp>
    </p:spTree>
    <p:extLst>
      <p:ext uri="{BB962C8B-B14F-4D97-AF65-F5344CB8AC3E}">
        <p14:creationId xmlns:p14="http://schemas.microsoft.com/office/powerpoint/2010/main" val="118236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A40B6-68A6-274A-A069-12B4FDAD69A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z="2800">
                <a:ea typeface="ＭＳ Ｐゴシック" charset="-128"/>
              </a:rPr>
              <a:t>The </a:t>
            </a:r>
            <a:r>
              <a:rPr lang="en-US" altLang="en-US" sz="2800">
                <a:latin typeface="Courier New" charset="0"/>
                <a:ea typeface="ＭＳ Ｐゴシック" charset="-128"/>
              </a:rPr>
              <a:t>public</a:t>
            </a:r>
            <a:r>
              <a:rPr lang="en-US" altLang="en-US" sz="2800">
                <a:ea typeface="ＭＳ Ｐゴシック" charset="-128"/>
              </a:rPr>
              <a:t> and </a:t>
            </a:r>
            <a:r>
              <a:rPr lang="en-US" altLang="en-US" sz="2800">
                <a:latin typeface="Courier New" charset="0"/>
                <a:ea typeface="ＭＳ Ｐゴシック" charset="-128"/>
              </a:rPr>
              <a:t>private</a:t>
            </a:r>
            <a:r>
              <a:rPr lang="en-US" altLang="en-US" sz="2800">
                <a:ea typeface="ＭＳ Ｐゴシック" charset="-128"/>
              </a:rPr>
              <a:t> Access Modifiers</a:t>
            </a:r>
          </a:p>
        </p:txBody>
      </p:sp>
      <p:sp>
        <p:nvSpPr>
          <p:cNvPr id="108547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CC0000"/>
                </a:solidFill>
              </a:rPr>
              <a:t>access modifiers </a:t>
            </a:r>
            <a:r>
              <a:rPr lang="en-US" altLang="en-US" sz="2400" dirty="0">
                <a:solidFill>
                  <a:srgbClr val="000000"/>
                </a:solidFill>
              </a:rPr>
              <a:t>enforce encapsulation</a:t>
            </a:r>
          </a:p>
          <a:p>
            <a:pPr>
              <a:lnSpc>
                <a:spcPct val="90000"/>
              </a:lnSpc>
              <a:buClr>
                <a:srgbClr val="3333CC"/>
              </a:buClr>
            </a:pPr>
            <a:endParaRPr lang="en-US" altLang="en-US" sz="2400" b="1" dirty="0">
              <a:solidFill>
                <a:srgbClr val="CC0000"/>
              </a:solidFill>
              <a:latin typeface="Courier New" charset="0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C0000"/>
                </a:solidFill>
                <a:latin typeface="Courier New" charset="0"/>
              </a:rPr>
              <a:t>public </a:t>
            </a:r>
            <a:r>
              <a:rPr lang="en-US" altLang="en-US" sz="2000" dirty="0">
                <a:solidFill>
                  <a:srgbClr val="000000"/>
                </a:solidFill>
              </a:rPr>
              <a:t>members (data and methods): can be accessed from </a:t>
            </a:r>
            <a:r>
              <a:rPr lang="en-US" altLang="en-US" sz="2000" b="1" dirty="0">
                <a:solidFill>
                  <a:srgbClr val="000000"/>
                </a:solidFill>
              </a:rPr>
              <a:t>anywhere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C0000"/>
                </a:solidFill>
                <a:latin typeface="Courier New" charset="0"/>
              </a:rPr>
              <a:t>private </a:t>
            </a:r>
            <a:r>
              <a:rPr lang="en-US" altLang="en-US" sz="2000" dirty="0">
                <a:solidFill>
                  <a:srgbClr val="000000"/>
                </a:solidFill>
              </a:rPr>
              <a:t>members: can be accessed from a method defined in the </a:t>
            </a:r>
            <a:r>
              <a:rPr lang="en-US" altLang="en-US" sz="2000" b="1" dirty="0">
                <a:solidFill>
                  <a:srgbClr val="000000"/>
                </a:solidFill>
              </a:rPr>
              <a:t>same class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Members </a:t>
            </a:r>
            <a:r>
              <a:rPr lang="en-US" altLang="en-US" sz="2000" dirty="0">
                <a:solidFill>
                  <a:srgbClr val="C00000"/>
                </a:solidFill>
              </a:rPr>
              <a:t>without an access modifier</a:t>
            </a:r>
            <a:r>
              <a:rPr lang="en-US" altLang="en-US" sz="2000" dirty="0">
                <a:solidFill>
                  <a:srgbClr val="000000"/>
                </a:solidFill>
              </a:rPr>
              <a:t>: default </a:t>
            </a:r>
            <a:r>
              <a:rPr lang="en-US" altLang="en-US" sz="2000" b="1" dirty="0">
                <a:solidFill>
                  <a:srgbClr val="000000"/>
                </a:solidFill>
              </a:rPr>
              <a:t>private</a:t>
            </a:r>
            <a:r>
              <a:rPr lang="en-US" altLang="en-US" sz="2000" dirty="0">
                <a:solidFill>
                  <a:srgbClr val="000000"/>
                </a:solidFill>
              </a:rPr>
              <a:t> accessibility, </a:t>
            </a:r>
          </a:p>
        </p:txBody>
      </p:sp>
    </p:spTree>
    <p:extLst>
      <p:ext uri="{BB962C8B-B14F-4D97-AF65-F5344CB8AC3E}">
        <p14:creationId xmlns:p14="http://schemas.microsoft.com/office/powerpoint/2010/main" val="1555747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F5BA2B-46ED-CF40-9965-B4FE2676935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z="3600">
                <a:ea typeface="ＭＳ Ｐゴシック" charset="-128"/>
              </a:rPr>
              <a:t>Using Access Modifiers to Implement Encapsulation: Methods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5029200"/>
          </a:xfrm>
          <a:noFill/>
        </p:spPr>
        <p:txBody>
          <a:bodyPr lIns="92075" tIns="46038" rIns="92075" bIns="46038"/>
          <a:lstStyle/>
          <a:p>
            <a:r>
              <a:rPr lang="en-US" altLang="en-US" sz="3200" dirty="0">
                <a:ea typeface="ＭＳ Ｐゴシック" charset="-128"/>
              </a:rPr>
              <a:t>Only </a:t>
            </a:r>
            <a:r>
              <a:rPr lang="en-US" altLang="en-US" sz="3200" dirty="0">
                <a:solidFill>
                  <a:srgbClr val="C00000"/>
                </a:solidFill>
                <a:ea typeface="ＭＳ Ｐゴシック" charset="-128"/>
              </a:rPr>
              <a:t>service methods</a:t>
            </a:r>
            <a:r>
              <a:rPr lang="en-US" altLang="en-US" sz="3200" dirty="0">
                <a:ea typeface="ＭＳ Ｐゴシック" charset="-128"/>
              </a:rPr>
              <a:t> should be made </a:t>
            </a:r>
            <a:r>
              <a:rPr lang="en-US" altLang="en-US" sz="3200" dirty="0">
                <a:latin typeface="Courier New" charset="0"/>
                <a:ea typeface="ＭＳ Ｐゴシック" charset="-128"/>
              </a:rPr>
              <a:t>public</a:t>
            </a:r>
            <a:endParaRPr lang="en-US" altLang="en-US" sz="3200" dirty="0">
              <a:solidFill>
                <a:srgbClr val="CC0000"/>
              </a:solidFill>
              <a:ea typeface="ＭＳ Ｐゴシック" charset="-128"/>
            </a:endParaRPr>
          </a:p>
          <a:p>
            <a:pPr lvl="2"/>
            <a:endParaRPr lang="en-US" altLang="en-US" sz="3200" dirty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Support or helper methods </a:t>
            </a:r>
            <a:r>
              <a:rPr lang="en-US" altLang="en-US" sz="3200" dirty="0">
                <a:ea typeface="ＭＳ Ｐゴシック" charset="-128"/>
              </a:rPr>
              <a:t>created simply to assist service methods should be declared </a:t>
            </a:r>
            <a:r>
              <a:rPr lang="en-US" altLang="en-US" sz="3200" dirty="0">
                <a:latin typeface="Courier New" charset="0"/>
                <a:ea typeface="ＭＳ Ｐゴシック" charset="-128"/>
              </a:rPr>
              <a:t>private</a:t>
            </a:r>
            <a:endParaRPr lang="en-US" altLang="en-US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45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76EC60-B171-6045-964C-05A4B890655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The Effects of Public and Private Accessibility</a:t>
            </a:r>
          </a:p>
        </p:txBody>
      </p:sp>
      <p:sp>
        <p:nvSpPr>
          <p:cNvPr id="984067" name="Rectangle 3"/>
          <p:cNvSpPr>
            <a:spLocks noChangeArrowheads="1"/>
          </p:cNvSpPr>
          <p:nvPr/>
        </p:nvSpPr>
        <p:spPr bwMode="auto">
          <a:xfrm>
            <a:off x="1905000" y="2286000"/>
            <a:ext cx="2286000" cy="13716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</a:rPr>
              <a:t>violate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</a:rPr>
              <a:t>Encapsulation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</a:rPr>
              <a:t>Use Caution</a:t>
            </a:r>
          </a:p>
        </p:txBody>
      </p:sp>
      <p:sp>
        <p:nvSpPr>
          <p:cNvPr id="984068" name="Rectangle 4"/>
          <p:cNvSpPr>
            <a:spLocks noChangeArrowheads="1"/>
          </p:cNvSpPr>
          <p:nvPr/>
        </p:nvSpPr>
        <p:spPr bwMode="auto">
          <a:xfrm>
            <a:off x="4191000" y="2286000"/>
            <a:ext cx="22860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</a:rPr>
              <a:t>enforce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</a:rPr>
              <a:t>encapsulation</a:t>
            </a:r>
          </a:p>
        </p:txBody>
      </p:sp>
      <p:sp>
        <p:nvSpPr>
          <p:cNvPr id="984069" name="Rectangle 5"/>
          <p:cNvSpPr>
            <a:spLocks noChangeArrowheads="1"/>
          </p:cNvSpPr>
          <p:nvPr/>
        </p:nvSpPr>
        <p:spPr bwMode="auto">
          <a:xfrm>
            <a:off x="1905000" y="3657600"/>
            <a:ext cx="22860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provide services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to clients</a:t>
            </a:r>
          </a:p>
        </p:txBody>
      </p:sp>
      <p:sp>
        <p:nvSpPr>
          <p:cNvPr id="984070" name="Rectangle 6"/>
          <p:cNvSpPr>
            <a:spLocks noChangeArrowheads="1"/>
          </p:cNvSpPr>
          <p:nvPr/>
        </p:nvSpPr>
        <p:spPr bwMode="auto">
          <a:xfrm>
            <a:off x="4191000" y="3657600"/>
            <a:ext cx="22860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support 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methods in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class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514600" y="1843088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public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919663" y="1828800"/>
            <a:ext cx="887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private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30213" y="2727325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variables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01650" y="4267200"/>
            <a:ext cx="1042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methods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1905000" y="36576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191000" y="2286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animBg="1"/>
      <p:bldP spid="984068" grpId="0" animBg="1"/>
      <p:bldP spid="984069" grpId="0" animBg="1"/>
      <p:bldP spid="98407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5B71D3-6D12-154D-8CE9-C9FDD6207DA2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Examples: Set the Access Modifiers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Coin</a:t>
            </a:r>
          </a:p>
          <a:p>
            <a:pPr marL="0" indent="0">
              <a:buFont typeface="ZapfDingbat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Ball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BankAccount</a:t>
            </a:r>
            <a:endParaRPr lang="en-US" dirty="0"/>
          </a:p>
          <a:p>
            <a:pPr marL="0" indent="0">
              <a:buFont typeface="ZapfDingbat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106410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DCE35-DB81-B744-95E3-BDA4033D6A1D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Defining classes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Data encapsulation (</a:t>
            </a:r>
            <a:r>
              <a:rPr lang="en-US" altLang="en-US" dirty="0" err="1">
                <a:ea typeface="ＭＳ Ｐゴシック" charset="-128"/>
              </a:rPr>
              <a:t>struct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charset="-128"/>
              </a:rPr>
              <a:t>Data+behavior</a:t>
            </a:r>
            <a:r>
              <a:rPr lang="en-US" altLang="en-US" dirty="0">
                <a:ea typeface="ＭＳ Ｐゴシック" charset="-128"/>
              </a:rPr>
              <a:t> encapsulation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instance methods</a:t>
            </a:r>
          </a:p>
          <a:p>
            <a:pPr lvl="3">
              <a:lnSpc>
                <a:spcPct val="90000"/>
              </a:lnSpc>
            </a:pP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constructors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678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990465-791F-A14D-9FC2-11E08A30D2C9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Class Diagram</a:t>
            </a: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1524000" y="2057400"/>
            <a:ext cx="4267200" cy="2590800"/>
            <a:chOff x="1344" y="1248"/>
            <a:chExt cx="2688" cy="1632"/>
          </a:xfrm>
        </p:grpSpPr>
        <p:sp>
          <p:nvSpPr>
            <p:cNvPr id="116747" name="Rectangle 4"/>
            <p:cNvSpPr>
              <a:spLocks noChangeArrowheads="1"/>
            </p:cNvSpPr>
            <p:nvPr/>
          </p:nvSpPr>
          <p:spPr bwMode="auto">
            <a:xfrm>
              <a:off x="1344" y="1248"/>
              <a:ext cx="2688" cy="33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charset="0"/>
                </a:rPr>
                <a:t>Coin</a:t>
              </a:r>
            </a:p>
          </p:txBody>
        </p:sp>
        <p:sp>
          <p:nvSpPr>
            <p:cNvPr id="116748" name="Rectangle 5"/>
            <p:cNvSpPr>
              <a:spLocks noChangeArrowheads="1"/>
            </p:cNvSpPr>
            <p:nvPr/>
          </p:nvSpPr>
          <p:spPr bwMode="auto">
            <a:xfrm>
              <a:off x="1344" y="1584"/>
              <a:ext cx="2688" cy="33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- face : int</a:t>
              </a:r>
            </a:p>
          </p:txBody>
        </p:sp>
        <p:sp>
          <p:nvSpPr>
            <p:cNvPr id="116749" name="Rectangle 6"/>
            <p:cNvSpPr>
              <a:spLocks noChangeArrowheads="1"/>
            </p:cNvSpPr>
            <p:nvPr/>
          </p:nvSpPr>
          <p:spPr bwMode="auto">
            <a:xfrm>
              <a:off x="1344" y="1920"/>
              <a:ext cx="2688" cy="96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+ flip() : void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+ isHeads() : boolean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+ toString() : String</a:t>
              </a:r>
            </a:p>
          </p:txBody>
        </p:sp>
      </p:grpSp>
      <p:sp>
        <p:nvSpPr>
          <p:cNvPr id="116740" name="Text Box 7"/>
          <p:cNvSpPr txBox="1">
            <a:spLocks noChangeArrowheads="1"/>
          </p:cNvSpPr>
          <p:nvPr/>
        </p:nvSpPr>
        <p:spPr bwMode="auto">
          <a:xfrm>
            <a:off x="717550" y="5441950"/>
            <a:ext cx="6670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Above is a </a:t>
            </a:r>
            <a:r>
              <a:rPr lang="en-US" altLang="en-US" sz="2400">
                <a:solidFill>
                  <a:srgbClr val="CC0000"/>
                </a:solidFill>
                <a:latin typeface="Times New Roman" charset="0"/>
              </a:rPr>
              <a:t>class </a:t>
            </a: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diagram representing the Coin class.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Times New Roman" charset="0"/>
              </a:rPr>
              <a:t>“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-</a:t>
            </a:r>
            <a:r>
              <a:rPr lang="ja-JP" altLang="en-US" sz="2400">
                <a:solidFill>
                  <a:srgbClr val="000000"/>
                </a:solidFill>
                <a:latin typeface="Times New Roman" charset="0"/>
              </a:rPr>
              <a:t>”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 indicates private data or method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Times New Roman" charset="0"/>
              </a:rPr>
              <a:t>“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+</a:t>
            </a:r>
            <a:r>
              <a:rPr lang="ja-JP" altLang="en-US" sz="2400">
                <a:solidFill>
                  <a:srgbClr val="000000"/>
                </a:solidFill>
                <a:latin typeface="Times New Roman" charset="0"/>
              </a:rPr>
              <a:t>”</a:t>
            </a:r>
            <a:r>
              <a:rPr lang="en-US" altLang="ja-JP" sz="2400">
                <a:solidFill>
                  <a:srgbClr val="000000"/>
                </a:solidFill>
                <a:latin typeface="Times New Roman" charset="0"/>
              </a:rPr>
              <a:t> indicates public data or method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6536" name="Text Box 8"/>
          <p:cNvSpPr txBox="1">
            <a:spLocks noChangeArrowheads="1"/>
          </p:cNvSpPr>
          <p:nvPr/>
        </p:nvSpPr>
        <p:spPr bwMode="auto">
          <a:xfrm>
            <a:off x="6734175" y="2117725"/>
            <a:ext cx="1346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class name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6742" name="Line 9"/>
          <p:cNvSpPr>
            <a:spLocks noChangeShapeType="1"/>
          </p:cNvSpPr>
          <p:nvPr/>
        </p:nvSpPr>
        <p:spPr bwMode="auto">
          <a:xfrm flipH="1">
            <a:off x="4572000" y="2362200"/>
            <a:ext cx="2057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6538" name="Text Box 10"/>
          <p:cNvSpPr txBox="1">
            <a:spLocks noChangeArrowheads="1"/>
          </p:cNvSpPr>
          <p:nvPr/>
        </p:nvSpPr>
        <p:spPr bwMode="auto">
          <a:xfrm>
            <a:off x="6781800" y="2651125"/>
            <a:ext cx="1239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attributes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6539" name="Text Box 11"/>
          <p:cNvSpPr txBox="1">
            <a:spLocks noChangeArrowheads="1"/>
          </p:cNvSpPr>
          <p:nvPr/>
        </p:nvSpPr>
        <p:spPr bwMode="auto">
          <a:xfrm>
            <a:off x="6824663" y="3657600"/>
            <a:ext cx="1100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methods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6745" name="Line 12"/>
          <p:cNvSpPr>
            <a:spLocks noChangeShapeType="1"/>
          </p:cNvSpPr>
          <p:nvPr/>
        </p:nvSpPr>
        <p:spPr bwMode="auto">
          <a:xfrm flipH="1">
            <a:off x="4572000" y="2895600"/>
            <a:ext cx="2057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6" name="Line 13"/>
          <p:cNvSpPr>
            <a:spLocks noChangeShapeType="1"/>
          </p:cNvSpPr>
          <p:nvPr/>
        </p:nvSpPr>
        <p:spPr bwMode="auto">
          <a:xfrm flipH="1">
            <a:off x="4648200" y="3886200"/>
            <a:ext cx="2057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1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1A0E8-524C-468C-AF68-9BB6C040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F8ACBD1D-E13E-6C6B-2DBC-E9DF1DEE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51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6BD6CBD-8C32-AE2A-89F8-8556A98E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29D09E0-10AF-60A5-130F-D13A2661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Defining classes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Motivation and  basic syntax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Simple examples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The encapsulation principle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OOP analysis examples</a:t>
            </a:r>
          </a:p>
          <a:p>
            <a:pPr marL="1200150" lvl="2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Random objects vs </a:t>
            </a:r>
            <a:r>
              <a:rPr lang="en-US" sz="2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Math.random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95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Static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Math.random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()</a:t>
            </a:r>
            <a:r>
              <a:rPr lang="en-US" altLang="en-US" dirty="0">
                <a:ea typeface="ＭＳ Ｐゴシック" charset="-128"/>
              </a:rPr>
              <a:t> method vs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latin typeface="Courier New" charset="0"/>
                <a:ea typeface="ＭＳ Ｐゴシック" charset="-128"/>
              </a:rPr>
              <a:t>Random</a:t>
            </a:r>
            <a:r>
              <a:rPr lang="en-US" altLang="en-US" dirty="0">
                <a:ea typeface="ＭＳ Ｐゴシック" charset="-128"/>
              </a:rPr>
              <a:t> Objects</a:t>
            </a:r>
          </a:p>
        </p:txBody>
      </p:sp>
      <p:sp>
        <p:nvSpPr>
          <p:cNvPr id="200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40DB32-888A-E04A-85FD-1257DF0CAF9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2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E577B3-6653-0F4C-A8F8-5ED9A8E2F1D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Recall: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Math.random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()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r>
              <a:rPr lang="en-US" altLang="en-US" dirty="0">
                <a:latin typeface="Courier New" charset="0"/>
                <a:ea typeface="ＭＳ Ｐゴシック" charset="-128"/>
              </a:rPr>
              <a:t>public static double random()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Returns a random number between 0 and 1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Since computer is </a:t>
            </a: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deterministic</a:t>
            </a:r>
            <a:r>
              <a:rPr lang="en-US" altLang="en-US" dirty="0">
                <a:ea typeface="ＭＳ Ｐゴシック" charset="-128"/>
              </a:rPr>
              <a:t> (given the same input parameter, gives the same output), how can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Math.random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()</a:t>
            </a:r>
            <a:r>
              <a:rPr lang="en-US" altLang="en-US" dirty="0">
                <a:ea typeface="ＭＳ Ｐゴシック" charset="-128"/>
              </a:rPr>
              <a:t> return a different number each time?</a:t>
            </a:r>
          </a:p>
        </p:txBody>
      </p:sp>
    </p:spTree>
    <p:extLst>
      <p:ext uri="{BB962C8B-B14F-4D97-AF65-F5344CB8AC3E}">
        <p14:creationId xmlns:p14="http://schemas.microsoft.com/office/powerpoint/2010/main" val="17117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2CA0CCE-7A53-1645-A55C-0D642F811F46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Little Peek into Random Number Generation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The random numbers generated by Java are actually pseudo-random numbers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Suppose you get a random number </a:t>
            </a:r>
            <a:r>
              <a:rPr lang="en-US" altLang="en-US" sz="2400" dirty="0">
                <a:latin typeface="Courier New" charset="0"/>
                <a:ea typeface="ＭＳ Ｐゴシック" charset="-128"/>
              </a:rPr>
              <a:t>R</a:t>
            </a:r>
            <a:r>
              <a:rPr lang="en-US" altLang="en-US" sz="2400" baseline="-25000" dirty="0">
                <a:latin typeface="Courier New" charset="0"/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, the 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next time you call it to get </a:t>
            </a:r>
            <a:r>
              <a:rPr lang="en-US" altLang="en-US" sz="2400" dirty="0">
                <a:latin typeface="Courier New" charset="0"/>
                <a:ea typeface="ＭＳ Ｐゴシック" charset="-128"/>
              </a:rPr>
              <a:t>R</a:t>
            </a:r>
            <a:r>
              <a:rPr lang="en-US" altLang="en-US" sz="2400" baseline="-25000" dirty="0">
                <a:latin typeface="Courier New" charset="0"/>
                <a:ea typeface="ＭＳ Ｐゴシック" charset="-128"/>
              </a:rPr>
              <a:t>n+1</a:t>
            </a:r>
            <a:r>
              <a:rPr lang="en-US" altLang="en-US" sz="2400" dirty="0">
                <a:ea typeface="ＭＳ Ｐゴシック" charset="-128"/>
              </a:rPr>
              <a:t>, it returns: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             </a:t>
            </a:r>
            <a:r>
              <a:rPr lang="en-US" altLang="en-US" sz="2400" dirty="0">
                <a:latin typeface="Courier New" charset="0"/>
                <a:ea typeface="ＭＳ Ｐゴシック" charset="-128"/>
              </a:rPr>
              <a:t>R</a:t>
            </a:r>
            <a:r>
              <a:rPr lang="en-US" altLang="en-US" sz="2400" baseline="-25000" dirty="0">
                <a:latin typeface="Courier New" charset="0"/>
                <a:ea typeface="ＭＳ Ｐゴシック" charset="-128"/>
              </a:rPr>
              <a:t>n+1</a:t>
            </a:r>
            <a:r>
              <a:rPr lang="en-US" altLang="en-US" sz="2400" dirty="0">
                <a:ea typeface="ＭＳ Ｐゴシック" charset="-128"/>
              </a:rPr>
              <a:t> = </a:t>
            </a:r>
            <a:r>
              <a:rPr lang="en-US" altLang="zh-CN" sz="2400" dirty="0">
                <a:ea typeface="ＭＳ Ｐゴシック" charset="-128"/>
              </a:rPr>
              <a:t>(</a:t>
            </a:r>
            <a:r>
              <a:rPr lang="en-US" altLang="en-US" sz="2400" dirty="0">
                <a:latin typeface="Courier New" charset="0"/>
                <a:ea typeface="ＭＳ Ｐゴシック" charset="-128"/>
              </a:rPr>
              <a:t>R</a:t>
            </a:r>
            <a:r>
              <a:rPr lang="en-US" altLang="en-US" sz="2400" baseline="-25000" dirty="0">
                <a:latin typeface="Courier New" charset="0"/>
                <a:ea typeface="ＭＳ Ｐゴシック" charset="-128"/>
              </a:rPr>
              <a:t>n</a:t>
            </a:r>
            <a:r>
              <a:rPr lang="en-US" altLang="en-US" sz="2400" dirty="0">
                <a:ea typeface="ＭＳ Ｐゴシック" charset="-128"/>
              </a:rPr>
              <a:t> * 25214903917 + 11</a:t>
            </a:r>
            <a:r>
              <a:rPr lang="en-US" altLang="zh-CN" sz="2400" dirty="0">
                <a:ea typeface="ＭＳ Ｐゴシック" charset="-128"/>
              </a:rPr>
              <a:t>)</a:t>
            </a:r>
            <a:r>
              <a:rPr lang="zh-CN" altLang="en-US" sz="2400" dirty="0">
                <a:ea typeface="ＭＳ Ｐゴシック" charset="-128"/>
              </a:rPr>
              <a:t> </a:t>
            </a:r>
            <a:r>
              <a:rPr lang="en-US" altLang="zh-CN" sz="2400" dirty="0">
                <a:ea typeface="ＭＳ Ｐゴシック" charset="-128"/>
              </a:rPr>
              <a:t>(mod</a:t>
            </a:r>
            <a:r>
              <a:rPr lang="zh-CN" altLang="en-US" sz="2400" dirty="0">
                <a:ea typeface="ＭＳ Ｐゴシック" charset="-128"/>
              </a:rPr>
              <a:t> </a:t>
            </a:r>
            <a:r>
              <a:rPr lang="en-US" altLang="zh-CN" sz="2400" dirty="0">
                <a:ea typeface="ＭＳ Ｐゴシック" charset="-128"/>
              </a:rPr>
              <a:t>m)</a:t>
            </a: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    it then converts to the right range to you !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This method is proposed by D. H. </a:t>
            </a:r>
            <a:r>
              <a:rPr lang="en-US" altLang="en-US" sz="2400" dirty="0" err="1">
                <a:ea typeface="ＭＳ Ｐゴシック" charset="-128"/>
              </a:rPr>
              <a:t>Lehmer</a:t>
            </a:r>
            <a:endParaRPr lang="en-US" altLang="en-US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in mathematical jargon, Java uses a type of linear </a:t>
            </a:r>
            <a:r>
              <a:rPr lang="en-US" altLang="en-US" sz="2000" dirty="0" err="1">
                <a:ea typeface="ＭＳ Ｐゴシック" charset="-128"/>
              </a:rPr>
              <a:t>congruential</a:t>
            </a:r>
            <a:r>
              <a:rPr lang="en-US" altLang="en-US" sz="2000" dirty="0">
                <a:ea typeface="ＭＳ Ｐゴシック" charset="-128"/>
              </a:rPr>
              <a:t> pseudorandom number generator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Implication: the previously returned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random number must be remembered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random method need to have memory (state)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9A7318F7-6E38-C1DE-0E4F-7AF666D8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93" y="4310062"/>
            <a:ext cx="1362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AD95D54-5D46-609A-AC65-B01C6CBA6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905000"/>
            <a:ext cx="1852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</a:t>
            </a:r>
            <a:r>
              <a:rPr lang="en-US" altLang="en-US">
                <a:latin typeface="Courier New" charset="0"/>
                <a:ea typeface="ＭＳ Ｐゴシック" charset="-128"/>
              </a:rPr>
              <a:t>Random</a:t>
            </a:r>
            <a:r>
              <a:rPr lang="en-US" altLang="en-US">
                <a:ea typeface="ＭＳ Ｐゴシック" charset="-128"/>
              </a:rPr>
              <a:t> class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3716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OOP design is perfect for implementing random numbers: a </a:t>
            </a:r>
            <a:r>
              <a:rPr lang="en-US" sz="2400" dirty="0">
                <a:latin typeface="Courier New" charset="0"/>
              </a:rPr>
              <a:t>Random</a:t>
            </a:r>
            <a:r>
              <a:rPr lang="en-US" sz="2400" dirty="0"/>
              <a:t> object has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state variable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next method: computes next state based on current state, returns the new state</a:t>
            </a:r>
          </a:p>
          <a:p>
            <a:pPr eaLnBrk="1" hangingPunct="1">
              <a:defRPr/>
            </a:pPr>
            <a:r>
              <a:rPr lang="en-US" sz="2400" dirty="0"/>
              <a:t>Class </a:t>
            </a:r>
            <a:r>
              <a:rPr lang="en-US" sz="2400" dirty="0">
                <a:latin typeface="Courier New" charset="0"/>
              </a:rPr>
              <a:t>Random</a:t>
            </a:r>
            <a:r>
              <a:rPr lang="en-US" sz="2400" dirty="0"/>
              <a:t> is found in the </a:t>
            </a:r>
            <a:r>
              <a:rPr lang="en-US" sz="2400" dirty="0" err="1">
                <a:latin typeface="Courier New" charset="0"/>
              </a:rPr>
              <a:t>java.util</a:t>
            </a:r>
            <a:r>
              <a:rPr lang="en-US" sz="2400" dirty="0"/>
              <a:t> package.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2000" dirty="0">
                <a:latin typeface="Courier New" charset="0"/>
              </a:rPr>
              <a:t>	import </a:t>
            </a:r>
            <a:r>
              <a:rPr lang="en-US" sz="2000" dirty="0" err="1">
                <a:latin typeface="Courier New" charset="0"/>
              </a:rPr>
              <a:t>java.util.Random</a:t>
            </a:r>
            <a:r>
              <a:rPr lang="en-US" sz="2000" dirty="0">
                <a:latin typeface="Courier New" charset="0"/>
              </a:rPr>
              <a:t>;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008080"/>
              </a:solidFill>
              <a:latin typeface="Courier New" charset="0"/>
            </a:endParaRPr>
          </a:p>
        </p:txBody>
      </p:sp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81988"/>
              </p:ext>
            </p:extLst>
          </p:nvPr>
        </p:nvGraphicFramePr>
        <p:xfrm>
          <a:off x="1143000" y="4172341"/>
          <a:ext cx="7048500" cy="2437604"/>
        </p:xfrm>
        <a:graphic>
          <a:graphicData uri="http://schemas.openxmlformats.org/drawingml/2006/table">
            <a:tbl>
              <a:tblPr/>
              <a:tblGrid>
                <a:gridCol w="223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5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Method name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Random(long seed)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Create a random number using a seed (R</a:t>
                      </a:r>
                      <a:r>
                        <a:rPr kumimoji="0" lang="en-US" alt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Random()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Create a random number using a seed derived from time</a:t>
                      </a: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setSeed(seed)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Initialize the random number generator</a:t>
                      </a: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7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nextInt(</a:t>
                      </a:r>
                      <a:r>
                        <a:rPr kumimoji="0" lang="en-US" alt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&lt;max&gt;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a random integer in the range [0, </a:t>
                      </a: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max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 other words, 0 to </a:t>
                      </a: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max</a:t>
                      </a: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-1 inclusive</a:t>
                      </a:r>
                      <a:endParaRPr kumimoji="0" lang="en-US" altLang="en-US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nextDouble()</a:t>
                      </a:r>
                    </a:p>
                  </a:txBody>
                  <a:tcPr marL="83745" marR="83745" marT="41880" marB="41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a random real number in [0.0, 1.0)</a:t>
                      </a:r>
                    </a:p>
                  </a:txBody>
                  <a:tcPr marL="83745" marR="83745" marT="41880" marB="41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08043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Using Random Number Objects</a:t>
            </a:r>
          </a:p>
        </p:txBody>
      </p:sp>
      <p:sp>
        <p:nvSpPr>
          <p:cNvPr id="208898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76300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200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</a:rPr>
              <a:t>	Random rand = new Random(); // Default, seed by time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>
              <a:latin typeface="Courier New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ea typeface="ＭＳ Ｐゴシック" charset="-128"/>
              </a:rPr>
              <a:t>get a random number from 0 to </a:t>
            </a:r>
            <a:r>
              <a:rPr lang="en-US" altLang="en-US" sz="2400" i="1" dirty="0">
                <a:ea typeface="ＭＳ Ｐゴシック" charset="-128"/>
              </a:rPr>
              <a:t>9 inclusive:</a:t>
            </a:r>
          </a:p>
          <a:p>
            <a:pPr marL="0" lvl="1" indent="0" eaLnBrk="1" hangingPunct="1">
              <a:buSzPct val="85000"/>
              <a:buNone/>
            </a:pPr>
            <a:r>
              <a:rPr lang="en-US" sz="1800" dirty="0">
                <a:latin typeface="Courier New" charset="0"/>
              </a:rPr>
              <a:t> 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n = </a:t>
            </a:r>
            <a:r>
              <a:rPr lang="en-US" sz="1800" b="1" dirty="0" err="1">
                <a:latin typeface="Courier New" charset="0"/>
              </a:rPr>
              <a:t>rand.nextInt</a:t>
            </a:r>
            <a:r>
              <a:rPr lang="en-US" sz="1800" b="1" dirty="0">
                <a:latin typeface="Courier New" charset="0"/>
              </a:rPr>
              <a:t>(10)</a:t>
            </a:r>
            <a:r>
              <a:rPr lang="en-US" sz="1800" dirty="0">
                <a:latin typeface="Courier New" charset="0"/>
              </a:rPr>
              <a:t>;   </a:t>
            </a:r>
            <a:r>
              <a:rPr lang="en-US" sz="1800" b="1" dirty="0">
                <a:solidFill>
                  <a:srgbClr val="008080"/>
                </a:solidFill>
                <a:latin typeface="Courier New" charset="0"/>
              </a:rPr>
              <a:t>// 0-9</a:t>
            </a:r>
          </a:p>
          <a:p>
            <a:pPr eaLnBrk="1" hangingPunct="1"/>
            <a:endParaRPr lang="en-US" altLang="en-US" sz="20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charset="-128"/>
              </a:rPr>
              <a:t>get a random number from 1 to </a:t>
            </a:r>
            <a:r>
              <a:rPr lang="en-US" altLang="en-US" sz="2400" i="1" dirty="0">
                <a:ea typeface="ＭＳ Ｐゴシック" charset="-128"/>
              </a:rPr>
              <a:t>20 inclusive</a:t>
            </a:r>
            <a:endParaRPr lang="en-US" altLang="en-US" sz="2000" i="1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n = </a:t>
            </a:r>
            <a:r>
              <a:rPr lang="en-US" altLang="en-US" sz="1800" b="1" dirty="0" err="1">
                <a:latin typeface="Courier New" charset="0"/>
                <a:ea typeface="ＭＳ Ｐゴシック" charset="-128"/>
              </a:rPr>
              <a:t>rand.nextInt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(20) + 1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   </a:t>
            </a: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1-20 inclusive</a:t>
            </a:r>
          </a:p>
          <a:p>
            <a:pPr lvl="1" eaLnBrk="1" hangingPunct="1">
              <a:buFont typeface="Wingdings 2" charset="2"/>
              <a:buNone/>
            </a:pP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charset="-128"/>
              </a:rPr>
              <a:t>get a random number in arbitrary range [</a:t>
            </a:r>
            <a:r>
              <a:rPr lang="en-US" altLang="en-US" sz="2400" i="1" dirty="0">
                <a:ea typeface="ＭＳ Ｐゴシック" charset="-128"/>
              </a:rPr>
              <a:t>min</a:t>
            </a:r>
            <a:r>
              <a:rPr lang="en-US" altLang="en-US" sz="2400" dirty="0">
                <a:ea typeface="ＭＳ Ｐゴシック" charset="-128"/>
              </a:rPr>
              <a:t>, </a:t>
            </a:r>
            <a:r>
              <a:rPr lang="en-US" altLang="en-US" sz="2400" i="1" dirty="0">
                <a:ea typeface="ＭＳ Ｐゴシック" charset="-128"/>
              </a:rPr>
              <a:t>max</a:t>
            </a:r>
            <a:r>
              <a:rPr lang="en-US" altLang="en-US" sz="2400" dirty="0">
                <a:ea typeface="ＭＳ Ｐゴシック" charset="-128"/>
              </a:rPr>
              <a:t>] inclusive: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en-US" sz="600" dirty="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n = </a:t>
            </a:r>
            <a:r>
              <a:rPr lang="en-US" altLang="en-US" sz="1800" b="1" i="1" dirty="0" err="1">
                <a:ea typeface="ＭＳ Ｐゴシック" charset="-128"/>
              </a:rPr>
              <a:t>rand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.nextInt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800" b="1" i="1" dirty="0">
                <a:ea typeface="ＭＳ Ｐゴシック" charset="-128"/>
              </a:rPr>
              <a:t>&lt;size of range&gt;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+ </a:t>
            </a:r>
            <a:r>
              <a:rPr lang="en-US" altLang="en-US" sz="1800" b="1" i="1" dirty="0">
                <a:ea typeface="ＭＳ Ｐゴシック" charset="-128"/>
              </a:rPr>
              <a:t>&lt;min&gt;</a:t>
            </a:r>
          </a:p>
          <a:p>
            <a:pPr lvl="2" eaLnBrk="1" hangingPunct="1">
              <a:buFont typeface="Wingdings 2" charset="2"/>
              <a:buNone/>
            </a:pPr>
            <a:r>
              <a:rPr lang="en-US" altLang="en-US" sz="500" dirty="0">
                <a:ea typeface="ＭＳ Ｐゴシック" charset="-128"/>
              </a:rPr>
              <a:t>	</a:t>
            </a:r>
            <a:br>
              <a:rPr lang="en-US" altLang="en-US" sz="500" dirty="0">
                <a:ea typeface="ＭＳ Ｐゴシック" charset="-128"/>
              </a:rPr>
            </a:br>
            <a:endParaRPr lang="en-US" altLang="en-US" sz="500" dirty="0">
              <a:ea typeface="ＭＳ Ｐゴシック" charset="-128"/>
            </a:endParaRPr>
          </a:p>
          <a:p>
            <a:pPr lvl="2" eaLnBrk="1" hangingPunct="1"/>
            <a:r>
              <a:rPr lang="en-US" altLang="en-US" sz="1600" dirty="0">
                <a:ea typeface="ＭＳ Ｐゴシック" charset="-128"/>
              </a:rPr>
              <a:t>where </a:t>
            </a:r>
            <a:r>
              <a:rPr lang="en-US" altLang="en-US" sz="1600" b="1" i="1" dirty="0">
                <a:ea typeface="ＭＳ Ｐゴシック" charset="-128"/>
              </a:rPr>
              <a:t>&lt;size of range&gt;</a:t>
            </a:r>
            <a:r>
              <a:rPr lang="en-US" altLang="en-US" sz="1600" dirty="0">
                <a:ea typeface="ＭＳ Ｐゴシック" charset="-128"/>
              </a:rPr>
              <a:t> is (</a:t>
            </a:r>
            <a:r>
              <a:rPr lang="en-US" altLang="en-US" sz="1600" b="1" i="1" dirty="0">
                <a:ea typeface="ＭＳ Ｐゴシック" charset="-128"/>
              </a:rPr>
              <a:t>&lt;max&gt;</a:t>
            </a:r>
            <a:r>
              <a:rPr lang="en-US" altLang="en-US" sz="1600" i="1" dirty="0">
                <a:latin typeface="Courier New" charset="0"/>
                <a:ea typeface="ＭＳ Ｐゴシック" charset="-128"/>
              </a:rPr>
              <a:t> - </a:t>
            </a:r>
            <a:r>
              <a:rPr lang="en-US" altLang="en-US" sz="1600" b="1" i="1" dirty="0">
                <a:ea typeface="ＭＳ Ｐゴシック" charset="-128"/>
              </a:rPr>
              <a:t>&lt;min&gt;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 + 1</a:t>
            </a:r>
            <a:r>
              <a:rPr lang="en-US" altLang="en-US" sz="1600" dirty="0">
                <a:ea typeface="ＭＳ Ｐゴシック" charset="-128"/>
              </a:rPr>
              <a:t>)</a:t>
            </a:r>
            <a:endParaRPr lang="en-US" altLang="en-US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39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B6B646-281D-F348-BE5E-A895DA360E1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534400" cy="1143000"/>
          </a:xfrm>
        </p:spPr>
        <p:txBody>
          <a:bodyPr/>
          <a:lstStyle/>
          <a:p>
            <a:r>
              <a:rPr lang="en-US" altLang="en-US" u="none" dirty="0">
                <a:ea typeface="ＭＳ Ｐゴシック" charset="-128"/>
              </a:rPr>
              <a:t>How May </a:t>
            </a:r>
            <a:r>
              <a:rPr lang="en-US" altLang="en-US" u="none" dirty="0" err="1">
                <a:latin typeface="Courier New" charset="0"/>
                <a:ea typeface="ＭＳ Ｐゴシック" charset="-128"/>
              </a:rPr>
              <a:t>Math.random</a:t>
            </a:r>
            <a:r>
              <a:rPr lang="en-US" altLang="en-US" u="none" dirty="0">
                <a:latin typeface="Courier New" charset="0"/>
                <a:ea typeface="ＭＳ Ｐゴシック" charset="-128"/>
              </a:rPr>
              <a:t>()</a:t>
            </a:r>
            <a:r>
              <a:rPr lang="en-US" altLang="en-US" u="none" dirty="0">
                <a:ea typeface="ＭＳ Ｐゴシック" charset="-128"/>
              </a:rPr>
              <a:t>be Implemented </a:t>
            </a:r>
            <a:r>
              <a:rPr lang="en-US" altLang="en-US" dirty="0">
                <a:ea typeface="ＭＳ Ｐゴシック" charset="-128"/>
              </a:rPr>
              <a:t>Directly</a:t>
            </a:r>
            <a:r>
              <a:rPr lang="en-US" altLang="en-US" u="none" dirty="0">
                <a:ea typeface="ＭＳ Ｐゴシック" charset="-128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1875" y="3124200"/>
            <a:ext cx="7239000" cy="36379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Math {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private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 = 0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double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random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R = R * </a:t>
            </a:r>
            <a:r>
              <a:rPr lang="en-US" altLang="en-US" sz="2000" dirty="0"/>
              <a:t>25214903917 + 11;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// result = convert to the right range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return result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endParaRPr lang="en-US" sz="2000" b="1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11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B6B646-281D-F348-BE5E-A895DA360E1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5344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May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Math.random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()</a:t>
            </a:r>
            <a:r>
              <a:rPr lang="en-US" altLang="en-US" dirty="0">
                <a:ea typeface="ＭＳ Ｐゴシック" charset="-128"/>
              </a:rPr>
              <a:t>be Implemented using </a:t>
            </a:r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altLang="en-US" dirty="0">
                <a:ea typeface="ＭＳ Ｐゴシック" charset="-128"/>
              </a:rPr>
              <a:t> class?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1875" y="3124200"/>
            <a:ext cx="7239000" cy="36385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Math {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private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Random 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rand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double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random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if (rand 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==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null)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rand = new Random()</a:t>
            </a: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return 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rand.nextDouble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  <a:endParaRPr lang="en-US" sz="2000" b="1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352800" y="1524000"/>
            <a:ext cx="2133600" cy="914400"/>
          </a:xfrm>
          <a:prstGeom prst="wedgeRectCallout">
            <a:avLst>
              <a:gd name="adj1" fmla="val 34413"/>
              <a:gd name="adj2" fmla="val 20836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A static variable, also called a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singleton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单例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5946775" y="3286186"/>
            <a:ext cx="2133600" cy="914400"/>
          </a:xfrm>
          <a:prstGeom prst="wedgeRectCallout">
            <a:avLst>
              <a:gd name="adj1" fmla="val -66685"/>
              <a:gd name="adj2" fmla="val 16223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A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delegation</a:t>
            </a: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委托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implementation pattern.</a:t>
            </a:r>
          </a:p>
        </p:txBody>
      </p:sp>
    </p:spTree>
    <p:extLst>
      <p:ext uri="{BB962C8B-B14F-4D97-AF65-F5344CB8AC3E}">
        <p14:creationId xmlns:p14="http://schemas.microsoft.com/office/powerpoint/2010/main" val="16251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901B00-FCDB-B64E-B219-3E83D3F59A9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Advantage and Issue of Using </a:t>
            </a:r>
            <a:r>
              <a:rPr lang="en-US" altLang="en-US">
                <a:latin typeface="Courier New" charset="0"/>
                <a:ea typeface="ＭＳ Ｐゴシック" charset="-128"/>
              </a:rPr>
              <a:t>Math.random()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Advantage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Hide object-oriented programming, simplifying programming (shorter program, no need to know seeds)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Disadvantage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Without the ability to realize and control the state of the random variable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testing, we want to repeat the same sequence of random numbers, but the </a:t>
            </a:r>
            <a:r>
              <a:rPr lang="en-US" altLang="en-US" dirty="0" err="1">
                <a:ea typeface="ＭＳ Ｐゴシック" charset="-128"/>
              </a:rPr>
              <a:t>Math.random</a:t>
            </a:r>
            <a:r>
              <a:rPr lang="en-US" altLang="en-US" dirty="0">
                <a:ea typeface="ＭＳ Ｐゴシック" charset="-128"/>
              </a:rPr>
              <a:t> design cannot provide this capability.</a:t>
            </a:r>
          </a:p>
        </p:txBody>
      </p:sp>
    </p:spTree>
    <p:extLst>
      <p:ext uri="{BB962C8B-B14F-4D97-AF65-F5344CB8AC3E}">
        <p14:creationId xmlns:p14="http://schemas.microsoft.com/office/powerpoint/2010/main" val="15985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Initializing objects</a:t>
            </a:r>
          </a:p>
        </p:txBody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charset="-128"/>
              </a:rPr>
              <a:t>Currently it takes 3 lines to create a </a:t>
            </a:r>
            <a:r>
              <a:rPr lang="en-US" altLang="en-US" sz="2400" dirty="0">
                <a:latin typeface="Courier New" charset="0"/>
                <a:ea typeface="ＭＳ Ｐゴシック" charset="-128"/>
              </a:rPr>
              <a:t>Point</a:t>
            </a:r>
            <a:r>
              <a:rPr lang="en-US" altLang="en-US" sz="2400" dirty="0">
                <a:ea typeface="ＭＳ Ｐゴシック" charset="-128"/>
              </a:rPr>
              <a:t> and initialize it: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Point p = new Point();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600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p.x</a:t>
            </a:r>
            <a:r>
              <a:rPr lang="en-US" altLang="en-US" sz="16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= 3;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600" b="1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p.y</a:t>
            </a:r>
            <a:r>
              <a:rPr lang="en-US" altLang="en-US" sz="16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= 8;                     // tedious</a:t>
            </a:r>
            <a:r>
              <a:rPr lang="zh-CN" altLang="en-US" sz="16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（乏味）</a:t>
            </a:r>
            <a:endParaRPr lang="en-US" altLang="en-US" sz="1600" b="1" dirty="0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2000" b="1" dirty="0">
              <a:solidFill>
                <a:srgbClr val="8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2000" b="1" dirty="0">
              <a:solidFill>
                <a:srgbClr val="800000"/>
              </a:solidFill>
              <a:ea typeface="ＭＳ Ｐゴシック" charset="-128"/>
            </a:endParaRPr>
          </a:p>
          <a:p>
            <a:pPr eaLnBrk="1" hangingPunct="1"/>
            <a:r>
              <a:rPr lang="en-US" altLang="en-US" sz="2400" dirty="0">
                <a:ea typeface="ＭＳ Ｐゴシック" charset="-128"/>
              </a:rPr>
              <a:t>We'd rather specify the fields' initial values at the start: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Point p = new Point(</a:t>
            </a:r>
            <a:r>
              <a:rPr lang="en-US" altLang="en-US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3, 8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);   </a:t>
            </a:r>
            <a:r>
              <a:rPr lang="en-US" altLang="en-US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better!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2000" b="1" dirty="0">
              <a:solidFill>
                <a:srgbClr val="008080"/>
              </a:solidFill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We are able to do this with most types of objects in Java.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510F647-70A3-2F07-1911-31EBA86F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Admin and recap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Defining classes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Motivation and  basic syntax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Simple examples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The encapsulation principle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Object examples</a:t>
            </a:r>
          </a:p>
          <a:p>
            <a:pPr marL="1200150" lvl="2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Random objects vs </a:t>
            </a:r>
            <a:r>
              <a:rPr lang="en-US" sz="2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Math.random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charset="2"/>
              <a:buChar char="q"/>
              <a:defRPr/>
            </a:pPr>
            <a:r>
              <a:rPr lang="en-US" sz="28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Object-oriented analysis</a:t>
            </a:r>
          </a:p>
        </p:txBody>
      </p:sp>
    </p:spTree>
    <p:extLst>
      <p:ext uri="{BB962C8B-B14F-4D97-AF65-F5344CB8AC3E}">
        <p14:creationId xmlns:p14="http://schemas.microsoft.com/office/powerpoint/2010/main" val="1116213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 dirty="0">
                <a:solidFill>
                  <a:srgbClr val="3333CC"/>
                </a:solidFill>
                <a:latin typeface="Comic Sans MS" charset="0"/>
              </a:rPr>
              <a:t>Discussion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 quite helpful tool in OO analysis is object relationship analysis. What are some basic object relationships?</a:t>
            </a:r>
            <a:endParaRPr lang="en-US" sz="2000" i="1" dirty="0">
              <a:solidFill>
                <a:srgbClr val="C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73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Admin and recap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Defining classes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Motivation and  basic syntax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Simple examples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The encapsulation principle</a:t>
            </a:r>
          </a:p>
          <a:p>
            <a:pPr marL="742950" lvl="1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Object examples</a:t>
            </a:r>
          </a:p>
          <a:p>
            <a:pPr marL="1200150" lvl="2" indent="-285750" algn="l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Random objects vs </a:t>
            </a:r>
            <a:r>
              <a:rPr lang="en-US" sz="2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Math.random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charset="2"/>
              <a:buChar char="q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Arial" charset="0"/>
              </a:rPr>
              <a:t>Object-oriented analysis</a:t>
            </a:r>
          </a:p>
          <a:p>
            <a:pPr marL="1257300" lvl="2" indent="-342900" algn="l" eaLnBrk="1" hangingPunct="1">
              <a:spcBef>
                <a:spcPct val="20000"/>
              </a:spcBef>
              <a:buSzPct val="75000"/>
              <a:buFont typeface="Wingdings" charset="2"/>
              <a:buChar char="Ø"/>
              <a:defRPr/>
            </a:pPr>
            <a:r>
              <a:rPr lang="en-US" sz="2000" i="1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Composition (has)/association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60986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Domain: Data Visualization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1519238" y="2181225"/>
            <a:ext cx="4546600" cy="1400175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  <a:effectLst/>
        </p:spPr>
        <p:txBody>
          <a:bodyPr lIns="137160" tIns="137160" rIns="137160" bIns="13716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800" i="1">
                <a:solidFill>
                  <a:srgbClr val="000000"/>
                </a:solidFill>
              </a:rPr>
              <a:t> “ If I can't picture it, I can't understand it. ”</a:t>
            </a:r>
          </a:p>
          <a:p>
            <a:pPr algn="l" eaLnBrk="1" hangingPunct="1"/>
            <a:r>
              <a:rPr lang="en-US" altLang="en-US" sz="2800" i="1">
                <a:solidFill>
                  <a:srgbClr val="000000"/>
                </a:solidFill>
              </a:rPr>
              <a:t>            </a:t>
            </a:r>
            <a:r>
              <a:rPr lang="en-US" altLang="en-US" sz="2800" i="1">
                <a:solidFill>
                  <a:srgbClr val="003399"/>
                </a:solidFill>
              </a:rPr>
              <a:t>— Albert Einstein</a:t>
            </a:r>
          </a:p>
        </p:txBody>
      </p:sp>
      <p:pic>
        <p:nvPicPr>
          <p:cNvPr id="45059" name="Picture 45" descr="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185988"/>
            <a:ext cx="11731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fld id="{7F967784-5664-7E49-B385-C53DE4F60C9A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algn="ctr"/>
              <a:t>63</a:t>
            </a:fld>
            <a:endParaRPr lang="en-US" altLang="en-US" sz="14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45061" name="Picture 8" descr="tuf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819775"/>
            <a:ext cx="6778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 descr="tufte_qu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5826125"/>
            <a:ext cx="6746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 descr="tufte_envi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/>
          <a:stretch>
            <a:fillRect/>
          </a:stretch>
        </p:blipFill>
        <p:spPr bwMode="auto">
          <a:xfrm>
            <a:off x="2189163" y="5821363"/>
            <a:ext cx="717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1" descr="beautifulevid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822950"/>
            <a:ext cx="65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2" descr="photo_tuf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78485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3" descr="home_stalin_po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5819775"/>
            <a:ext cx="10969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4419600"/>
            <a:ext cx="6705600" cy="10993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2600"/>
              </a:lnSpc>
              <a:buClr>
                <a:srgbClr val="003399"/>
              </a:buClr>
              <a:buSzPct val="50000"/>
              <a:defRPr/>
            </a:pPr>
            <a:r>
              <a:rPr kumimoji="1" lang="en-US" sz="2800" kern="0" dirty="0">
                <a:solidFill>
                  <a:srgbClr val="003399"/>
                </a:solidFill>
                <a:latin typeface="Comic Sans MS"/>
                <a:ea typeface="+mn-ea"/>
              </a:rPr>
              <a:t>Edward Tufte</a:t>
            </a:r>
            <a:r>
              <a:rPr kumimoji="1" lang="zh-CN" altLang="en-US" sz="2800" kern="0" dirty="0">
                <a:solidFill>
                  <a:srgbClr val="003399"/>
                </a:solidFill>
                <a:latin typeface="Comic Sans MS"/>
                <a:ea typeface="+mn-ea"/>
              </a:rPr>
              <a:t> </a:t>
            </a:r>
            <a:r>
              <a:rPr kumimoji="1" lang="en-US" altLang="zh-CN" sz="2800" kern="0" dirty="0">
                <a:solidFill>
                  <a:srgbClr val="003399"/>
                </a:solidFill>
                <a:latin typeface="Comic Sans MS"/>
                <a:ea typeface="+mn-ea"/>
              </a:rPr>
              <a:t>(</a:t>
            </a:r>
            <a:r>
              <a:rPr kumimoji="1" lang="zh-CN" altLang="en-US" sz="2800" kern="0" dirty="0">
                <a:solidFill>
                  <a:srgbClr val="003399"/>
                </a:solidFill>
                <a:latin typeface="Comic Sans MS"/>
                <a:ea typeface="+mn-ea"/>
              </a:rPr>
              <a:t>美国统计学家</a:t>
            </a:r>
            <a:r>
              <a:rPr kumimoji="1" lang="en-US" altLang="zh-CN" sz="2800" kern="0" dirty="0">
                <a:solidFill>
                  <a:srgbClr val="003399"/>
                </a:solidFill>
                <a:latin typeface="Comic Sans MS"/>
                <a:ea typeface="+mn-ea"/>
              </a:rPr>
              <a:t>)</a:t>
            </a:r>
            <a:r>
              <a:rPr kumimoji="1" lang="en-US" sz="2800" kern="0" dirty="0">
                <a:solidFill>
                  <a:srgbClr val="003399"/>
                </a:solidFill>
                <a:latin typeface="Comic Sans MS"/>
                <a:ea typeface="+mn-ea"/>
              </a:rPr>
              <a:t>  </a:t>
            </a:r>
            <a:r>
              <a:rPr kumimoji="1"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Create charts with high data density that tell the truth.</a:t>
            </a:r>
            <a:endParaRPr kumimoji="1" lang="en-US" sz="2800" kern="0" dirty="0">
              <a:solidFill>
                <a:srgbClr val="003399"/>
              </a:solidFill>
              <a:latin typeface="Comic Sans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6517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Domain: Visualization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of Geographical Regions</a:t>
            </a:r>
          </a:p>
        </p:txBody>
      </p:sp>
      <p:pic>
        <p:nvPicPr>
          <p:cNvPr id="47106" name="Picture 54" descr="usa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820" r="2806" b="4446"/>
          <a:stretch>
            <a:fillRect/>
          </a:stretch>
        </p:blipFill>
        <p:spPr bwMode="auto">
          <a:xfrm>
            <a:off x="838197" y="3772163"/>
            <a:ext cx="47656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390650"/>
            <a:ext cx="4460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1752600" cy="22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21" y="3882127"/>
            <a:ext cx="3552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Example Use Cases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GeoMap.java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RandomColorMap.java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RedBlueMap.java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ClickColorMap.java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67990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Example Domain: Visualization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of Geographical Regions</a:t>
            </a:r>
          </a:p>
        </p:txBody>
      </p:sp>
      <p:pic>
        <p:nvPicPr>
          <p:cNvPr id="47106" name="Picture 54" descr="usa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820" r="2806" b="4446"/>
          <a:stretch>
            <a:fillRect/>
          </a:stretch>
        </p:blipFill>
        <p:spPr bwMode="auto">
          <a:xfrm>
            <a:off x="838197" y="3772163"/>
            <a:ext cx="47656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390650"/>
            <a:ext cx="4460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1752600" cy="22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21" y="3882127"/>
            <a:ext cx="3552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3103" y="6346250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3333CC"/>
                </a:solidFill>
                <a:latin typeface="Comic Sans MS"/>
                <a:ea typeface="ＭＳ Ｐゴシック" charset="0"/>
                <a:cs typeface="ＭＳ Ｐゴシック" charset="0"/>
              </a:rPr>
              <a:t>Classes and their relationships?</a:t>
            </a:r>
            <a:endParaRPr lang="en-US" sz="1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87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DE7461-9273-0F4B-B163-C30C5E25391C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08013" y="1828800"/>
            <a:ext cx="1754187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GeoMap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charset="0"/>
              </a:rPr>
              <a:t>Region</a:t>
            </a:r>
          </a:p>
        </p:txBody>
      </p:sp>
      <p:sp>
        <p:nvSpPr>
          <p:cNvPr id="49157" name="Text Box 37"/>
          <p:cNvSpPr txBox="1">
            <a:spLocks noChangeArrowheads="1"/>
          </p:cNvSpPr>
          <p:nvPr/>
        </p:nvSpPr>
        <p:spPr bwMode="auto">
          <a:xfrm>
            <a:off x="3810000" y="387985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charset="0"/>
              </a:rPr>
              <a:t>Polygon</a:t>
            </a:r>
          </a:p>
        </p:txBody>
      </p:sp>
      <p:sp>
        <p:nvSpPr>
          <p:cNvPr id="49158" name="Text Box 39"/>
          <p:cNvSpPr txBox="1">
            <a:spLocks noChangeArrowheads="1"/>
          </p:cNvSpPr>
          <p:nvPr/>
        </p:nvSpPr>
        <p:spPr bwMode="auto">
          <a:xfrm>
            <a:off x="7239000" y="1828800"/>
            <a:ext cx="17526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charset="0"/>
              </a:rPr>
              <a:t>Color</a:t>
            </a:r>
          </a:p>
        </p:txBody>
      </p:sp>
      <p:sp>
        <p:nvSpPr>
          <p:cNvPr id="49159" name="Text Box 37"/>
          <p:cNvSpPr txBox="1">
            <a:spLocks noChangeArrowheads="1"/>
          </p:cNvSpPr>
          <p:nvPr/>
        </p:nvSpPr>
        <p:spPr bwMode="auto">
          <a:xfrm>
            <a:off x="3810000" y="59436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Point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362200" y="1600200"/>
            <a:ext cx="1447800" cy="685800"/>
            <a:chOff x="2362200" y="1600200"/>
            <a:chExt cx="1447800" cy="685800"/>
          </a:xfrm>
        </p:grpSpPr>
        <p:grpSp>
          <p:nvGrpSpPr>
            <p:cNvPr id="49179" name="Group 12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49182" name="Diamond 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9183" name="Straight Connector 11"/>
              <p:cNvCxnSpPr>
                <a:cxnSpLocks noChangeShapeType="1"/>
                <a:stCxn id="49182" idx="3"/>
                <a:endCxn id="49156" idx="1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180" name="Rectangle 14"/>
            <p:cNvSpPr>
              <a:spLocks noChangeArrowheads="1"/>
            </p:cNvSpPr>
            <p:nvPr/>
          </p:nvSpPr>
          <p:spPr bwMode="auto">
            <a:xfrm>
              <a:off x="2743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49181" name="Rectangle 37"/>
            <p:cNvSpPr>
              <a:spLocks noChangeArrowheads="1"/>
            </p:cNvSpPr>
            <p:nvPr/>
          </p:nvSpPr>
          <p:spPr bwMode="auto">
            <a:xfrm>
              <a:off x="33311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5791200" y="1600200"/>
            <a:ext cx="1524000" cy="536575"/>
            <a:chOff x="2362200" y="1600200"/>
            <a:chExt cx="1524000" cy="536377"/>
          </a:xfrm>
        </p:grpSpPr>
        <p:cxnSp>
          <p:nvCxnSpPr>
            <p:cNvPr id="49176" name="Straight Connector 44"/>
            <p:cNvCxnSpPr>
              <a:cxnSpLocks noChangeShapeType="1"/>
              <a:stCxn id="49156" idx="3"/>
            </p:cNvCxnSpPr>
            <p:nvPr/>
          </p:nvCxnSpPr>
          <p:spPr bwMode="auto">
            <a:xfrm>
              <a:off x="2362200" y="213657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41"/>
            <p:cNvSpPr>
              <a:spLocks noChangeArrowheads="1"/>
            </p:cNvSpPr>
            <p:nvPr/>
          </p:nvSpPr>
          <p:spPr bwMode="auto">
            <a:xfrm>
              <a:off x="2362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  <p:sp>
          <p:nvSpPr>
            <p:cNvPr id="49178" name="Rectangle 42"/>
            <p:cNvSpPr>
              <a:spLocks noChangeArrowheads="1"/>
            </p:cNvSpPr>
            <p:nvPr/>
          </p:nvSpPr>
          <p:spPr bwMode="auto">
            <a:xfrm>
              <a:off x="34835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 rot="5400000">
            <a:off x="4240213" y="2922587"/>
            <a:ext cx="1524000" cy="555625"/>
            <a:chOff x="2362200" y="1730927"/>
            <a:chExt cx="1524000" cy="555073"/>
          </a:xfrm>
        </p:grpSpPr>
        <p:grpSp>
          <p:nvGrpSpPr>
            <p:cNvPr id="49171" name="Group 46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49174" name="Diamond 4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9175" name="Straight Connector 50"/>
              <p:cNvCxnSpPr>
                <a:cxnSpLocks noChangeShapeType="1"/>
                <a:stCxn id="49174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172" name="Rectangle 47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49173" name="Rectangle 48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 rot="5400000">
            <a:off x="4217988" y="4979987"/>
            <a:ext cx="1524000" cy="555625"/>
            <a:chOff x="2362200" y="1730927"/>
            <a:chExt cx="1524000" cy="555073"/>
          </a:xfrm>
        </p:grpSpPr>
        <p:grpSp>
          <p:nvGrpSpPr>
            <p:cNvPr id="49166" name="Group 53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49169" name="Diamond 56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49170" name="Straight Connector 57"/>
              <p:cNvCxnSpPr>
                <a:cxnSpLocks noChangeShapeType="1"/>
                <a:stCxn id="49169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167" name="Rectangle 54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49168" name="Rectangle 55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 dirty="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 dirty="0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838200" y="3352800"/>
            <a:ext cx="1600200" cy="685800"/>
          </a:xfrm>
          <a:prstGeom prst="wedgeRectCallout">
            <a:avLst>
              <a:gd name="adj1" fmla="val 92994"/>
              <a:gd name="adj2" fmla="val -21586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composition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 relationship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6629400" y="3581400"/>
            <a:ext cx="1600200" cy="685800"/>
          </a:xfrm>
          <a:prstGeom prst="wedgeRectCallout">
            <a:avLst>
              <a:gd name="adj1" fmla="val -60566"/>
              <a:gd name="adj2" fmla="val -25612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An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association</a:t>
            </a:r>
            <a:r>
              <a:rPr lang="en-US" sz="1800" dirty="0">
                <a:solidFill>
                  <a:srgbClr val="008000"/>
                </a:solidFill>
                <a:latin typeface="Times New Roman" pitchFamily="18" charset="0"/>
                <a:ea typeface="+mn-ea"/>
                <a:cs typeface="ＭＳ Ｐゴシック" charset="0"/>
              </a:rPr>
              <a:t> 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B071B-2CFD-4B72-39AF-B4170DD363AC}"/>
              </a:ext>
            </a:extLst>
          </p:cNvPr>
          <p:cNvSpPr txBox="1"/>
          <p:nvPr/>
        </p:nvSpPr>
        <p:spPr>
          <a:xfrm>
            <a:off x="6019800" y="6131703"/>
            <a:ext cx="3026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Polygon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多边形</a:t>
            </a:r>
            <a:endParaRPr lang="en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151134F-5228-0445-8282-9ABBBFDE5B5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316163" y="2057400"/>
            <a:ext cx="1108075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GeoMap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1284288" y="2895600"/>
            <a:ext cx="1108075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Region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7888" y="2895600"/>
            <a:ext cx="1108075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Region</a:t>
            </a:r>
          </a:p>
        </p:txBody>
      </p:sp>
      <p:cxnSp>
        <p:nvCxnSpPr>
          <p:cNvPr id="51206" name="AutoShape 11"/>
          <p:cNvCxnSpPr>
            <a:cxnSpLocks noChangeShapeType="1"/>
            <a:stCxn id="51203" idx="2"/>
            <a:endCxn id="51205" idx="0"/>
          </p:cNvCxnSpPr>
          <p:nvPr/>
        </p:nvCxnSpPr>
        <p:spPr bwMode="auto">
          <a:xfrm>
            <a:off x="2870200" y="2487613"/>
            <a:ext cx="1101725" cy="40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AutoShape 12"/>
          <p:cNvCxnSpPr>
            <a:cxnSpLocks noChangeShapeType="1"/>
            <a:stCxn id="51203" idx="2"/>
            <a:endCxn id="51204" idx="0"/>
          </p:cNvCxnSpPr>
          <p:nvPr/>
        </p:nvCxnSpPr>
        <p:spPr bwMode="auto">
          <a:xfrm flipH="1">
            <a:off x="1838325" y="2487613"/>
            <a:ext cx="1031875" cy="40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8" name="Text Box 22"/>
          <p:cNvSpPr txBox="1">
            <a:spLocks noChangeArrowheads="1"/>
          </p:cNvSpPr>
          <p:nvPr/>
        </p:nvSpPr>
        <p:spPr bwMode="auto">
          <a:xfrm>
            <a:off x="1344613" y="3886200"/>
            <a:ext cx="1108075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String</a:t>
            </a:r>
          </a:p>
        </p:txBody>
      </p:sp>
      <p:cxnSp>
        <p:nvCxnSpPr>
          <p:cNvPr id="51209" name="AutoShape 2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 flipH="1">
            <a:off x="1898650" y="3325813"/>
            <a:ext cx="2073275" cy="560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0" name="Rectangle 34"/>
          <p:cNvSpPr>
            <a:spLocks noChangeArrowheads="1"/>
          </p:cNvSpPr>
          <p:nvPr/>
        </p:nvSpPr>
        <p:spPr bwMode="auto">
          <a:xfrm>
            <a:off x="2730500" y="2895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51211" name="Text Box 37"/>
          <p:cNvSpPr txBox="1">
            <a:spLocks noChangeArrowheads="1"/>
          </p:cNvSpPr>
          <p:nvPr/>
        </p:nvSpPr>
        <p:spPr bwMode="auto">
          <a:xfrm>
            <a:off x="5238750" y="3886200"/>
            <a:ext cx="1231900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Polygon</a:t>
            </a:r>
          </a:p>
        </p:txBody>
      </p:sp>
      <p:cxnSp>
        <p:nvCxnSpPr>
          <p:cNvPr id="51212" name="AutoShape 38"/>
          <p:cNvCxnSpPr>
            <a:cxnSpLocks noChangeShapeType="1"/>
            <a:stCxn id="51205" idx="2"/>
            <a:endCxn id="51211" idx="0"/>
          </p:cNvCxnSpPr>
          <p:nvPr/>
        </p:nvCxnSpPr>
        <p:spPr bwMode="auto">
          <a:xfrm>
            <a:off x="3971925" y="3325813"/>
            <a:ext cx="1882775" cy="560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3" name="Text Box 39"/>
          <p:cNvSpPr txBox="1">
            <a:spLocks noChangeArrowheads="1"/>
          </p:cNvSpPr>
          <p:nvPr/>
        </p:nvSpPr>
        <p:spPr bwMode="auto">
          <a:xfrm>
            <a:off x="3776663" y="3898900"/>
            <a:ext cx="1277937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Color</a:t>
            </a:r>
          </a:p>
        </p:txBody>
      </p:sp>
      <p:cxnSp>
        <p:nvCxnSpPr>
          <p:cNvPr id="51214" name="AutoShape 40"/>
          <p:cNvCxnSpPr>
            <a:cxnSpLocks noChangeShapeType="1"/>
            <a:stCxn id="51205" idx="2"/>
            <a:endCxn id="51213" idx="0"/>
          </p:cNvCxnSpPr>
          <p:nvPr/>
        </p:nvCxnSpPr>
        <p:spPr bwMode="auto">
          <a:xfrm>
            <a:off x="3971925" y="3325813"/>
            <a:ext cx="444500" cy="573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5" name="Text Box 46"/>
          <p:cNvSpPr txBox="1">
            <a:spLocks noChangeArrowheads="1"/>
          </p:cNvSpPr>
          <p:nvPr/>
        </p:nvSpPr>
        <p:spPr bwMode="auto">
          <a:xfrm>
            <a:off x="2468563" y="3887788"/>
            <a:ext cx="1238250" cy="4302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Color</a:t>
            </a:r>
          </a:p>
        </p:txBody>
      </p:sp>
      <p:cxnSp>
        <p:nvCxnSpPr>
          <p:cNvPr id="51216" name="AutoShape 47"/>
          <p:cNvCxnSpPr>
            <a:cxnSpLocks noChangeShapeType="1"/>
            <a:stCxn id="51205" idx="2"/>
            <a:endCxn id="51215" idx="0"/>
          </p:cNvCxnSpPr>
          <p:nvPr/>
        </p:nvCxnSpPr>
        <p:spPr bwMode="auto">
          <a:xfrm flipH="1">
            <a:off x="3087688" y="3325813"/>
            <a:ext cx="884237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7" name="Text Box 37"/>
          <p:cNvSpPr txBox="1">
            <a:spLocks noChangeArrowheads="1"/>
          </p:cNvSpPr>
          <p:nvPr/>
        </p:nvSpPr>
        <p:spPr bwMode="auto">
          <a:xfrm>
            <a:off x="4371975" y="5105400"/>
            <a:ext cx="984250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Point</a:t>
            </a:r>
          </a:p>
        </p:txBody>
      </p:sp>
      <p:cxnSp>
        <p:nvCxnSpPr>
          <p:cNvPr id="51218" name="AutoShape 40"/>
          <p:cNvCxnSpPr>
            <a:cxnSpLocks noChangeShapeType="1"/>
            <a:stCxn id="51211" idx="2"/>
            <a:endCxn id="51217" idx="0"/>
          </p:cNvCxnSpPr>
          <p:nvPr/>
        </p:nvCxnSpPr>
        <p:spPr bwMode="auto">
          <a:xfrm flipH="1">
            <a:off x="4864100" y="4316413"/>
            <a:ext cx="990600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Rectangle 34"/>
          <p:cNvSpPr>
            <a:spLocks noChangeArrowheads="1"/>
          </p:cNvSpPr>
          <p:nvPr/>
        </p:nvSpPr>
        <p:spPr bwMode="auto">
          <a:xfrm>
            <a:off x="5549900" y="5105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51220" name="Text Box 37"/>
          <p:cNvSpPr txBox="1">
            <a:spLocks noChangeArrowheads="1"/>
          </p:cNvSpPr>
          <p:nvPr/>
        </p:nvSpPr>
        <p:spPr bwMode="auto">
          <a:xfrm>
            <a:off x="6245225" y="5105400"/>
            <a:ext cx="984250" cy="4302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Courier New" charset="0"/>
              </a:rPr>
              <a:t>Point</a:t>
            </a:r>
          </a:p>
        </p:txBody>
      </p:sp>
      <p:cxnSp>
        <p:nvCxnSpPr>
          <p:cNvPr id="51221" name="AutoShape 40"/>
          <p:cNvCxnSpPr>
            <a:cxnSpLocks noChangeShapeType="1"/>
            <a:stCxn id="51211" idx="2"/>
            <a:endCxn id="51220" idx="0"/>
          </p:cNvCxnSpPr>
          <p:nvPr/>
        </p:nvCxnSpPr>
        <p:spPr bwMode="auto">
          <a:xfrm>
            <a:off x="5854700" y="4316413"/>
            <a:ext cx="882650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C89A20-A178-DC49-9FD9-C6363EE73F1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69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608013" y="1828800"/>
            <a:ext cx="1754187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GeoMap</a:t>
            </a:r>
          </a:p>
        </p:txBody>
      </p:sp>
      <p:sp>
        <p:nvSpPr>
          <p:cNvPr id="55300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Region</a:t>
            </a:r>
          </a:p>
        </p:txBody>
      </p:sp>
      <p:sp>
        <p:nvSpPr>
          <p:cNvPr id="55301" name="Text Box 37"/>
          <p:cNvSpPr txBox="1">
            <a:spLocks noChangeArrowheads="1"/>
          </p:cNvSpPr>
          <p:nvPr/>
        </p:nvSpPr>
        <p:spPr bwMode="auto">
          <a:xfrm>
            <a:off x="3810000" y="387985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charset="0"/>
              </a:rPr>
              <a:t>Polygon</a:t>
            </a:r>
          </a:p>
        </p:txBody>
      </p:sp>
      <p:sp>
        <p:nvSpPr>
          <p:cNvPr id="55302" name="Text Box 39"/>
          <p:cNvSpPr txBox="1">
            <a:spLocks noChangeArrowheads="1"/>
          </p:cNvSpPr>
          <p:nvPr/>
        </p:nvSpPr>
        <p:spPr bwMode="auto">
          <a:xfrm>
            <a:off x="7239000" y="1828800"/>
            <a:ext cx="17526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Color</a:t>
            </a:r>
          </a:p>
        </p:txBody>
      </p:sp>
      <p:sp>
        <p:nvSpPr>
          <p:cNvPr id="55303" name="Text Box 37"/>
          <p:cNvSpPr txBox="1">
            <a:spLocks noChangeArrowheads="1"/>
          </p:cNvSpPr>
          <p:nvPr/>
        </p:nvSpPr>
        <p:spPr bwMode="auto">
          <a:xfrm>
            <a:off x="3810000" y="59436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Point</a:t>
            </a:r>
          </a:p>
        </p:txBody>
      </p:sp>
      <p:grpSp>
        <p:nvGrpSpPr>
          <p:cNvPr id="55304" name="Group 15"/>
          <p:cNvGrpSpPr>
            <a:grpSpLocks/>
          </p:cNvGrpSpPr>
          <p:nvPr/>
        </p:nvGrpSpPr>
        <p:grpSpPr bwMode="auto">
          <a:xfrm>
            <a:off x="2362200" y="1600200"/>
            <a:ext cx="1447800" cy="685800"/>
            <a:chOff x="2362200" y="1600200"/>
            <a:chExt cx="1447800" cy="685800"/>
          </a:xfrm>
        </p:grpSpPr>
        <p:grpSp>
          <p:nvGrpSpPr>
            <p:cNvPr id="55324" name="Group 12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5327" name="Diamond 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5328" name="Straight Connector 11"/>
              <p:cNvCxnSpPr>
                <a:cxnSpLocks noChangeShapeType="1"/>
                <a:stCxn id="55327" idx="3"/>
                <a:endCxn id="55300" idx="1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325" name="Rectangle 14"/>
            <p:cNvSpPr>
              <a:spLocks noChangeArrowheads="1"/>
            </p:cNvSpPr>
            <p:nvPr/>
          </p:nvSpPr>
          <p:spPr bwMode="auto">
            <a:xfrm>
              <a:off x="2743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5326" name="Rectangle 37"/>
            <p:cNvSpPr>
              <a:spLocks noChangeArrowheads="1"/>
            </p:cNvSpPr>
            <p:nvPr/>
          </p:nvSpPr>
          <p:spPr bwMode="auto">
            <a:xfrm>
              <a:off x="33311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grpSp>
        <p:nvGrpSpPr>
          <p:cNvPr id="55305" name="Group 39"/>
          <p:cNvGrpSpPr>
            <a:grpSpLocks/>
          </p:cNvGrpSpPr>
          <p:nvPr/>
        </p:nvGrpSpPr>
        <p:grpSpPr bwMode="auto">
          <a:xfrm>
            <a:off x="5791200" y="1600200"/>
            <a:ext cx="1524000" cy="536575"/>
            <a:chOff x="2362200" y="1600200"/>
            <a:chExt cx="1524000" cy="536377"/>
          </a:xfrm>
        </p:grpSpPr>
        <p:cxnSp>
          <p:nvCxnSpPr>
            <p:cNvPr id="55321" name="Straight Connector 44"/>
            <p:cNvCxnSpPr>
              <a:cxnSpLocks noChangeShapeType="1"/>
              <a:stCxn id="55300" idx="3"/>
            </p:cNvCxnSpPr>
            <p:nvPr/>
          </p:nvCxnSpPr>
          <p:spPr bwMode="auto">
            <a:xfrm>
              <a:off x="2362200" y="213657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22" name="Rectangle 41"/>
            <p:cNvSpPr>
              <a:spLocks noChangeArrowheads="1"/>
            </p:cNvSpPr>
            <p:nvPr/>
          </p:nvSpPr>
          <p:spPr bwMode="auto">
            <a:xfrm>
              <a:off x="2362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  <p:sp>
          <p:nvSpPr>
            <p:cNvPr id="55323" name="Rectangle 42"/>
            <p:cNvSpPr>
              <a:spLocks noChangeArrowheads="1"/>
            </p:cNvSpPr>
            <p:nvPr/>
          </p:nvSpPr>
          <p:spPr bwMode="auto">
            <a:xfrm>
              <a:off x="34835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55306" name="Group 45"/>
          <p:cNvGrpSpPr>
            <a:grpSpLocks/>
          </p:cNvGrpSpPr>
          <p:nvPr/>
        </p:nvGrpSpPr>
        <p:grpSpPr bwMode="auto">
          <a:xfrm rot="5400000">
            <a:off x="4240213" y="2922587"/>
            <a:ext cx="1524000" cy="555625"/>
            <a:chOff x="2362200" y="1730927"/>
            <a:chExt cx="1524000" cy="555073"/>
          </a:xfrm>
        </p:grpSpPr>
        <p:grpSp>
          <p:nvGrpSpPr>
            <p:cNvPr id="55316" name="Group 46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5319" name="Diamond 4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5320" name="Straight Connector 50"/>
              <p:cNvCxnSpPr>
                <a:cxnSpLocks noChangeShapeType="1"/>
                <a:stCxn id="55319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317" name="Rectangle 47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5318" name="Rectangle 48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55307" name="Group 52"/>
          <p:cNvGrpSpPr>
            <a:grpSpLocks/>
          </p:cNvGrpSpPr>
          <p:nvPr/>
        </p:nvGrpSpPr>
        <p:grpSpPr bwMode="auto">
          <a:xfrm rot="5400000">
            <a:off x="4217988" y="4979987"/>
            <a:ext cx="1524000" cy="555625"/>
            <a:chOff x="2362200" y="1730927"/>
            <a:chExt cx="1524000" cy="555073"/>
          </a:xfrm>
        </p:grpSpPr>
        <p:grpSp>
          <p:nvGrpSpPr>
            <p:cNvPr id="55311" name="Group 53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5314" name="Diamond 56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5315" name="Straight Connector 57"/>
              <p:cNvCxnSpPr>
                <a:cxnSpLocks noChangeShapeType="1"/>
                <a:stCxn id="55314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312" name="Rectangle 54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5313" name="Rectangle 55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838200" y="3352800"/>
            <a:ext cx="1600200" cy="685800"/>
          </a:xfrm>
          <a:prstGeom prst="wedgeRectCallout">
            <a:avLst>
              <a:gd name="adj1" fmla="val 92994"/>
              <a:gd name="adj2" fmla="val -21586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composition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 relationship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6629400" y="3581400"/>
            <a:ext cx="1600200" cy="685800"/>
          </a:xfrm>
          <a:prstGeom prst="wedgeRectCallout">
            <a:avLst>
              <a:gd name="adj1" fmla="val -60566"/>
              <a:gd name="adj2" fmla="val -25612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An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association</a:t>
            </a:r>
            <a:r>
              <a:rPr lang="en-US" sz="1800" dirty="0">
                <a:solidFill>
                  <a:srgbClr val="008000"/>
                </a:solidFill>
                <a:latin typeface="Times New Roman" pitchFamily="18" charset="0"/>
                <a:ea typeface="+mn-ea"/>
                <a:cs typeface="ＭＳ Ｐゴシック" charset="0"/>
              </a:rPr>
              <a:t> 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relationship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9775" y="5257800"/>
            <a:ext cx="2765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Design question:</a:t>
            </a:r>
          </a:p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- What is the basic controller structure?</a:t>
            </a:r>
            <a:endParaRPr lang="en-US" sz="3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Constructors</a:t>
            </a:r>
          </a:p>
        </p:txBody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dirty="0">
                <a:ea typeface="ＭＳ Ｐゴシック" charset="-128"/>
              </a:rPr>
              <a:t>constructor</a:t>
            </a:r>
            <a:r>
              <a:rPr lang="en-US" altLang="en-US" sz="2000" dirty="0">
                <a:ea typeface="ＭＳ Ｐゴシック" charset="-128"/>
              </a:rPr>
              <a:t>:  a special method to initialize the state of new objects.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public </a:t>
            </a:r>
            <a:r>
              <a:rPr lang="en-US" altLang="en-US" sz="1800" b="1" dirty="0">
                <a:ea typeface="ＭＳ Ｐゴシック" charset="-128"/>
              </a:rPr>
              <a:t>type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800" b="1" dirty="0">
                <a:ea typeface="ＭＳ Ｐゴシック" charset="-128"/>
              </a:rPr>
              <a:t>parameters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en-US" sz="1800" b="1" dirty="0">
                <a:ea typeface="ＭＳ Ｐゴシック" charset="-128"/>
              </a:rPr>
              <a:t>statements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marL="800100" lvl="1" indent="-3429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en-US" sz="1800" dirty="0">
                <a:ea typeface="ＭＳ Ｐゴシック" charset="-128"/>
              </a:rPr>
              <a:t>runs when the client uses the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new</a:t>
            </a:r>
            <a:r>
              <a:rPr lang="en-US" altLang="en-US" sz="1800" dirty="0">
                <a:ea typeface="ＭＳ Ｐゴシック" charset="-128"/>
              </a:rPr>
              <a:t> keyword</a:t>
            </a:r>
          </a:p>
          <a:p>
            <a:pPr marL="800100" lvl="1" indent="-3429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en-US" sz="1800" dirty="0">
                <a:solidFill>
                  <a:srgbClr val="FF0000"/>
                </a:solidFill>
                <a:ea typeface="ＭＳ Ｐゴシック" charset="-128"/>
              </a:rPr>
              <a:t>no return type should be specified</a:t>
            </a:r>
            <a:r>
              <a:rPr lang="en-US" altLang="en-US" sz="1800" dirty="0">
                <a:ea typeface="ＭＳ Ｐゴシック" charset="-128"/>
              </a:rPr>
              <a:t>;</a:t>
            </a:r>
            <a:br>
              <a:rPr lang="en-US" altLang="en-US" sz="1800" dirty="0">
                <a:ea typeface="ＭＳ Ｐゴシック" charset="-128"/>
              </a:rPr>
            </a:br>
            <a:r>
              <a:rPr lang="en-US" altLang="en-US" sz="1800" dirty="0">
                <a:ea typeface="ＭＳ Ｐゴシック" charset="-128"/>
              </a:rPr>
              <a:t>it implicitly "returns" the new object being created</a:t>
            </a:r>
          </a:p>
          <a:p>
            <a:pPr marL="800100" lvl="1" indent="-3429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en-US" sz="1800" dirty="0">
                <a:ea typeface="ＭＳ Ｐゴシック" charset="-128"/>
              </a:rPr>
              <a:t>If a class has no constructor, Java gives it a </a:t>
            </a:r>
            <a:r>
              <a:rPr lang="en-US" altLang="en-US" sz="1800" i="1" dirty="0">
                <a:solidFill>
                  <a:srgbClr val="FF0000"/>
                </a:solidFill>
                <a:ea typeface="ＭＳ Ｐゴシック" charset="-128"/>
              </a:rPr>
              <a:t>default constructor</a:t>
            </a:r>
            <a:r>
              <a:rPr lang="en-US" altLang="en-US" sz="1800" dirty="0">
                <a:ea typeface="ＭＳ Ｐゴシック" charset="-128"/>
              </a:rPr>
              <a:t> with no parameters that sets all fields to zero-equivalent values.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9C1D233-307D-3E90-98A3-9042A17C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6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Retrieve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检索</a:t>
            </a:r>
            <a:r>
              <a:rPr lang="en-US" altLang="zh-CN" dirty="0">
                <a:ea typeface="ＭＳ Ｐゴシック" charset="-128"/>
              </a:rPr>
              <a:t>)</a:t>
            </a:r>
            <a:r>
              <a:rPr lang="en-US" altLang="en-US" dirty="0">
                <a:ea typeface="ＭＳ Ｐゴシック" charset="-128"/>
              </a:rPr>
              <a:t> region (standard)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Batch: retrieve a list containing all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Specific: retrieve one specific region (e.g., the one being clicked)</a:t>
            </a:r>
          </a:p>
          <a:p>
            <a:r>
              <a:rPr lang="en-US" altLang="en-US" dirty="0">
                <a:ea typeface="ＭＳ Ｐゴシック" charset="-128"/>
              </a:rPr>
              <a:t>Coloring (customized)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Map properties of each region to a color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4AC34-C25C-B84C-B869-9430450B374A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Coloring Controller Structure</a:t>
            </a:r>
          </a:p>
        </p:txBody>
      </p:sp>
      <p:pic>
        <p:nvPicPr>
          <p:cNvPr id="57348" name="Picture 54" descr="usa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2820" r="2806" b="4446"/>
          <a:stretch>
            <a:fillRect/>
          </a:stretch>
        </p:blipFill>
        <p:spPr bwMode="auto">
          <a:xfrm>
            <a:off x="3200400" y="4343400"/>
            <a:ext cx="295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763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57333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9C55DA-F2FC-A844-93B9-D03082FA979E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08013" y="1828800"/>
            <a:ext cx="1754187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GeoMap</a:t>
            </a:r>
          </a:p>
        </p:txBody>
      </p:sp>
      <p:sp>
        <p:nvSpPr>
          <p:cNvPr id="59396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Region</a:t>
            </a:r>
          </a:p>
        </p:txBody>
      </p:sp>
      <p:sp>
        <p:nvSpPr>
          <p:cNvPr id="59397" name="Text Box 37"/>
          <p:cNvSpPr txBox="1">
            <a:spLocks noChangeArrowheads="1"/>
          </p:cNvSpPr>
          <p:nvPr/>
        </p:nvSpPr>
        <p:spPr bwMode="auto">
          <a:xfrm>
            <a:off x="3810000" y="387985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Polygon</a:t>
            </a:r>
          </a:p>
        </p:txBody>
      </p:sp>
      <p:sp>
        <p:nvSpPr>
          <p:cNvPr id="59398" name="Text Box 39"/>
          <p:cNvSpPr txBox="1">
            <a:spLocks noChangeArrowheads="1"/>
          </p:cNvSpPr>
          <p:nvPr/>
        </p:nvSpPr>
        <p:spPr bwMode="auto">
          <a:xfrm>
            <a:off x="7239000" y="1828800"/>
            <a:ext cx="17526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Color</a:t>
            </a:r>
          </a:p>
        </p:txBody>
      </p:sp>
      <p:sp>
        <p:nvSpPr>
          <p:cNvPr id="59399" name="Text Box 37"/>
          <p:cNvSpPr txBox="1">
            <a:spLocks noChangeArrowheads="1"/>
          </p:cNvSpPr>
          <p:nvPr/>
        </p:nvSpPr>
        <p:spPr bwMode="auto">
          <a:xfrm>
            <a:off x="3810000" y="59436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Point</a:t>
            </a:r>
          </a:p>
        </p:txBody>
      </p:sp>
      <p:grpSp>
        <p:nvGrpSpPr>
          <p:cNvPr id="59400" name="Group 15"/>
          <p:cNvGrpSpPr>
            <a:grpSpLocks/>
          </p:cNvGrpSpPr>
          <p:nvPr/>
        </p:nvGrpSpPr>
        <p:grpSpPr bwMode="auto">
          <a:xfrm>
            <a:off x="2362200" y="1600200"/>
            <a:ext cx="1447800" cy="685800"/>
            <a:chOff x="2362200" y="1600200"/>
            <a:chExt cx="1447800" cy="685800"/>
          </a:xfrm>
        </p:grpSpPr>
        <p:grpSp>
          <p:nvGrpSpPr>
            <p:cNvPr id="59420" name="Group 12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9423" name="Diamond 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9424" name="Straight Connector 11"/>
              <p:cNvCxnSpPr>
                <a:cxnSpLocks noChangeShapeType="1"/>
                <a:stCxn id="59423" idx="3"/>
                <a:endCxn id="59396" idx="1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21" name="Rectangle 14"/>
            <p:cNvSpPr>
              <a:spLocks noChangeArrowheads="1"/>
            </p:cNvSpPr>
            <p:nvPr/>
          </p:nvSpPr>
          <p:spPr bwMode="auto">
            <a:xfrm>
              <a:off x="2743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9422" name="Rectangle 37"/>
            <p:cNvSpPr>
              <a:spLocks noChangeArrowheads="1"/>
            </p:cNvSpPr>
            <p:nvPr/>
          </p:nvSpPr>
          <p:spPr bwMode="auto">
            <a:xfrm>
              <a:off x="33311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grpSp>
        <p:nvGrpSpPr>
          <p:cNvPr id="59401" name="Group 39"/>
          <p:cNvGrpSpPr>
            <a:grpSpLocks/>
          </p:cNvGrpSpPr>
          <p:nvPr/>
        </p:nvGrpSpPr>
        <p:grpSpPr bwMode="auto">
          <a:xfrm>
            <a:off x="5791200" y="1600200"/>
            <a:ext cx="1524000" cy="536575"/>
            <a:chOff x="2362200" y="1600200"/>
            <a:chExt cx="1524000" cy="536377"/>
          </a:xfrm>
        </p:grpSpPr>
        <p:cxnSp>
          <p:nvCxnSpPr>
            <p:cNvPr id="59417" name="Straight Connector 44"/>
            <p:cNvCxnSpPr>
              <a:cxnSpLocks noChangeShapeType="1"/>
              <a:stCxn id="59396" idx="3"/>
            </p:cNvCxnSpPr>
            <p:nvPr/>
          </p:nvCxnSpPr>
          <p:spPr bwMode="auto">
            <a:xfrm>
              <a:off x="2362200" y="213657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18" name="Rectangle 41"/>
            <p:cNvSpPr>
              <a:spLocks noChangeArrowheads="1"/>
            </p:cNvSpPr>
            <p:nvPr/>
          </p:nvSpPr>
          <p:spPr bwMode="auto">
            <a:xfrm>
              <a:off x="2362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  <p:sp>
          <p:nvSpPr>
            <p:cNvPr id="59419" name="Rectangle 42"/>
            <p:cNvSpPr>
              <a:spLocks noChangeArrowheads="1"/>
            </p:cNvSpPr>
            <p:nvPr/>
          </p:nvSpPr>
          <p:spPr bwMode="auto">
            <a:xfrm>
              <a:off x="34835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59402" name="Group 45"/>
          <p:cNvGrpSpPr>
            <a:grpSpLocks/>
          </p:cNvGrpSpPr>
          <p:nvPr/>
        </p:nvGrpSpPr>
        <p:grpSpPr bwMode="auto">
          <a:xfrm rot="5400000">
            <a:off x="4240213" y="2922587"/>
            <a:ext cx="1524000" cy="555625"/>
            <a:chOff x="2362200" y="1730927"/>
            <a:chExt cx="1524000" cy="555073"/>
          </a:xfrm>
        </p:grpSpPr>
        <p:grpSp>
          <p:nvGrpSpPr>
            <p:cNvPr id="59412" name="Group 46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9415" name="Diamond 4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9416" name="Straight Connector 50"/>
              <p:cNvCxnSpPr>
                <a:cxnSpLocks noChangeShapeType="1"/>
                <a:stCxn id="59415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13" name="Rectangle 47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9414" name="Rectangle 48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59403" name="Group 52"/>
          <p:cNvGrpSpPr>
            <a:grpSpLocks/>
          </p:cNvGrpSpPr>
          <p:nvPr/>
        </p:nvGrpSpPr>
        <p:grpSpPr bwMode="auto">
          <a:xfrm rot="5400000">
            <a:off x="4217988" y="4979987"/>
            <a:ext cx="1524000" cy="555625"/>
            <a:chOff x="2362200" y="1730927"/>
            <a:chExt cx="1524000" cy="555073"/>
          </a:xfrm>
        </p:grpSpPr>
        <p:grpSp>
          <p:nvGrpSpPr>
            <p:cNvPr id="59407" name="Group 53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59410" name="Diamond 56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59411" name="Straight Connector 57"/>
              <p:cNvCxnSpPr>
                <a:cxnSpLocks noChangeShapeType="1"/>
                <a:stCxn id="59410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08" name="Rectangle 54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59409" name="Rectangle 55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838200" y="3352800"/>
            <a:ext cx="1600200" cy="685800"/>
          </a:xfrm>
          <a:prstGeom prst="wedgeRectCallout">
            <a:avLst>
              <a:gd name="adj1" fmla="val 92994"/>
              <a:gd name="adj2" fmla="val -21586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composition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 relationship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6629400" y="3581400"/>
            <a:ext cx="1600200" cy="685800"/>
          </a:xfrm>
          <a:prstGeom prst="wedgeRectCallout">
            <a:avLst>
              <a:gd name="adj1" fmla="val -60566"/>
              <a:gd name="adj2" fmla="val -25612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An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association</a:t>
            </a:r>
            <a:r>
              <a:rPr lang="en-US" sz="1800" dirty="0">
                <a:solidFill>
                  <a:srgbClr val="008000"/>
                </a:solidFill>
                <a:latin typeface="Times New Roman" pitchFamily="18" charset="0"/>
                <a:ea typeface="+mn-ea"/>
                <a:cs typeface="ＭＳ Ｐゴシック" charset="0"/>
              </a:rPr>
              <a:t> 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relationship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9775" y="5257800"/>
            <a:ext cx="2765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Discussion:</a:t>
            </a:r>
          </a:p>
          <a:p>
            <a:pPr marL="171450" indent="-171450" algn="l">
              <a:buFontTx/>
              <a:buChar char="-"/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Public methods (API) of Point for the domain</a:t>
            </a:r>
            <a:endParaRPr lang="en-US" sz="3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34D3597-A288-294C-9643-59D39928EC7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608013" y="1828800"/>
            <a:ext cx="1754187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GeoMap</a:t>
            </a:r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Region</a:t>
            </a:r>
          </a:p>
        </p:txBody>
      </p:sp>
      <p:sp>
        <p:nvSpPr>
          <p:cNvPr id="61445" name="Text Box 37"/>
          <p:cNvSpPr txBox="1">
            <a:spLocks noChangeArrowheads="1"/>
          </p:cNvSpPr>
          <p:nvPr/>
        </p:nvSpPr>
        <p:spPr bwMode="auto">
          <a:xfrm>
            <a:off x="3810000" y="387985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charset="0"/>
              </a:rPr>
              <a:t>Polygon</a:t>
            </a:r>
          </a:p>
        </p:txBody>
      </p:sp>
      <p:sp>
        <p:nvSpPr>
          <p:cNvPr id="61446" name="Text Box 39"/>
          <p:cNvSpPr txBox="1">
            <a:spLocks noChangeArrowheads="1"/>
          </p:cNvSpPr>
          <p:nvPr/>
        </p:nvSpPr>
        <p:spPr bwMode="auto">
          <a:xfrm>
            <a:off x="7239000" y="1828800"/>
            <a:ext cx="17526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Color</a:t>
            </a:r>
          </a:p>
        </p:txBody>
      </p:sp>
      <p:sp>
        <p:nvSpPr>
          <p:cNvPr id="61447" name="Text Box 37"/>
          <p:cNvSpPr txBox="1">
            <a:spLocks noChangeArrowheads="1"/>
          </p:cNvSpPr>
          <p:nvPr/>
        </p:nvSpPr>
        <p:spPr bwMode="auto">
          <a:xfrm>
            <a:off x="3810000" y="59436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Point</a:t>
            </a:r>
          </a:p>
        </p:txBody>
      </p:sp>
      <p:grpSp>
        <p:nvGrpSpPr>
          <p:cNvPr id="61448" name="Group 15"/>
          <p:cNvGrpSpPr>
            <a:grpSpLocks/>
          </p:cNvGrpSpPr>
          <p:nvPr/>
        </p:nvGrpSpPr>
        <p:grpSpPr bwMode="auto">
          <a:xfrm>
            <a:off x="2362200" y="1600200"/>
            <a:ext cx="1447800" cy="685800"/>
            <a:chOff x="2362200" y="1600200"/>
            <a:chExt cx="1447800" cy="685800"/>
          </a:xfrm>
        </p:grpSpPr>
        <p:grpSp>
          <p:nvGrpSpPr>
            <p:cNvPr id="61469" name="Group 12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1472" name="Diamond 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1473" name="Straight Connector 11"/>
              <p:cNvCxnSpPr>
                <a:cxnSpLocks noChangeShapeType="1"/>
                <a:stCxn id="61472" idx="3"/>
                <a:endCxn id="61444" idx="1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70" name="Rectangle 14"/>
            <p:cNvSpPr>
              <a:spLocks noChangeArrowheads="1"/>
            </p:cNvSpPr>
            <p:nvPr/>
          </p:nvSpPr>
          <p:spPr bwMode="auto">
            <a:xfrm>
              <a:off x="2743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1471" name="Rectangle 37"/>
            <p:cNvSpPr>
              <a:spLocks noChangeArrowheads="1"/>
            </p:cNvSpPr>
            <p:nvPr/>
          </p:nvSpPr>
          <p:spPr bwMode="auto">
            <a:xfrm>
              <a:off x="33311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grpSp>
        <p:nvGrpSpPr>
          <p:cNvPr id="61449" name="Group 39"/>
          <p:cNvGrpSpPr>
            <a:grpSpLocks/>
          </p:cNvGrpSpPr>
          <p:nvPr/>
        </p:nvGrpSpPr>
        <p:grpSpPr bwMode="auto">
          <a:xfrm>
            <a:off x="5791200" y="1600200"/>
            <a:ext cx="1524000" cy="536575"/>
            <a:chOff x="2362200" y="1600200"/>
            <a:chExt cx="1524000" cy="536377"/>
          </a:xfrm>
        </p:grpSpPr>
        <p:cxnSp>
          <p:nvCxnSpPr>
            <p:cNvPr id="61466" name="Straight Connector 44"/>
            <p:cNvCxnSpPr>
              <a:cxnSpLocks noChangeShapeType="1"/>
              <a:stCxn id="61444" idx="3"/>
            </p:cNvCxnSpPr>
            <p:nvPr/>
          </p:nvCxnSpPr>
          <p:spPr bwMode="auto">
            <a:xfrm>
              <a:off x="2362200" y="213657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67" name="Rectangle 41"/>
            <p:cNvSpPr>
              <a:spLocks noChangeArrowheads="1"/>
            </p:cNvSpPr>
            <p:nvPr/>
          </p:nvSpPr>
          <p:spPr bwMode="auto">
            <a:xfrm>
              <a:off x="2362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  <p:sp>
          <p:nvSpPr>
            <p:cNvPr id="61468" name="Rectangle 42"/>
            <p:cNvSpPr>
              <a:spLocks noChangeArrowheads="1"/>
            </p:cNvSpPr>
            <p:nvPr/>
          </p:nvSpPr>
          <p:spPr bwMode="auto">
            <a:xfrm>
              <a:off x="34835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61450" name="Group 45"/>
          <p:cNvGrpSpPr>
            <a:grpSpLocks/>
          </p:cNvGrpSpPr>
          <p:nvPr/>
        </p:nvGrpSpPr>
        <p:grpSpPr bwMode="auto">
          <a:xfrm rot="5400000">
            <a:off x="4240213" y="2922587"/>
            <a:ext cx="1524000" cy="555625"/>
            <a:chOff x="2362200" y="1730927"/>
            <a:chExt cx="1524000" cy="555073"/>
          </a:xfrm>
        </p:grpSpPr>
        <p:grpSp>
          <p:nvGrpSpPr>
            <p:cNvPr id="61461" name="Group 46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1464" name="Diamond 4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1465" name="Straight Connector 50"/>
              <p:cNvCxnSpPr>
                <a:cxnSpLocks noChangeShapeType="1"/>
                <a:stCxn id="61464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62" name="Rectangle 47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1463" name="Rectangle 48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61451" name="Group 52"/>
          <p:cNvGrpSpPr>
            <a:grpSpLocks/>
          </p:cNvGrpSpPr>
          <p:nvPr/>
        </p:nvGrpSpPr>
        <p:grpSpPr bwMode="auto">
          <a:xfrm rot="5400000">
            <a:off x="4217988" y="4979987"/>
            <a:ext cx="1524000" cy="555625"/>
            <a:chOff x="2362200" y="1730927"/>
            <a:chExt cx="1524000" cy="555073"/>
          </a:xfrm>
        </p:grpSpPr>
        <p:grpSp>
          <p:nvGrpSpPr>
            <p:cNvPr id="61456" name="Group 53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1459" name="Diamond 56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1460" name="Straight Connector 57"/>
              <p:cNvCxnSpPr>
                <a:cxnSpLocks noChangeShapeType="1"/>
                <a:stCxn id="61459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57" name="Rectangle 54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1458" name="Rectangle 55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838200" y="3352800"/>
            <a:ext cx="1600200" cy="685800"/>
          </a:xfrm>
          <a:prstGeom prst="wedgeRectCallout">
            <a:avLst>
              <a:gd name="adj1" fmla="val 92994"/>
              <a:gd name="adj2" fmla="val -21586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composition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 relationship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6629400" y="3581400"/>
            <a:ext cx="1600200" cy="685800"/>
          </a:xfrm>
          <a:prstGeom prst="wedgeRectCallout">
            <a:avLst>
              <a:gd name="adj1" fmla="val -60566"/>
              <a:gd name="adj2" fmla="val -25612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An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association</a:t>
            </a:r>
            <a:r>
              <a:rPr lang="en-US" sz="1800" dirty="0">
                <a:solidFill>
                  <a:srgbClr val="008000"/>
                </a:solidFill>
                <a:latin typeface="Times New Roman" pitchFamily="18" charset="0"/>
                <a:ea typeface="+mn-ea"/>
                <a:cs typeface="ＭＳ Ｐゴシック" charset="0"/>
              </a:rPr>
              <a:t> 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relationship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9775" y="5257800"/>
            <a:ext cx="2765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Discussion:</a:t>
            </a:r>
          </a:p>
          <a:p>
            <a:pPr marL="171450" indent="-171450" algn="l">
              <a:buFontTx/>
              <a:buChar char="-"/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Public methods (API) of Polygon for the domain</a:t>
            </a:r>
            <a:endParaRPr lang="en-US" sz="3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61455" name="Straight Arrow Connector 2"/>
          <p:cNvCxnSpPr>
            <a:cxnSpLocks noChangeShapeType="1"/>
          </p:cNvCxnSpPr>
          <p:nvPr/>
        </p:nvCxnSpPr>
        <p:spPr bwMode="auto">
          <a:xfrm flipV="1">
            <a:off x="2438400" y="4648200"/>
            <a:ext cx="11430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Polygon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4863" y="1571625"/>
            <a:ext cx="7065962" cy="46656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82880" tIns="91440" rIns="92075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public class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Polygon 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private final int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N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;           </a:t>
            </a:r>
            <a:r>
              <a:rPr kumimoji="1" lang="en-US" altLang="en-US" sz="1400" b="1" dirty="0">
                <a:solidFill>
                  <a:srgbClr val="4D4D4D"/>
                </a:solidFill>
                <a:latin typeface="Courier New" charset="0"/>
              </a:rPr>
              <a:t>// number of boundary points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private final Point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[]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points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;  </a:t>
            </a:r>
            <a:r>
              <a:rPr kumimoji="1" lang="en-US" altLang="en-US" sz="1400" b="1" dirty="0">
                <a:solidFill>
                  <a:srgbClr val="4D4D4D"/>
                </a:solidFill>
                <a:latin typeface="Courier New" charset="0"/>
              </a:rPr>
              <a:t>// the points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endParaRPr kumimoji="1" lang="en-US" altLang="en-US" sz="1400" b="1" i="1" dirty="0">
              <a:solidFill>
                <a:srgbClr val="009A00"/>
              </a:solidFill>
              <a:latin typeface="Courier New" charset="0"/>
            </a:endParaRP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4D4D4D"/>
                </a:solidFill>
                <a:latin typeface="Courier New" charset="0"/>
              </a:rPr>
              <a:t>   // read from input stream</a:t>
            </a:r>
            <a:endParaRPr kumimoji="1" lang="en-US" altLang="en-US" sz="1400" b="1" i="1" dirty="0">
              <a:solidFill>
                <a:srgbClr val="009A00"/>
              </a:solidFill>
              <a:latin typeface="Courier New" charset="0"/>
            </a:endParaRP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public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Polygon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Scanner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input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   </a:t>
            </a:r>
            <a:r>
              <a:rPr kumimoji="1" lang="en-US" altLang="en-US" sz="1400" b="1" dirty="0">
                <a:solidFill>
                  <a:srgbClr val="003399"/>
                </a:solidFill>
                <a:latin typeface="Courier New" charset="0"/>
              </a:rPr>
              <a:t>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N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input</a:t>
            </a:r>
            <a:r>
              <a:rPr kumimoji="1" lang="en-US" altLang="en-US" sz="1400" b="1" dirty="0" err="1">
                <a:solidFill>
                  <a:srgbClr val="9C1600"/>
                </a:solidFill>
                <a:latin typeface="Courier New" charset="0"/>
              </a:rPr>
              <a:t>.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nextInt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();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      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points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new Point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[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N+1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];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    for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int 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i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400" b="1" dirty="0">
                <a:solidFill>
                  <a:srgbClr val="99319A"/>
                </a:solidFill>
                <a:latin typeface="Courier New" charset="0"/>
              </a:rPr>
              <a:t>0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; 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i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&lt;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N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; 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i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++)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       points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[</a:t>
            </a:r>
            <a:r>
              <a:rPr kumimoji="1" lang="en-US" altLang="en-US" sz="1400" b="1" dirty="0" err="1">
                <a:solidFill>
                  <a:srgbClr val="000008"/>
                </a:solidFill>
                <a:latin typeface="Courier New" charset="0"/>
              </a:rPr>
              <a:t>i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] = new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Point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input 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);     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      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    points[N] = points[0];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 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…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public void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draw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 …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public void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fill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 …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public </a:t>
            </a:r>
            <a:r>
              <a:rPr kumimoji="1" lang="en-US" altLang="en-US" sz="1400" b="1" dirty="0" err="1">
                <a:solidFill>
                  <a:srgbClr val="0000FF"/>
                </a:solidFill>
                <a:latin typeface="Courier New" charset="0"/>
              </a:rPr>
              <a:t>boolean</a:t>
            </a: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contains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Point p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 …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FF"/>
                </a:solidFill>
                <a:latin typeface="Courier New" charset="0"/>
              </a:rPr>
              <a:t>   public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Point centroid</a:t>
            </a:r>
            <a:r>
              <a:rPr kumimoji="1" lang="en-US" altLang="en-US" sz="14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{ … }</a:t>
            </a:r>
          </a:p>
          <a:p>
            <a:pPr algn="l">
              <a:lnSpc>
                <a:spcPct val="40000"/>
              </a:lnSpc>
              <a:buClr>
                <a:srgbClr val="003399"/>
              </a:buClr>
              <a:buSzPct val="50000"/>
              <a:buFont typeface="Monotype Sorts" charset="2"/>
              <a:buNone/>
            </a:pPr>
            <a:endParaRPr kumimoji="1" lang="en-US" altLang="en-US" sz="1400" b="1" dirty="0">
              <a:solidFill>
                <a:srgbClr val="000008"/>
              </a:solidFill>
              <a:latin typeface="Courier New" charset="0"/>
            </a:endParaRPr>
          </a:p>
          <a:p>
            <a:pPr algn="l">
              <a:lnSpc>
                <a:spcPct val="40000"/>
              </a:lnSpc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   …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4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AB8C71E-F9A4-044B-9BF7-D0E122EC0E8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74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Major Classes and Relationship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608013" y="1828800"/>
            <a:ext cx="1754187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GeoMap</a:t>
            </a:r>
          </a:p>
        </p:txBody>
      </p:sp>
      <p:sp>
        <p:nvSpPr>
          <p:cNvPr id="65540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Region</a:t>
            </a:r>
          </a:p>
        </p:txBody>
      </p:sp>
      <p:sp>
        <p:nvSpPr>
          <p:cNvPr id="65541" name="Text Box 37"/>
          <p:cNvSpPr txBox="1">
            <a:spLocks noChangeArrowheads="1"/>
          </p:cNvSpPr>
          <p:nvPr/>
        </p:nvSpPr>
        <p:spPr bwMode="auto">
          <a:xfrm>
            <a:off x="3810000" y="387985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Polygon</a:t>
            </a:r>
          </a:p>
        </p:txBody>
      </p:sp>
      <p:sp>
        <p:nvSpPr>
          <p:cNvPr id="65542" name="Text Box 39"/>
          <p:cNvSpPr txBox="1">
            <a:spLocks noChangeArrowheads="1"/>
          </p:cNvSpPr>
          <p:nvPr/>
        </p:nvSpPr>
        <p:spPr bwMode="auto">
          <a:xfrm>
            <a:off x="7239000" y="1828800"/>
            <a:ext cx="17526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Color</a:t>
            </a:r>
          </a:p>
        </p:txBody>
      </p:sp>
      <p:sp>
        <p:nvSpPr>
          <p:cNvPr id="65543" name="Text Box 37"/>
          <p:cNvSpPr txBox="1">
            <a:spLocks noChangeArrowheads="1"/>
          </p:cNvSpPr>
          <p:nvPr/>
        </p:nvSpPr>
        <p:spPr bwMode="auto">
          <a:xfrm>
            <a:off x="3810000" y="5943600"/>
            <a:ext cx="1981200" cy="615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Courier New" charset="0"/>
              </a:rPr>
              <a:t>Point</a:t>
            </a:r>
          </a:p>
        </p:txBody>
      </p:sp>
      <p:grpSp>
        <p:nvGrpSpPr>
          <p:cNvPr id="65544" name="Group 15"/>
          <p:cNvGrpSpPr>
            <a:grpSpLocks/>
          </p:cNvGrpSpPr>
          <p:nvPr/>
        </p:nvGrpSpPr>
        <p:grpSpPr bwMode="auto">
          <a:xfrm>
            <a:off x="2362200" y="1600200"/>
            <a:ext cx="1447800" cy="685800"/>
            <a:chOff x="2362200" y="1600200"/>
            <a:chExt cx="1447800" cy="685800"/>
          </a:xfrm>
        </p:grpSpPr>
        <p:grpSp>
          <p:nvGrpSpPr>
            <p:cNvPr id="65565" name="Group 12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5568" name="Diamond 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5569" name="Straight Connector 11"/>
              <p:cNvCxnSpPr>
                <a:cxnSpLocks noChangeShapeType="1"/>
                <a:stCxn id="65568" idx="3"/>
                <a:endCxn id="65540" idx="1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566" name="Rectangle 14"/>
            <p:cNvSpPr>
              <a:spLocks noChangeArrowheads="1"/>
            </p:cNvSpPr>
            <p:nvPr/>
          </p:nvSpPr>
          <p:spPr bwMode="auto">
            <a:xfrm>
              <a:off x="2743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5567" name="Rectangle 37"/>
            <p:cNvSpPr>
              <a:spLocks noChangeArrowheads="1"/>
            </p:cNvSpPr>
            <p:nvPr/>
          </p:nvSpPr>
          <p:spPr bwMode="auto">
            <a:xfrm>
              <a:off x="33311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grpSp>
        <p:nvGrpSpPr>
          <p:cNvPr id="65545" name="Group 39"/>
          <p:cNvGrpSpPr>
            <a:grpSpLocks/>
          </p:cNvGrpSpPr>
          <p:nvPr/>
        </p:nvGrpSpPr>
        <p:grpSpPr bwMode="auto">
          <a:xfrm>
            <a:off x="5791200" y="1600200"/>
            <a:ext cx="1524000" cy="536575"/>
            <a:chOff x="2362200" y="1600200"/>
            <a:chExt cx="1524000" cy="536377"/>
          </a:xfrm>
        </p:grpSpPr>
        <p:cxnSp>
          <p:nvCxnSpPr>
            <p:cNvPr id="65562" name="Straight Connector 44"/>
            <p:cNvCxnSpPr>
              <a:cxnSpLocks noChangeShapeType="1"/>
              <a:stCxn id="65540" idx="3"/>
            </p:cNvCxnSpPr>
            <p:nvPr/>
          </p:nvCxnSpPr>
          <p:spPr bwMode="auto">
            <a:xfrm>
              <a:off x="2362200" y="213657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3" name="Rectangle 41"/>
            <p:cNvSpPr>
              <a:spLocks noChangeArrowheads="1"/>
            </p:cNvSpPr>
            <p:nvPr/>
          </p:nvSpPr>
          <p:spPr bwMode="auto">
            <a:xfrm>
              <a:off x="2362200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  <p:sp>
          <p:nvSpPr>
            <p:cNvPr id="65564" name="Rectangle 42"/>
            <p:cNvSpPr>
              <a:spLocks noChangeArrowheads="1"/>
            </p:cNvSpPr>
            <p:nvPr/>
          </p:nvSpPr>
          <p:spPr bwMode="auto">
            <a:xfrm>
              <a:off x="3483526" y="1600200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65546" name="Group 45"/>
          <p:cNvGrpSpPr>
            <a:grpSpLocks/>
          </p:cNvGrpSpPr>
          <p:nvPr/>
        </p:nvGrpSpPr>
        <p:grpSpPr bwMode="auto">
          <a:xfrm rot="5400000">
            <a:off x="4240213" y="2922587"/>
            <a:ext cx="1524000" cy="555625"/>
            <a:chOff x="2362200" y="1730927"/>
            <a:chExt cx="1524000" cy="555073"/>
          </a:xfrm>
        </p:grpSpPr>
        <p:grpSp>
          <p:nvGrpSpPr>
            <p:cNvPr id="65557" name="Group 46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5560" name="Diamond 49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5561" name="Straight Connector 50"/>
              <p:cNvCxnSpPr>
                <a:cxnSpLocks noChangeShapeType="1"/>
                <a:stCxn id="65560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558" name="Rectangle 47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5559" name="Rectangle 48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65547" name="Group 52"/>
          <p:cNvGrpSpPr>
            <a:grpSpLocks/>
          </p:cNvGrpSpPr>
          <p:nvPr/>
        </p:nvGrpSpPr>
        <p:grpSpPr bwMode="auto">
          <a:xfrm rot="5400000">
            <a:off x="4217988" y="4979987"/>
            <a:ext cx="1524000" cy="555625"/>
            <a:chOff x="2362200" y="1730927"/>
            <a:chExt cx="1524000" cy="555073"/>
          </a:xfrm>
        </p:grpSpPr>
        <p:grpSp>
          <p:nvGrpSpPr>
            <p:cNvPr id="65552" name="Group 53"/>
            <p:cNvGrpSpPr>
              <a:grpSpLocks/>
            </p:cNvGrpSpPr>
            <p:nvPr/>
          </p:nvGrpSpPr>
          <p:grpSpPr bwMode="auto">
            <a:xfrm>
              <a:off x="2362200" y="1981200"/>
              <a:ext cx="1447800" cy="304800"/>
              <a:chOff x="1676400" y="3581400"/>
              <a:chExt cx="1447800" cy="304800"/>
            </a:xfrm>
          </p:grpSpPr>
          <p:sp>
            <p:nvSpPr>
              <p:cNvPr id="65555" name="Diamond 56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09600" cy="304800"/>
              </a:xfrm>
              <a:prstGeom prst="diamond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65556" name="Straight Connector 57"/>
              <p:cNvCxnSpPr>
                <a:cxnSpLocks noChangeShapeType="1"/>
                <a:stCxn id="65555" idx="3"/>
              </p:cNvCxnSpPr>
              <p:nvPr/>
            </p:nvCxnSpPr>
            <p:spPr bwMode="auto">
              <a:xfrm>
                <a:off x="2286000" y="3733800"/>
                <a:ext cx="838200" cy="29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5553" name="Rectangle 54"/>
            <p:cNvSpPr>
              <a:spLocks noChangeArrowheads="1"/>
            </p:cNvSpPr>
            <p:nvPr/>
          </p:nvSpPr>
          <p:spPr bwMode="auto">
            <a:xfrm rot="-5400000">
              <a:off x="2743201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/>
            </a:p>
          </p:txBody>
        </p:sp>
        <p:sp>
          <p:nvSpPr>
            <p:cNvPr id="65554" name="Rectangle 55"/>
            <p:cNvSpPr>
              <a:spLocks noChangeArrowheads="1"/>
            </p:cNvSpPr>
            <p:nvPr/>
          </p:nvSpPr>
          <p:spPr bwMode="auto">
            <a:xfrm rot="-5400000">
              <a:off x="3423253" y="1670654"/>
              <a:ext cx="402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Courier New" charset="0"/>
                </a:rPr>
                <a:t>m</a:t>
              </a:r>
              <a:endParaRPr lang="en-US" altLang="en-US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838200" y="3352800"/>
            <a:ext cx="1600200" cy="685800"/>
          </a:xfrm>
          <a:prstGeom prst="wedgeRectCallout">
            <a:avLst>
              <a:gd name="adj1" fmla="val 92994"/>
              <a:gd name="adj2" fmla="val -21586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composition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 relationship</a:t>
            </a:r>
          </a:p>
        </p:txBody>
      </p:sp>
      <p:sp>
        <p:nvSpPr>
          <p:cNvPr id="61" name="Rectangular Callout 60"/>
          <p:cNvSpPr/>
          <p:nvPr/>
        </p:nvSpPr>
        <p:spPr bwMode="auto">
          <a:xfrm>
            <a:off x="6629400" y="3581400"/>
            <a:ext cx="1600200" cy="685800"/>
          </a:xfrm>
          <a:prstGeom prst="wedgeRectCallout">
            <a:avLst>
              <a:gd name="adj1" fmla="val -60566"/>
              <a:gd name="adj2" fmla="val -256128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An </a:t>
            </a:r>
            <a:r>
              <a:rPr lang="en-US" sz="1800" dirty="0">
                <a:solidFill>
                  <a:srgbClr val="660066"/>
                </a:solidFill>
                <a:latin typeface="Times New Roman" pitchFamily="18" charset="0"/>
                <a:ea typeface="+mn-ea"/>
                <a:cs typeface="ＭＳ Ｐゴシック" charset="0"/>
              </a:rPr>
              <a:t>association</a:t>
            </a:r>
            <a:r>
              <a:rPr lang="en-US" sz="1800" dirty="0">
                <a:solidFill>
                  <a:srgbClr val="008000"/>
                </a:solidFill>
                <a:latin typeface="Times New Roman" pitchFamily="18" charset="0"/>
                <a:ea typeface="+mn-ea"/>
                <a:cs typeface="ＭＳ Ｐゴシック" charset="0"/>
              </a:rPr>
              <a:t> </a:t>
            </a:r>
            <a:r>
              <a:rPr lang="en-US" sz="1800" dirty="0">
                <a:latin typeface="Times New Roman" pitchFamily="18" charset="0"/>
                <a:ea typeface="+mn-ea"/>
                <a:cs typeface="ＭＳ Ｐゴシック" charset="0"/>
              </a:rPr>
              <a:t>relationship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9775" y="5257800"/>
            <a:ext cx="27654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Discussion:</a:t>
            </a:r>
          </a:p>
          <a:p>
            <a:pPr marL="171450" indent="-171450" algn="l">
              <a:buFontTx/>
              <a:buChar char="-"/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Public methods (API) of Region</a:t>
            </a:r>
            <a:endParaRPr lang="en-US" sz="3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65551" name="Straight Arrow Connector 2"/>
          <p:cNvCxnSpPr>
            <a:cxnSpLocks noChangeShapeType="1"/>
          </p:cNvCxnSpPr>
          <p:nvPr/>
        </p:nvCxnSpPr>
        <p:spPr bwMode="auto">
          <a:xfrm flipV="1">
            <a:off x="2438400" y="2590800"/>
            <a:ext cx="1295400" cy="2819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Region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7627938" cy="54943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182880" tIns="182880" rIns="92075" bIns="13716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public class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Region 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  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private final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String 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regionName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 </a:t>
            </a:r>
            <a:r>
              <a:rPr kumimoji="1" lang="en-US" altLang="en-US" sz="1600" b="1" dirty="0">
                <a:solidFill>
                  <a:srgbClr val="4D4D4D"/>
                </a:solidFill>
                <a:latin typeface="Courier New" charset="0"/>
              </a:rPr>
              <a:t> // name of region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private final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String 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mapName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</a:t>
            </a:r>
            <a:r>
              <a:rPr kumimoji="1" lang="en-US" altLang="en-US" sz="1600" b="1" dirty="0">
                <a:solidFill>
                  <a:srgbClr val="4D4D4D"/>
                </a:solidFill>
                <a:latin typeface="Courier New" charset="0"/>
              </a:rPr>
              <a:t> 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private final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Polygon poly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</a:t>
            </a:r>
            <a:r>
              <a:rPr kumimoji="1" lang="en-US" altLang="en-US" sz="1600" b="1" dirty="0">
                <a:solidFill>
                  <a:srgbClr val="4D4D4D"/>
                </a:solidFill>
                <a:latin typeface="Courier New" charset="0"/>
              </a:rPr>
              <a:t>        // polygonal boundary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private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Color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fillColor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,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drawColor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4D4D4D"/>
                </a:solidFill>
                <a:latin typeface="Courier New" charset="0"/>
              </a:rPr>
              <a:t> </a:t>
            </a:r>
            <a:endParaRPr kumimoji="1" lang="en-US" altLang="en-US" sz="1600" b="1" dirty="0">
              <a:solidFill>
                <a:srgbClr val="9C1600"/>
              </a:solidFill>
              <a:latin typeface="Courier New" charset="0"/>
            </a:endParaRP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public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Region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String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mName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,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String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rName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,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Polygon poly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    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regionName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rName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  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mapName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mName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   </a:t>
            </a:r>
            <a:r>
              <a:rPr kumimoji="1" lang="en-US" altLang="en-US" sz="1600" b="1" dirty="0" err="1">
                <a:solidFill>
                  <a:srgbClr val="0000FF"/>
                </a:solidFill>
                <a:latin typeface="Courier New" charset="0"/>
              </a:rPr>
              <a:t>this</a:t>
            </a:r>
            <a:r>
              <a:rPr kumimoji="1" lang="en-US" altLang="en-US" sz="1600" b="1" dirty="0" err="1">
                <a:solidFill>
                  <a:srgbClr val="9C1600"/>
                </a:solidFill>
                <a:latin typeface="Courier New" charset="0"/>
              </a:rPr>
              <a:t>.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poly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=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poly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660066"/>
                </a:solidFill>
                <a:latin typeface="Courier New" charset="0"/>
              </a:rPr>
              <a:t>      </a:t>
            </a:r>
            <a:r>
              <a:rPr kumimoji="1" lang="en-US" altLang="en-US" sz="1600" b="1" dirty="0" err="1">
                <a:solidFill>
                  <a:srgbClr val="660066"/>
                </a:solidFill>
                <a:latin typeface="Courier New" charset="0"/>
              </a:rPr>
              <a:t>setDefaultColor</a:t>
            </a:r>
            <a:r>
              <a:rPr kumimoji="1" lang="en-US" altLang="en-US" sz="1600" b="1" dirty="0">
                <a:solidFill>
                  <a:srgbClr val="660066"/>
                </a:solidFill>
                <a:latin typeface="Courier New" charset="0"/>
              </a:rPr>
              <a:t>();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 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public void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setDrawColor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Color c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drawColor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= c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;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public void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draw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setDrawColor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();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poly</a:t>
            </a:r>
            <a:r>
              <a:rPr kumimoji="1" lang="en-US" altLang="en-US" sz="1600" b="1" dirty="0" err="1">
                <a:solidFill>
                  <a:srgbClr val="9C1600"/>
                </a:solidFill>
                <a:latin typeface="Courier New" charset="0"/>
              </a:rPr>
              <a:t>.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draw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();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public void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fill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 …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public </a:t>
            </a:r>
            <a:r>
              <a:rPr kumimoji="1" lang="en-US" altLang="en-US" sz="1600" b="1" dirty="0" err="1">
                <a:solidFill>
                  <a:srgbClr val="0000FF"/>
                </a:solidFill>
                <a:latin typeface="Courier New" charset="0"/>
              </a:rPr>
              <a:t>boolean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contains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Point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     </a:t>
            </a: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poly</a:t>
            </a:r>
            <a:r>
              <a:rPr kumimoji="1" lang="en-US" altLang="en-US" sz="1600" b="1" dirty="0" err="1">
                <a:solidFill>
                  <a:srgbClr val="9C1600"/>
                </a:solidFill>
                <a:latin typeface="Courier New" charset="0"/>
              </a:rPr>
              <a:t>.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contains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);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FF"/>
                </a:solidFill>
                <a:latin typeface="Courier New" charset="0"/>
              </a:rPr>
              <a:t>   public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Point centroid</a:t>
            </a: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() 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{ return </a:t>
            </a:r>
            <a:r>
              <a:rPr kumimoji="1" lang="en-US" altLang="en-US" sz="1600" b="1" dirty="0" err="1">
                <a:solidFill>
                  <a:srgbClr val="000008"/>
                </a:solidFill>
                <a:latin typeface="Courier New" charset="0"/>
              </a:rPr>
              <a:t>poly.centroid</a:t>
            </a: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() }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9C1600"/>
                </a:solidFill>
                <a:latin typeface="Courier New" charset="0"/>
              </a:rPr>
              <a:t>   …</a:t>
            </a:r>
          </a:p>
          <a:p>
            <a:pPr algn="l">
              <a:buClr>
                <a:srgbClr val="003399"/>
              </a:buClr>
              <a:buSzPct val="50000"/>
              <a:buFont typeface="Monotype Sorts" charset="2"/>
              <a:buNone/>
            </a:pPr>
            <a:r>
              <a:rPr kumimoji="1" lang="en-US" altLang="en-US" sz="1600" b="1" dirty="0">
                <a:solidFill>
                  <a:srgbClr val="000008"/>
                </a:solidFill>
                <a:latin typeface="Courier New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52400"/>
            <a:ext cx="27654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ＭＳ Ｐゴシック" charset="0"/>
                <a:cs typeface="ＭＳ Ｐゴシック" charset="0"/>
              </a:rPr>
              <a:t>Q: Should Region have a method that returns its internal Polygon?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14800" y="3352800"/>
            <a:ext cx="4876800" cy="2667000"/>
            <a:chOff x="4114800" y="3352800"/>
            <a:chExt cx="4876800" cy="2667000"/>
          </a:xfrm>
        </p:grpSpPr>
        <p:sp>
          <p:nvSpPr>
            <p:cNvPr id="6" name="Rectangle 5"/>
            <p:cNvSpPr/>
            <p:nvPr/>
          </p:nvSpPr>
          <p:spPr>
            <a:xfrm>
              <a:off x="6378575" y="3352800"/>
              <a:ext cx="2613025" cy="1169551"/>
            </a:xfrm>
            <a:prstGeom prst="rect">
              <a:avLst/>
            </a:prstGeom>
            <a:ln>
              <a:solidFill>
                <a:srgbClr val="660066"/>
              </a:solidFill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kern="0" dirty="0">
                  <a:solidFill>
                    <a:schemeClr val="accent6">
                      <a:lumMod val="75000"/>
                    </a:schemeClr>
                  </a:solidFill>
                  <a:latin typeface="Comic Sans MS"/>
                  <a:ea typeface="ＭＳ Ｐゴシック" charset="0"/>
                  <a:cs typeface="ＭＳ Ｐゴシック" charset="0"/>
                </a:rPr>
                <a:t>Even though most complexity is in Polygon,  Polygon is not exposed. Region </a:t>
              </a:r>
              <a:r>
                <a:rPr lang="en-US" sz="1400" b="1" kern="0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ＭＳ Ｐゴシック" charset="0"/>
                </a:rPr>
                <a:t>delegates</a:t>
              </a:r>
              <a:r>
                <a:rPr lang="zh-CN" altLang="en-US" sz="1400" b="1" kern="0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ＭＳ Ｐゴシック" charset="0"/>
                </a:rPr>
                <a:t> </a:t>
              </a:r>
              <a:r>
                <a:rPr lang="en-US" altLang="zh-CN" sz="1400" b="1" kern="0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ＭＳ Ｐゴシック" charset="0"/>
                </a:rPr>
                <a:t>(</a:t>
              </a:r>
              <a:r>
                <a:rPr lang="zh-CN" altLang="en-US" sz="1400" b="1" kern="0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ＭＳ Ｐゴシック" charset="0"/>
                </a:rPr>
                <a:t>委托</a:t>
              </a:r>
              <a:r>
                <a:rPr lang="en-US" altLang="zh-CN" sz="1400" b="1" kern="0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ＭＳ Ｐゴシック" charset="0"/>
                </a:rPr>
                <a:t>)</a:t>
              </a:r>
              <a:r>
                <a:rPr lang="en-US" sz="1400" kern="0" dirty="0">
                  <a:solidFill>
                    <a:schemeClr val="accent6">
                      <a:lumMod val="75000"/>
                    </a:schemeClr>
                  </a:solidFill>
                  <a:latin typeface="Comic Sans MS"/>
                  <a:ea typeface="ＭＳ Ｐゴシック" charset="0"/>
                  <a:cs typeface="ＭＳ Ｐゴシック" charset="0"/>
                </a:rPr>
                <a:t> tasks internally to Polygon.</a:t>
              </a:r>
            </a:p>
          </p:txBody>
        </p:sp>
        <p:cxnSp>
          <p:nvCxnSpPr>
            <p:cNvPr id="67590" name="Straight Arrow Connector 2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6858000" y="4522351"/>
              <a:ext cx="827088" cy="2782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1" name="Straight Arrow Connector 7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4114800" y="4522351"/>
              <a:ext cx="3570288" cy="10402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2" name="Straight Arrow Connector 10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6172200" y="4522351"/>
              <a:ext cx="1512888" cy="14974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40BCC14-88A5-6A5D-95A7-5A97EC22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AB8C71E-F9A4-044B-9BF7-D0E122EC0E8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75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Controllers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GeoMap.java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RandomColorMap.java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ClickColorMap.java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err="1">
                <a:ea typeface="ＭＳ Ｐゴシック" charset="-128"/>
              </a:rPr>
              <a:t>RedBlueMap.java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7691456-65F9-9B87-C126-A6DFBD91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AB8C71E-F9A4-044B-9BF7-D0E122EC0E8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76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Cartograms</a:t>
            </a:r>
          </a:p>
        </p:txBody>
      </p:sp>
      <p:sp>
        <p:nvSpPr>
          <p:cNvPr id="7270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Cartogram.  Area of state proportional to number of electoral votes.</a:t>
            </a: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1392206" y="6145213"/>
            <a:ext cx="555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Michael </a:t>
            </a:r>
            <a:r>
              <a:rPr lang="en-US" altLang="en-US" sz="1400" dirty="0" err="1"/>
              <a:t>Gastner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Cosma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Shalizi</a:t>
            </a:r>
            <a:r>
              <a:rPr lang="en-US" altLang="en-US" sz="1400" dirty="0"/>
              <a:t>, and Mark Newman</a:t>
            </a:r>
          </a:p>
          <a:p>
            <a:r>
              <a:rPr lang="en-US" altLang="en-US" sz="1400" dirty="0">
                <a:latin typeface="Courier New" charset="0"/>
              </a:rPr>
              <a:t>http://www-</a:t>
            </a:r>
            <a:r>
              <a:rPr lang="en-US" altLang="en-US" sz="1400" dirty="0" err="1">
                <a:latin typeface="Courier New" charset="0"/>
              </a:rPr>
              <a:t>personal.umich.edu</a:t>
            </a:r>
            <a:r>
              <a:rPr lang="en-US" altLang="en-US" sz="1400" dirty="0">
                <a:latin typeface="Courier New" charset="0"/>
              </a:rPr>
              <a:t>/~</a:t>
            </a:r>
            <a:r>
              <a:rPr lang="en-US" altLang="en-US" sz="1400" dirty="0" err="1">
                <a:latin typeface="Courier New" charset="0"/>
              </a:rPr>
              <a:t>mejn</a:t>
            </a:r>
            <a:r>
              <a:rPr lang="en-US" altLang="en-US" sz="1400" dirty="0">
                <a:latin typeface="Courier New" charset="0"/>
              </a:rPr>
              <a:t>/election/2016/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93962"/>
            <a:ext cx="5486400" cy="3594332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4CCB6DB-BC05-3C7C-B1F5-606182B0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AB8C71E-F9A4-044B-9BF7-D0E122EC0E8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77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Cartograms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Cartogram.  Area of country proportional to population.</a:t>
            </a:r>
          </a:p>
        </p:txBody>
      </p:sp>
      <p:pic>
        <p:nvPicPr>
          <p:cNvPr id="74755" name="Picture 4" descr="map-area-by-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6200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7B8DF94-6498-44B5-7744-DC46BEEF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AB8C71E-F9A4-044B-9BF7-D0E122EC0E8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78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79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Admin and recap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Defining classes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charset="2"/>
              <a:buChar char="q"/>
              <a:defRPr/>
            </a:pPr>
            <a:r>
              <a:rPr lang="en-US" sz="2800" dirty="0">
                <a:latin typeface="Comic Sans MS" charset="0"/>
                <a:ea typeface="ＭＳ Ｐゴシック" charset="0"/>
                <a:cs typeface="Arial" charset="0"/>
              </a:rPr>
              <a:t>Object-oriented design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 charset="0"/>
              <a:buChar char="o"/>
              <a:defRPr/>
            </a:pPr>
            <a:r>
              <a:rPr lang="en-US" sz="2000" dirty="0">
                <a:latin typeface="Comic Sans MS" charset="0"/>
                <a:ea typeface="ＭＳ Ｐゴシック" charset="0"/>
                <a:cs typeface="Arial" charset="0"/>
              </a:rPr>
              <a:t>Composition (has)/association relationship and geo visualization</a:t>
            </a:r>
            <a:endParaRPr lang="en-US" sz="2800" dirty="0">
              <a:latin typeface="Comic Sans MS" charset="0"/>
              <a:ea typeface="ＭＳ Ｐゴシック" charset="0"/>
              <a:cs typeface="Arial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SzPct val="75000"/>
              <a:buFont typeface="Wingdings" charset="2"/>
              <a:buChar char="Ø"/>
              <a:defRPr/>
            </a:pPr>
            <a:r>
              <a:rPr lang="en-US" sz="2000" i="1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Inheritance</a:t>
            </a:r>
            <a:r>
              <a:rPr lang="en-US" altLang="zh-CN" sz="20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继承</a:t>
            </a:r>
            <a:r>
              <a:rPr lang="en-US" altLang="zh-CN" sz="20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)</a:t>
            </a:r>
            <a:r>
              <a:rPr lang="en-US" sz="2000" i="1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 relationship</a:t>
            </a:r>
          </a:p>
        </p:txBody>
      </p:sp>
    </p:spTree>
    <p:extLst>
      <p:ext uri="{BB962C8B-B14F-4D97-AF65-F5344CB8AC3E}">
        <p14:creationId xmlns:p14="http://schemas.microsoft.com/office/powerpoint/2010/main" val="98017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Constructor example</a:t>
            </a:r>
          </a:p>
        </p:txBody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public class Point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int x;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int y;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Constructs a Point at the given x/y location.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b="1" dirty="0">
                <a:latin typeface="Courier New" charset="0"/>
                <a:ea typeface="ＭＳ Ｐゴシック" charset="-128"/>
              </a:rPr>
              <a:t>    public Point(int </a:t>
            </a:r>
            <a:r>
              <a:rPr lang="en-US" altLang="en-US" sz="1800" b="1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, int </a:t>
            </a:r>
            <a:r>
              <a:rPr lang="en-US" altLang="en-US" sz="1800" b="1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b="1" dirty="0">
                <a:latin typeface="Courier New" charset="0"/>
                <a:ea typeface="ＭＳ Ｐゴシック" charset="-128"/>
              </a:rPr>
              <a:t>        x = </a:t>
            </a:r>
            <a:r>
              <a:rPr lang="en-US" altLang="en-US" sz="1800" b="1" dirty="0" err="1">
                <a:latin typeface="Courier New" charset="0"/>
                <a:ea typeface="ＭＳ Ｐゴシック" charset="-128"/>
              </a:rPr>
              <a:t>initialX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b="1" dirty="0">
                <a:latin typeface="Courier New" charset="0"/>
                <a:ea typeface="ＭＳ Ｐゴシック" charset="-128"/>
              </a:rPr>
              <a:t>        y = </a:t>
            </a:r>
            <a:r>
              <a:rPr lang="en-US" altLang="en-US" sz="1800" b="1" dirty="0" err="1">
                <a:latin typeface="Courier New" charset="0"/>
                <a:ea typeface="ＭＳ Ｐゴシック" charset="-128"/>
              </a:rPr>
              <a:t>initialY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b="1" dirty="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800" b="1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800" b="1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public void translate(int dx, int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dy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x = x + dx;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    y = y + 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dy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    ...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}</a:t>
            </a: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1F350A5-0174-AD01-0906-929B8DDF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8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Inheritance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marL="269875" indent="-269875">
              <a:spcBef>
                <a:spcPts val="550"/>
              </a:spcBef>
              <a:buClr>
                <a:srgbClr val="22228B"/>
              </a:buClr>
              <a:buSzPct val="95000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altLang="en-US" sz="2200" b="1" dirty="0">
                <a:solidFill>
                  <a:srgbClr val="000000"/>
                </a:solidFill>
                <a:ea typeface="ＭＳ Ｐゴシック" charset="-128"/>
              </a:rPr>
              <a:t>Inheritance</a:t>
            </a:r>
            <a:r>
              <a:rPr lang="en-US" altLang="en-US" sz="2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R</a:t>
            </a:r>
            <a:r>
              <a:rPr lang="en-US" altLang="en-US" sz="2400" dirty="0">
                <a:ea typeface="ＭＳ Ｐゴシック" charset="-128"/>
              </a:rPr>
              <a:t>euse classes by deriving a new class from an existing one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altLang="en-US" sz="2000" dirty="0">
                <a:ea typeface="ＭＳ Ｐゴシック" charset="-128"/>
              </a:rPr>
              <a:t>The existing class is called the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parent class</a:t>
            </a:r>
            <a:r>
              <a:rPr lang="en-US" altLang="en-US" sz="2000" i="1" dirty="0">
                <a:ea typeface="ＭＳ Ｐゴシック" charset="-128"/>
              </a:rPr>
              <a:t>,</a:t>
            </a:r>
            <a:r>
              <a:rPr lang="en-US" altLang="en-US" sz="2000" dirty="0">
                <a:ea typeface="ＭＳ Ｐゴシック" charset="-128"/>
              </a:rPr>
              <a:t> or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superclass</a:t>
            </a:r>
            <a:r>
              <a:rPr lang="en-US" altLang="en-US" sz="2000" dirty="0">
                <a:ea typeface="ＭＳ Ｐゴシック" charset="-128"/>
              </a:rPr>
              <a:t>, or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base class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altLang="en-US" sz="2000" dirty="0">
                <a:ea typeface="ＭＳ Ｐゴシック" charset="-128"/>
              </a:rPr>
              <a:t>The derived class is called the </a:t>
            </a:r>
            <a:r>
              <a:rPr lang="en-US" altLang="en-US" sz="2000" i="1" dirty="0">
                <a:solidFill>
                  <a:srgbClr val="C00000"/>
                </a:solidFill>
                <a:ea typeface="ＭＳ Ｐゴシック" charset="-128"/>
              </a:rPr>
              <a:t>child class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or </a:t>
            </a:r>
            <a:r>
              <a:rPr lang="en-US" altLang="en-US" sz="2000" i="1" dirty="0">
                <a:solidFill>
                  <a:srgbClr val="C00000"/>
                </a:solidFill>
                <a:ea typeface="ＭＳ Ｐゴシック" charset="-128"/>
              </a:rPr>
              <a:t>subclass</a:t>
            </a:r>
            <a:r>
              <a:rPr lang="en-US" altLang="en-US" sz="2000" dirty="0">
                <a:ea typeface="ＭＳ Ｐゴシック" charset="-128"/>
              </a:rPr>
              <a:t>.</a:t>
            </a:r>
          </a:p>
          <a:p>
            <a:pPr marL="269875" indent="-269875">
              <a:lnSpc>
                <a:spcPct val="80000"/>
              </a:lnSpc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endParaRPr lang="en-US" altLang="en-US" sz="2400" dirty="0">
              <a:ea typeface="ＭＳ Ｐゴシック" charset="-128"/>
            </a:endParaRPr>
          </a:p>
          <a:p>
            <a:pPr marL="269875" indent="-269875">
              <a:lnSpc>
                <a:spcPct val="80000"/>
              </a:lnSpc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altLang="en-US" sz="2400" dirty="0">
                <a:ea typeface="ＭＳ Ｐゴシック" charset="-128"/>
              </a:rPr>
              <a:t>As the name implies, the child inherits characteristics of the parent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269875" algn="l"/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</a:tabLst>
            </a:pPr>
            <a:r>
              <a:rPr lang="en-US" altLang="en-US" sz="2000" dirty="0">
                <a:solidFill>
                  <a:srgbClr val="CC0000"/>
                </a:solidFill>
                <a:ea typeface="ＭＳ Ｐゴシック" charset="-128"/>
              </a:rPr>
              <a:t>The child class </a:t>
            </a:r>
            <a:r>
              <a:rPr lang="en-US" altLang="en-US" sz="2000" i="1" dirty="0">
                <a:solidFill>
                  <a:srgbClr val="CC0000"/>
                </a:solidFill>
                <a:ea typeface="ＭＳ Ｐゴシック" charset="-128"/>
              </a:rPr>
              <a:t>inherits</a:t>
            </a:r>
            <a:r>
              <a:rPr lang="en-US" altLang="en-US" sz="2000" dirty="0">
                <a:solidFill>
                  <a:srgbClr val="CC0000"/>
                </a:solidFill>
                <a:ea typeface="ＭＳ Ｐゴシック" charset="-128"/>
              </a:rPr>
              <a:t>  </a:t>
            </a:r>
            <a:r>
              <a:rPr lang="en-US" altLang="en-US" sz="2000" u="sng" dirty="0">
                <a:solidFill>
                  <a:srgbClr val="CC0000"/>
                </a:solidFill>
                <a:ea typeface="ＭＳ Ｐゴシック" charset="-128"/>
              </a:rPr>
              <a:t>every method and every data field </a:t>
            </a:r>
            <a:r>
              <a:rPr lang="en-US" altLang="en-US" sz="2000" dirty="0">
                <a:solidFill>
                  <a:srgbClr val="CC0000"/>
                </a:solidFill>
                <a:ea typeface="ＭＳ Ｐゴシック" charset="-128"/>
              </a:rPr>
              <a:t>defined for the parent class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E8CC2A-72A1-7445-965A-D4C3033DB26D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80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71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4EBA1AF-B62B-F74D-8117-361379DF196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81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charset="-128"/>
              </a:rPr>
              <a:t>Visualize Inheritance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charset="-128"/>
              </a:rPr>
              <a:t>The child class </a:t>
            </a:r>
            <a:r>
              <a:rPr lang="en-US" altLang="en-US" sz="2400" i="1">
                <a:solidFill>
                  <a:srgbClr val="000090"/>
                </a:solidFill>
                <a:ea typeface="ＭＳ Ｐゴシック" charset="-128"/>
              </a:rPr>
              <a:t>inherits</a:t>
            </a:r>
            <a:r>
              <a:rPr lang="en-US" altLang="en-US" sz="2400">
                <a:solidFill>
                  <a:srgbClr val="000090"/>
                </a:solidFill>
                <a:ea typeface="ＭＳ Ｐゴシック" charset="-128"/>
              </a:rPr>
              <a:t> </a:t>
            </a:r>
            <a:r>
              <a:rPr lang="en-US" altLang="en-US" sz="2400" i="1">
                <a:ea typeface="ＭＳ Ｐゴシック" charset="-128"/>
              </a:rPr>
              <a:t>all</a:t>
            </a:r>
            <a:r>
              <a:rPr lang="en-US" altLang="en-US" sz="2400">
                <a:ea typeface="ＭＳ Ｐゴシック" charset="-128"/>
              </a:rPr>
              <a:t> methods and data defined for the parent class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914400" y="2667000"/>
            <a:ext cx="2895600" cy="1371600"/>
            <a:chOff x="1344" y="1248"/>
            <a:chExt cx="2688" cy="1632"/>
          </a:xfrm>
        </p:grpSpPr>
        <p:sp>
          <p:nvSpPr>
            <p:cNvPr id="51216" name="Rectangle 5"/>
            <p:cNvSpPr>
              <a:spLocks noChangeArrowheads="1"/>
            </p:cNvSpPr>
            <p:nvPr/>
          </p:nvSpPr>
          <p:spPr bwMode="auto">
            <a:xfrm>
              <a:off x="1344" y="1248"/>
              <a:ext cx="2688" cy="33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en-US" sz="1800" b="1">
                  <a:solidFill>
                    <a:srgbClr val="000000"/>
                  </a:solidFill>
                </a:rPr>
                <a:t>Animal</a:t>
              </a:r>
            </a:p>
          </p:txBody>
        </p:sp>
        <p:sp>
          <p:nvSpPr>
            <p:cNvPr id="51217" name="Rectangle 6"/>
            <p:cNvSpPr>
              <a:spLocks noChangeArrowheads="1"/>
            </p:cNvSpPr>
            <p:nvPr/>
          </p:nvSpPr>
          <p:spPr bwMode="auto">
            <a:xfrm>
              <a:off x="1344" y="1584"/>
              <a:ext cx="2688" cy="33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rgbClr val="000000"/>
                  </a:solidFill>
                </a:rPr>
                <a:t> - weight : int</a:t>
              </a:r>
            </a:p>
          </p:txBody>
        </p:sp>
        <p:sp>
          <p:nvSpPr>
            <p:cNvPr id="51218" name="Rectangle 7"/>
            <p:cNvSpPr>
              <a:spLocks noChangeArrowheads="1"/>
            </p:cNvSpPr>
            <p:nvPr/>
          </p:nvSpPr>
          <p:spPr bwMode="auto">
            <a:xfrm>
              <a:off x="1344" y="1920"/>
              <a:ext cx="2688" cy="96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rgbClr val="000000"/>
                  </a:solidFill>
                </a:rPr>
                <a:t>+ getWeight() : int</a:t>
              </a:r>
            </a:p>
          </p:txBody>
        </p:sp>
      </p:grp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914400" y="4800600"/>
            <a:ext cx="2895600" cy="2984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 b="1">
                <a:solidFill>
                  <a:srgbClr val="000000"/>
                </a:solidFill>
              </a:rPr>
              <a:t>Bird</a:t>
            </a:r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914400" y="5099050"/>
            <a:ext cx="2895600" cy="2984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 - flySpeed : int</a:t>
            </a:r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914400" y="5397500"/>
            <a:ext cx="2895600" cy="850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grpSp>
        <p:nvGrpSpPr>
          <p:cNvPr id="51208" name="Group 12"/>
          <p:cNvGrpSpPr>
            <a:grpSpLocks/>
          </p:cNvGrpSpPr>
          <p:nvPr/>
        </p:nvGrpSpPr>
        <p:grpSpPr bwMode="auto">
          <a:xfrm>
            <a:off x="2209800" y="4038600"/>
            <a:ext cx="304800" cy="762000"/>
            <a:chOff x="1296" y="2640"/>
            <a:chExt cx="192" cy="480"/>
          </a:xfrm>
        </p:grpSpPr>
        <p:sp>
          <p:nvSpPr>
            <p:cNvPr id="51214" name="Line 13"/>
            <p:cNvSpPr>
              <a:spLocks noChangeShapeType="1"/>
            </p:cNvSpPr>
            <p:nvPr/>
          </p:nvSpPr>
          <p:spPr bwMode="auto">
            <a:xfrm flipV="1">
              <a:off x="1392" y="2640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15" name="AutoShape 14"/>
            <p:cNvSpPr>
              <a:spLocks noChangeArrowheads="1"/>
            </p:cNvSpPr>
            <p:nvPr/>
          </p:nvSpPr>
          <p:spPr bwMode="auto">
            <a:xfrm>
              <a:off x="1296" y="2640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09" name="Rectangle 15"/>
          <p:cNvSpPr>
            <a:spLocks noChangeArrowheads="1"/>
          </p:cNvSpPr>
          <p:nvPr/>
        </p:nvSpPr>
        <p:spPr bwMode="auto">
          <a:xfrm>
            <a:off x="998538" y="5699125"/>
            <a:ext cx="124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+ fly() : void</a:t>
            </a:r>
          </a:p>
        </p:txBody>
      </p:sp>
      <p:sp>
        <p:nvSpPr>
          <p:cNvPr id="51210" name="Rectangle 16"/>
          <p:cNvSpPr>
            <a:spLocks noChangeArrowheads="1"/>
          </p:cNvSpPr>
          <p:nvPr/>
        </p:nvSpPr>
        <p:spPr bwMode="auto">
          <a:xfrm>
            <a:off x="5105400" y="2819400"/>
            <a:ext cx="2743200" cy="533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weight = 120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getWeight() </a:t>
            </a:r>
          </a:p>
        </p:txBody>
      </p:sp>
      <p:sp>
        <p:nvSpPr>
          <p:cNvPr id="45067" name="Rectangle 17"/>
          <p:cNvSpPr>
            <a:spLocks noChangeArrowheads="1"/>
          </p:cNvSpPr>
          <p:nvPr/>
        </p:nvSpPr>
        <p:spPr bwMode="auto">
          <a:xfrm>
            <a:off x="5105400" y="4800600"/>
            <a:ext cx="2743200" cy="10668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weight = 100</a:t>
            </a:r>
          </a:p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flySpeed = 30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getWeight()</a:t>
            </a:r>
          </a:p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fly()</a:t>
            </a:r>
          </a:p>
        </p:txBody>
      </p:sp>
      <p:sp>
        <p:nvSpPr>
          <p:cNvPr id="51212" name="Text Box 18"/>
          <p:cNvSpPr txBox="1">
            <a:spLocks noChangeArrowheads="1"/>
          </p:cNvSpPr>
          <p:nvPr/>
        </p:nvSpPr>
        <p:spPr bwMode="auto">
          <a:xfrm>
            <a:off x="5089525" y="2452688"/>
            <a:ext cx="1546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an animal object</a:t>
            </a:r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5105400" y="4462463"/>
            <a:ext cx="1214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</a:rPr>
              <a:t>a bird object</a:t>
            </a:r>
          </a:p>
        </p:txBody>
      </p:sp>
    </p:spTree>
    <p:extLst>
      <p:ext uri="{BB962C8B-B14F-4D97-AF65-F5344CB8AC3E}">
        <p14:creationId xmlns:p14="http://schemas.microsoft.com/office/powerpoint/2010/main" val="12689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(User)</a:t>
            </a:r>
            <a:r>
              <a:rPr lang="en-US" altLang="en-US" dirty="0">
                <a:ea typeface="ＭＳ Ｐゴシック" charset="-128"/>
              </a:rPr>
              <a:t> code</a:t>
            </a:r>
          </a:p>
        </p:txBody>
      </p:sp>
      <p:sp>
        <p:nvSpPr>
          <p:cNvPr id="147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public class PointMain3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public static void main(String[]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create two Point objects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latin typeface="Courier New" charset="0"/>
                <a:ea typeface="ＭＳ Ｐゴシック" charset="-128"/>
              </a:rPr>
              <a:t>        Point p1 = new Point(5, 2);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latin typeface="Courier New" charset="0"/>
                <a:ea typeface="ＭＳ Ｐゴシック" charset="-128"/>
              </a:rPr>
              <a:t>        Point p2 = new Point(4, 3);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500" b="1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print each point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("p1: (" + p1.x + ", " + p1.y + ")");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("p2: (" + p2.x + ", " + p2.y + ")");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move p2 and then print it again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    p2.translate(2, 4);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("p2: (" + p2.x + ", " + p2.y + ")");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}</a:t>
            </a:r>
            <a:endParaRPr lang="en-US" altLang="en-US" sz="1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 dirty="0"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392862C-558B-C314-3635-76DAF36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0A8A43-733B-8C43-B59D-0B64CC2429F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9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16534</TotalTime>
  <Words>5980</Words>
  <Application>Microsoft Macintosh PowerPoint</Application>
  <PresentationFormat>On-screen Show (4:3)</PresentationFormat>
  <Paragraphs>1516</Paragraphs>
  <Slides>81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6" baseType="lpstr">
      <vt:lpstr>MS PGothic</vt:lpstr>
      <vt:lpstr>MS PGothic</vt:lpstr>
      <vt:lpstr>ZapfDingbats</vt:lpstr>
      <vt:lpstr>Arial</vt:lpstr>
      <vt:lpstr>Calibri</vt:lpstr>
      <vt:lpstr>Comic Sans MS</vt:lpstr>
      <vt:lpstr>Courier New</vt:lpstr>
      <vt:lpstr>Menlo</vt:lpstr>
      <vt:lpstr>Monotype Sorts</vt:lpstr>
      <vt:lpstr>Tahoma</vt:lpstr>
      <vt:lpstr>Times New Roman</vt:lpstr>
      <vt:lpstr>Verdana</vt:lpstr>
      <vt:lpstr>Wingdings</vt:lpstr>
      <vt:lpstr>Wingdings 2</vt:lpstr>
      <vt:lpstr>1_Kurose</vt:lpstr>
      <vt:lpstr>Introduction to  Computational Thinking</vt:lpstr>
      <vt:lpstr>Recap: Class, Object, Variable, Field</vt:lpstr>
      <vt:lpstr>Recap: Static Method vs Instance Method</vt:lpstr>
      <vt:lpstr>Recap: Defining Related Method and Data in the Same Class: Instance Method</vt:lpstr>
      <vt:lpstr>Outline</vt:lpstr>
      <vt:lpstr>Initializing objects</vt:lpstr>
      <vt:lpstr>Constructors</vt:lpstr>
      <vt:lpstr>Constructor example</vt:lpstr>
      <vt:lpstr>Client (User) code</vt:lpstr>
      <vt:lpstr>Multiple Constructors</vt:lpstr>
      <vt:lpstr>Common Constructor Issues</vt:lpstr>
      <vt:lpstr>Common Constructor Issues</vt:lpstr>
      <vt:lpstr>The this keyword: Access Fields/Methods within Class</vt:lpstr>
      <vt:lpstr>Fixing “Shadowing” with this</vt:lpstr>
      <vt:lpstr>Calling another constructor</vt:lpstr>
      <vt:lpstr>Summary: Class Definition Components</vt:lpstr>
      <vt:lpstr>PowerPoint Presentation</vt:lpstr>
      <vt:lpstr>Example:  Procedural vs OOP Design</vt:lpstr>
      <vt:lpstr>Recap: Design and Implementation Methodology: Procedural Based</vt:lpstr>
      <vt:lpstr>Design and Implementation Methodology: Object-Oriented</vt:lpstr>
      <vt:lpstr>Example: The Ball Class</vt:lpstr>
      <vt:lpstr>The Ball Class</vt:lpstr>
      <vt:lpstr>Bouncing Ball in Unit Square</vt:lpstr>
      <vt:lpstr>An Array of Objects</vt:lpstr>
      <vt:lpstr>PowerPoint Presentation</vt:lpstr>
      <vt:lpstr>Object References</vt:lpstr>
      <vt:lpstr>Object References</vt:lpstr>
      <vt:lpstr>Object References</vt:lpstr>
      <vt:lpstr>Object References</vt:lpstr>
      <vt:lpstr>Object References</vt:lpstr>
      <vt:lpstr>Object References</vt:lpstr>
      <vt:lpstr>Object References</vt:lpstr>
      <vt:lpstr>Object References</vt:lpstr>
      <vt:lpstr>PowerPoint Presentation</vt:lpstr>
      <vt:lpstr>Design and Implementation Methodology: Object-Oriented</vt:lpstr>
      <vt:lpstr>Example: The BankAccount Class</vt:lpstr>
      <vt:lpstr>Example: Account and Transactions</vt:lpstr>
      <vt:lpstr>Example: The Three BankAccount Objects in Transactions</vt:lpstr>
      <vt:lpstr>PowerPoint Presentation</vt:lpstr>
      <vt:lpstr>Two Views of an Object</vt:lpstr>
      <vt:lpstr>The Encapsulation Principle</vt:lpstr>
      <vt:lpstr>Encapsulation Analogy</vt:lpstr>
      <vt:lpstr>Encapsulation Analogy</vt:lpstr>
      <vt:lpstr>Why Encapsulating Data</vt:lpstr>
      <vt:lpstr>Accomplish Encapsulation:  Access Modifiers</vt:lpstr>
      <vt:lpstr>The public and private Access Modifiers</vt:lpstr>
      <vt:lpstr>Using Access Modifiers to Implement Encapsulation: Methods</vt:lpstr>
      <vt:lpstr>The Effects of Public and Private Accessibility</vt:lpstr>
      <vt:lpstr>Examples: Set the Access Modifiers</vt:lpstr>
      <vt:lpstr>Class Diagram</vt:lpstr>
      <vt:lpstr>PowerPoint Presentation</vt:lpstr>
      <vt:lpstr>Static Math.random() method vs  Random Objects</vt:lpstr>
      <vt:lpstr>Recall: Math.random()</vt:lpstr>
      <vt:lpstr>A Little Peek into Random Number Generation</vt:lpstr>
      <vt:lpstr>The Random class</vt:lpstr>
      <vt:lpstr>Using Random Number Objects</vt:lpstr>
      <vt:lpstr>How May Math.random()be Implemented Directly?</vt:lpstr>
      <vt:lpstr>How May Math.random()be Implemented using Random class?</vt:lpstr>
      <vt:lpstr>Advantage and Issue of Using Math.random()</vt:lpstr>
      <vt:lpstr>PowerPoint Presentation</vt:lpstr>
      <vt:lpstr>PowerPoint Presentation</vt:lpstr>
      <vt:lpstr>PowerPoint Presentation</vt:lpstr>
      <vt:lpstr>Domain: Data Visualization</vt:lpstr>
      <vt:lpstr>Domain: Visualization  of Geographical Regions</vt:lpstr>
      <vt:lpstr>Example Use Cases</vt:lpstr>
      <vt:lpstr>Example Domain: Visualization  of Geographical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Polygon</vt:lpstr>
      <vt:lpstr>PowerPoint Presentation</vt:lpstr>
      <vt:lpstr>Region</vt:lpstr>
      <vt:lpstr>Example Controllers</vt:lpstr>
      <vt:lpstr>Cartograms</vt:lpstr>
      <vt:lpstr>Cartograms</vt:lpstr>
      <vt:lpstr>PowerPoint Presentation</vt:lpstr>
      <vt:lpstr>Inheritance</vt:lpstr>
      <vt:lpstr>Visualize Inheritance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Simmons</cp:lastModifiedBy>
  <cp:revision>1056</cp:revision>
  <cp:lastPrinted>2017-04-08T18:54:29Z</cp:lastPrinted>
  <dcterms:created xsi:type="dcterms:W3CDTF">1999-08-16T14:47:17Z</dcterms:created>
  <dcterms:modified xsi:type="dcterms:W3CDTF">2025-12-11T01:08:50Z</dcterms:modified>
</cp:coreProperties>
</file>