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76"/>
  </p:notesMasterIdLst>
  <p:handoutMasterIdLst>
    <p:handoutMasterId r:id="rId77"/>
  </p:handoutMasterIdLst>
  <p:sldIdLst>
    <p:sldId id="256" r:id="rId2"/>
    <p:sldId id="1893" r:id="rId3"/>
    <p:sldId id="1726" r:id="rId4"/>
    <p:sldId id="1894" r:id="rId5"/>
    <p:sldId id="1895" r:id="rId6"/>
    <p:sldId id="1896" r:id="rId7"/>
    <p:sldId id="1897" r:id="rId8"/>
    <p:sldId id="1887" r:id="rId9"/>
    <p:sldId id="1888" r:id="rId10"/>
    <p:sldId id="1889" r:id="rId11"/>
    <p:sldId id="1921" r:id="rId12"/>
    <p:sldId id="1899" r:id="rId13"/>
    <p:sldId id="1886" r:id="rId14"/>
    <p:sldId id="1905" r:id="rId15"/>
    <p:sldId id="1968" r:id="rId16"/>
    <p:sldId id="1904" r:id="rId17"/>
    <p:sldId id="1969" r:id="rId18"/>
    <p:sldId id="1909" r:id="rId19"/>
    <p:sldId id="1922" r:id="rId20"/>
    <p:sldId id="1924" r:id="rId21"/>
    <p:sldId id="1931" r:id="rId22"/>
    <p:sldId id="1932" r:id="rId23"/>
    <p:sldId id="1970" r:id="rId24"/>
    <p:sldId id="1933" r:id="rId25"/>
    <p:sldId id="1934" r:id="rId26"/>
    <p:sldId id="1935" r:id="rId27"/>
    <p:sldId id="1937" r:id="rId28"/>
    <p:sldId id="1936" r:id="rId29"/>
    <p:sldId id="1940" r:id="rId30"/>
    <p:sldId id="1941" r:id="rId31"/>
    <p:sldId id="1942" r:id="rId32"/>
    <p:sldId id="1943" r:id="rId33"/>
    <p:sldId id="1944" r:id="rId34"/>
    <p:sldId id="1945" r:id="rId35"/>
    <p:sldId id="1946" r:id="rId36"/>
    <p:sldId id="1835" r:id="rId37"/>
    <p:sldId id="1837" r:id="rId38"/>
    <p:sldId id="1838" r:id="rId39"/>
    <p:sldId id="1840" r:id="rId40"/>
    <p:sldId id="1839" r:id="rId41"/>
    <p:sldId id="1841" r:id="rId42"/>
    <p:sldId id="1842" r:id="rId43"/>
    <p:sldId id="1843" r:id="rId44"/>
    <p:sldId id="1844" r:id="rId45"/>
    <p:sldId id="1845" r:id="rId46"/>
    <p:sldId id="1846" r:id="rId47"/>
    <p:sldId id="1847" r:id="rId48"/>
    <p:sldId id="1848" r:id="rId49"/>
    <p:sldId id="1956" r:id="rId50"/>
    <p:sldId id="1991" r:id="rId51"/>
    <p:sldId id="1992" r:id="rId52"/>
    <p:sldId id="1993" r:id="rId53"/>
    <p:sldId id="1994" r:id="rId54"/>
    <p:sldId id="1995" r:id="rId55"/>
    <p:sldId id="1996" r:id="rId56"/>
    <p:sldId id="1997" r:id="rId57"/>
    <p:sldId id="1998" r:id="rId58"/>
    <p:sldId id="1999" r:id="rId59"/>
    <p:sldId id="2000" r:id="rId60"/>
    <p:sldId id="2001" r:id="rId61"/>
    <p:sldId id="2002" r:id="rId62"/>
    <p:sldId id="2003" r:id="rId63"/>
    <p:sldId id="2004" r:id="rId64"/>
    <p:sldId id="1985" r:id="rId65"/>
    <p:sldId id="1986" r:id="rId66"/>
    <p:sldId id="2042" r:id="rId67"/>
    <p:sldId id="2066" r:id="rId68"/>
    <p:sldId id="1958" r:id="rId69"/>
    <p:sldId id="2070" r:id="rId70"/>
    <p:sldId id="2071" r:id="rId71"/>
    <p:sldId id="2072" r:id="rId72"/>
    <p:sldId id="2073" r:id="rId73"/>
    <p:sldId id="2074" r:id="rId74"/>
    <p:sldId id="2075" r:id="rId7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scaleToFitPaper="1" frameSlides="1"/>
  <p:clrMru>
    <a:srgbClr val="006600"/>
    <a:srgbClr val="006666"/>
    <a:srgbClr val="CC0000"/>
    <a:srgbClr val="A50021"/>
    <a:srgbClr val="6666FF"/>
    <a:srgbClr val="FF9900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40"/>
    <p:restoredTop sz="89456"/>
  </p:normalViewPr>
  <p:slideViewPr>
    <p:cSldViewPr>
      <p:cViewPr varScale="1">
        <p:scale>
          <a:sx n="114" d="100"/>
          <a:sy n="114" d="100"/>
        </p:scale>
        <p:origin x="203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314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smtClean="0"/>
            </a:lvl1pPr>
          </a:lstStyle>
          <a:p>
            <a:pPr>
              <a:defRPr/>
            </a:pPr>
            <a:fld id="{E24CCC11-7055-CB4C-B254-6B091CBFF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7990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smtClean="0"/>
            </a:lvl1pPr>
          </a:lstStyle>
          <a:p>
            <a:pPr>
              <a:defRPr/>
            </a:pPr>
            <a:fld id="{E3683577-D5AA-1040-B357-4CAA6DBF1B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420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fld id="{8113BBF8-E77F-7A4B-BD32-7C9E474E7609}" type="slidenum">
              <a:rPr lang="en-US" altLang="en-US" sz="1300"/>
              <a:pPr algn="r"/>
              <a:t>1</a:t>
            </a:fld>
            <a:endParaRPr lang="en-US" altLang="en-US" sz="1300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8460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3764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答案在后面</a:t>
            </a:r>
            <a:r>
              <a:rPr lang="zh-CN" altLang="en-US" dirty="0"/>
              <a:t>，基于</a:t>
            </a:r>
            <a:r>
              <a:rPr lang="en-US" altLang="zh-CN" dirty="0"/>
              <a:t>Java</a:t>
            </a:r>
            <a:r>
              <a:rPr lang="zh-CN" altLang="en-US" dirty="0"/>
              <a:t>中继承以及构造方法的规则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1845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6096FF3-19D4-7B4E-8C25-FA67197C83E3}" type="slidenum">
              <a:rPr lang="en-US" altLang="en-US" sz="1300">
                <a:solidFill>
                  <a:srgbClr val="000000"/>
                </a:solidFill>
              </a:rPr>
              <a:pPr/>
              <a:t>16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90174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调用了没有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79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A4B8E0F-9961-DC40-97B3-45626EFCCEA1}" type="slidenum">
              <a:rPr lang="en-US" altLang="en-US" sz="1300">
                <a:solidFill>
                  <a:srgbClr val="000000"/>
                </a:solidFill>
              </a:rPr>
              <a:pPr/>
              <a:t>18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显式调用</a:t>
            </a:r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6699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993D149-7050-5B49-BA1A-D77B3C3583BE}" type="slidenum">
              <a:rPr lang="en-US" altLang="en-US" sz="1300">
                <a:solidFill>
                  <a:srgbClr val="000000"/>
                </a:solidFill>
              </a:rPr>
              <a:pPr/>
              <a:t>19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Comic Sans MS" charset="0"/>
                <a:ea typeface="ＭＳ Ｐゴシック" charset="-128"/>
              </a:rPr>
              <a:t>more complicated data type (Picture) composed from simpler data type (Color) composed from primitive data type (int).</a:t>
            </a:r>
          </a:p>
          <a:p>
            <a:pPr eaLnBrk="1" hangingPunct="1"/>
            <a:r>
              <a:rPr lang="en-US" altLang="en-US" dirty="0">
                <a:latin typeface="Comic Sans MS" charset="0"/>
                <a:ea typeface="ＭＳ Ｐゴシック" charset="-128"/>
              </a:rPr>
              <a:t>Library developed for this course.</a:t>
            </a:r>
          </a:p>
        </p:txBody>
      </p:sp>
    </p:spTree>
    <p:extLst>
      <p:ext uri="{BB962C8B-B14F-4D97-AF65-F5344CB8AC3E}">
        <p14:creationId xmlns:p14="http://schemas.microsoft.com/office/powerpoint/2010/main" val="15965402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C11C23-0459-5043-B1FA-41E52D40A8EC}" type="slidenum">
              <a:rPr lang="en-US" altLang="en-US" sz="1300">
                <a:solidFill>
                  <a:srgbClr val="000000"/>
                </a:solidFill>
              </a:rPr>
              <a:pPr/>
              <a:t>21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27732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9647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754E16F-89A7-C54D-BBBB-E78632C95EFB}" type="slidenum">
              <a:rPr lang="en-US" altLang="en-US" sz="1300">
                <a:solidFill>
                  <a:srgbClr val="000000"/>
                </a:solidFill>
              </a:rPr>
              <a:pPr/>
              <a:t>25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39835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00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C11C23-0459-5043-B1FA-41E52D40A8EC}" type="slidenum">
              <a:rPr lang="en-US" altLang="en-US" sz="1300">
                <a:solidFill>
                  <a:srgbClr val="000000"/>
                </a:solidFill>
              </a:rPr>
              <a:pPr/>
              <a:t>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9917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60732E1-BE70-374A-BC6F-E4167E032B90}" type="slidenum">
              <a:rPr lang="en-US" altLang="en-US" sz="1300">
                <a:solidFill>
                  <a:srgbClr val="000000"/>
                </a:solidFill>
              </a:rPr>
              <a:pPr/>
              <a:t>28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9264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C11C23-0459-5043-B1FA-41E52D40A8EC}" type="slidenum">
              <a:rPr lang="en-US" altLang="en-US" sz="1300">
                <a:solidFill>
                  <a:srgbClr val="000000"/>
                </a:solidFill>
              </a:rPr>
              <a:pPr/>
              <a:t>29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53679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E57B02C-A343-7C4B-8736-3644E9F7AF28}" type="slidenum">
              <a:rPr lang="en-US" altLang="en-US" sz="1300">
                <a:solidFill>
                  <a:srgbClr val="000000"/>
                </a:solidFill>
              </a:rPr>
              <a:pPr/>
              <a:t>36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09678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69FBE98-DA70-204B-9F0C-50157439BD9D}" type="slidenum">
              <a:rPr lang="en-US" altLang="en-US" sz="1300"/>
              <a:pPr/>
              <a:t>37</a:t>
            </a:fld>
            <a:endParaRPr lang="en-US" altLang="en-US" sz="13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46570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0E0482E-B2BD-2643-A4AE-56FEBB64C5E3}" type="slidenum">
              <a:rPr lang="en-US" altLang="en-US" sz="1300"/>
              <a:pPr/>
              <a:t>38</a:t>
            </a:fld>
            <a:endParaRPr lang="en-US" altLang="en-US" sz="13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8108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701EF76-C0CA-E947-AF0B-25B233DD052A}" type="slidenum">
              <a:rPr lang="en-US" altLang="en-US" sz="1300"/>
              <a:pPr/>
              <a:t>39</a:t>
            </a:fld>
            <a:endParaRPr lang="en-US" altLang="en-US" sz="130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6147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858D208-D14C-994B-ADD0-40E2AAD82411}" type="slidenum">
              <a:rPr lang="en-US" altLang="en-US" sz="1300">
                <a:solidFill>
                  <a:srgbClr val="000000"/>
                </a:solidFill>
              </a:rPr>
              <a:pPr/>
              <a:t>40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60019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626E4A2-A78D-AD49-9585-B4417CE955BB}" type="slidenum">
              <a:rPr lang="en-US" altLang="en-US" sz="1300">
                <a:solidFill>
                  <a:srgbClr val="000000"/>
                </a:solidFill>
              </a:rPr>
              <a:pPr/>
              <a:t>41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3991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1039E6E-AB41-904C-8E6F-52B3DF36A3D2}" type="slidenum">
              <a:rPr lang="en-US" altLang="en-US" sz="1300">
                <a:solidFill>
                  <a:srgbClr val="000000"/>
                </a:solidFill>
              </a:rPr>
              <a:pPr/>
              <a:t>42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44532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0231EE7-A793-AD4E-A5E7-A957305633B4}" type="slidenum">
              <a:rPr lang="en-US" altLang="en-US" sz="1300">
                <a:solidFill>
                  <a:srgbClr val="000000"/>
                </a:solidFill>
              </a:rPr>
              <a:pPr/>
              <a:t>47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9372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B4ADEA4-6100-ED43-92E3-D75156E88FA8}" type="slidenum">
              <a:rPr lang="en-US" altLang="en-US" sz="1300">
                <a:solidFill>
                  <a:srgbClr val="000000"/>
                </a:solidFill>
              </a:rPr>
              <a:pPr/>
              <a:t>3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821200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D549421-4AA8-D246-8746-DACD9022453E}" type="slidenum">
              <a:rPr lang="en-US" altLang="en-US" sz="1300">
                <a:solidFill>
                  <a:srgbClr val="000000"/>
                </a:solidFill>
              </a:rPr>
              <a:pPr/>
              <a:t>48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en-US" sz="1200" dirty="0" err="1">
                <a:solidFill>
                  <a:srgbClr val="000000"/>
                </a:solidFill>
              </a:rPr>
              <a:t>Reptile爬行动物</a:t>
            </a:r>
            <a:endParaRPr lang="en-US" altLang="en-US" sz="1200" dirty="0">
              <a:solidFill>
                <a:srgbClr val="000000"/>
              </a:solidFill>
            </a:endParaRPr>
          </a:p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Lizard</a:t>
            </a:r>
            <a:r>
              <a:rPr lang="en-US" altLang="en-US" sz="1200" dirty="0" err="1">
                <a:solidFill>
                  <a:srgbClr val="000000"/>
                </a:solidFill>
                <a:latin typeface="Times New Roman" charset="0"/>
                <a:ea typeface="ＭＳ Ｐゴシック" charset="-128"/>
              </a:rPr>
              <a:t>蜥蜴</a:t>
            </a:r>
            <a:endParaRPr lang="en-US" altLang="en-US" sz="1200" dirty="0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Parrot</a:t>
            </a:r>
            <a:r>
              <a:rPr lang="en-US" altLang="en-US" sz="1200" dirty="0" err="1">
                <a:solidFill>
                  <a:srgbClr val="000000"/>
                </a:solidFill>
                <a:latin typeface="Times New Roman" charset="0"/>
                <a:ea typeface="ＭＳ Ｐゴシック" charset="-128"/>
              </a:rPr>
              <a:t>鹦鹉</a:t>
            </a:r>
            <a:endParaRPr lang="en-US" altLang="en-US" sz="1200" dirty="0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Mammal哺乳动物</a:t>
            </a:r>
            <a:endParaRPr lang="en-US" altLang="en-US" dirty="0">
              <a:latin typeface="Times New Roman" charset="0"/>
              <a:ea typeface="ＭＳ Ｐゴシック" charset="-128"/>
            </a:endParaRPr>
          </a:p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Bat蝙蝠</a:t>
            </a:r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30003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1039E6E-AB41-904C-8E6F-52B3DF36A3D2}" type="slidenum">
              <a:rPr lang="en-US" altLang="en-US" sz="1300">
                <a:solidFill>
                  <a:srgbClr val="000000"/>
                </a:solidFill>
              </a:rPr>
              <a:pPr/>
              <a:t>49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en-US" dirty="0" err="1">
                <a:latin typeface="Times New Roman" charset="0"/>
                <a:ea typeface="ＭＳ Ｐゴシック" charset="-128"/>
              </a:rPr>
              <a:t>Critters小动物</a:t>
            </a:r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99242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Cougars美洲狮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0049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D5E2FF6-54AC-B740-A7F9-C3D692B73073}" type="slidenum">
              <a:rPr lang="en-US" altLang="en-US" sz="1300">
                <a:solidFill>
                  <a:srgbClr val="000000"/>
                </a:solidFill>
              </a:rPr>
              <a:pPr/>
              <a:t>53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25467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54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02321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我们是遍历所有的Critter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59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500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60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25291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CE376-096A-FE42-9D98-DF1E204C50DE}" type="slidenum">
              <a:rPr lang="en-US" altLang="en-US" smtClean="0"/>
              <a:pPr/>
              <a:t>62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5446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754E16F-89A7-C54D-BBBB-E78632C95EFB}" type="slidenum">
              <a:rPr lang="en-US" altLang="en-US" sz="1300">
                <a:solidFill>
                  <a:srgbClr val="000000"/>
                </a:solidFill>
              </a:rPr>
              <a:pPr/>
              <a:t>66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421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727355F-1D35-DB4C-90E2-4EA6794F1496}" type="slidenum">
              <a:rPr lang="en-US" altLang="en-US" sz="1300">
                <a:solidFill>
                  <a:srgbClr val="000000"/>
                </a:solidFill>
              </a:rPr>
              <a:pPr/>
              <a:t>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9227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BA8917B-8843-F14C-BD58-07C1D315ADEA}" type="slidenum">
              <a:rPr lang="en-US" altLang="en-US" sz="1300">
                <a:solidFill>
                  <a:srgbClr val="000000"/>
                </a:solidFill>
              </a:rPr>
              <a:pPr/>
              <a:t>6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7133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1ADE451-199D-5946-88C8-03FDAE131851}" type="slidenum">
              <a:rPr lang="en-US" altLang="en-US" sz="1300">
                <a:solidFill>
                  <a:srgbClr val="000000"/>
                </a:solidFill>
              </a:rPr>
              <a:pPr/>
              <a:t>7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7862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律师事务所人力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790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683577-D5AA-1040-B357-4CAA6DBF1B03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750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C11C23-0459-5043-B1FA-41E52D40A8EC}" type="slidenum">
              <a:rPr lang="en-US" altLang="en-US" sz="1300">
                <a:solidFill>
                  <a:srgbClr val="000000"/>
                </a:solidFill>
              </a:rPr>
              <a:pPr/>
              <a:t>13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620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52FE3-AF97-E243-ABE1-D3F919F2FC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783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52642-4B0D-1047-894A-EC2ADDF7D5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0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C7771-BD80-1142-86F3-0FC94A8919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64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B8DD6-A845-E546-BE25-129ED3BF6B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277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894D9-84AD-DA4A-965D-BC3897BA4D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62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BAF07-3C43-1845-B924-0012E013ED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5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12B97-1281-144E-8266-AAEFBE77D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85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A98A0-3764-6A49-9551-6B2B2CCC90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67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C74A2-BC33-DA44-8749-FCC396CFB3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9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917CD-6B71-2D43-8BF5-CF271A4E96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98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3CF9B-725B-8147-B2B6-CB14CA3133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343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285" tIns="45642" rIns="91285" bIns="45642">
            <a:spAutoFit/>
          </a:bodyPr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fld id="{9B81DAEE-3E4D-AB4F-AD95-5E7099EE6F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07" r:id="rId1"/>
    <p:sldLayoutId id="2147485408" r:id="rId2"/>
    <p:sldLayoutId id="2147485409" r:id="rId3"/>
    <p:sldLayoutId id="2147485410" r:id="rId4"/>
    <p:sldLayoutId id="2147485411" r:id="rId5"/>
    <p:sldLayoutId id="2147485412" r:id="rId6"/>
    <p:sldLayoutId id="2147485413" r:id="rId7"/>
    <p:sldLayoutId id="2147485414" r:id="rId8"/>
    <p:sldLayoutId id="2147485415" r:id="rId9"/>
    <p:sldLayoutId id="2147485416" r:id="rId10"/>
    <p:sldLayoutId id="214748541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q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algn="ctr"/>
            <a:r>
              <a:rPr lang="en-US" altLang="x-none" dirty="0">
                <a:ea typeface="ＭＳ Ｐゴシック" charset="-128"/>
              </a:rPr>
              <a:t>Introduction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zh-CN" dirty="0">
                <a:ea typeface="ＭＳ Ｐゴシック" charset="-128"/>
              </a:rPr>
              <a:t>Computational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Thinking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952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048000"/>
            <a:ext cx="6400800" cy="3352800"/>
          </a:xfrm>
        </p:spPr>
        <p:txBody>
          <a:bodyPr/>
          <a:lstStyle/>
          <a:p>
            <a:pPr>
              <a:buClr>
                <a:srgbClr val="3333CC"/>
              </a:buClr>
            </a:pPr>
            <a:r>
              <a:rPr lang="en-US" altLang="en-US" sz="2000" dirty="0">
                <a:solidFill>
                  <a:srgbClr val="000000"/>
                </a:solidFill>
                <a:ea typeface="ＭＳ Ｐゴシック" charset="-128"/>
              </a:rPr>
              <a:t>Inheritance and object construction;</a:t>
            </a:r>
            <a:endParaRPr lang="en-US" altLang="zh-CN" sz="2000" kern="0" dirty="0">
              <a:ea typeface="ＭＳ Ｐゴシック" charset="-128"/>
            </a:endParaRPr>
          </a:p>
          <a:p>
            <a:pPr>
              <a:buClr>
                <a:srgbClr val="3333CC"/>
              </a:buClr>
            </a:pPr>
            <a:r>
              <a:rPr lang="en-US" altLang="zh-CN" sz="2000" kern="0" dirty="0">
                <a:ea typeface="ＭＳ Ｐゴシック" charset="-128"/>
              </a:rPr>
              <a:t>Method Overriding; Object Hierarchy; </a:t>
            </a:r>
            <a:br>
              <a:rPr lang="en-US" altLang="zh-CN" sz="2000" kern="0" dirty="0">
                <a:ea typeface="ＭＳ Ｐゴシック" charset="-128"/>
              </a:rPr>
            </a:br>
            <a:r>
              <a:rPr lang="en-US" altLang="zh-CN" sz="2000" kern="0" dirty="0">
                <a:ea typeface="ＭＳ Ｐゴシック" charset="-128"/>
              </a:rPr>
              <a:t>Event-Driven Programming</a:t>
            </a:r>
          </a:p>
          <a:p>
            <a:endParaRPr lang="en-US" altLang="zh-CN" sz="2000" b="1" dirty="0">
              <a:ea typeface="ＭＳ Ｐゴシック" charset="-128"/>
            </a:endParaRPr>
          </a:p>
          <a:p>
            <a:r>
              <a:rPr lang="en-US" altLang="zh-CN" sz="2000" b="1" kern="0" dirty="0" err="1">
                <a:ea typeface="ＭＳ Ｐゴシック" charset="-128"/>
              </a:rPr>
              <a:t>Qiao</a:t>
            </a:r>
            <a:r>
              <a:rPr lang="zh-CN" altLang="en-US" sz="2000" b="1" kern="0" dirty="0">
                <a:ea typeface="ＭＳ Ｐゴシック" charset="-128"/>
              </a:rPr>
              <a:t> </a:t>
            </a:r>
            <a:r>
              <a:rPr lang="en-US" altLang="zh-CN" sz="2000" b="1" kern="0" dirty="0">
                <a:ea typeface="ＭＳ Ｐゴシック" charset="-128"/>
              </a:rPr>
              <a:t>Xiang</a:t>
            </a:r>
            <a:r>
              <a:rPr lang="en-US" altLang="zh-CN" sz="2000" kern="0" dirty="0">
                <a:ea typeface="ＭＳ Ｐゴシック" charset="-128"/>
              </a:rPr>
              <a:t>,</a:t>
            </a:r>
            <a:r>
              <a:rPr lang="zh-CN" altLang="en-US" sz="2000" kern="0" dirty="0">
                <a:ea typeface="ＭＳ Ｐゴシック" charset="-128"/>
              </a:rPr>
              <a:t> </a:t>
            </a:r>
            <a:r>
              <a:rPr lang="en-US" altLang="zh-CN" sz="2000" kern="0" dirty="0">
                <a:ea typeface="ＭＳ Ｐゴシック" charset="-128"/>
              </a:rPr>
              <a:t>Qingyu</a:t>
            </a:r>
            <a:r>
              <a:rPr lang="zh-CN" altLang="en-US" sz="2000" kern="0" dirty="0">
                <a:ea typeface="ＭＳ Ｐゴシック" charset="-128"/>
              </a:rPr>
              <a:t> </a:t>
            </a:r>
            <a:r>
              <a:rPr lang="en-US" altLang="zh-CN" sz="2000" kern="0" dirty="0">
                <a:ea typeface="ＭＳ Ｐゴシック" charset="-128"/>
              </a:rPr>
              <a:t>Song</a:t>
            </a:r>
            <a:endParaRPr lang="en-US" altLang="x-none" sz="2000" kern="0" dirty="0">
              <a:ea typeface="ＭＳ Ｐゴシック" charset="-128"/>
            </a:endParaRPr>
          </a:p>
          <a:p>
            <a:r>
              <a:rPr lang="en-US" altLang="x-none" sz="2000" kern="0" dirty="0">
                <a:ea typeface="ＭＳ Ｐゴシック" charset="-128"/>
              </a:rPr>
              <a:t>https://</a:t>
            </a:r>
            <a:r>
              <a:rPr lang="en-US" altLang="x-none" sz="2000" kern="0" dirty="0" err="1">
                <a:ea typeface="ＭＳ Ｐゴシック" charset="-128"/>
              </a:rPr>
              <a:t>sngroup.org.cn</a:t>
            </a:r>
            <a:r>
              <a:rPr lang="en-US" altLang="x-none" sz="2000" kern="0" dirty="0">
                <a:ea typeface="ＭＳ Ｐゴシック" charset="-128"/>
              </a:rPr>
              <a:t>/courses/</a:t>
            </a:r>
            <a:r>
              <a:rPr lang="en-US" altLang="zh-CN" sz="2000" kern="0" dirty="0">
                <a:ea typeface="ＭＳ Ｐゴシック" charset="-128"/>
              </a:rPr>
              <a:t>ct</a:t>
            </a:r>
            <a:r>
              <a:rPr lang="en-US" altLang="x-none" sz="2000" kern="0" dirty="0">
                <a:ea typeface="ＭＳ Ｐゴシック" charset="-128"/>
              </a:rPr>
              <a:t>-xmuf25/</a:t>
            </a:r>
            <a:r>
              <a:rPr lang="en-US" altLang="x-none" sz="2000" kern="0" dirty="0" err="1">
                <a:ea typeface="ＭＳ Ｐゴシック" charset="-128"/>
              </a:rPr>
              <a:t>index.shtml</a:t>
            </a:r>
            <a:endParaRPr lang="en-US" altLang="zh-CN" sz="2000" kern="0" dirty="0">
              <a:ea typeface="ＭＳ Ｐゴシック" charset="-128"/>
            </a:endParaRPr>
          </a:p>
          <a:p>
            <a:r>
              <a:rPr lang="en-US" altLang="zh-CN" sz="2000" kern="0" dirty="0">
                <a:ea typeface="ＭＳ Ｐゴシック" charset="-128"/>
              </a:rPr>
              <a:t>12/17/2025</a:t>
            </a:r>
            <a:endParaRPr lang="en-US" altLang="x-none" sz="2800" kern="0" dirty="0">
              <a:ea typeface="ＭＳ Ｐゴシック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5BF053-81C1-C431-2FF7-885949C18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707" y="6358928"/>
            <a:ext cx="8115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Char char="q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This deck of slides are heavily based on cs112 at Yale University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cs101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at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UCAS, respectively,</a:t>
            </a:r>
            <a:r>
              <a:rPr kumimoji="1" lang="zh-CN" altLang="en-US" sz="1200" dirty="0">
                <a:latin typeface="Arial" charset="0"/>
              </a:rPr>
              <a:t> </a:t>
            </a:r>
            <a:endParaRPr kumimoji="1" lang="en-US" altLang="zh-CN" sz="1200" dirty="0">
              <a:latin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by courtesy of Dr. Y. Richard Yang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Dr. Zhiwei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Xu.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The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Employee</a:t>
            </a:r>
            <a:r>
              <a:rPr lang="en-US" altLang="en-US" dirty="0">
                <a:ea typeface="ＭＳ Ｐゴシック" charset="-128"/>
              </a:rPr>
              <a:t> class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Employee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hours()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40;     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works 40 hours / week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double pay()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50000.0;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$50,000.00 / year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vacationDays</a:t>
            </a: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10;     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2 weeks' paid vacation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String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vacationForm</a:t>
            </a: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"yellow";     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use the yellow form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String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toString</a:t>
            </a: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String result = "Hours: " + hours() + "\n";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result += "Pay: " + pay() + "\n";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result += "Vacation days: " +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vacationDays</a:t>
            </a: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+ "\n";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result += "Vacation Form: " + </a:t>
            </a:r>
            <a:r>
              <a:rPr lang="en-US" altLang="en-US" sz="16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vacationForm</a:t>
            </a: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+ "\n";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result;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}   }</a:t>
            </a:r>
            <a:endParaRPr lang="en-US" altLang="en-US" sz="1600" b="1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A84CCAB-3EC7-B444-80E2-3E90AE7B47E3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10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417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Secretary without Reuse</a:t>
            </a:r>
          </a:p>
        </p:txBody>
      </p:sp>
      <p:sp>
        <p:nvSpPr>
          <p:cNvPr id="94210" name="Content Placeholder 2"/>
          <p:cNvSpPr>
            <a:spLocks noGrp="1"/>
          </p:cNvSpPr>
          <p:nvPr>
            <p:ph idx="1"/>
          </p:nvPr>
        </p:nvSpPr>
        <p:spPr>
          <a:xfrm>
            <a:off x="533400" y="1300213"/>
            <a:ext cx="8153400" cy="5334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Secretary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public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hours()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return 40;           </a:t>
            </a:r>
            <a:r>
              <a:rPr lang="en-US" altLang="en-US" sz="14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works 40 hours / week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public double pay()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return 50000.0;      </a:t>
            </a:r>
            <a:r>
              <a:rPr lang="en-US" altLang="en-US" sz="14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$50,000.00 / year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public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vacationDays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return 10;           </a:t>
            </a:r>
            <a:r>
              <a:rPr lang="en-US" altLang="en-US" sz="14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2 weeks' paid vacation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}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public String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vacationForm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return "yellow";     </a:t>
            </a:r>
            <a:r>
              <a:rPr lang="en-US" altLang="en-US" sz="14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use the yellow form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public String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toString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String result += "Hours: " + hours() + "\n";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result += "Pay: ”  + pay() + "\n";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result += "Vacation days: " +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vacationDays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+ "\n"; </a:t>
            </a:r>
            <a:b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result += "Vacation Form: " +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vacationForm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+ "\n";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return result;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} 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</a:t>
            </a:r>
            <a:r>
              <a:rPr lang="en-US" altLang="en-US" sz="14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public void </a:t>
            </a:r>
            <a:r>
              <a:rPr lang="en-US" altLang="en-US" sz="1400" b="1" dirty="0" err="1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prepareDoc</a:t>
            </a:r>
            <a:r>
              <a:rPr lang="en-US" altLang="en-US" sz="14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(String text)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     </a:t>
            </a:r>
            <a:r>
              <a:rPr lang="en-US" altLang="en-US" sz="1400" b="1" dirty="0" err="1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4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ja-JP" altLang="en-US" sz="14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4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Working on Document: " + text);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  <a:endParaRPr lang="en-US" altLang="en-US" sz="1400" b="1" dirty="0">
              <a:ea typeface="ＭＳ Ｐゴシック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23AEC64-7463-9A45-9B1C-6D8F3FA4951C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11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29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u="none" dirty="0">
                <a:ea typeface="ＭＳ Ｐゴシック" charset="-128"/>
              </a:rPr>
              <a:t>Improved Secretary code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A class to represent secretaries.</a:t>
            </a:r>
          </a:p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Secretary </a:t>
            </a:r>
            <a:r>
              <a:rPr lang="en-US" altLang="en-US" sz="1600" b="1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extends Employee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{</a:t>
            </a:r>
          </a:p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endParaRPr lang="en-US" altLang="en-US" sz="16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prepareDoc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(String text) {</a:t>
            </a:r>
          </a:p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ja-JP" altLang="en-US" sz="16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“</a:t>
            </a:r>
            <a:r>
              <a:rPr lang="en-US" altLang="ja-JP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Working on document: " + text);</a:t>
            </a:r>
          </a:p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endParaRPr lang="en-US" altLang="en-US" sz="16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  <a:p>
            <a:pPr marL="269875" indent="-269875">
              <a:lnSpc>
                <a:spcPct val="90000"/>
              </a:lnSpc>
              <a:buFont typeface="Wingdings" charset="2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endParaRPr lang="en-US" altLang="en-US" sz="18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 marL="269875" indent="-269875">
              <a:spcBef>
                <a:spcPts val="550"/>
              </a:spcBef>
              <a:buClr>
                <a:srgbClr val="2D2DB9"/>
              </a:buClr>
              <a:buSzPct val="95000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By extending 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Employee</a:t>
            </a: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, each 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Secretary</a:t>
            </a: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 object now:</a:t>
            </a:r>
          </a:p>
          <a:p>
            <a:pPr marL="636588" lvl="1" indent="-244475">
              <a:buClr>
                <a:srgbClr val="2D2DB9"/>
              </a:buClr>
              <a:buSzPct val="85000"/>
              <a:buFont typeface="Wingdings 2" charset="2"/>
              <a:buChar char="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receives methods 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hours</a:t>
            </a: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,  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pay</a:t>
            </a: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,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vacationDays</a:t>
            </a: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,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vacationForm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,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toString</a:t>
            </a: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 from 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Employee</a:t>
            </a:r>
            <a:r>
              <a:rPr lang="ja-JP" altLang="en-US" sz="1800">
                <a:solidFill>
                  <a:srgbClr val="000000"/>
                </a:solidFill>
                <a:ea typeface="ＭＳ Ｐゴシック" charset="-128"/>
              </a:rPr>
              <a:t>’</a:t>
            </a:r>
            <a:r>
              <a:rPr lang="en-US" altLang="ja-JP" sz="1800" dirty="0">
                <a:solidFill>
                  <a:srgbClr val="000000"/>
                </a:solidFill>
                <a:ea typeface="ＭＳ Ｐゴシック" charset="-128"/>
              </a:rPr>
              <a:t>s definition automatically</a:t>
            </a:r>
            <a:br>
              <a:rPr lang="en-US" altLang="ja-JP" sz="1800" dirty="0">
                <a:solidFill>
                  <a:srgbClr val="000000"/>
                </a:solidFill>
                <a:ea typeface="ＭＳ Ｐゴシック" charset="-128"/>
              </a:rPr>
            </a:br>
            <a:endParaRPr lang="en-US" altLang="ja-JP" sz="1800" dirty="0">
              <a:solidFill>
                <a:srgbClr val="000000"/>
              </a:solidFill>
              <a:ea typeface="ＭＳ Ｐゴシック" charset="-128"/>
            </a:endParaRPr>
          </a:p>
          <a:p>
            <a:pPr marL="636588" lvl="1" indent="-244475">
              <a:buClr>
                <a:srgbClr val="2D2DB9"/>
              </a:buClr>
              <a:buSzPct val="85000"/>
              <a:buFont typeface="Wingdings 2" charset="2"/>
              <a:buChar char="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can be treated as an 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Employee</a:t>
            </a: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 by client code (seen later)</a:t>
            </a:r>
          </a:p>
          <a:p>
            <a:pPr marL="269875" indent="-269875">
              <a:buClr>
                <a:srgbClr val="2D2DB9"/>
              </a:buClr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r>
              <a:rPr lang="en-US" altLang="en-US" sz="2200" dirty="0">
                <a:solidFill>
                  <a:srgbClr val="000000"/>
                </a:solidFill>
                <a:ea typeface="ＭＳ Ｐゴシック" charset="-128"/>
              </a:rPr>
              <a:t>Now we only write the parts unique to each type.</a:t>
            </a:r>
          </a:p>
          <a:p>
            <a:pPr marL="636588" lvl="1" indent="-244475">
              <a:buClr>
                <a:srgbClr val="2DA2BF"/>
              </a:buClr>
              <a:buSzPct val="85000"/>
              <a:buFont typeface="Wingdings 2" charset="2"/>
              <a:buChar char="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</a:pPr>
            <a:endParaRPr lang="en-US" alt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7D840BC-92C5-434E-A014-5682E0115060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12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92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07C12E4-002E-DF49-B13F-D79CA68F5031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13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Class inheritance</a:t>
            </a:r>
            <a:endParaRPr lang="en-US" sz="2800" dirty="0">
              <a:latin typeface="Comic Sans MS" charset="0"/>
              <a:ea typeface="ＭＳ Ｐゴシック" charset="0"/>
              <a:cs typeface="Arial" charset="0"/>
            </a:endParaRP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why and how?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object construction</a:t>
            </a:r>
          </a:p>
        </p:txBody>
      </p:sp>
    </p:spTree>
    <p:extLst>
      <p:ext uri="{BB962C8B-B14F-4D97-AF65-F5344CB8AC3E}">
        <p14:creationId xmlns:p14="http://schemas.microsoft.com/office/powerpoint/2010/main" val="1588625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Object Construction Example</a:t>
            </a:r>
          </a:p>
        </p:txBody>
      </p:sp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187BFCD-623E-F646-ACD2-627B3AFBBBE3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14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61443" name="Rectangle 4"/>
          <p:cNvSpPr>
            <a:spLocks noChangeArrowheads="1"/>
          </p:cNvSpPr>
          <p:nvPr/>
        </p:nvSpPr>
        <p:spPr bwMode="auto">
          <a:xfrm>
            <a:off x="762000" y="1600200"/>
            <a:ext cx="7848600" cy="3582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public class Secretary extends Employee {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public Secretary() {</a:t>
            </a:r>
            <a:br>
              <a:rPr lang="en-US" altLang="en-US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4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400" dirty="0">
                <a:solidFill>
                  <a:srgbClr val="000000"/>
                </a:solidFill>
                <a:latin typeface="Courier New" charset="0"/>
              </a:rPr>
              <a:t>In Secretary()</a:t>
            </a:r>
            <a:r>
              <a:rPr lang="ja-JP" altLang="en-US" sz="14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4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…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endParaRPr lang="en-US" altLang="en-US" sz="1400" dirty="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public class Employee {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public Employee() {</a:t>
            </a:r>
            <a:br>
              <a:rPr lang="en-US" altLang="en-US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4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400" dirty="0">
                <a:solidFill>
                  <a:srgbClr val="000000"/>
                </a:solidFill>
                <a:latin typeface="Courier New" charset="0"/>
              </a:rPr>
              <a:t>In Employee()</a:t>
            </a:r>
            <a:r>
              <a:rPr lang="ja-JP" altLang="en-US" sz="14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4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…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endParaRPr lang="en-US" altLang="en-US" sz="1400" dirty="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public static void main(String[]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</a:rPr>
              <a:t>args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Secretary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</a:rPr>
              <a:t>seth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= new Secretary();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}</a:t>
            </a:r>
            <a:endParaRPr lang="en-US" altLang="en-US" sz="1000" dirty="0">
              <a:solidFill>
                <a:srgbClr val="000000"/>
              </a:solidFill>
            </a:endParaRPr>
          </a:p>
          <a:p>
            <a:pPr algn="l">
              <a:lnSpc>
                <a:spcPct val="90000"/>
              </a:lnSpc>
              <a:buFont typeface="Wingdings" charset="2"/>
              <a:buNone/>
            </a:pPr>
            <a:endParaRPr lang="en-US" altLang="en-US" sz="1400" dirty="0">
              <a:solidFill>
                <a:srgbClr val="000000"/>
              </a:solidFill>
            </a:endParaRPr>
          </a:p>
        </p:txBody>
      </p:sp>
      <p:sp>
        <p:nvSpPr>
          <p:cNvPr id="61444" name="Rectangle 5"/>
          <p:cNvSpPr>
            <a:spLocks noChangeArrowheads="1"/>
          </p:cNvSpPr>
          <p:nvPr/>
        </p:nvSpPr>
        <p:spPr bwMode="auto">
          <a:xfrm>
            <a:off x="762000" y="6019800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en-US" sz="2000" dirty="0">
                <a:solidFill>
                  <a:srgbClr val="000000"/>
                </a:solidFill>
                <a:latin typeface="Courier New" charset="0"/>
              </a:rPr>
              <a:t>In Employee()</a:t>
            </a:r>
          </a:p>
          <a:p>
            <a:pPr algn="l"/>
            <a:r>
              <a:rPr lang="en-US" altLang="en-US" sz="2000" dirty="0">
                <a:solidFill>
                  <a:srgbClr val="000000"/>
                </a:solidFill>
                <a:latin typeface="Courier New" charset="0"/>
              </a:rPr>
              <a:t>In Secretary()</a:t>
            </a:r>
            <a:endParaRPr lang="en-US" altLang="en-US" sz="1400" dirty="0">
              <a:solidFill>
                <a:srgbClr val="000000"/>
              </a:solidFill>
            </a:endParaRPr>
          </a:p>
        </p:txBody>
      </p:sp>
      <p:sp>
        <p:nvSpPr>
          <p:cNvPr id="61445" name="Rectangle 6"/>
          <p:cNvSpPr>
            <a:spLocks noChangeArrowheads="1"/>
          </p:cNvSpPr>
          <p:nvPr/>
        </p:nvSpPr>
        <p:spPr bwMode="auto">
          <a:xfrm>
            <a:off x="838200" y="5715000"/>
            <a:ext cx="890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000000"/>
                </a:solidFill>
              </a:rPr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1428627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Object Construction Example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88273"/>
            <a:ext cx="5943600" cy="45720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public class Secretary extends Employee {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public Secretary() {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6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600" dirty="0">
                <a:solidFill>
                  <a:srgbClr val="000000"/>
                </a:solidFill>
                <a:latin typeface="Courier New" charset="0"/>
              </a:rPr>
              <a:t>In Secretary()</a:t>
            </a:r>
            <a:r>
              <a:rPr lang="ja-JP" altLang="en-US" sz="16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6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}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…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  <a:buNone/>
            </a:pPr>
            <a:endParaRPr lang="en-US" altLang="en-US" sz="1600" dirty="0">
              <a:solidFill>
                <a:srgbClr val="000000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public class Employee {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 private String name;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 public Employee(String name) {</a:t>
            </a:r>
            <a:br>
              <a:rPr lang="en-US" altLang="en-US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6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600" dirty="0">
                <a:solidFill>
                  <a:srgbClr val="000000"/>
                </a:solidFill>
                <a:latin typeface="Courier New" charset="0"/>
              </a:rPr>
              <a:t>In Employee()</a:t>
            </a:r>
            <a:r>
              <a:rPr lang="ja-JP" altLang="en-US" sz="16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6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  <a:buNone/>
            </a:pPr>
            <a:r>
              <a:rPr lang="en-US" altLang="ja-JP" sz="16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ja-JP" sz="1600" dirty="0" err="1">
                <a:solidFill>
                  <a:srgbClr val="000000"/>
                </a:solidFill>
                <a:latin typeface="Courier New" charset="0"/>
              </a:rPr>
              <a:t>this.name</a:t>
            </a:r>
            <a:r>
              <a:rPr lang="en-US" altLang="ja-JP" sz="1600" dirty="0">
                <a:solidFill>
                  <a:srgbClr val="000000"/>
                </a:solidFill>
                <a:latin typeface="Courier New" charset="0"/>
              </a:rPr>
              <a:t> = name;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 }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strike="sngStrike" dirty="0">
                <a:solidFill>
                  <a:srgbClr val="000000"/>
                </a:solidFill>
                <a:latin typeface="Courier New" charset="0"/>
              </a:rPr>
              <a:t>   public Employee() {</a:t>
            </a:r>
            <a:br>
              <a:rPr lang="en-US" altLang="en-US" sz="1600" strike="sngStrike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600" strike="sngStrike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en-US" sz="1600" strike="sngStrike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600" strike="sngStrike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600" strike="sngStrike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600" strike="sngStrike" dirty="0">
                <a:solidFill>
                  <a:srgbClr val="000000"/>
                </a:solidFill>
                <a:latin typeface="Courier New" charset="0"/>
              </a:rPr>
              <a:t>In Employee()</a:t>
            </a:r>
            <a:r>
              <a:rPr lang="ja-JP" altLang="en-US" sz="1600" strike="sngStrike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600" strike="sngStrike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strike="sngStrike" dirty="0">
                <a:solidFill>
                  <a:srgbClr val="000000"/>
                </a:solidFill>
                <a:latin typeface="Courier New" charset="0"/>
              </a:rPr>
              <a:t>   }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   …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6368534"/>
            <a:ext cx="8333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en-US" sz="1800" b="1" kern="0" dirty="0">
                <a:solidFill>
                  <a:srgbClr val="C00000"/>
                </a:solidFill>
                <a:latin typeface="+mn-lt"/>
                <a:ea typeface="ＭＳ Ｐゴシック" charset="0"/>
                <a:cs typeface="ＭＳ Ｐゴシック" charset="0"/>
              </a:rPr>
              <a:t>Puzzle: This program will not compile. 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05829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B9B27BE-B4C7-BE43-BD9B-D8BAB053DD2D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16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Inheritance and Constructor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458200" cy="4648200"/>
          </a:xfrm>
          <a:noFill/>
        </p:spPr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2400" dirty="0">
                <a:ea typeface="ＭＳ Ｐゴシック" charset="-128"/>
              </a:rPr>
              <a:t>Java object construction can appear to be complex</a:t>
            </a:r>
          </a:p>
          <a:p>
            <a:pPr>
              <a:lnSpc>
                <a:spcPct val="80000"/>
              </a:lnSpc>
            </a:pPr>
            <a:r>
              <a:rPr lang="en-US" altLang="zh-CN" sz="2400" dirty="0">
                <a:ea typeface="ＭＳ Ｐゴシック" charset="-128"/>
              </a:rPr>
              <a:t>R</a:t>
            </a:r>
            <a:r>
              <a:rPr lang="en-US" altLang="en-US" sz="2400" dirty="0">
                <a:ea typeface="ＭＳ Ｐゴシック" charset="-128"/>
              </a:rPr>
              <a:t>ules:</a:t>
            </a: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000" dirty="0">
                <a:ea typeface="ＭＳ Ｐゴシック" charset="-128"/>
              </a:rPr>
              <a:t>When an object is created, the constructor identified by </a:t>
            </a:r>
            <a:r>
              <a:rPr lang="en-US" altLang="en-US" sz="2000" u="sng" dirty="0">
                <a:ea typeface="ＭＳ Ｐゴシック" charset="-128"/>
              </a:rPr>
              <a:t>new</a:t>
            </a:r>
            <a:r>
              <a:rPr lang="en-US" altLang="en-US" sz="2000" dirty="0">
                <a:ea typeface="ＭＳ Ｐゴシック" charset="-128"/>
              </a:rPr>
              <a:t> is invoked.</a:t>
            </a: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000" dirty="0">
                <a:ea typeface="ＭＳ Ｐゴシック" charset="-128"/>
              </a:rPr>
              <a:t>If a class does not define any constructor, Java </a:t>
            </a:r>
            <a:r>
              <a:rPr lang="en-US" altLang="en-US" sz="2000" dirty="0">
                <a:solidFill>
                  <a:srgbClr val="C00000"/>
                </a:solidFill>
                <a:ea typeface="ＭＳ Ｐゴシック" charset="-128"/>
              </a:rPr>
              <a:t>automatically defines a default constructor</a:t>
            </a:r>
            <a:r>
              <a:rPr lang="en-US" altLang="en-US" sz="2000" dirty="0">
                <a:ea typeface="ＭＳ Ｐゴシック" charset="-128"/>
              </a:rPr>
              <a:t> (class name w/o any parameters).</a:t>
            </a: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endParaRPr lang="en-US" altLang="en-US" sz="2000" dirty="0">
              <a:ea typeface="ＭＳ Ｐゴシック" charset="-128"/>
            </a:endParaRP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en-US" sz="2000" dirty="0">
                <a:ea typeface="ＭＳ Ｐゴシック" charset="-128"/>
              </a:rPr>
              <a:t>Constructors </a:t>
            </a:r>
            <a:r>
              <a:rPr lang="en-US" altLang="en-US" sz="2000" dirty="0">
                <a:solidFill>
                  <a:srgbClr val="C00000"/>
                </a:solidFill>
                <a:ea typeface="ＭＳ Ｐゴシック" charset="-128"/>
              </a:rPr>
              <a:t>are not inherited</a:t>
            </a:r>
            <a:r>
              <a:rPr lang="en-US" altLang="en-US" sz="2000" dirty="0">
                <a:ea typeface="ＭＳ Ｐゴシック" charset="-128"/>
              </a:rPr>
              <a:t>.</a:t>
            </a:r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</a:pPr>
            <a:r>
              <a:rPr lang="en-US" altLang="zh-CN" sz="2000" u="sng" dirty="0">
                <a:ea typeface="ＭＳ Ｐゴシック" charset="-128"/>
              </a:rPr>
              <a:t>In</a:t>
            </a:r>
            <a:r>
              <a:rPr lang="en-US" altLang="en-US" sz="2000" u="sng" dirty="0">
                <a:ea typeface="ＭＳ Ｐゴシック" charset="-128"/>
              </a:rPr>
              <a:t> a child class, </a:t>
            </a:r>
            <a:r>
              <a:rPr lang="en-US" altLang="en-US" sz="2000" u="sng" dirty="0">
                <a:solidFill>
                  <a:srgbClr val="C00000"/>
                </a:solidFill>
                <a:ea typeface="ＭＳ Ｐゴシック" charset="-128"/>
              </a:rPr>
              <a:t>the constructor of the parent class is first called</a:t>
            </a:r>
            <a:r>
              <a:rPr lang="en-US" altLang="en-US" sz="2000" u="sng" dirty="0">
                <a:ea typeface="ＭＳ Ｐゴシック" charset="-128"/>
              </a:rPr>
              <a:t>. If the programmer does not invoke the parent’s constructor, </a:t>
            </a:r>
            <a:r>
              <a:rPr lang="en-US" altLang="en-US" sz="2000" u="sng" dirty="0">
                <a:solidFill>
                  <a:srgbClr val="C00000"/>
                </a:solidFill>
                <a:ea typeface="ＭＳ Ｐゴシック" charset="-128"/>
              </a:rPr>
              <a:t>Java automatically inserts a call to the parent’s default constructor</a:t>
            </a:r>
            <a:r>
              <a:rPr lang="en-US" altLang="en-US" sz="2000" u="sng" dirty="0">
                <a:ea typeface="ＭＳ Ｐゴシック" charset="-128"/>
              </a:rPr>
              <a:t>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66800" y="5249174"/>
            <a:ext cx="7543800" cy="158812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public class Secretary extends Employee {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public Secretary () {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  // </a:t>
            </a:r>
            <a:r>
              <a:rPr lang="en-US" altLang="en-US" sz="1800" b="1" dirty="0">
                <a:solidFill>
                  <a:srgbClr val="C00000"/>
                </a:solidFill>
                <a:latin typeface="Courier New" charset="0"/>
              </a:rPr>
              <a:t>super</a:t>
            </a:r>
            <a:r>
              <a:rPr lang="en-US" altLang="en-US" sz="1800" b="1" dirty="0">
                <a:solidFill>
                  <a:srgbClr val="000000"/>
                </a:solidFill>
                <a:latin typeface="Courier New" charset="0"/>
              </a:rPr>
              <a:t>() is automatically inserted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8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In Secretary()</a:t>
            </a:r>
            <a:r>
              <a:rPr lang="ja-JP" altLang="en-US" sz="18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…}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724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Object Construction Example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5943600" cy="45720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public class Secretary extends Employee {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public Secretary() {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8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In Secretary()</a:t>
            </a:r>
            <a:r>
              <a:rPr lang="ja-JP" altLang="en-US" sz="18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}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…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  <a:buNone/>
            </a:pPr>
            <a:endParaRPr lang="en-US" altLang="en-US" sz="1800" dirty="0">
              <a:solidFill>
                <a:srgbClr val="000000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public class Employee {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private String name;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public Employee(String name) {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8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In Employee()</a:t>
            </a:r>
            <a:r>
              <a:rPr lang="ja-JP" altLang="en-US" sz="18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  <a:buNone/>
            </a:pP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     </a:t>
            </a:r>
            <a:r>
              <a:rPr lang="en-US" altLang="ja-JP" sz="1800" dirty="0" err="1">
                <a:solidFill>
                  <a:srgbClr val="000000"/>
                </a:solidFill>
                <a:latin typeface="Courier New" charset="0"/>
              </a:rPr>
              <a:t>this.name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 = name;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}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…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2133600"/>
            <a:ext cx="919988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800" b="1" kern="0" dirty="0">
                <a:solidFill>
                  <a:srgbClr val="C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// super() is automatically inserted, but not defined</a:t>
            </a:r>
            <a:br>
              <a:rPr lang="en-US" altLang="en-US" sz="1800" b="1" kern="0" dirty="0">
                <a:solidFill>
                  <a:srgbClr val="C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58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C8AFEBE-349B-B94A-A6DA-A208A98CC01F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18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latin typeface="Courier New" charset="0"/>
                <a:ea typeface="ＭＳ Ｐゴシック" charset="-128"/>
              </a:rPr>
              <a:t>super</a:t>
            </a:r>
            <a:r>
              <a:rPr lang="en-US" altLang="en-US" sz="3600">
                <a:ea typeface="ＭＳ Ｐゴシック" charset="-128"/>
              </a:rPr>
              <a:t> and Constructor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3200" dirty="0">
                <a:ea typeface="ＭＳ Ｐゴシック" charset="-128"/>
              </a:rPr>
              <a:t>If you insert </a:t>
            </a:r>
            <a:r>
              <a:rPr lang="en-US" altLang="ja-JP" sz="3200" dirty="0">
                <a:latin typeface="Courier New" charset="0"/>
                <a:ea typeface="ＭＳ Ｐゴシック" charset="-128"/>
              </a:rPr>
              <a:t>super(…)</a:t>
            </a:r>
            <a:r>
              <a:rPr lang="en-US" altLang="ja-JP" sz="3200" dirty="0">
                <a:ea typeface="ＭＳ Ｐゴシック" charset="-128"/>
              </a:rPr>
              <a:t>as the first statement in child</a:t>
            </a:r>
            <a:r>
              <a:rPr lang="ja-JP" altLang="en-US" sz="3200">
                <a:ea typeface="ＭＳ Ｐゴシック" charset="-128"/>
              </a:rPr>
              <a:t>’</a:t>
            </a:r>
            <a:r>
              <a:rPr lang="en-US" altLang="ja-JP" sz="3200" dirty="0">
                <a:ea typeface="ＭＳ Ｐゴシック" charset="-128"/>
              </a:rPr>
              <a:t>s constructor, Java will not insert the default parent constructor:</a:t>
            </a:r>
            <a:endParaRPr lang="en-US" altLang="en-US" sz="3200" dirty="0">
              <a:ea typeface="ＭＳ Ｐゴシック" charset="-128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1143000" y="3200400"/>
            <a:ext cx="72390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public class Secretary extends Employee {</a:t>
            </a:r>
          </a:p>
          <a:p>
            <a:pPr algn="l">
              <a:lnSpc>
                <a:spcPct val="90000"/>
              </a:lnSpc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public Secretary(String name) {</a:t>
            </a:r>
            <a:br>
              <a:rPr lang="en-US" altLang="en-US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en-US" sz="1400" b="1" dirty="0">
                <a:solidFill>
                  <a:srgbClr val="FF0000"/>
                </a:solidFill>
                <a:latin typeface="Courier New" charset="0"/>
              </a:rPr>
              <a:t>super(name);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</a:t>
            </a:r>
            <a:br>
              <a:rPr lang="en-US" altLang="en-US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 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4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400" dirty="0">
                <a:solidFill>
                  <a:srgbClr val="000000"/>
                </a:solidFill>
                <a:latin typeface="Courier New" charset="0"/>
              </a:rPr>
              <a:t>In Secretary()</a:t>
            </a:r>
            <a:r>
              <a:rPr lang="ja-JP" altLang="en-US" sz="14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4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…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endParaRPr lang="en-US" altLang="en-US" sz="1400" dirty="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public class Employee {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private String name;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public Employee(String name) {</a:t>
            </a:r>
            <a:br>
              <a:rPr lang="en-US" altLang="en-US" sz="14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4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400" dirty="0">
                <a:solidFill>
                  <a:srgbClr val="000000"/>
                </a:solidFill>
                <a:latin typeface="Courier New" charset="0"/>
              </a:rPr>
              <a:t>In Employee()</a:t>
            </a:r>
            <a:r>
              <a:rPr lang="ja-JP" altLang="en-US" sz="14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4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   </a:t>
            </a:r>
            <a:r>
              <a:rPr lang="en-US" altLang="en-US" sz="1400" dirty="0" err="1">
                <a:solidFill>
                  <a:srgbClr val="000000"/>
                </a:solidFill>
                <a:latin typeface="Courier New" charset="0"/>
              </a:rPr>
              <a:t>this.name</a:t>
            </a: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= name;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    …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5285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charset="-128"/>
              </a:rPr>
              <a:t>Exercise: Reuse Existing Class</a:t>
            </a:r>
          </a:p>
        </p:txBody>
      </p:sp>
      <p:sp>
        <p:nvSpPr>
          <p:cNvPr id="178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0939" y="1378131"/>
            <a:ext cx="7772400" cy="46482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altLang="en-US" sz="2400" dirty="0">
                <a:ea typeface="ＭＳ Ｐゴシック" charset="-128"/>
              </a:rPr>
              <a:t>Assume you find a Picture</a:t>
            </a:r>
            <a:br>
              <a:rPr lang="en-US" altLang="en-US" sz="2400" dirty="0">
                <a:ea typeface="ＭＳ Ｐゴシック" charset="-128"/>
              </a:rPr>
            </a:br>
            <a:r>
              <a:rPr lang="en-US" altLang="en-US" sz="2400" dirty="0">
                <a:ea typeface="ＭＳ Ｐゴシック" charset="-128"/>
              </a:rPr>
              <a:t>class (assume no source file,</a:t>
            </a:r>
            <a:br>
              <a:rPr lang="en-US" altLang="en-US" sz="2400" dirty="0">
                <a:ea typeface="ＭＳ Ｐゴシック" charset="-128"/>
              </a:rPr>
            </a:br>
            <a:r>
              <a:rPr lang="en-US" altLang="en-US" sz="2400" dirty="0">
                <a:ea typeface="ＭＳ Ｐゴシック" charset="-128"/>
              </a:rPr>
              <a:t>only .class file)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en-US" sz="2400" dirty="0">
              <a:ea typeface="ＭＳ Ｐゴシック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en-US" sz="2400" dirty="0">
              <a:ea typeface="ＭＳ Ｐゴシック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en-US" sz="2400" dirty="0">
              <a:ea typeface="ＭＳ Ｐゴシック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en-US" sz="2400" dirty="0">
              <a:ea typeface="ＭＳ Ｐゴシック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en-US" sz="2400" dirty="0">
              <a:ea typeface="ＭＳ Ｐゴシック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en-US" sz="2400" dirty="0">
              <a:ea typeface="ＭＳ Ｐゴシック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en-US" sz="2400" dirty="0">
              <a:ea typeface="ＭＳ Ｐゴシック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altLang="en-US" sz="2400" dirty="0">
              <a:ea typeface="ＭＳ Ｐゴシック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altLang="en-US" sz="2400" dirty="0">
                <a:ea typeface="ＭＳ Ｐゴシック" charset="-128"/>
              </a:rPr>
              <a:t>Assume you want to have a Picture class w/ more functions, such as converting to gray. What are your design options?</a:t>
            </a:r>
          </a:p>
        </p:txBody>
      </p:sp>
      <p:sp>
        <p:nvSpPr>
          <p:cNvPr id="178179" name="Line 109"/>
          <p:cNvSpPr>
            <a:spLocks noChangeShapeType="1"/>
          </p:cNvSpPr>
          <p:nvPr/>
        </p:nvSpPr>
        <p:spPr bwMode="auto">
          <a:xfrm>
            <a:off x="990600" y="3048000"/>
            <a:ext cx="2819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0" name="Line 110"/>
          <p:cNvSpPr>
            <a:spLocks noChangeShapeType="1"/>
          </p:cNvSpPr>
          <p:nvPr/>
        </p:nvSpPr>
        <p:spPr bwMode="auto">
          <a:xfrm>
            <a:off x="3810000" y="3048000"/>
            <a:ext cx="4495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1" name="Line 115"/>
          <p:cNvSpPr>
            <a:spLocks noChangeShapeType="1"/>
          </p:cNvSpPr>
          <p:nvPr/>
        </p:nvSpPr>
        <p:spPr bwMode="auto">
          <a:xfrm>
            <a:off x="990600" y="3048000"/>
            <a:ext cx="0" cy="393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2" name="Line 117"/>
          <p:cNvSpPr>
            <a:spLocks noChangeShapeType="1"/>
          </p:cNvSpPr>
          <p:nvPr/>
        </p:nvSpPr>
        <p:spPr bwMode="auto">
          <a:xfrm>
            <a:off x="990600" y="5803900"/>
            <a:ext cx="28194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3" name="Line 126"/>
          <p:cNvSpPr>
            <a:spLocks noChangeShapeType="1"/>
          </p:cNvSpPr>
          <p:nvPr/>
        </p:nvSpPr>
        <p:spPr bwMode="auto">
          <a:xfrm>
            <a:off x="990600" y="3835400"/>
            <a:ext cx="0" cy="393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4" name="Line 133"/>
          <p:cNvSpPr>
            <a:spLocks noChangeShapeType="1"/>
          </p:cNvSpPr>
          <p:nvPr/>
        </p:nvSpPr>
        <p:spPr bwMode="auto">
          <a:xfrm>
            <a:off x="990600" y="4229100"/>
            <a:ext cx="0" cy="393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5" name="Line 140"/>
          <p:cNvSpPr>
            <a:spLocks noChangeShapeType="1"/>
          </p:cNvSpPr>
          <p:nvPr/>
        </p:nvSpPr>
        <p:spPr bwMode="auto">
          <a:xfrm>
            <a:off x="990600" y="4622800"/>
            <a:ext cx="0" cy="393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6" name="Line 147"/>
          <p:cNvSpPr>
            <a:spLocks noChangeShapeType="1"/>
          </p:cNvSpPr>
          <p:nvPr/>
        </p:nvSpPr>
        <p:spPr bwMode="auto">
          <a:xfrm>
            <a:off x="990600" y="5016500"/>
            <a:ext cx="0" cy="393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7" name="Line 154"/>
          <p:cNvSpPr>
            <a:spLocks noChangeShapeType="1"/>
          </p:cNvSpPr>
          <p:nvPr/>
        </p:nvSpPr>
        <p:spPr bwMode="auto">
          <a:xfrm>
            <a:off x="990600" y="5410200"/>
            <a:ext cx="0" cy="393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8" name="Line 161"/>
          <p:cNvSpPr>
            <a:spLocks noChangeShapeType="1"/>
          </p:cNvSpPr>
          <p:nvPr/>
        </p:nvSpPr>
        <p:spPr bwMode="auto">
          <a:xfrm>
            <a:off x="3810000" y="5803900"/>
            <a:ext cx="4495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189" name="Line 248"/>
          <p:cNvSpPr>
            <a:spLocks noChangeShapeType="1"/>
          </p:cNvSpPr>
          <p:nvPr/>
        </p:nvSpPr>
        <p:spPr bwMode="auto">
          <a:xfrm>
            <a:off x="990600" y="3441700"/>
            <a:ext cx="0" cy="3937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8190" name="Picture 19" descr="Pictur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37"/>
          <a:stretch>
            <a:fillRect/>
          </a:stretch>
        </p:blipFill>
        <p:spPr bwMode="auto">
          <a:xfrm>
            <a:off x="6705600" y="74613"/>
            <a:ext cx="2114550" cy="30495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191" name="Picture 20" descr="Screen shot 2010-10-26 at 11.17.01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680" y="2822124"/>
            <a:ext cx="6080919" cy="2610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604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07C12E4-002E-DF49-B13F-D79CA68F5031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457200" indent="-457200" eaLnBrk="1" hangingPunct="1">
              <a:spcBef>
                <a:spcPct val="20000"/>
              </a:spcBef>
              <a:buClr>
                <a:schemeClr val="accent6"/>
              </a:buClr>
              <a:buSzPct val="75000"/>
              <a:buFont typeface="Wingdings" pitchFamily="2" charset="2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Admin and recap</a:t>
            </a:r>
          </a:p>
          <a:p>
            <a:pPr marL="914400" lvl="1" indent="-457200" eaLnBrk="1" hangingPunct="1">
              <a:spcBef>
                <a:spcPct val="20000"/>
              </a:spcBef>
              <a:buClr>
                <a:schemeClr val="accent6"/>
              </a:buClr>
              <a:buSzPct val="75000"/>
              <a:buFont typeface="Wingdings" pitchFamily="2" charset="2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Final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Exam: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2025-12-30 10:30-12:30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学武楼（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1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号楼）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A206</a:t>
            </a:r>
            <a:endParaRPr lang="en-US" sz="2800" dirty="0">
              <a:latin typeface="Comic Sans MS" charset="0"/>
              <a:ea typeface="ＭＳ Ｐゴシック" charset="0"/>
              <a:cs typeface="Arial" charset="0"/>
            </a:endParaRPr>
          </a:p>
          <a:p>
            <a:pPr marL="457200" indent="-457200" algn="l" eaLnBrk="1" hangingPunct="1">
              <a:spcBef>
                <a:spcPct val="20000"/>
              </a:spcBef>
              <a:buClr>
                <a:schemeClr val="accent6"/>
              </a:buClr>
              <a:buSzPct val="75000"/>
              <a:buFont typeface="Wingdings" pitchFamily="2" charset="2"/>
              <a:buChar char="q"/>
              <a:defRPr/>
            </a:pPr>
            <a:r>
              <a:rPr lang="en-US" sz="2800" dirty="0">
                <a:latin typeface="Comic Sans MS" charset="0"/>
                <a:ea typeface="ＭＳ Ｐゴシック" charset="0"/>
                <a:cs typeface="Arial" charset="0"/>
              </a:rPr>
              <a:t>Object-oriented design</a:t>
            </a:r>
          </a:p>
          <a:p>
            <a:pPr marL="800100" lvl="1" indent="-342900" algn="l" eaLnBrk="1" hangingPunct="1">
              <a:spcBef>
                <a:spcPct val="20000"/>
              </a:spcBef>
              <a:buSzPct val="75000"/>
              <a:buFont typeface="Wingdings" charset="2"/>
              <a:buChar char="Ø"/>
              <a:defRPr/>
            </a:pPr>
            <a:r>
              <a:rPr lang="en-US" sz="2000" i="1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</a:t>
            </a:r>
            <a:r>
              <a:rPr lang="en-US" altLang="zh-CN" sz="20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(</a:t>
            </a:r>
            <a:r>
              <a:rPr lang="zh-CN" altLang="en-US" sz="20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继承</a:t>
            </a:r>
            <a:r>
              <a:rPr lang="en-US" altLang="zh-CN" sz="20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)</a:t>
            </a:r>
            <a:r>
              <a:rPr lang="en-US" sz="2000" i="1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 relationship</a:t>
            </a:r>
          </a:p>
        </p:txBody>
      </p:sp>
      <p:pic>
        <p:nvPicPr>
          <p:cNvPr id="3" name="Picture 2" descr="A screenshot of a phone&#10;&#10;Description automatically generated">
            <a:extLst>
              <a:ext uri="{FF2B5EF4-FFF2-40B4-BE49-F238E27FC236}">
                <a16:creationId xmlns:a16="http://schemas.microsoft.com/office/drawing/2014/main" id="{7DCBB096-8C2D-84D2-1ED7-DBE18A17A8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124" y="3618644"/>
            <a:ext cx="2571750" cy="270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172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ea typeface="ＭＳ Ｐゴシック" charset="-128"/>
              </a:rPr>
              <a:t>Two Options to Reuse an Existing Code</a:t>
            </a:r>
          </a:p>
        </p:txBody>
      </p:sp>
      <p:sp>
        <p:nvSpPr>
          <p:cNvPr id="69634" name="Content Placeholder 2"/>
          <p:cNvSpPr>
            <a:spLocks noGrp="1"/>
          </p:cNvSpPr>
          <p:nvPr>
            <p:ph idx="1"/>
          </p:nvPr>
        </p:nvSpPr>
        <p:spPr>
          <a:xfrm>
            <a:off x="185057" y="1485900"/>
            <a:ext cx="4267200" cy="46482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altLang="en-US" sz="2000" dirty="0">
                <a:ea typeface="ＭＳ Ｐゴシック" charset="-128"/>
              </a:rPr>
              <a:t>Wrapper (</a:t>
            </a:r>
            <a:r>
              <a:rPr lang="en-US" altLang="en-US" sz="2000" u="sng" dirty="0">
                <a:ea typeface="ＭＳ Ｐゴシック" charset="-128"/>
              </a:rPr>
              <a:t>delegation</a:t>
            </a:r>
            <a:r>
              <a:rPr lang="en-US" altLang="en-US" sz="2000" dirty="0">
                <a:ea typeface="ＭＳ Ｐゴシック" charset="-128"/>
              </a:rPr>
              <a:t> design)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public class </a:t>
            </a:r>
            <a:r>
              <a:rPr lang="en-US" altLang="en-US" sz="1800" dirty="0" err="1">
                <a:ea typeface="ＭＳ Ｐゴシック" charset="-128"/>
              </a:rPr>
              <a:t>BtrPicture</a:t>
            </a:r>
            <a:r>
              <a:rPr lang="en-US" altLang="en-US" sz="1800" dirty="0">
                <a:ea typeface="ＭＳ Ｐゴシック" charset="-128"/>
              </a:rPr>
              <a:t> {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  private Picture p;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 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  public </a:t>
            </a:r>
            <a:r>
              <a:rPr lang="en-US" altLang="en-US" sz="1800" dirty="0" err="1">
                <a:ea typeface="ＭＳ Ｐゴシック" charset="-128"/>
              </a:rPr>
              <a:t>BtrPicture</a:t>
            </a:r>
            <a:r>
              <a:rPr lang="en-US" altLang="en-US" sz="1800" dirty="0">
                <a:ea typeface="ＭＳ Ｐゴシック" charset="-128"/>
              </a:rPr>
              <a:t>(String file Name) {</a:t>
            </a:r>
            <a:br>
              <a:rPr lang="en-US" altLang="en-US" sz="1800" dirty="0">
                <a:ea typeface="ＭＳ Ｐゴシック" charset="-128"/>
              </a:rPr>
            </a:br>
            <a:r>
              <a:rPr lang="en-US" altLang="en-US" sz="1800" dirty="0">
                <a:ea typeface="ＭＳ Ｐゴシック" charset="-128"/>
              </a:rPr>
              <a:t>    p = new Picture( </a:t>
            </a:r>
            <a:r>
              <a:rPr lang="en-US" altLang="en-US" sz="1800" dirty="0" err="1">
                <a:ea typeface="ＭＳ Ｐゴシック" charset="-128"/>
              </a:rPr>
              <a:t>fileName</a:t>
            </a:r>
            <a:r>
              <a:rPr lang="en-US" altLang="en-US" sz="1800" dirty="0">
                <a:ea typeface="ＭＳ Ｐゴシック" charset="-128"/>
              </a:rPr>
              <a:t> );</a:t>
            </a:r>
            <a:br>
              <a:rPr lang="en-US" altLang="en-US" sz="1800" dirty="0">
                <a:ea typeface="ＭＳ Ｐゴシック" charset="-128"/>
              </a:rPr>
            </a:br>
            <a:r>
              <a:rPr lang="en-US" altLang="en-US" sz="1800" dirty="0">
                <a:ea typeface="ＭＳ Ｐゴシック" charset="-128"/>
              </a:rPr>
              <a:t>  }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  public </a:t>
            </a:r>
            <a:r>
              <a:rPr lang="en-US" altLang="en-US" sz="1800" dirty="0" err="1">
                <a:ea typeface="ＭＳ Ｐゴシック" charset="-128"/>
              </a:rPr>
              <a:t>int</a:t>
            </a:r>
            <a:r>
              <a:rPr lang="en-US" altLang="en-US" sz="1800" dirty="0">
                <a:ea typeface="ＭＳ Ｐゴシック" charset="-128"/>
              </a:rPr>
              <a:t> width() { return </a:t>
            </a:r>
            <a:r>
              <a:rPr lang="en-US" altLang="en-US" sz="1800" dirty="0" err="1">
                <a:ea typeface="ＭＳ Ｐゴシック" charset="-128"/>
              </a:rPr>
              <a:t>p.width</a:t>
            </a:r>
            <a:r>
              <a:rPr lang="en-US" altLang="en-US" sz="1800" dirty="0">
                <a:ea typeface="ＭＳ Ｐゴシック" charset="-128"/>
              </a:rPr>
              <a:t>();}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  ..</a:t>
            </a:r>
          </a:p>
          <a:p>
            <a:pPr marL="0" indent="0">
              <a:buNone/>
            </a:pPr>
            <a:endParaRPr lang="en-US" altLang="en-US" sz="1800" dirty="0">
              <a:ea typeface="ＭＳ Ｐゴシック" charset="-128"/>
            </a:endParaRP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  public </a:t>
            </a:r>
            <a:r>
              <a:rPr lang="en-US" altLang="en-US" sz="1800" dirty="0" err="1">
                <a:ea typeface="ＭＳ Ｐゴシック" charset="-128"/>
              </a:rPr>
              <a:t>BtrPicture</a:t>
            </a:r>
            <a:r>
              <a:rPr lang="en-US" altLang="en-US" sz="1800" dirty="0">
                <a:ea typeface="ＭＳ Ｐゴシック" charset="-128"/>
              </a:rPr>
              <a:t> gray() {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     // create a new picture as gray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  }</a:t>
            </a:r>
          </a:p>
          <a:p>
            <a:pPr marL="0" indent="0">
              <a:buNone/>
            </a:pPr>
            <a:r>
              <a:rPr lang="en-US" altLang="en-US" sz="1800" dirty="0">
                <a:ea typeface="ＭＳ Ｐゴシック" charset="-128"/>
              </a:rPr>
              <a:t>}</a:t>
            </a: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429E786-017D-C948-9076-7B50431B3BB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20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0" y="1524000"/>
            <a:ext cx="4495800" cy="4648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charset="2"/>
              <a:buChar char="q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kern="0" dirty="0">
                <a:ea typeface="ＭＳ Ｐゴシック" charset="-128"/>
              </a:rPr>
              <a:t>Inheritance design</a:t>
            </a:r>
          </a:p>
          <a:p>
            <a:pPr marL="0" indent="0">
              <a:buFont typeface="Wingdings" charset="2"/>
              <a:buNone/>
            </a:pPr>
            <a:r>
              <a:rPr lang="en-US" altLang="en-US" sz="1800" kern="0" dirty="0">
                <a:ea typeface="ＭＳ Ｐゴシック" charset="-128"/>
              </a:rPr>
              <a:t>public class </a:t>
            </a:r>
            <a:r>
              <a:rPr lang="en-US" altLang="en-US" sz="1800" kern="0" dirty="0" err="1">
                <a:ea typeface="ＭＳ Ｐゴシック" charset="-128"/>
              </a:rPr>
              <a:t>BtrPicture</a:t>
            </a:r>
            <a:r>
              <a:rPr lang="en-US" altLang="en-US" sz="1800" kern="0" dirty="0">
                <a:ea typeface="ＭＳ Ｐゴシック" charset="-128"/>
              </a:rPr>
              <a:t> extends Picture {</a:t>
            </a:r>
          </a:p>
          <a:p>
            <a:pPr marL="0" indent="0">
              <a:buFont typeface="Wingdings" charset="2"/>
              <a:buNone/>
            </a:pPr>
            <a:r>
              <a:rPr lang="en-US" altLang="en-US" sz="1800" kern="0" dirty="0">
                <a:ea typeface="ＭＳ Ｐゴシック" charset="-128"/>
              </a:rPr>
              <a:t> </a:t>
            </a:r>
          </a:p>
          <a:p>
            <a:pPr marL="0" indent="0">
              <a:buFont typeface="Wingdings" charset="2"/>
              <a:buNone/>
            </a:pPr>
            <a:endParaRPr lang="en-US" altLang="en-US" sz="1800" kern="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r>
              <a:rPr lang="en-US" altLang="en-US" sz="1800" kern="0" dirty="0">
                <a:ea typeface="ＭＳ Ｐゴシック" charset="-128"/>
              </a:rPr>
              <a:t>  public </a:t>
            </a:r>
            <a:r>
              <a:rPr lang="en-US" altLang="en-US" sz="1800" kern="0" dirty="0" err="1">
                <a:ea typeface="ＭＳ Ｐゴシック" charset="-128"/>
              </a:rPr>
              <a:t>BtrPicture</a:t>
            </a:r>
            <a:r>
              <a:rPr lang="en-US" altLang="en-US" sz="1800" kern="0" dirty="0">
                <a:ea typeface="ＭＳ Ｐゴシック" charset="-128"/>
              </a:rPr>
              <a:t>(String file Name) {</a:t>
            </a:r>
            <a:br>
              <a:rPr lang="en-US" altLang="en-US" sz="1800" kern="0" dirty="0">
                <a:ea typeface="ＭＳ Ｐゴシック" charset="-128"/>
              </a:rPr>
            </a:br>
            <a:r>
              <a:rPr lang="en-US" altLang="en-US" sz="1800" kern="0" dirty="0">
                <a:ea typeface="ＭＳ Ｐゴシック" charset="-128"/>
              </a:rPr>
              <a:t>    super( </a:t>
            </a:r>
            <a:r>
              <a:rPr lang="en-US" altLang="en-US" sz="1800" kern="0" dirty="0" err="1">
                <a:ea typeface="ＭＳ Ｐゴシック" charset="-128"/>
              </a:rPr>
              <a:t>fileName</a:t>
            </a:r>
            <a:r>
              <a:rPr lang="en-US" altLang="en-US" sz="1800" kern="0" dirty="0">
                <a:ea typeface="ＭＳ Ｐゴシック" charset="-128"/>
              </a:rPr>
              <a:t> );</a:t>
            </a:r>
            <a:br>
              <a:rPr lang="en-US" altLang="en-US" sz="1800" kern="0" dirty="0">
                <a:ea typeface="ＭＳ Ｐゴシック" charset="-128"/>
              </a:rPr>
            </a:br>
            <a:r>
              <a:rPr lang="en-US" altLang="en-US" sz="1800" kern="0" dirty="0">
                <a:ea typeface="ＭＳ Ｐゴシック" charset="-128"/>
              </a:rPr>
              <a:t>  }</a:t>
            </a:r>
          </a:p>
          <a:p>
            <a:pPr marL="0" indent="0">
              <a:buFont typeface="Wingdings" charset="2"/>
              <a:buNone/>
            </a:pPr>
            <a:r>
              <a:rPr lang="en-US" altLang="en-US" sz="1800" kern="0" dirty="0">
                <a:ea typeface="ＭＳ Ｐゴシック" charset="-128"/>
              </a:rPr>
              <a:t>  ..</a:t>
            </a:r>
          </a:p>
          <a:p>
            <a:pPr marL="0" indent="0">
              <a:buFont typeface="Wingdings" charset="2"/>
              <a:buNone/>
            </a:pPr>
            <a:endParaRPr lang="en-US" altLang="en-US" sz="1800" kern="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en-US" altLang="en-US" sz="1800" kern="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r>
              <a:rPr lang="en-US" altLang="en-US" sz="1800" kern="0" dirty="0">
                <a:ea typeface="ＭＳ Ｐゴシック" charset="-128"/>
              </a:rPr>
              <a:t>  public </a:t>
            </a:r>
            <a:r>
              <a:rPr lang="en-US" altLang="en-US" sz="1800" kern="0" dirty="0" err="1">
                <a:ea typeface="ＭＳ Ｐゴシック" charset="-128"/>
              </a:rPr>
              <a:t>BtrPicture</a:t>
            </a:r>
            <a:r>
              <a:rPr lang="en-US" altLang="en-US" sz="1800" kern="0" dirty="0">
                <a:ea typeface="ＭＳ Ｐゴシック" charset="-128"/>
              </a:rPr>
              <a:t> gray() {</a:t>
            </a:r>
          </a:p>
          <a:p>
            <a:pPr marL="0" indent="0">
              <a:buFont typeface="Wingdings" charset="2"/>
              <a:buNone/>
            </a:pPr>
            <a:r>
              <a:rPr lang="en-US" altLang="en-US" sz="1800" kern="0" dirty="0">
                <a:ea typeface="ＭＳ Ｐゴシック" charset="-128"/>
              </a:rPr>
              <a:t>     // create a new picture as gray</a:t>
            </a:r>
          </a:p>
          <a:p>
            <a:pPr marL="0" indent="0">
              <a:buFont typeface="Wingdings" charset="2"/>
              <a:buNone/>
            </a:pPr>
            <a:r>
              <a:rPr lang="en-US" altLang="en-US" sz="1800" kern="0" dirty="0">
                <a:ea typeface="ＭＳ Ｐゴシック" charset="-128"/>
              </a:rPr>
              <a:t>  }</a:t>
            </a:r>
          </a:p>
          <a:p>
            <a:pPr marL="0" indent="0">
              <a:buFont typeface="Wingdings" charset="2"/>
              <a:buNone/>
            </a:pPr>
            <a:r>
              <a:rPr lang="en-US" altLang="en-US" sz="1800" kern="0" dirty="0">
                <a:ea typeface="ＭＳ Ｐゴシック" charset="-128"/>
              </a:rPr>
              <a:t>}</a:t>
            </a:r>
          </a:p>
        </p:txBody>
      </p:sp>
      <p:sp>
        <p:nvSpPr>
          <p:cNvPr id="2" name="Rectangle 1"/>
          <p:cNvSpPr/>
          <p:nvPr/>
        </p:nvSpPr>
        <p:spPr>
          <a:xfrm>
            <a:off x="185057" y="6248400"/>
            <a:ext cx="89274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600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Both designs have </a:t>
            </a:r>
            <a:r>
              <a:rPr lang="en-US" altLang="en-US" sz="1600" u="sng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pros</a:t>
            </a:r>
            <a:r>
              <a:rPr lang="zh-CN" altLang="en-US" sz="1600" u="sng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 </a:t>
            </a:r>
            <a:r>
              <a:rPr lang="en-US" altLang="zh-CN" sz="1600" u="sng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(positive)</a:t>
            </a:r>
            <a:r>
              <a:rPr lang="en-US" altLang="en-US" sz="1600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 and </a:t>
            </a:r>
            <a:r>
              <a:rPr lang="en-US" altLang="en-US" sz="1600" u="sng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cons</a:t>
            </a:r>
            <a:r>
              <a:rPr lang="zh-CN" altLang="en-US" sz="1600" u="sng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 </a:t>
            </a:r>
            <a:r>
              <a:rPr lang="en-US" altLang="zh-CN" sz="1600" u="sng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(Negative)</a:t>
            </a:r>
            <a:r>
              <a:rPr lang="en-US" altLang="en-US" sz="1600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 in terms of amount of </a:t>
            </a:r>
            <a:r>
              <a:rPr lang="en-US" altLang="en-US" sz="1600" u="sng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coding, control</a:t>
            </a:r>
            <a:r>
              <a:rPr lang="en-US" altLang="en-US" sz="1600" kern="0" dirty="0">
                <a:solidFill>
                  <a:srgbClr val="000000"/>
                </a:solidFill>
                <a:latin typeface="Comic Sans MS"/>
                <a:cs typeface="ＭＳ Ｐゴシック" charset="0"/>
              </a:rPr>
              <a:t>.</a:t>
            </a:r>
            <a:endParaRPr lang="en-US" sz="200" dirty="0"/>
          </a:p>
        </p:txBody>
      </p:sp>
    </p:spTree>
    <p:extLst>
      <p:ext uri="{BB962C8B-B14F-4D97-AF65-F5344CB8AC3E}">
        <p14:creationId xmlns:p14="http://schemas.microsoft.com/office/powerpoint/2010/main" val="285865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07C12E4-002E-DF49-B13F-D79CA68F5031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21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Admin and recap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Class inheritance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why and how?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object construction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“mutation” (overriding)</a:t>
            </a:r>
          </a:p>
        </p:txBody>
      </p:sp>
    </p:spTree>
    <p:extLst>
      <p:ext uri="{BB962C8B-B14F-4D97-AF65-F5344CB8AC3E}">
        <p14:creationId xmlns:p14="http://schemas.microsoft.com/office/powerpoint/2010/main" val="683279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Motivation: Implementing the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Lawyer</a:t>
            </a:r>
            <a:r>
              <a:rPr lang="en-US" altLang="en-US" dirty="0">
                <a:ea typeface="ＭＳ Ｐゴシック" charset="-128"/>
              </a:rPr>
              <a:t> class: Attempt 1</a:t>
            </a:r>
          </a:p>
        </p:txBody>
      </p:sp>
      <p:sp>
        <p:nvSpPr>
          <p:cNvPr id="82946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2590800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A class to represent lawyers.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Lawyer extends Employee {</a:t>
            </a:r>
          </a:p>
          <a:p>
            <a:pPr>
              <a:lnSpc>
                <a:spcPct val="90000"/>
              </a:lnSpc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Lawyer(String name) {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super(name); 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sue()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("I'll see you in court!");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2505454-6F76-F842-9151-66E3B6D506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pic>
        <p:nvPicPr>
          <p:cNvPr id="82948" name="Picture 4" descr="lionelhutz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524794"/>
            <a:ext cx="2032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52420" y="6334780"/>
            <a:ext cx="3953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kern="0">
                <a:solidFill>
                  <a:srgbClr val="3333CC"/>
                </a:solidFill>
                <a:latin typeface="Comic Sans MS"/>
                <a:cs typeface="ＭＳ Ｐゴシック" charset="0"/>
              </a:rPr>
              <a:t>Does the design work?</a:t>
            </a:r>
            <a:endParaRPr lang="en-US" sz="20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9545" y="4391891"/>
            <a:ext cx="7772400" cy="107721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solidFill>
                  <a:srgbClr val="7F0055"/>
                </a:solidFill>
                <a:latin typeface="Monaco" charset="0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Monaco" charset="0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Monaco" charset="0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Monaco" charset="0"/>
              </a:rPr>
              <a:t> main(String[] </a:t>
            </a:r>
            <a:r>
              <a:rPr lang="en-US" sz="1600" b="1" dirty="0" err="1">
                <a:solidFill>
                  <a:srgbClr val="6A3E3E"/>
                </a:solidFill>
                <a:latin typeface="Monaco" charset="0"/>
              </a:rPr>
              <a:t>args</a:t>
            </a:r>
            <a:r>
              <a:rPr lang="en-US" sz="1600" b="1" dirty="0">
                <a:solidFill>
                  <a:srgbClr val="000000"/>
                </a:solidFill>
                <a:latin typeface="Monaco" charset="0"/>
              </a:rPr>
              <a:t>) {</a:t>
            </a:r>
          </a:p>
          <a:p>
            <a:pPr algn="l"/>
            <a:r>
              <a:rPr lang="de-DE" sz="1600" dirty="0">
                <a:solidFill>
                  <a:srgbClr val="000000"/>
                </a:solidFill>
                <a:latin typeface="Monaco" charset="0"/>
              </a:rPr>
              <a:t>    </a:t>
            </a:r>
            <a:r>
              <a:rPr lang="de-DE" sz="1600" dirty="0" err="1">
                <a:solidFill>
                  <a:srgbClr val="000000"/>
                </a:solidFill>
                <a:latin typeface="Monaco" charset="0"/>
              </a:rPr>
              <a:t>Lawyer</a:t>
            </a:r>
            <a:r>
              <a:rPr lang="de-DE" sz="1600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de-DE" sz="1600" dirty="0" err="1">
                <a:solidFill>
                  <a:srgbClr val="6A3E3E"/>
                </a:solidFill>
                <a:latin typeface="Monaco" charset="0"/>
              </a:rPr>
              <a:t>larry</a:t>
            </a:r>
            <a:r>
              <a:rPr lang="de-DE" sz="1600" dirty="0">
                <a:solidFill>
                  <a:srgbClr val="000000"/>
                </a:solidFill>
                <a:latin typeface="Monaco" charset="0"/>
              </a:rPr>
              <a:t> = </a:t>
            </a:r>
            <a:r>
              <a:rPr lang="de-DE" sz="1600" b="1" dirty="0" err="1">
                <a:solidFill>
                  <a:srgbClr val="7F0055"/>
                </a:solidFill>
                <a:latin typeface="Monaco" charset="0"/>
              </a:rPr>
              <a:t>new</a:t>
            </a:r>
            <a:r>
              <a:rPr lang="de-DE" sz="1600" b="1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de-DE" sz="1600" b="1" dirty="0" err="1">
                <a:solidFill>
                  <a:srgbClr val="000000"/>
                </a:solidFill>
                <a:latin typeface="Monaco" charset="0"/>
              </a:rPr>
              <a:t>Lawyer</a:t>
            </a:r>
            <a:r>
              <a:rPr lang="de-DE" sz="1600" b="1" dirty="0">
                <a:solidFill>
                  <a:srgbClr val="000000"/>
                </a:solidFill>
                <a:latin typeface="Monaco" charset="0"/>
              </a:rPr>
              <a:t>(</a:t>
            </a:r>
            <a:r>
              <a:rPr lang="de-DE" sz="1600" b="1" dirty="0">
                <a:solidFill>
                  <a:srgbClr val="2A00FF"/>
                </a:solidFill>
                <a:latin typeface="Monaco" charset="0"/>
              </a:rPr>
              <a:t>"</a:t>
            </a:r>
            <a:r>
              <a:rPr lang="de-DE" sz="1600" b="1" dirty="0" err="1">
                <a:solidFill>
                  <a:srgbClr val="2A00FF"/>
                </a:solidFill>
                <a:latin typeface="Monaco" charset="0"/>
              </a:rPr>
              <a:t>larry</a:t>
            </a:r>
            <a:r>
              <a:rPr lang="de-DE" sz="1600" b="1" dirty="0">
                <a:solidFill>
                  <a:srgbClr val="2A00FF"/>
                </a:solidFill>
                <a:latin typeface="Monaco" charset="0"/>
              </a:rPr>
              <a:t>"</a:t>
            </a:r>
            <a:r>
              <a:rPr lang="de-DE" sz="1600" b="1" dirty="0">
                <a:solidFill>
                  <a:srgbClr val="000000"/>
                </a:solidFill>
                <a:latin typeface="Monaco" charset="0"/>
              </a:rPr>
              <a:t>);</a:t>
            </a:r>
          </a:p>
          <a:p>
            <a:pPr algn="l"/>
            <a:r>
              <a:rPr lang="de-DE" sz="1600" dirty="0">
                <a:solidFill>
                  <a:srgbClr val="000000"/>
                </a:solidFill>
                <a:latin typeface="Monaco" charset="0"/>
              </a:rPr>
              <a:t>    </a:t>
            </a:r>
            <a:r>
              <a:rPr lang="de-DE" sz="1600" dirty="0" err="1">
                <a:solidFill>
                  <a:srgbClr val="000000"/>
                </a:solidFill>
                <a:latin typeface="Monaco" charset="0"/>
              </a:rPr>
              <a:t>System.</a:t>
            </a:r>
            <a:r>
              <a:rPr lang="de-DE" sz="1600" b="1" i="1" dirty="0" err="1">
                <a:solidFill>
                  <a:srgbClr val="0000C0"/>
                </a:solidFill>
                <a:latin typeface="Monaco" charset="0"/>
              </a:rPr>
              <a:t>out</a:t>
            </a:r>
            <a:r>
              <a:rPr lang="de-DE" sz="1600" b="1" i="1" dirty="0" err="1">
                <a:solidFill>
                  <a:srgbClr val="000000"/>
                </a:solidFill>
                <a:latin typeface="Monaco" charset="0"/>
              </a:rPr>
              <a:t>.println</a:t>
            </a:r>
            <a:r>
              <a:rPr lang="de-DE" sz="1600" b="1" i="1" dirty="0">
                <a:solidFill>
                  <a:srgbClr val="000000"/>
                </a:solidFill>
                <a:latin typeface="Monaco" charset="0"/>
              </a:rPr>
              <a:t> ( </a:t>
            </a:r>
            <a:r>
              <a:rPr lang="de-DE" sz="1600" b="1" i="1" dirty="0" err="1">
                <a:solidFill>
                  <a:srgbClr val="6A3E3E"/>
                </a:solidFill>
                <a:latin typeface="Monaco" charset="0"/>
              </a:rPr>
              <a:t>larry</a:t>
            </a:r>
            <a:r>
              <a:rPr lang="de-DE" sz="1600" b="1" i="1" dirty="0" err="1">
                <a:solidFill>
                  <a:srgbClr val="000000"/>
                </a:solidFill>
                <a:latin typeface="Monaco" charset="0"/>
              </a:rPr>
              <a:t>.vacationDays</a:t>
            </a:r>
            <a:r>
              <a:rPr lang="de-DE" sz="1600" b="1" i="1" dirty="0">
                <a:solidFill>
                  <a:srgbClr val="000000"/>
                </a:solidFill>
                <a:latin typeface="Monaco" charset="0"/>
              </a:rPr>
              <a:t>() );  </a:t>
            </a:r>
          </a:p>
          <a:p>
            <a:pPr algn="l"/>
            <a:r>
              <a:rPr lang="de-DE" sz="1600" b="1" i="1" dirty="0">
                <a:solidFill>
                  <a:srgbClr val="000000"/>
                </a:solidFill>
                <a:latin typeface="Monaco" charset="0"/>
              </a:rPr>
              <a:t>}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3527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Motivation: Implementing the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Lawyer</a:t>
            </a:r>
            <a:r>
              <a:rPr lang="en-US" altLang="en-US" dirty="0">
                <a:ea typeface="ＭＳ Ｐゴシック" charset="-128"/>
              </a:rPr>
              <a:t> class: Attempt 1</a:t>
            </a:r>
          </a:p>
        </p:txBody>
      </p:sp>
      <p:sp>
        <p:nvSpPr>
          <p:cNvPr id="82946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2590800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A class to represent lawyers.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Lawyer extends Employee {</a:t>
            </a:r>
          </a:p>
          <a:p>
            <a:pPr>
              <a:lnSpc>
                <a:spcPct val="90000"/>
              </a:lnSpc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Lawyer(String name) {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super(name); 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sue()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("I'll see you in court!");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2505454-6F76-F842-9151-66E3B6D506C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pic>
        <p:nvPicPr>
          <p:cNvPr id="82948" name="Picture 4" descr="lionelhutz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524794"/>
            <a:ext cx="2032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52420" y="6334780"/>
            <a:ext cx="3953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kern="0" dirty="0">
                <a:solidFill>
                  <a:srgbClr val="3333CC"/>
                </a:solidFill>
                <a:latin typeface="Comic Sans MS"/>
                <a:cs typeface="ＭＳ Ｐゴシック" charset="0"/>
              </a:rPr>
              <a:t>Does the design work?</a:t>
            </a:r>
            <a:endParaRPr lang="en-US" sz="200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9545" y="4391891"/>
            <a:ext cx="7772400" cy="107721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solidFill>
                  <a:srgbClr val="7F0055"/>
                </a:solidFill>
                <a:latin typeface="Monaco" charset="0"/>
              </a:rPr>
              <a:t>public</a:t>
            </a:r>
            <a:r>
              <a:rPr lang="en-US" sz="1600" b="1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Monaco" charset="0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Monaco" charset="0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Monaco" charset="0"/>
              </a:rPr>
              <a:t> main(String[] </a:t>
            </a:r>
            <a:r>
              <a:rPr lang="en-US" sz="1600" b="1" dirty="0" err="1">
                <a:solidFill>
                  <a:srgbClr val="6A3E3E"/>
                </a:solidFill>
                <a:latin typeface="Monaco" charset="0"/>
              </a:rPr>
              <a:t>args</a:t>
            </a:r>
            <a:r>
              <a:rPr lang="en-US" sz="1600" b="1" dirty="0">
                <a:solidFill>
                  <a:srgbClr val="000000"/>
                </a:solidFill>
                <a:latin typeface="Monaco" charset="0"/>
              </a:rPr>
              <a:t>) {</a:t>
            </a:r>
          </a:p>
          <a:p>
            <a:pPr algn="l"/>
            <a:r>
              <a:rPr lang="de-DE" sz="1600" dirty="0">
                <a:solidFill>
                  <a:srgbClr val="000000"/>
                </a:solidFill>
                <a:latin typeface="Monaco" charset="0"/>
              </a:rPr>
              <a:t>    </a:t>
            </a:r>
            <a:r>
              <a:rPr lang="de-DE" sz="1600" dirty="0" err="1">
                <a:solidFill>
                  <a:srgbClr val="000000"/>
                </a:solidFill>
                <a:latin typeface="Monaco" charset="0"/>
              </a:rPr>
              <a:t>Lawyer</a:t>
            </a:r>
            <a:r>
              <a:rPr lang="de-DE" sz="1600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de-DE" sz="1600" dirty="0" err="1">
                <a:solidFill>
                  <a:srgbClr val="6A3E3E"/>
                </a:solidFill>
                <a:latin typeface="Monaco" charset="0"/>
              </a:rPr>
              <a:t>larry</a:t>
            </a:r>
            <a:r>
              <a:rPr lang="de-DE" sz="1600" dirty="0">
                <a:solidFill>
                  <a:srgbClr val="000000"/>
                </a:solidFill>
                <a:latin typeface="Monaco" charset="0"/>
              </a:rPr>
              <a:t> = </a:t>
            </a:r>
            <a:r>
              <a:rPr lang="de-DE" sz="1600" b="1" dirty="0" err="1">
                <a:solidFill>
                  <a:srgbClr val="7F0055"/>
                </a:solidFill>
                <a:latin typeface="Monaco" charset="0"/>
              </a:rPr>
              <a:t>new</a:t>
            </a:r>
            <a:r>
              <a:rPr lang="de-DE" sz="1600" b="1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de-DE" sz="1600" b="1" dirty="0" err="1">
                <a:solidFill>
                  <a:srgbClr val="000000"/>
                </a:solidFill>
                <a:latin typeface="Monaco" charset="0"/>
              </a:rPr>
              <a:t>Lawyer</a:t>
            </a:r>
            <a:r>
              <a:rPr lang="de-DE" sz="1600" b="1" dirty="0">
                <a:solidFill>
                  <a:srgbClr val="000000"/>
                </a:solidFill>
                <a:latin typeface="Monaco" charset="0"/>
              </a:rPr>
              <a:t>(</a:t>
            </a:r>
            <a:r>
              <a:rPr lang="de-DE" sz="1600" b="1" dirty="0">
                <a:solidFill>
                  <a:srgbClr val="2A00FF"/>
                </a:solidFill>
                <a:latin typeface="Monaco" charset="0"/>
              </a:rPr>
              <a:t>"</a:t>
            </a:r>
            <a:r>
              <a:rPr lang="de-DE" sz="1600" b="1" dirty="0" err="1">
                <a:solidFill>
                  <a:srgbClr val="2A00FF"/>
                </a:solidFill>
                <a:latin typeface="Monaco" charset="0"/>
              </a:rPr>
              <a:t>larry</a:t>
            </a:r>
            <a:r>
              <a:rPr lang="de-DE" sz="1600" b="1" dirty="0">
                <a:solidFill>
                  <a:srgbClr val="2A00FF"/>
                </a:solidFill>
                <a:latin typeface="Monaco" charset="0"/>
              </a:rPr>
              <a:t>"</a:t>
            </a:r>
            <a:r>
              <a:rPr lang="de-DE" sz="1600" b="1" dirty="0">
                <a:solidFill>
                  <a:srgbClr val="000000"/>
                </a:solidFill>
                <a:latin typeface="Monaco" charset="0"/>
              </a:rPr>
              <a:t>);</a:t>
            </a:r>
          </a:p>
          <a:p>
            <a:pPr algn="l"/>
            <a:r>
              <a:rPr lang="de-DE" sz="1600" dirty="0">
                <a:solidFill>
                  <a:srgbClr val="000000"/>
                </a:solidFill>
                <a:latin typeface="Monaco" charset="0"/>
              </a:rPr>
              <a:t>    </a:t>
            </a:r>
            <a:r>
              <a:rPr lang="de-DE" sz="1600" dirty="0" err="1">
                <a:solidFill>
                  <a:srgbClr val="000000"/>
                </a:solidFill>
                <a:latin typeface="Monaco" charset="0"/>
              </a:rPr>
              <a:t>System.</a:t>
            </a:r>
            <a:r>
              <a:rPr lang="de-DE" sz="1600" b="1" i="1" dirty="0" err="1">
                <a:solidFill>
                  <a:srgbClr val="0000C0"/>
                </a:solidFill>
                <a:latin typeface="Monaco" charset="0"/>
              </a:rPr>
              <a:t>out</a:t>
            </a:r>
            <a:r>
              <a:rPr lang="de-DE" sz="1600" b="1" i="1" dirty="0" err="1">
                <a:solidFill>
                  <a:srgbClr val="000000"/>
                </a:solidFill>
                <a:latin typeface="Monaco" charset="0"/>
              </a:rPr>
              <a:t>.println</a:t>
            </a:r>
            <a:r>
              <a:rPr lang="de-DE" sz="1600" b="1" i="1" dirty="0">
                <a:solidFill>
                  <a:srgbClr val="000000"/>
                </a:solidFill>
                <a:latin typeface="Monaco" charset="0"/>
              </a:rPr>
              <a:t> ( </a:t>
            </a:r>
            <a:r>
              <a:rPr lang="de-DE" sz="1600" b="1" i="1" dirty="0" err="1">
                <a:solidFill>
                  <a:srgbClr val="6A3E3E"/>
                </a:solidFill>
                <a:latin typeface="Monaco" charset="0"/>
              </a:rPr>
              <a:t>larry</a:t>
            </a:r>
            <a:r>
              <a:rPr lang="de-DE" sz="1600" b="1" i="1" dirty="0" err="1">
                <a:solidFill>
                  <a:srgbClr val="000000"/>
                </a:solidFill>
                <a:latin typeface="Monaco" charset="0"/>
              </a:rPr>
              <a:t>.vacationDays</a:t>
            </a:r>
            <a:r>
              <a:rPr lang="de-DE" sz="1600" b="1" i="1" dirty="0">
                <a:solidFill>
                  <a:srgbClr val="000000"/>
                </a:solidFill>
                <a:latin typeface="Monaco" charset="0"/>
              </a:rPr>
              <a:t>() );  </a:t>
            </a:r>
          </a:p>
          <a:p>
            <a:pPr algn="l"/>
            <a:r>
              <a:rPr lang="de-DE" sz="1600" b="1" i="1" dirty="0">
                <a:solidFill>
                  <a:srgbClr val="000000"/>
                </a:solidFill>
                <a:latin typeface="Monaco" charset="0"/>
              </a:rPr>
              <a:t>}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34726" y="4878802"/>
            <a:ext cx="17918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de-DE" sz="1600" b="1" i="1" dirty="0">
                <a:solidFill>
                  <a:srgbClr val="FF0000"/>
                </a:solidFill>
                <a:latin typeface="Monaco" charset="0"/>
              </a:rPr>
              <a:t>// 10 not 15 </a:t>
            </a:r>
          </a:p>
        </p:txBody>
      </p:sp>
    </p:spTree>
    <p:extLst>
      <p:ext uri="{BB962C8B-B14F-4D97-AF65-F5344CB8AC3E}">
        <p14:creationId xmlns:p14="http://schemas.microsoft.com/office/powerpoint/2010/main" val="3217962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Problem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550"/>
              </a:spcBef>
              <a:buClr>
                <a:schemeClr val="accent6"/>
              </a:buClr>
              <a:buSzPct val="95000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dirty="0">
                <a:solidFill>
                  <a:srgbClr val="000000"/>
                </a:solidFill>
                <a:ea typeface="+mn-ea"/>
                <a:cs typeface="+mn-cs"/>
              </a:rPr>
              <a:t>We want lawyers to inherit </a:t>
            </a:r>
            <a:r>
              <a:rPr lang="en-US" i="1" dirty="0">
                <a:solidFill>
                  <a:srgbClr val="C00000"/>
                </a:solidFill>
                <a:ea typeface="+mn-ea"/>
                <a:cs typeface="+mn-cs"/>
              </a:rPr>
              <a:t>most</a:t>
            </a:r>
            <a:r>
              <a:rPr lang="en-US" i="1" dirty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en-US" dirty="0">
                <a:solidFill>
                  <a:srgbClr val="000000"/>
                </a:solidFill>
                <a:ea typeface="+mn-ea"/>
                <a:cs typeface="+mn-cs"/>
              </a:rPr>
              <a:t>behaviors from employee, but we want to </a:t>
            </a:r>
            <a:r>
              <a:rPr lang="en-US" i="1" dirty="0">
                <a:solidFill>
                  <a:srgbClr val="000090"/>
                </a:solidFill>
                <a:ea typeface="+mn-ea"/>
                <a:cs typeface="+mn-cs"/>
              </a:rPr>
              <a:t>replace</a:t>
            </a:r>
            <a:r>
              <a:rPr lang="en-US" dirty="0">
                <a:solidFill>
                  <a:srgbClr val="000000"/>
                </a:solidFill>
                <a:ea typeface="+mn-ea"/>
                <a:cs typeface="+mn-cs"/>
              </a:rPr>
              <a:t> parts with new behavior:</a:t>
            </a:r>
          </a:p>
          <a:p>
            <a:pPr lvl="1" indent="-342900">
              <a:spcBef>
                <a:spcPts val="550"/>
              </a:spcBef>
              <a:buClr>
                <a:schemeClr val="accent6"/>
              </a:buClr>
              <a:buSzPct val="95000"/>
              <a:buFont typeface="Courier New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Lawyers get an extra week of paid vacation over base vacation (a total of 3).</a:t>
            </a:r>
          </a:p>
          <a:p>
            <a:pPr marL="735013" lvl="1" indent="-342900">
              <a:buClr>
                <a:schemeClr val="accent6"/>
              </a:buClr>
              <a:buSzPct val="85000"/>
              <a:buFont typeface="Courier New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Lawyers use a pink form when applying for vacation leave.</a:t>
            </a: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2A064CD-3ECB-604D-B7A6-10AB662096DA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24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1810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6B4AFD5-77F9-F045-A9FC-D33ACD14FFB8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25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Defining Methods in the Child Class: Overriding Methods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648200"/>
          </a:xfrm>
          <a:noFill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A child class can (have the option to) </a:t>
            </a:r>
            <a:r>
              <a:rPr lang="en-US" altLang="en-US" i="1" dirty="0">
                <a:solidFill>
                  <a:srgbClr val="CC0000"/>
                </a:solidFill>
                <a:ea typeface="ＭＳ Ｐゴシック" charset="-128"/>
              </a:rPr>
              <a:t>override</a:t>
            </a:r>
            <a:r>
              <a:rPr lang="en-US" altLang="en-US" dirty="0">
                <a:ea typeface="ＭＳ Ｐゴシック" charset="-128"/>
              </a:rPr>
              <a:t> the definition of an inherited method in favor of its own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that is, a child can </a:t>
            </a:r>
            <a:r>
              <a:rPr lang="en-US" altLang="en-US" u="sng" dirty="0">
                <a:ea typeface="ＭＳ Ｐゴシック" charset="-128"/>
              </a:rPr>
              <a:t>redefine</a:t>
            </a:r>
            <a:r>
              <a:rPr lang="en-US" altLang="en-US" dirty="0">
                <a:ea typeface="ＭＳ Ｐゴシック" charset="-128"/>
              </a:rPr>
              <a:t> a method that it inherits from its parent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the new method must have the </a:t>
            </a:r>
            <a:r>
              <a:rPr lang="en-US" altLang="en-US" u="sng" dirty="0">
                <a:ea typeface="ＭＳ Ｐゴシック" charset="-128"/>
              </a:rPr>
              <a:t>same signature</a:t>
            </a:r>
            <a:r>
              <a:rPr lang="en-US" altLang="en-US" dirty="0">
                <a:ea typeface="ＭＳ Ｐゴシック" charset="-128"/>
              </a:rPr>
              <a:t> as the parent's method, but can have different code in the body</a:t>
            </a:r>
          </a:p>
          <a:p>
            <a:pPr lvl="1">
              <a:lnSpc>
                <a:spcPct val="90000"/>
              </a:lnSpc>
            </a:pPr>
            <a:endParaRPr lang="en-US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The method invoked is always the one defined in the child class, </a:t>
            </a:r>
            <a:r>
              <a:rPr lang="en-US" altLang="en-US" u="sng" dirty="0">
                <a:ea typeface="ＭＳ Ｐゴシック" charset="-128"/>
              </a:rPr>
              <a:t>if the child class refines (overrides) a method</a:t>
            </a:r>
          </a:p>
        </p:txBody>
      </p:sp>
    </p:spTree>
    <p:extLst>
      <p:ext uri="{BB962C8B-B14F-4D97-AF65-F5344CB8AC3E}">
        <p14:creationId xmlns:p14="http://schemas.microsoft.com/office/powerpoint/2010/main" val="2010748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urier New" charset="0"/>
                <a:ea typeface="ＭＳ Ｐゴシック" charset="-128"/>
              </a:rPr>
              <a:t>Lawyer</a:t>
            </a:r>
            <a:r>
              <a:rPr lang="en-US" altLang="en-US">
                <a:ea typeface="ＭＳ Ｐゴシック" charset="-128"/>
              </a:rPr>
              <a:t> class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A class to represent lawyers.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Lawyer extends Employee {</a:t>
            </a:r>
          </a:p>
          <a:p>
            <a:pPr>
              <a:lnSpc>
                <a:spcPct val="90000"/>
              </a:lnSpc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Lawyer(String name) {</a:t>
            </a:r>
            <a:b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super(name); </a:t>
            </a:r>
            <a:b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}</a:t>
            </a:r>
          </a:p>
          <a:p>
            <a:pPr>
              <a:lnSpc>
                <a:spcPct val="90000"/>
              </a:lnSpc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endParaRPr lang="en-US" altLang="en-US" sz="16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// </a:t>
            </a:r>
            <a:r>
              <a:rPr lang="en-US" altLang="en-US" sz="16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overrides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600" b="1" dirty="0" err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getVacationDays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from Employee class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vacationDays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15;     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one more week vacation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endParaRPr lang="en-US" altLang="en-US" sz="16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// </a:t>
            </a:r>
            <a:r>
              <a:rPr lang="en-US" altLang="en-US" sz="16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overrides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600" b="1" dirty="0" err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getVacationForm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from Employee class</a:t>
            </a:r>
            <a:endParaRPr lang="en-US" altLang="en-US" sz="16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String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vacationForm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"pink";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sue()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("I'll see you in court!");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85CE1C0-1E43-524A-BF52-462D58A32E63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387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Overriding 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and the @Override annotation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772400" cy="5181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A class to represent lawyers.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Lawyer extends Employee {</a:t>
            </a:r>
          </a:p>
          <a:p>
            <a:pPr>
              <a:lnSpc>
                <a:spcPct val="90000"/>
              </a:lnSpc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Lawyer(String name) {</a:t>
            </a:r>
            <a:b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super(name); </a:t>
            </a:r>
            <a:b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}</a:t>
            </a:r>
          </a:p>
          <a:p>
            <a:pPr>
              <a:lnSpc>
                <a:spcPct val="90000"/>
              </a:lnSpc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endParaRPr lang="en-US" altLang="en-US" sz="16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</a:t>
            </a:r>
            <a:r>
              <a:rPr lang="en-US" altLang="en-US" sz="16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@Override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// optional hint to compiler to check spelling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int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vacationDays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15;           </a:t>
            </a: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one more week vacation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endParaRPr lang="en-US" altLang="en-US" sz="16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</a:t>
            </a:r>
            <a:r>
              <a:rPr lang="en-US" altLang="en-US" sz="16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@Override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b="1" dirty="0">
                <a:solidFill>
                  <a:srgbClr val="C00000"/>
                </a:solidFill>
                <a:latin typeface="Courier New" charset="0"/>
                <a:ea typeface="ＭＳ Ｐゴシック" charset="-128"/>
              </a:rPr>
              <a:t>    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String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vacationForm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"pink";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sue()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("I'll see you in court!");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85CE1C0-1E43-524A-BF52-462D58A32E63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27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687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9CFA09E-B8F2-4849-A811-87B862A4EFD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28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>
                <a:ea typeface="ＭＳ Ｐゴシック" charset="-128"/>
              </a:rPr>
              <a:t>Overloading vs. Overriding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rgbClr val="CC0000"/>
                </a:solidFill>
                <a:ea typeface="ＭＳ Ｐゴシック" charset="-128"/>
              </a:rPr>
              <a:t>Overloading</a:t>
            </a:r>
            <a:r>
              <a:rPr lang="en-US" altLang="en-US" sz="2400" dirty="0">
                <a:ea typeface="ＭＳ Ｐゴシック" charset="-128"/>
              </a:rPr>
              <a:t> deals with multiple methods in the </a:t>
            </a:r>
            <a:r>
              <a:rPr lang="en-US" altLang="en-US" sz="2400" u="sng" dirty="0">
                <a:ea typeface="ＭＳ Ｐゴシック" charset="-128"/>
              </a:rPr>
              <a:t>same class</a:t>
            </a:r>
            <a:r>
              <a:rPr lang="en-US" altLang="en-US" sz="2400" dirty="0">
                <a:ea typeface="ＭＳ Ｐゴシック" charset="-128"/>
              </a:rPr>
              <a:t> with the same name but different signatures</a:t>
            </a:r>
          </a:p>
          <a:p>
            <a:pPr>
              <a:lnSpc>
                <a:spcPct val="90000"/>
              </a:lnSpc>
            </a:pPr>
            <a:endParaRPr lang="en-US" altLang="en-US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en-US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rgbClr val="CC0000"/>
                </a:solidFill>
                <a:ea typeface="ＭＳ Ｐゴシック" charset="-128"/>
              </a:rPr>
              <a:t>Overloading</a:t>
            </a:r>
            <a:r>
              <a:rPr lang="en-US" altLang="en-US" sz="2400" dirty="0">
                <a:ea typeface="ＭＳ Ｐゴシック" charset="-128"/>
              </a:rPr>
              <a:t> lets you define a similar operation in different ways for different </a:t>
            </a:r>
            <a:r>
              <a:rPr lang="en-US" altLang="en-US" sz="2400" u="sng" dirty="0">
                <a:ea typeface="ＭＳ Ｐゴシック" charset="-128"/>
              </a:rPr>
              <a:t>data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body" sz="half" idx="2"/>
          </p:nvPr>
        </p:nvSpPr>
        <p:spPr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rgbClr val="C00000"/>
                </a:solidFill>
                <a:ea typeface="ＭＳ Ｐゴシック" charset="-128"/>
              </a:rPr>
              <a:t>Overriding</a:t>
            </a:r>
            <a:r>
              <a:rPr lang="en-US" altLang="en-US" sz="2400" dirty="0">
                <a:ea typeface="ＭＳ Ｐゴシック" charset="-128"/>
              </a:rPr>
              <a:t> deals with two methods, </a:t>
            </a:r>
            <a:r>
              <a:rPr lang="en-US" altLang="en-US" sz="2400" u="sng" dirty="0">
                <a:ea typeface="ＭＳ Ｐゴシック" charset="-128"/>
              </a:rPr>
              <a:t>one in a parent class and one in a child class</a:t>
            </a:r>
            <a:r>
              <a:rPr lang="en-US" altLang="en-US" sz="2400" dirty="0">
                <a:ea typeface="ＭＳ Ｐゴシック" charset="-128"/>
              </a:rPr>
              <a:t>, that have the same signature</a:t>
            </a:r>
          </a:p>
          <a:p>
            <a:pPr>
              <a:lnSpc>
                <a:spcPct val="90000"/>
              </a:lnSpc>
            </a:pPr>
            <a:endParaRPr lang="en-US" altLang="en-US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endParaRPr lang="en-US" altLang="en-US" sz="2400" dirty="0">
              <a:ea typeface="ＭＳ Ｐゴシック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>
                <a:solidFill>
                  <a:srgbClr val="C00000"/>
                </a:solidFill>
                <a:ea typeface="ＭＳ Ｐゴシック" charset="-128"/>
              </a:rPr>
              <a:t>Overriding</a:t>
            </a:r>
            <a:r>
              <a:rPr lang="en-US" altLang="en-US" sz="2400" dirty="0">
                <a:ea typeface="ＭＳ Ｐゴシック" charset="-128"/>
              </a:rPr>
              <a:t> lets you define a similar operation in different ways for different </a:t>
            </a:r>
            <a:r>
              <a:rPr lang="en-US" altLang="en-US" sz="2400" u="sng" dirty="0">
                <a:ea typeface="ＭＳ Ｐゴシック" charset="-128"/>
              </a:rPr>
              <a:t>object types</a:t>
            </a:r>
          </a:p>
        </p:txBody>
      </p:sp>
    </p:spTree>
    <p:extLst>
      <p:ext uri="{BB962C8B-B14F-4D97-AF65-F5344CB8AC3E}">
        <p14:creationId xmlns:p14="http://schemas.microsoft.com/office/powerpoint/2010/main" val="176481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nimBg="1"/>
      <p:bldP spid="82948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07C12E4-002E-DF49-B13F-D79CA68F5031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29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Admin and recap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Class inheritance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why and how?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object construction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“mutation” (overriding)</a:t>
            </a:r>
          </a:p>
          <a:p>
            <a:pPr marL="1200150" lvl="2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Good overriding design</a:t>
            </a:r>
          </a:p>
        </p:txBody>
      </p:sp>
    </p:spTree>
    <p:extLst>
      <p:ext uri="{BB962C8B-B14F-4D97-AF65-F5344CB8AC3E}">
        <p14:creationId xmlns:p14="http://schemas.microsoft.com/office/powerpoint/2010/main" val="1424859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1DE7461-9273-0F4B-B163-C30C5E25391C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533400" y="228600"/>
            <a:ext cx="8305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3200" u="sng" dirty="0">
                <a:solidFill>
                  <a:srgbClr val="3333CC"/>
                </a:solidFill>
                <a:latin typeface="Comic Sans MS" charset="0"/>
              </a:rPr>
              <a:t>Recap: The </a:t>
            </a:r>
            <a:r>
              <a:rPr lang="en-US" altLang="en-US" sz="3200" u="sng" dirty="0" err="1">
                <a:solidFill>
                  <a:srgbClr val="3333CC"/>
                </a:solidFill>
                <a:latin typeface="Comic Sans MS" charset="0"/>
              </a:rPr>
              <a:t>GeoVisualization</a:t>
            </a:r>
            <a:r>
              <a:rPr lang="en-US" altLang="en-US" sz="3200" u="sng" dirty="0">
                <a:solidFill>
                  <a:srgbClr val="3333CC"/>
                </a:solidFill>
                <a:latin typeface="Comic Sans MS" charset="0"/>
              </a:rPr>
              <a:t> Domain and OO Composition/Association Relationships</a:t>
            </a:r>
          </a:p>
        </p:txBody>
      </p:sp>
      <p:sp>
        <p:nvSpPr>
          <p:cNvPr id="49155" name="Text Box 4"/>
          <p:cNvSpPr txBox="1">
            <a:spLocks noChangeArrowheads="1"/>
          </p:cNvSpPr>
          <p:nvPr/>
        </p:nvSpPr>
        <p:spPr bwMode="auto">
          <a:xfrm>
            <a:off x="608013" y="1828800"/>
            <a:ext cx="1754187" cy="61595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 rIns="182880" bIns="91440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Courier New" charset="0"/>
              </a:rPr>
              <a:t>GeoMap</a:t>
            </a:r>
          </a:p>
        </p:txBody>
      </p:sp>
      <p:sp>
        <p:nvSpPr>
          <p:cNvPr id="49156" name="Text Box 9"/>
          <p:cNvSpPr txBox="1">
            <a:spLocks noChangeArrowheads="1"/>
          </p:cNvSpPr>
          <p:nvPr/>
        </p:nvSpPr>
        <p:spPr bwMode="auto">
          <a:xfrm>
            <a:off x="3810000" y="1828800"/>
            <a:ext cx="1981200" cy="61595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 rIns="182880" bIns="91440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Courier New" charset="0"/>
              </a:rPr>
              <a:t>Region</a:t>
            </a:r>
          </a:p>
        </p:txBody>
      </p:sp>
      <p:sp>
        <p:nvSpPr>
          <p:cNvPr id="49157" name="Text Box 37"/>
          <p:cNvSpPr txBox="1">
            <a:spLocks noChangeArrowheads="1"/>
          </p:cNvSpPr>
          <p:nvPr/>
        </p:nvSpPr>
        <p:spPr bwMode="auto">
          <a:xfrm>
            <a:off x="3810000" y="3879850"/>
            <a:ext cx="1981200" cy="61595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 rIns="182880" bIns="91440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Courier New" charset="0"/>
              </a:rPr>
              <a:t>Polygon</a:t>
            </a:r>
          </a:p>
        </p:txBody>
      </p:sp>
      <p:sp>
        <p:nvSpPr>
          <p:cNvPr id="49158" name="Text Box 39"/>
          <p:cNvSpPr txBox="1">
            <a:spLocks noChangeArrowheads="1"/>
          </p:cNvSpPr>
          <p:nvPr/>
        </p:nvSpPr>
        <p:spPr bwMode="auto">
          <a:xfrm>
            <a:off x="7239000" y="1828800"/>
            <a:ext cx="1752600" cy="61595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 rIns="182880" bIns="91440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Courier New" charset="0"/>
              </a:rPr>
              <a:t>Color</a:t>
            </a:r>
          </a:p>
        </p:txBody>
      </p:sp>
      <p:sp>
        <p:nvSpPr>
          <p:cNvPr id="49159" name="Text Box 37"/>
          <p:cNvSpPr txBox="1">
            <a:spLocks noChangeArrowheads="1"/>
          </p:cNvSpPr>
          <p:nvPr/>
        </p:nvSpPr>
        <p:spPr bwMode="auto">
          <a:xfrm>
            <a:off x="3810000" y="5943600"/>
            <a:ext cx="1981200" cy="61595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 rIns="182880" bIns="91440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latin typeface="Courier New" charset="0"/>
              </a:rPr>
              <a:t>Point</a:t>
            </a: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362200" y="1600200"/>
            <a:ext cx="1447800" cy="685800"/>
            <a:chOff x="2362200" y="1600200"/>
            <a:chExt cx="1447800" cy="685800"/>
          </a:xfrm>
        </p:grpSpPr>
        <p:grpSp>
          <p:nvGrpSpPr>
            <p:cNvPr id="49179" name="Group 12"/>
            <p:cNvGrpSpPr>
              <a:grpSpLocks/>
            </p:cNvGrpSpPr>
            <p:nvPr/>
          </p:nvGrpSpPr>
          <p:grpSpPr bwMode="auto">
            <a:xfrm>
              <a:off x="2362200" y="1981200"/>
              <a:ext cx="1447800" cy="304800"/>
              <a:chOff x="1676400" y="3581400"/>
              <a:chExt cx="1447800" cy="304800"/>
            </a:xfrm>
          </p:grpSpPr>
          <p:sp>
            <p:nvSpPr>
              <p:cNvPr id="49182" name="Diamond 9"/>
              <p:cNvSpPr>
                <a:spLocks noChangeArrowheads="1"/>
              </p:cNvSpPr>
              <p:nvPr/>
            </p:nvSpPr>
            <p:spPr bwMode="auto">
              <a:xfrm>
                <a:off x="1676400" y="3581400"/>
                <a:ext cx="609600" cy="304800"/>
              </a:xfrm>
              <a:prstGeom prst="diamond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en-US" altLang="en-US"/>
              </a:p>
            </p:txBody>
          </p:sp>
          <p:cxnSp>
            <p:nvCxnSpPr>
              <p:cNvPr id="49183" name="Straight Connector 11"/>
              <p:cNvCxnSpPr>
                <a:cxnSpLocks noChangeShapeType="1"/>
                <a:stCxn id="49182" idx="3"/>
                <a:endCxn id="49156" idx="1"/>
              </p:cNvCxnSpPr>
              <p:nvPr/>
            </p:nvCxnSpPr>
            <p:spPr bwMode="auto">
              <a:xfrm>
                <a:off x="2286000" y="3733800"/>
                <a:ext cx="838200" cy="297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9180" name="Rectangle 14"/>
            <p:cNvSpPr>
              <a:spLocks noChangeArrowheads="1"/>
            </p:cNvSpPr>
            <p:nvPr/>
          </p:nvSpPr>
          <p:spPr bwMode="auto">
            <a:xfrm>
              <a:off x="2743200" y="1600200"/>
              <a:ext cx="4026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1</a:t>
              </a:r>
              <a:endParaRPr lang="en-US" altLang="en-US"/>
            </a:p>
          </p:txBody>
        </p:sp>
        <p:sp>
          <p:nvSpPr>
            <p:cNvPr id="49181" name="Rectangle 37"/>
            <p:cNvSpPr>
              <a:spLocks noChangeArrowheads="1"/>
            </p:cNvSpPr>
            <p:nvPr/>
          </p:nvSpPr>
          <p:spPr bwMode="auto">
            <a:xfrm>
              <a:off x="3331126" y="1600200"/>
              <a:ext cx="4026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m</a:t>
              </a:r>
              <a:endParaRPr lang="en-US" alt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5791200" y="1600200"/>
            <a:ext cx="1524000" cy="536575"/>
            <a:chOff x="2362200" y="1600200"/>
            <a:chExt cx="1524000" cy="536377"/>
          </a:xfrm>
        </p:grpSpPr>
        <p:cxnSp>
          <p:nvCxnSpPr>
            <p:cNvPr id="49176" name="Straight Connector 44"/>
            <p:cNvCxnSpPr>
              <a:cxnSpLocks noChangeShapeType="1"/>
              <a:stCxn id="49156" idx="3"/>
            </p:cNvCxnSpPr>
            <p:nvPr/>
          </p:nvCxnSpPr>
          <p:spPr bwMode="auto">
            <a:xfrm>
              <a:off x="2362200" y="2136577"/>
              <a:ext cx="1447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177" name="Rectangle 41"/>
            <p:cNvSpPr>
              <a:spLocks noChangeArrowheads="1"/>
            </p:cNvSpPr>
            <p:nvPr/>
          </p:nvSpPr>
          <p:spPr bwMode="auto">
            <a:xfrm>
              <a:off x="2362200" y="1600200"/>
              <a:ext cx="4026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m</a:t>
              </a:r>
              <a:endParaRPr lang="en-US" altLang="en-US"/>
            </a:p>
          </p:txBody>
        </p:sp>
        <p:sp>
          <p:nvSpPr>
            <p:cNvPr id="49178" name="Rectangle 42"/>
            <p:cNvSpPr>
              <a:spLocks noChangeArrowheads="1"/>
            </p:cNvSpPr>
            <p:nvPr/>
          </p:nvSpPr>
          <p:spPr bwMode="auto">
            <a:xfrm>
              <a:off x="3483526" y="1600200"/>
              <a:ext cx="4026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2</a:t>
              </a:r>
              <a:endParaRPr lang="en-US" alt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 rot="5400000">
            <a:off x="4240213" y="2922587"/>
            <a:ext cx="1524000" cy="555625"/>
            <a:chOff x="2362200" y="1730927"/>
            <a:chExt cx="1524000" cy="555073"/>
          </a:xfrm>
        </p:grpSpPr>
        <p:grpSp>
          <p:nvGrpSpPr>
            <p:cNvPr id="49171" name="Group 46"/>
            <p:cNvGrpSpPr>
              <a:grpSpLocks/>
            </p:cNvGrpSpPr>
            <p:nvPr/>
          </p:nvGrpSpPr>
          <p:grpSpPr bwMode="auto">
            <a:xfrm>
              <a:off x="2362200" y="1981200"/>
              <a:ext cx="1447800" cy="304800"/>
              <a:chOff x="1676400" y="3581400"/>
              <a:chExt cx="1447800" cy="304800"/>
            </a:xfrm>
          </p:grpSpPr>
          <p:sp>
            <p:nvSpPr>
              <p:cNvPr id="49174" name="Diamond 49"/>
              <p:cNvSpPr>
                <a:spLocks noChangeArrowheads="1"/>
              </p:cNvSpPr>
              <p:nvPr/>
            </p:nvSpPr>
            <p:spPr bwMode="auto">
              <a:xfrm>
                <a:off x="1676400" y="3581400"/>
                <a:ext cx="609600" cy="304800"/>
              </a:xfrm>
              <a:prstGeom prst="diamond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en-US" altLang="en-US"/>
              </a:p>
            </p:txBody>
          </p:sp>
          <p:cxnSp>
            <p:nvCxnSpPr>
              <p:cNvPr id="49175" name="Straight Connector 50"/>
              <p:cNvCxnSpPr>
                <a:cxnSpLocks noChangeShapeType="1"/>
                <a:stCxn id="49174" idx="3"/>
              </p:cNvCxnSpPr>
              <p:nvPr/>
            </p:nvCxnSpPr>
            <p:spPr bwMode="auto">
              <a:xfrm>
                <a:off x="2286000" y="3733800"/>
                <a:ext cx="838200" cy="297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9172" name="Rectangle 47"/>
            <p:cNvSpPr>
              <a:spLocks noChangeArrowheads="1"/>
            </p:cNvSpPr>
            <p:nvPr/>
          </p:nvSpPr>
          <p:spPr bwMode="auto">
            <a:xfrm rot="-5400000">
              <a:off x="2743201" y="1670654"/>
              <a:ext cx="4026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1</a:t>
              </a:r>
              <a:endParaRPr lang="en-US" altLang="en-US"/>
            </a:p>
          </p:txBody>
        </p:sp>
        <p:sp>
          <p:nvSpPr>
            <p:cNvPr id="49173" name="Rectangle 48"/>
            <p:cNvSpPr>
              <a:spLocks noChangeArrowheads="1"/>
            </p:cNvSpPr>
            <p:nvPr/>
          </p:nvSpPr>
          <p:spPr bwMode="auto">
            <a:xfrm rot="-5400000">
              <a:off x="3423253" y="1670654"/>
              <a:ext cx="4026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1</a:t>
              </a:r>
              <a:endParaRPr lang="en-US" altLang="en-US"/>
            </a:p>
          </p:txBody>
        </p:sp>
      </p:grpSp>
      <p:grpSp>
        <p:nvGrpSpPr>
          <p:cNvPr id="53" name="Group 52"/>
          <p:cNvGrpSpPr>
            <a:grpSpLocks/>
          </p:cNvGrpSpPr>
          <p:nvPr/>
        </p:nvGrpSpPr>
        <p:grpSpPr bwMode="auto">
          <a:xfrm rot="5400000">
            <a:off x="4217988" y="4979987"/>
            <a:ext cx="1524000" cy="555625"/>
            <a:chOff x="2362200" y="1730927"/>
            <a:chExt cx="1524000" cy="555073"/>
          </a:xfrm>
        </p:grpSpPr>
        <p:grpSp>
          <p:nvGrpSpPr>
            <p:cNvPr id="49166" name="Group 53"/>
            <p:cNvGrpSpPr>
              <a:grpSpLocks/>
            </p:cNvGrpSpPr>
            <p:nvPr/>
          </p:nvGrpSpPr>
          <p:grpSpPr bwMode="auto">
            <a:xfrm>
              <a:off x="2362200" y="1981200"/>
              <a:ext cx="1447800" cy="304800"/>
              <a:chOff x="1676400" y="3581400"/>
              <a:chExt cx="1447800" cy="304800"/>
            </a:xfrm>
          </p:grpSpPr>
          <p:sp>
            <p:nvSpPr>
              <p:cNvPr id="49169" name="Diamond 56"/>
              <p:cNvSpPr>
                <a:spLocks noChangeArrowheads="1"/>
              </p:cNvSpPr>
              <p:nvPr/>
            </p:nvSpPr>
            <p:spPr bwMode="auto">
              <a:xfrm>
                <a:off x="1676400" y="3581400"/>
                <a:ext cx="609600" cy="304800"/>
              </a:xfrm>
              <a:prstGeom prst="diamond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en-US" altLang="en-US"/>
              </a:p>
            </p:txBody>
          </p:sp>
          <p:cxnSp>
            <p:nvCxnSpPr>
              <p:cNvPr id="49170" name="Straight Connector 57"/>
              <p:cNvCxnSpPr>
                <a:cxnSpLocks noChangeShapeType="1"/>
                <a:stCxn id="49169" idx="3"/>
              </p:cNvCxnSpPr>
              <p:nvPr/>
            </p:nvCxnSpPr>
            <p:spPr bwMode="auto">
              <a:xfrm>
                <a:off x="2286000" y="3733800"/>
                <a:ext cx="838200" cy="297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9167" name="Rectangle 54"/>
            <p:cNvSpPr>
              <a:spLocks noChangeArrowheads="1"/>
            </p:cNvSpPr>
            <p:nvPr/>
          </p:nvSpPr>
          <p:spPr bwMode="auto">
            <a:xfrm rot="-5400000">
              <a:off x="2743201" y="1670654"/>
              <a:ext cx="4026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1</a:t>
              </a:r>
              <a:endParaRPr lang="en-US" altLang="en-US"/>
            </a:p>
          </p:txBody>
        </p:sp>
        <p:sp>
          <p:nvSpPr>
            <p:cNvPr id="49168" name="Rectangle 55"/>
            <p:cNvSpPr>
              <a:spLocks noChangeArrowheads="1"/>
            </p:cNvSpPr>
            <p:nvPr/>
          </p:nvSpPr>
          <p:spPr bwMode="auto">
            <a:xfrm rot="-5400000">
              <a:off x="3423253" y="1670654"/>
              <a:ext cx="402674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m</a:t>
              </a:r>
              <a:endParaRPr lang="en-US" altLang="en-US"/>
            </a:p>
          </p:txBody>
        </p:sp>
      </p:grpSp>
      <p:sp>
        <p:nvSpPr>
          <p:cNvPr id="60" name="Rectangular Callout 59"/>
          <p:cNvSpPr/>
          <p:nvPr/>
        </p:nvSpPr>
        <p:spPr bwMode="auto">
          <a:xfrm>
            <a:off x="838200" y="3352800"/>
            <a:ext cx="1600200" cy="685800"/>
          </a:xfrm>
          <a:prstGeom prst="wedgeRectCallout">
            <a:avLst>
              <a:gd name="adj1" fmla="val 92994"/>
              <a:gd name="adj2" fmla="val -215866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800" dirty="0">
                <a:latin typeface="Times New Roman" pitchFamily="18" charset="0"/>
                <a:ea typeface="+mn-ea"/>
                <a:cs typeface="ＭＳ Ｐゴシック" charset="0"/>
              </a:rPr>
              <a:t>A </a:t>
            </a:r>
            <a:r>
              <a:rPr lang="en-US" sz="1800" dirty="0">
                <a:solidFill>
                  <a:srgbClr val="660066"/>
                </a:solidFill>
                <a:latin typeface="Times New Roman" pitchFamily="18" charset="0"/>
                <a:ea typeface="+mn-ea"/>
                <a:cs typeface="ＭＳ Ｐゴシック" charset="0"/>
              </a:rPr>
              <a:t>composition</a:t>
            </a:r>
            <a:r>
              <a:rPr lang="en-US" sz="1800" dirty="0">
                <a:latin typeface="Times New Roman" pitchFamily="18" charset="0"/>
                <a:ea typeface="+mn-ea"/>
                <a:cs typeface="ＭＳ Ｐゴシック" charset="0"/>
              </a:rPr>
              <a:t> relationship</a:t>
            </a:r>
          </a:p>
        </p:txBody>
      </p:sp>
      <p:sp>
        <p:nvSpPr>
          <p:cNvPr id="61" name="Rectangular Callout 60"/>
          <p:cNvSpPr/>
          <p:nvPr/>
        </p:nvSpPr>
        <p:spPr bwMode="auto">
          <a:xfrm>
            <a:off x="6629400" y="3581400"/>
            <a:ext cx="1600200" cy="685800"/>
          </a:xfrm>
          <a:prstGeom prst="wedgeRectCallout">
            <a:avLst>
              <a:gd name="adj1" fmla="val -60566"/>
              <a:gd name="adj2" fmla="val -256128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800" dirty="0">
                <a:latin typeface="Times New Roman" pitchFamily="18" charset="0"/>
                <a:ea typeface="+mn-ea"/>
                <a:cs typeface="ＭＳ Ｐゴシック" charset="0"/>
              </a:rPr>
              <a:t>An </a:t>
            </a:r>
            <a:r>
              <a:rPr lang="en-US" sz="1800" dirty="0">
                <a:solidFill>
                  <a:srgbClr val="660066"/>
                </a:solidFill>
                <a:latin typeface="Times New Roman" pitchFamily="18" charset="0"/>
                <a:ea typeface="+mn-ea"/>
                <a:cs typeface="ＭＳ Ｐゴシック" charset="0"/>
              </a:rPr>
              <a:t>association</a:t>
            </a:r>
            <a:r>
              <a:rPr lang="en-US" sz="1800" dirty="0">
                <a:solidFill>
                  <a:srgbClr val="008000"/>
                </a:solidFill>
                <a:latin typeface="Times New Roman" pitchFamily="18" charset="0"/>
                <a:ea typeface="+mn-ea"/>
                <a:cs typeface="ＭＳ Ｐゴシック" charset="0"/>
              </a:rPr>
              <a:t> </a:t>
            </a:r>
            <a:r>
              <a:rPr lang="en-US" sz="1800" dirty="0">
                <a:latin typeface="Times New Roman" pitchFamily="18" charset="0"/>
                <a:ea typeface="+mn-ea"/>
                <a:cs typeface="ＭＳ Ｐゴシック" charset="0"/>
              </a:rPr>
              <a:t>relationship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Marketer class</a:t>
            </a: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6106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A class to represent marketers.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Marketer extends Employee {</a:t>
            </a:r>
          </a:p>
          <a:p>
            <a:pPr>
              <a:lnSpc>
                <a:spcPct val="90000"/>
              </a:lnSpc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public Marketer(String name) {</a:t>
            </a:r>
            <a:b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super(name); </a:t>
            </a:r>
            <a:b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}</a:t>
            </a:r>
          </a:p>
          <a:p>
            <a:pPr>
              <a:lnSpc>
                <a:spcPct val="90000"/>
              </a:lnSpc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endParaRPr lang="en-US" altLang="en-US" sz="20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public void advertise()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</a:t>
            </a:r>
            <a:r>
              <a:rPr lang="en-US" altLang="en-US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("Act while supplies last!");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endParaRPr lang="en-US" altLang="en-US" sz="20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// override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public double pay()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return 60000.0;      </a:t>
            </a:r>
            <a:r>
              <a:rPr lang="en-US" altLang="en-US" sz="20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$60,000 = +20% of 50,000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  <a:p>
            <a:pPr>
              <a:buFont typeface="Wingdings" charset="2"/>
              <a:buNone/>
              <a:tabLst>
                <a:tab pos="273050" algn="l"/>
                <a:tab pos="385763" algn="l"/>
                <a:tab pos="842963" algn="l"/>
                <a:tab pos="1300163" algn="l"/>
                <a:tab pos="1757363" algn="l"/>
                <a:tab pos="2214563" algn="l"/>
                <a:tab pos="2671763" algn="l"/>
                <a:tab pos="3128963" algn="l"/>
                <a:tab pos="3586163" algn="l"/>
                <a:tab pos="4043363" algn="l"/>
                <a:tab pos="4500563" algn="l"/>
                <a:tab pos="4957763" algn="l"/>
                <a:tab pos="5414963" algn="l"/>
                <a:tab pos="5872163" algn="l"/>
                <a:tab pos="6329363" algn="l"/>
                <a:tab pos="6786563" algn="l"/>
                <a:tab pos="7243763" algn="l"/>
                <a:tab pos="7700963" algn="l"/>
                <a:tab pos="8158163" algn="l"/>
                <a:tab pos="8615363" algn="l"/>
                <a:tab pos="9072563" algn="l"/>
              </a:tabLst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A7896C6-D424-1042-94AA-BF3FD38D69A8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30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6172200"/>
            <a:ext cx="72971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altLang="ja-JP" sz="28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Anything you do not like about the design?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7BE44B-80B5-D263-8E39-C3CB6C7DB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5257800"/>
            <a:ext cx="4589026" cy="250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0916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A Problem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75"/>
              </a:spcBef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 sz="7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Marketer extends Employee {</a:t>
            </a:r>
          </a:p>
          <a:p>
            <a:pPr>
              <a:lnSpc>
                <a:spcPct val="90000"/>
              </a:lnSpc>
              <a:spcBef>
                <a:spcPts val="400"/>
              </a:spcBef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double pay() {</a:t>
            </a:r>
          </a:p>
          <a:p>
            <a:pPr>
              <a:lnSpc>
                <a:spcPct val="90000"/>
              </a:lnSpc>
              <a:spcBef>
                <a:spcPts val="400"/>
              </a:spcBef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60000.0;</a:t>
            </a:r>
          </a:p>
          <a:p>
            <a:pPr>
              <a:lnSpc>
                <a:spcPct val="90000"/>
              </a:lnSpc>
              <a:spcBef>
                <a:spcPts val="400"/>
              </a:spcBef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spcBef>
                <a:spcPts val="400"/>
              </a:spcBef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...</a:t>
            </a:r>
          </a:p>
          <a:p>
            <a:pPr>
              <a:lnSpc>
                <a:spcPct val="90000"/>
              </a:lnSpc>
              <a:spcBef>
                <a:spcPts val="400"/>
              </a:spcBef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  <a:p>
            <a:pPr>
              <a:lnSpc>
                <a:spcPct val="90000"/>
              </a:lnSpc>
              <a:spcBef>
                <a:spcPts val="325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 sz="13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buClr>
                <a:srgbClr val="2DA2BF"/>
              </a:buClr>
              <a:buFont typeface="Wingdings 2" charset="2"/>
              <a:buChar char="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Problem: The policy is that Marketer</a:t>
            </a:r>
            <a:r>
              <a:rPr lang="ja-JP" altLang="en-US" dirty="0">
                <a:solidFill>
                  <a:srgbClr val="000000"/>
                </a:solidFill>
                <a:ea typeface="ＭＳ Ｐゴシック" charset="-128"/>
              </a:rPr>
              <a:t>‘</a:t>
            </a:r>
            <a:r>
              <a:rPr lang="en-US" altLang="ja-JP" dirty="0">
                <a:solidFill>
                  <a:srgbClr val="000000"/>
                </a:solidFill>
                <a:ea typeface="ＭＳ Ｐゴシック" charset="-128"/>
              </a:rPr>
              <a:t>s salaries are based on the </a:t>
            </a:r>
            <a:r>
              <a:rPr lang="en-US" altLang="ja-JP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Employee</a:t>
            </a:r>
            <a:r>
              <a:rPr lang="ja-JP" altLang="en-US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’</a:t>
            </a:r>
            <a:r>
              <a:rPr lang="en-US" altLang="ja-JP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</a:t>
            </a:r>
            <a:r>
              <a:rPr lang="en-US" altLang="ja-JP" dirty="0">
                <a:solidFill>
                  <a:srgbClr val="000000"/>
                </a:solidFill>
                <a:ea typeface="ＭＳ Ｐゴシック" charset="-128"/>
              </a:rPr>
              <a:t> base salary (20% more than base), but the </a:t>
            </a:r>
            <a:r>
              <a:rPr lang="en-US" altLang="ja-JP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pay </a:t>
            </a:r>
            <a:r>
              <a:rPr lang="en-US" altLang="ja-JP" dirty="0">
                <a:solidFill>
                  <a:srgbClr val="000000"/>
                </a:solidFill>
                <a:ea typeface="ＭＳ Ｐゴシック" charset="-128"/>
              </a:rPr>
              <a:t>code does not reflect this.</a:t>
            </a:r>
            <a:endParaRPr lang="en-US" altLang="en-US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E12804E-8334-E54E-80A7-03BEED10FCE8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31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21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>
                <a:ea typeface="ＭＳ Ｐゴシック" charset="-128"/>
              </a:rPr>
              <a:t>Motivation: Changes </a:t>
            </a:r>
            <a:r>
              <a:rPr lang="en-US" altLang="en-US" sz="2800" dirty="0">
                <a:ea typeface="ＭＳ Ｐゴシック" charset="-128"/>
              </a:rPr>
              <a:t>to Common Behavior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spcBef>
                <a:spcPts val="550"/>
              </a:spcBef>
              <a:buClr>
                <a:srgbClr val="22228B"/>
              </a:buClr>
              <a:buSzPct val="95000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400" dirty="0">
                <a:solidFill>
                  <a:srgbClr val="000000"/>
                </a:solidFill>
                <a:ea typeface="ＭＳ Ｐゴシック" charset="-128"/>
              </a:rPr>
              <a:t> Imagine a company-wide change affecting all employees.</a:t>
            </a:r>
          </a:p>
          <a:p>
            <a:pPr marL="269875" indent="-269875"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endParaRPr lang="en-US" altLang="en-US" sz="2400" dirty="0">
              <a:solidFill>
                <a:srgbClr val="000000"/>
              </a:solidFill>
              <a:ea typeface="ＭＳ Ｐゴシック" charset="-128"/>
            </a:endParaRPr>
          </a:p>
          <a:p>
            <a:pPr marL="269875" indent="-269875"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400" dirty="0">
                <a:solidFill>
                  <a:srgbClr val="000000"/>
                </a:solidFill>
                <a:ea typeface="ＭＳ Ｐゴシック" charset="-128"/>
              </a:rPr>
              <a:t> Example: Everyone is given a $10,000 raise due to inflation.</a:t>
            </a:r>
          </a:p>
          <a:p>
            <a:pPr marL="735013" lvl="1" indent="-342900">
              <a:buClr>
                <a:srgbClr val="2DA2BF"/>
              </a:buClr>
              <a:buSzPct val="85000"/>
              <a:buFont typeface="Courier New" charset="0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000" dirty="0">
                <a:solidFill>
                  <a:srgbClr val="000000"/>
                </a:solidFill>
                <a:ea typeface="ＭＳ Ｐゴシック" charset="-128"/>
              </a:rPr>
              <a:t>The base employee salary is now $60,000.</a:t>
            </a:r>
            <a:endParaRPr lang="en-US" altLang="en-US" sz="2200" dirty="0">
              <a:solidFill>
                <a:srgbClr val="000000"/>
              </a:solidFill>
              <a:ea typeface="ＭＳ Ｐゴシック" charset="-128"/>
            </a:endParaRPr>
          </a:p>
          <a:p>
            <a:pPr lvl="1" indent="-342900">
              <a:spcBef>
                <a:spcPts val="550"/>
              </a:spcBef>
              <a:buClr>
                <a:srgbClr val="22228B"/>
              </a:buClr>
              <a:buSzPct val="95000"/>
              <a:buFont typeface="Courier New" charset="0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000" dirty="0">
                <a:solidFill>
                  <a:srgbClr val="000000"/>
                </a:solidFill>
                <a:ea typeface="ＭＳ Ｐゴシック" charset="-128"/>
              </a:rPr>
              <a:t> We modify Employee’s pay method to reflect this policy change.</a:t>
            </a:r>
          </a:p>
          <a:p>
            <a:pPr marL="269875" indent="-269875">
              <a:buFont typeface="Wingdings" charset="2"/>
              <a:buNone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64BBA2-783A-5542-9244-DABCCEA73195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32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7216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Modifying the superclass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b="1" dirty="0">
                <a:solidFill>
                  <a:srgbClr val="008080"/>
                </a:solidFill>
                <a:latin typeface="Courier New" charset="0"/>
              </a:rPr>
              <a:t>// A class to represent employees in general (20-page manual).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public class Employee {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   public </a:t>
            </a:r>
            <a:r>
              <a:rPr lang="en-US" sz="1600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hours() {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       return 40;           </a:t>
            </a:r>
            <a:r>
              <a:rPr lang="en-US" sz="1600" b="1" dirty="0">
                <a:solidFill>
                  <a:srgbClr val="008080"/>
                </a:solidFill>
                <a:latin typeface="Courier New" charset="0"/>
              </a:rPr>
              <a:t>// works 40 hours / week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700" dirty="0">
                <a:solidFill>
                  <a:srgbClr val="000000"/>
                </a:solidFill>
                <a:latin typeface="Courier New" charset="0"/>
              </a:rPr>
              <a:t>    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   public double pay() {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b="1" dirty="0">
                <a:solidFill>
                  <a:srgbClr val="000000"/>
                </a:solidFill>
                <a:latin typeface="Courier New" charset="0"/>
              </a:rPr>
              <a:t>        return 60000.0;      </a:t>
            </a:r>
            <a:r>
              <a:rPr lang="en-US" sz="1600" b="1" dirty="0">
                <a:solidFill>
                  <a:srgbClr val="008080"/>
                </a:solidFill>
                <a:latin typeface="Courier New" charset="0"/>
              </a:rPr>
              <a:t>// $60,000.00 / year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700" dirty="0">
                <a:solidFill>
                  <a:srgbClr val="000000"/>
                </a:solidFill>
                <a:latin typeface="Courier New" charset="0"/>
              </a:rPr>
              <a:t>    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    ...</a:t>
            </a:r>
          </a:p>
          <a:p>
            <a:pPr marL="269875" indent="-269875">
              <a:lnSpc>
                <a:spcPct val="90000"/>
              </a:lnSpc>
              <a:buFont typeface="Wingdings" charset="0"/>
              <a:buNone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16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marL="269875" indent="-269875">
              <a:lnSpc>
                <a:spcPct val="90000"/>
              </a:lnSpc>
              <a:buFont typeface="Wingdings" charset="0"/>
              <a:buChar char="q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endParaRPr lang="en-US" sz="800" dirty="0">
              <a:solidFill>
                <a:srgbClr val="000000"/>
              </a:solidFill>
              <a:latin typeface="Courier New" charset="0"/>
            </a:endParaRPr>
          </a:p>
          <a:p>
            <a:pPr marL="269875" indent="-269875">
              <a:lnSpc>
                <a:spcPct val="90000"/>
              </a:lnSpc>
              <a:buFont typeface="Wingdings" charset="0"/>
              <a:buChar char="q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endParaRPr lang="en-US" sz="800" dirty="0">
              <a:solidFill>
                <a:srgbClr val="000000"/>
              </a:solidFill>
              <a:latin typeface="Courier New" charset="0"/>
            </a:endParaRPr>
          </a:p>
          <a:p>
            <a:pPr marL="269875" indent="-269875">
              <a:spcBef>
                <a:spcPts val="550"/>
              </a:spcBef>
              <a:buClr>
                <a:srgbClr val="22228B"/>
              </a:buClr>
              <a:buSzPct val="95000"/>
              <a:buFont typeface="Wingdings" charset="0"/>
              <a:buChar char="q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2400" dirty="0">
                <a:solidFill>
                  <a:srgbClr val="000000"/>
                </a:solidFill>
              </a:rPr>
              <a:t> Issue: the </a:t>
            </a:r>
            <a:r>
              <a:rPr lang="en-US" sz="2400" dirty="0">
                <a:solidFill>
                  <a:srgbClr val="000000"/>
                </a:solidFill>
                <a:latin typeface="Courier New" charset="0"/>
              </a:rPr>
              <a:t>Marketer </a:t>
            </a:r>
            <a:r>
              <a:rPr lang="en-US" sz="2400" dirty="0">
                <a:solidFill>
                  <a:srgbClr val="000000"/>
                </a:solidFill>
              </a:rPr>
              <a:t>subclass is still incorrect.</a:t>
            </a:r>
          </a:p>
          <a:p>
            <a:pPr marL="636588" lvl="1" indent="-244475">
              <a:buClr>
                <a:srgbClr val="2DA2BF"/>
              </a:buClr>
              <a:buSzPct val="85000"/>
              <a:buFont typeface="Wingdings 2" charset="0"/>
              <a:buChar char="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2000" dirty="0">
                <a:solidFill>
                  <a:srgbClr val="000000"/>
                </a:solidFill>
              </a:rPr>
              <a:t>It has overridden 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</a:rPr>
              <a:t>pay</a:t>
            </a:r>
            <a:r>
              <a:rPr lang="en-US" sz="2000" dirty="0">
                <a:solidFill>
                  <a:srgbClr val="000000"/>
                </a:solidFill>
              </a:rPr>
              <a:t> to return another value.</a:t>
            </a:r>
          </a:p>
          <a:p>
            <a:pPr marL="334963">
              <a:buClr>
                <a:schemeClr val="accent6"/>
              </a:buClr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r>
              <a:rPr lang="en-US" sz="2400" dirty="0">
                <a:solidFill>
                  <a:srgbClr val="C00000"/>
                </a:solidFill>
              </a:rPr>
              <a:t>Good design</a:t>
            </a:r>
            <a:r>
              <a:rPr lang="en-US" sz="2400" dirty="0">
                <a:solidFill>
                  <a:srgbClr val="000000"/>
                </a:solidFill>
              </a:rPr>
              <a:t>: </a:t>
            </a:r>
            <a:r>
              <a:rPr lang="en-US" sz="2400" dirty="0">
                <a:solidFill>
                  <a:srgbClr val="C00000"/>
                </a:solidFill>
              </a:rPr>
              <a:t>derived behavior is based on base behavior</a:t>
            </a:r>
          </a:p>
          <a:p>
            <a:pPr marL="236538" indent="-244475">
              <a:buClr>
                <a:srgbClr val="2DA2BF"/>
              </a:buClr>
              <a:buFont typeface="Wingdings 2" charset="0"/>
              <a:buChar char=""/>
              <a:tabLst>
                <a:tab pos="271463" algn="l"/>
                <a:tab pos="728663" algn="l"/>
                <a:tab pos="1185863" algn="l"/>
                <a:tab pos="1643063" algn="l"/>
                <a:tab pos="2100263" algn="l"/>
                <a:tab pos="2557463" algn="l"/>
                <a:tab pos="3014663" algn="l"/>
                <a:tab pos="3471863" algn="l"/>
                <a:tab pos="3929063" algn="l"/>
                <a:tab pos="4386263" algn="l"/>
                <a:tab pos="4843463" algn="l"/>
                <a:tab pos="5300663" algn="l"/>
                <a:tab pos="5757863" algn="l"/>
                <a:tab pos="6215063" algn="l"/>
                <a:tab pos="6672263" algn="l"/>
                <a:tab pos="7129463" algn="l"/>
                <a:tab pos="7586663" algn="l"/>
                <a:tab pos="8043863" algn="l"/>
                <a:tab pos="8501063" algn="l"/>
                <a:tab pos="8958263" algn="l"/>
                <a:tab pos="9415463" algn="l"/>
              </a:tabLs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81B9A6C-CF48-9A49-A380-A3F4E3BCA512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33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28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Calling overridden methods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spcBef>
                <a:spcPts val="550"/>
              </a:spcBef>
              <a:buFont typeface="Wingdings" charset="2"/>
              <a:buNone/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altLang="en-US" sz="2200" dirty="0">
                <a:solidFill>
                  <a:srgbClr val="000000"/>
                </a:solidFill>
                <a:ea typeface="ＭＳ Ｐゴシック" charset="-128"/>
              </a:rPr>
              <a:t>Subclasses can call overridden methods with </a:t>
            </a:r>
            <a:r>
              <a:rPr lang="en-US" altLang="en-US" sz="22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super</a:t>
            </a:r>
          </a:p>
          <a:p>
            <a:pPr marL="341313" indent="-341313">
              <a:spcBef>
                <a:spcPts val="200"/>
              </a:spcBef>
              <a:buFont typeface="Wingdings" charset="2"/>
              <a:buNone/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altLang="en-US" sz="8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 marL="341313" indent="-341313">
              <a:buFont typeface="Wingdings" charset="2"/>
              <a:buNone/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altLang="en-US" sz="22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	super.</a:t>
            </a:r>
            <a:r>
              <a:rPr lang="en-US" altLang="en-US" sz="2200" b="1" i="1" dirty="0">
                <a:solidFill>
                  <a:srgbClr val="000000"/>
                </a:solidFill>
                <a:ea typeface="ＭＳ Ｐゴシック" charset="-128"/>
              </a:rPr>
              <a:t>&lt;method&gt;</a:t>
            </a:r>
            <a:r>
              <a:rPr lang="en-US" altLang="en-US" sz="22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en-US" altLang="en-US" sz="2200" b="1" i="1" dirty="0">
                <a:solidFill>
                  <a:srgbClr val="000000"/>
                </a:solidFill>
                <a:ea typeface="ＭＳ Ｐゴシック" charset="-128"/>
              </a:rPr>
              <a:t>&lt;parameters&gt;</a:t>
            </a:r>
            <a:r>
              <a:rPr lang="en-US" altLang="en-US" sz="22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</a:t>
            </a:r>
          </a:p>
          <a:p>
            <a:pPr marL="341313" indent="-341313">
              <a:spcBef>
                <a:spcPts val="200"/>
              </a:spcBef>
              <a:buFont typeface="Wingdings" charset="2"/>
              <a:buNone/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altLang="en-US" sz="800" dirty="0">
              <a:solidFill>
                <a:srgbClr val="000000"/>
              </a:solidFill>
              <a:ea typeface="ＭＳ Ｐゴシック" charset="-128"/>
            </a:endParaRPr>
          </a:p>
          <a:p>
            <a:pPr marL="741363" lvl="1" indent="-284163">
              <a:buFont typeface="ZapfDingbats" charset="0"/>
              <a:buNone/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altLang="en-US" sz="18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 marL="341313" indent="-341313">
              <a:lnSpc>
                <a:spcPct val="70000"/>
              </a:lnSpc>
              <a:spcBef>
                <a:spcPts val="200"/>
              </a:spcBef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altLang="en-US" sz="800" dirty="0">
              <a:solidFill>
                <a:srgbClr val="000000"/>
              </a:solidFill>
              <a:ea typeface="ＭＳ Ｐゴシック" charset="-128"/>
            </a:endParaRPr>
          </a:p>
          <a:p>
            <a:pPr marL="341313" indent="-341313"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altLang="en-US" sz="2200" dirty="0">
              <a:solidFill>
                <a:srgbClr val="000000"/>
              </a:solidFill>
              <a:ea typeface="ＭＳ Ｐゴシック" charset="-128"/>
            </a:endParaRPr>
          </a:p>
          <a:p>
            <a:pPr marL="341313" indent="-341313">
              <a:buFont typeface="Times New Roman" charset="0"/>
              <a:buChar char="–"/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Exercise: Modify </a:t>
            </a:r>
            <a:r>
              <a:rPr lang="en-US" altLang="en-US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Marketer</a:t>
            </a: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 to derive pay for marketers from base pay.</a:t>
            </a:r>
          </a:p>
          <a:p>
            <a:pPr marL="341313" indent="-341313">
              <a:buFont typeface="Wingdings" charset="2"/>
              <a:buNone/>
              <a:tabLst>
                <a:tab pos="34131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952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E479F2E-E7A4-8349-BE04-93B075B44F78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34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3673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Improved subclasses</a:t>
            </a:r>
          </a:p>
        </p:txBody>
      </p:sp>
      <p:sp>
        <p:nvSpPr>
          <p:cNvPr id="96258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3058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Marketer extends Employee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advertise()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6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("Act now while supplies last!");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 sz="16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   // override and invoke the parent’s version</a:t>
            </a:r>
            <a:endParaRPr lang="en-US" altLang="en-US" sz="16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double pay()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</a:t>
            </a:r>
            <a:r>
              <a:rPr lang="en-US" altLang="en-US" sz="1600" b="1" dirty="0" err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super.pay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() * 1.2</a:t>
            </a:r>
            <a:r>
              <a:rPr lang="en-US" altLang="en-US" sz="16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</a:t>
            </a:r>
            <a:r>
              <a:rPr lang="is-I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…</a:t>
            </a:r>
            <a:endParaRPr lang="en-US" altLang="en-US" sz="16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6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  <a:p>
            <a:pPr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EB8CFF0-59CB-0C40-8436-026C4A3E61A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/>
              <a:t>35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349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B971126-DA58-FD42-92CD-F782030D0E0A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36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Admin and recap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Wingdings" charset="2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Class inheritance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why and how?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object construction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“mutation” (overriding)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field access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7900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270215C-3240-3746-B0AB-495419BF52D2}" type="slidenum">
              <a:rPr lang="en-US" altLang="en-US" sz="1200">
                <a:latin typeface="Tahoma" charset="0"/>
              </a:rPr>
              <a:pPr eaLnBrk="1" hangingPunct="1"/>
              <a:t>37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Inheritance and Fields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153400" cy="4648200"/>
          </a:xfrm>
          <a:noFill/>
        </p:spPr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dirty="0">
                <a:ea typeface="ＭＳ Ｐゴシック" charset="-128"/>
              </a:rPr>
              <a:t>Setting: To retain their lawyers, the firm changes pay policy so that a lawyer gets the base and $5000 for </a:t>
            </a:r>
            <a:r>
              <a:rPr lang="en-US" altLang="en-US" u="sng" dirty="0">
                <a:ea typeface="ＭＳ Ｐゴシック" charset="-128"/>
              </a:rPr>
              <a:t>each year</a:t>
            </a:r>
            <a:r>
              <a:rPr lang="en-US" altLang="en-US" dirty="0">
                <a:ea typeface="ＭＳ Ｐゴシック" charset="-128"/>
              </a:rPr>
              <a:t> in the firm</a:t>
            </a: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914400" y="2895600"/>
            <a:ext cx="7010400" cy="259160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public class Lawyer extends Employee {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…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public double pay() {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   return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</a:rPr>
              <a:t>super.pay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() + 5000 * years;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endParaRPr lang="en-US" altLang="en-US" sz="1800" dirty="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    …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algn="l">
              <a:lnSpc>
                <a:spcPct val="90000"/>
              </a:lnSpc>
              <a:buFont typeface="Wingdings" charset="2"/>
              <a:buNone/>
            </a:pPr>
            <a:endParaRPr lang="en-US" altLang="en-US" sz="1800" dirty="0">
              <a:solidFill>
                <a:srgbClr val="00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altLang="zh-CN" sz="1200" dirty="0"/>
              <a:t>//</a:t>
            </a:r>
            <a:r>
              <a:rPr lang="zh-CN" altLang="en-US" sz="1200" dirty="0"/>
              <a:t> </a:t>
            </a:r>
            <a:r>
              <a:rPr lang="en-US" altLang="en-US" sz="1200" dirty="0">
                <a:solidFill>
                  <a:srgbClr val="C00000"/>
                </a:solidFill>
                <a:latin typeface="Courier New" charset="0"/>
              </a:rPr>
              <a:t>years</a:t>
            </a:r>
            <a:r>
              <a:rPr lang="zh-CN" altLang="en-US" sz="1200" dirty="0">
                <a:solidFill>
                  <a:srgbClr val="C00000"/>
                </a:solidFill>
                <a:latin typeface="Courier New" charset="0"/>
              </a:rPr>
              <a:t> </a:t>
            </a:r>
            <a:r>
              <a:rPr lang="en-US" altLang="zh-CN" sz="1200" dirty="0">
                <a:solidFill>
                  <a:srgbClr val="C00000"/>
                </a:solidFill>
                <a:latin typeface="Courier New" charset="0"/>
              </a:rPr>
              <a:t>is</a:t>
            </a:r>
            <a:r>
              <a:rPr lang="zh-CN" altLang="en-US" sz="1200" dirty="0">
                <a:solidFill>
                  <a:srgbClr val="C00000"/>
                </a:solidFill>
                <a:latin typeface="Courier New" charset="0"/>
              </a:rPr>
              <a:t> </a:t>
            </a:r>
            <a:r>
              <a:rPr lang="en-US" altLang="zh-CN" sz="1200" dirty="0">
                <a:solidFill>
                  <a:srgbClr val="C00000"/>
                </a:solidFill>
                <a:latin typeface="Courier New" charset="0"/>
              </a:rPr>
              <a:t>a</a:t>
            </a:r>
            <a:r>
              <a:rPr lang="zh-CN" altLang="en-US" sz="1200" dirty="0">
                <a:solidFill>
                  <a:srgbClr val="C00000"/>
                </a:solidFill>
                <a:latin typeface="Courier New" charset="0"/>
              </a:rPr>
              <a:t> </a:t>
            </a:r>
            <a:r>
              <a:rPr lang="en-US" altLang="zh-CN" sz="1200" dirty="0">
                <a:solidFill>
                  <a:srgbClr val="C00000"/>
                </a:solidFill>
                <a:latin typeface="Courier New" charset="0"/>
              </a:rPr>
              <a:t>private</a:t>
            </a:r>
            <a:r>
              <a:rPr lang="zh-CN" altLang="en-US" sz="1200" dirty="0">
                <a:solidFill>
                  <a:srgbClr val="C00000"/>
                </a:solidFill>
                <a:latin typeface="Courier New" charset="0"/>
              </a:rPr>
              <a:t> </a:t>
            </a:r>
            <a:r>
              <a:rPr lang="en-US" altLang="zh-CN" sz="1200" dirty="0">
                <a:solidFill>
                  <a:srgbClr val="C00000"/>
                </a:solidFill>
                <a:latin typeface="Courier New" charset="0"/>
              </a:rPr>
              <a:t>field</a:t>
            </a:r>
            <a:r>
              <a:rPr lang="zh-CN" altLang="en-US" sz="1200" dirty="0">
                <a:solidFill>
                  <a:srgbClr val="C00000"/>
                </a:solidFill>
                <a:latin typeface="Courier New" charset="0"/>
              </a:rPr>
              <a:t> </a:t>
            </a:r>
            <a:r>
              <a:rPr lang="en-US" altLang="zh-CN" sz="1200" dirty="0">
                <a:solidFill>
                  <a:srgbClr val="C00000"/>
                </a:solidFill>
                <a:latin typeface="Courier New" charset="0"/>
              </a:rPr>
              <a:t>in</a:t>
            </a:r>
            <a:r>
              <a:rPr lang="zh-CN" altLang="en-US" sz="1200" dirty="0">
                <a:solidFill>
                  <a:srgbClr val="C00000"/>
                </a:solidFill>
                <a:latin typeface="Courier New" charset="0"/>
              </a:rPr>
              <a:t> </a:t>
            </a:r>
            <a:r>
              <a:rPr lang="en-US" altLang="zh-CN" sz="1200" dirty="0">
                <a:solidFill>
                  <a:srgbClr val="C00000"/>
                </a:solidFill>
                <a:latin typeface="Courier New" charset="0"/>
              </a:rPr>
              <a:t>Employee.</a:t>
            </a:r>
            <a:endParaRPr lang="en-US" altLang="en-US" sz="1200" dirty="0">
              <a:solidFill>
                <a:srgbClr val="C00000"/>
              </a:solidFill>
            </a:endParaRPr>
          </a:p>
        </p:txBody>
      </p:sp>
      <p:pic>
        <p:nvPicPr>
          <p:cNvPr id="3789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4191000"/>
            <a:ext cx="3263900" cy="24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Rectangle 2"/>
          <p:cNvSpPr>
            <a:spLocks noChangeArrowheads="1"/>
          </p:cNvSpPr>
          <p:nvPr/>
        </p:nvSpPr>
        <p:spPr bwMode="auto">
          <a:xfrm>
            <a:off x="4368800" y="6553200"/>
            <a:ext cx="47752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700"/>
              <a:t>https://encrypted-tbn0.gstatic.com/images?q=tbn:ANd9GcR3InPYVkDuRLOzveTXxW0YyTTZi1b5Uo0pD8_Jkodow0IIPY9a</a:t>
            </a:r>
          </a:p>
        </p:txBody>
      </p:sp>
    </p:spTree>
    <p:extLst>
      <p:ext uri="{BB962C8B-B14F-4D97-AF65-F5344CB8AC3E}">
        <p14:creationId xmlns:p14="http://schemas.microsoft.com/office/powerpoint/2010/main" val="133950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A13A4EC-F3BB-4B46-A9A3-FB93720CACEE}" type="slidenum">
              <a:rPr lang="en-US" altLang="en-US" sz="1200">
                <a:latin typeface="Tahoma" charset="0"/>
              </a:rPr>
              <a:pPr eaLnBrk="1" hangingPunct="1"/>
              <a:t>38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Problem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4648200"/>
          </a:xfrm>
          <a:noFill/>
        </p:spPr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dirty="0">
                <a:ea typeface="ＭＳ Ｐゴシック" charset="-128"/>
              </a:rPr>
              <a:t>Fields declared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private</a:t>
            </a:r>
            <a:r>
              <a:rPr lang="en-US" altLang="en-US" dirty="0">
                <a:ea typeface="ＭＳ Ｐゴシック" charset="-128"/>
              </a:rPr>
              <a:t> </a:t>
            </a:r>
            <a:r>
              <a:rPr lang="en-US" altLang="en-US" u="sng" dirty="0">
                <a:ea typeface="ＭＳ Ｐゴシック" charset="-128"/>
              </a:rPr>
              <a:t>cannot be accessed</a:t>
            </a:r>
            <a:r>
              <a:rPr lang="en-US" altLang="en-US" dirty="0">
                <a:ea typeface="ＭＳ Ｐゴシック" charset="-128"/>
              </a:rPr>
              <a:t> from subclasses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Reason: subclassing cannot break encapsulation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altLang="en-US" dirty="0">
              <a:ea typeface="ＭＳ Ｐゴシック" charset="-128"/>
            </a:endParaRP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Q: how to get around this limitation?</a:t>
            </a:r>
          </a:p>
        </p:txBody>
      </p:sp>
    </p:spTree>
    <p:extLst>
      <p:ext uri="{BB962C8B-B14F-4D97-AF65-F5344CB8AC3E}">
        <p14:creationId xmlns:p14="http://schemas.microsoft.com/office/powerpoint/2010/main" val="175422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CE77EA9-60C2-184F-B597-94D854DE597F}" type="slidenum">
              <a:rPr lang="en-US" altLang="en-US" sz="1200">
                <a:latin typeface="Tahoma" charset="0"/>
              </a:rPr>
              <a:pPr eaLnBrk="1" hangingPunct="1"/>
              <a:t>39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 dirty="0">
                <a:ea typeface="ＭＳ Ｐゴシック" charset="-128"/>
              </a:rPr>
              <a:t>Solution 1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4648200"/>
          </a:xfrm>
        </p:spPr>
        <p:txBody>
          <a:bodyPr lIns="92075" tIns="46038" rIns="92075" bIns="46038"/>
          <a:lstStyle/>
          <a:p>
            <a:pPr>
              <a:lnSpc>
                <a:spcPct val="80000"/>
              </a:lnSpc>
              <a:buFont typeface="Wingdings" charset="0"/>
              <a:buChar char="q"/>
              <a:defRPr/>
            </a:pPr>
            <a:r>
              <a:rPr lang="en-US" dirty="0"/>
              <a:t>Add an </a:t>
            </a:r>
            <a:r>
              <a:rPr lang="en-US" dirty="0" err="1"/>
              <a:t>accessor</a:t>
            </a:r>
            <a:r>
              <a:rPr lang="en-US" dirty="0"/>
              <a:t> for any field needed by the subclass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public class Employee {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private String name; </a:t>
            </a:r>
            <a:r>
              <a:rPr lang="en-US" sz="1600" b="1" dirty="0">
                <a:solidFill>
                  <a:srgbClr val="FF0000"/>
                </a:solidFill>
                <a:latin typeface="Courier New" charset="0"/>
              </a:rPr>
              <a:t>private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years;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public Employee(String name,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initialYears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    </a:t>
            </a:r>
            <a:r>
              <a:rPr lang="en-US" sz="1600" dirty="0" err="1">
                <a:latin typeface="Courier New" charset="0"/>
              </a:rPr>
              <a:t>this.name</a:t>
            </a:r>
            <a:r>
              <a:rPr lang="en-US" sz="1600" dirty="0">
                <a:latin typeface="Courier New" charset="0"/>
              </a:rPr>
              <a:t> = name; years = </a:t>
            </a:r>
            <a:r>
              <a:rPr lang="en-US" sz="1600" dirty="0" err="1">
                <a:latin typeface="Courier New" charset="0"/>
              </a:rPr>
              <a:t>initialYears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endParaRPr lang="en-US" sz="1600" dirty="0">
              <a:latin typeface="Courier New" charset="0"/>
            </a:endParaRP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b="1" dirty="0">
                <a:solidFill>
                  <a:srgbClr val="003399"/>
                </a:solidFill>
                <a:latin typeface="Courier New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urier New" charset="0"/>
              </a:rPr>
              <a:t>public </a:t>
            </a:r>
            <a:r>
              <a:rPr lang="en-US" sz="1600" b="1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 charset="0"/>
              </a:rPr>
              <a:t>getYears</a:t>
            </a:r>
            <a:r>
              <a:rPr lang="en-US" sz="1600" b="1" dirty="0">
                <a:solidFill>
                  <a:srgbClr val="FF0000"/>
                </a:solidFill>
                <a:latin typeface="Courier New" charset="0"/>
              </a:rPr>
              <a:t>() {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b="1" dirty="0">
                <a:solidFill>
                  <a:srgbClr val="FF0000"/>
                </a:solidFill>
                <a:latin typeface="Courier New" charset="0"/>
              </a:rPr>
              <a:t>        return years;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b="1" dirty="0">
                <a:solidFill>
                  <a:srgbClr val="FF0000"/>
                </a:solidFill>
                <a:latin typeface="Courier New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}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endParaRPr lang="en-US" sz="1600" dirty="0">
              <a:latin typeface="Courier New" charset="0"/>
            </a:endParaRP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public class Lawyer extends Employee {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public Lawyer(String name,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years) {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    super(name, years);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public double pay() {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    return </a:t>
            </a:r>
            <a:r>
              <a:rPr lang="en-US" sz="1600" dirty="0" err="1">
                <a:latin typeface="Courier New" charset="0"/>
              </a:rPr>
              <a:t>super.pay</a:t>
            </a:r>
            <a:r>
              <a:rPr lang="en-US" sz="1600" dirty="0">
                <a:latin typeface="Courier New" charset="0"/>
              </a:rPr>
              <a:t>() + 5000 * </a:t>
            </a:r>
            <a:r>
              <a:rPr lang="en-US" sz="1600" b="1" dirty="0" err="1">
                <a:solidFill>
                  <a:srgbClr val="FF0000"/>
                </a:solidFill>
                <a:latin typeface="Courier New" charset="0"/>
              </a:rPr>
              <a:t>getYears</a:t>
            </a:r>
            <a:r>
              <a:rPr lang="en-US" sz="1600" b="1" dirty="0">
                <a:solidFill>
                  <a:srgbClr val="FF0000"/>
                </a:solidFill>
                <a:latin typeface="Courier New" charset="0"/>
              </a:rPr>
              <a:t>()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...</a:t>
            </a:r>
          </a:p>
          <a:p>
            <a:pPr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}</a:t>
            </a:r>
            <a:endParaRPr lang="en-US" sz="1600" dirty="0">
              <a:latin typeface="Verdana" charset="0"/>
            </a:endParaRPr>
          </a:p>
          <a:p>
            <a:pPr marL="0" indent="0">
              <a:lnSpc>
                <a:spcPct val="80000"/>
              </a:lnSpc>
              <a:buFont typeface="Wingdings" charset="0"/>
              <a:buNone/>
              <a:defRPr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6418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Inheritance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 marL="269875" indent="-269875">
              <a:spcBef>
                <a:spcPts val="550"/>
              </a:spcBef>
              <a:buClr>
                <a:srgbClr val="22228B"/>
              </a:buClr>
              <a:buSzPct val="95000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200" b="1" dirty="0">
                <a:solidFill>
                  <a:srgbClr val="000000"/>
                </a:solidFill>
                <a:ea typeface="ＭＳ Ｐゴシック" charset="-128"/>
              </a:rPr>
              <a:t>Inheritance</a:t>
            </a:r>
            <a:r>
              <a:rPr lang="en-US" altLang="en-US" sz="2200" dirty="0">
                <a:solidFill>
                  <a:srgbClr val="000000"/>
                </a:solidFill>
                <a:ea typeface="ＭＳ Ｐゴシック" charset="-128"/>
              </a:rPr>
              <a:t>: </a:t>
            </a:r>
            <a:r>
              <a:rPr lang="en-US" altLang="en-US" sz="2400" dirty="0">
                <a:solidFill>
                  <a:srgbClr val="000000"/>
                </a:solidFill>
                <a:ea typeface="ＭＳ Ｐゴシック" charset="-128"/>
              </a:rPr>
              <a:t>R</a:t>
            </a:r>
            <a:r>
              <a:rPr lang="en-US" altLang="en-US" sz="2400" dirty="0">
                <a:ea typeface="ＭＳ Ｐゴシック" charset="-128"/>
              </a:rPr>
              <a:t>euse classes by deriving a new class from an existing one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000" dirty="0">
                <a:ea typeface="ＭＳ Ｐゴシック" charset="-128"/>
              </a:rPr>
              <a:t>The existing class is called the </a:t>
            </a:r>
            <a:r>
              <a:rPr lang="en-US" altLang="en-US" sz="2000" dirty="0">
                <a:solidFill>
                  <a:srgbClr val="C00000"/>
                </a:solidFill>
                <a:ea typeface="ＭＳ Ｐゴシック" charset="-128"/>
              </a:rPr>
              <a:t>parent class</a:t>
            </a:r>
            <a:r>
              <a:rPr lang="en-US" altLang="en-US" sz="2000" i="1" dirty="0">
                <a:ea typeface="ＭＳ Ｐゴシック" charset="-128"/>
              </a:rPr>
              <a:t>,</a:t>
            </a:r>
            <a:r>
              <a:rPr lang="en-US" altLang="en-US" sz="2000" dirty="0">
                <a:ea typeface="ＭＳ Ｐゴシック" charset="-128"/>
              </a:rPr>
              <a:t> or </a:t>
            </a:r>
            <a:r>
              <a:rPr lang="en-US" altLang="en-US" sz="2000" dirty="0">
                <a:solidFill>
                  <a:srgbClr val="C00000"/>
                </a:solidFill>
                <a:ea typeface="ＭＳ Ｐゴシック" charset="-128"/>
              </a:rPr>
              <a:t>superclass</a:t>
            </a:r>
            <a:r>
              <a:rPr lang="en-US" altLang="en-US" sz="2000" dirty="0">
                <a:ea typeface="ＭＳ Ｐゴシック" charset="-128"/>
              </a:rPr>
              <a:t>, or </a:t>
            </a:r>
            <a:r>
              <a:rPr lang="en-US" altLang="en-US" sz="2000" dirty="0">
                <a:solidFill>
                  <a:srgbClr val="C00000"/>
                </a:solidFill>
                <a:ea typeface="ＭＳ Ｐゴシック" charset="-128"/>
              </a:rPr>
              <a:t>base class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000" dirty="0">
                <a:ea typeface="ＭＳ Ｐゴシック" charset="-128"/>
              </a:rPr>
              <a:t>The derived class is called the </a:t>
            </a:r>
            <a:r>
              <a:rPr lang="en-US" altLang="en-US" sz="2000" i="1" dirty="0">
                <a:solidFill>
                  <a:srgbClr val="C00000"/>
                </a:solidFill>
                <a:ea typeface="ＭＳ Ｐゴシック" charset="-128"/>
              </a:rPr>
              <a:t>child class</a:t>
            </a:r>
            <a:r>
              <a:rPr lang="en-US" altLang="en-US" sz="2000" dirty="0">
                <a:solidFill>
                  <a:srgbClr val="C00000"/>
                </a:solidFill>
                <a:ea typeface="ＭＳ Ｐゴシック" charset="-128"/>
              </a:rPr>
              <a:t> </a:t>
            </a:r>
            <a:r>
              <a:rPr lang="en-US" altLang="en-US" sz="2000" dirty="0">
                <a:ea typeface="ＭＳ Ｐゴシック" charset="-128"/>
              </a:rPr>
              <a:t>or </a:t>
            </a:r>
            <a:r>
              <a:rPr lang="en-US" altLang="en-US" sz="2000" i="1" dirty="0">
                <a:solidFill>
                  <a:srgbClr val="C00000"/>
                </a:solidFill>
                <a:ea typeface="ＭＳ Ｐゴシック" charset="-128"/>
              </a:rPr>
              <a:t>subclass</a:t>
            </a:r>
            <a:r>
              <a:rPr lang="en-US" altLang="en-US" sz="2000" dirty="0">
                <a:ea typeface="ＭＳ Ｐゴシック" charset="-128"/>
              </a:rPr>
              <a:t>.</a:t>
            </a:r>
          </a:p>
          <a:p>
            <a:pPr marL="269875" indent="-269875">
              <a:lnSpc>
                <a:spcPct val="80000"/>
              </a:lnSpc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endParaRPr lang="en-US" altLang="en-US" sz="2400" dirty="0">
              <a:ea typeface="ＭＳ Ｐゴシック" charset="-128"/>
            </a:endParaRPr>
          </a:p>
          <a:p>
            <a:pPr marL="269875" indent="-269875">
              <a:lnSpc>
                <a:spcPct val="80000"/>
              </a:lnSpc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400" dirty="0">
                <a:ea typeface="ＭＳ Ｐゴシック" charset="-128"/>
              </a:rPr>
              <a:t>As the name implies, the child inherits characteristics of the parent</a:t>
            </a:r>
          </a:p>
          <a:p>
            <a:pPr lvl="1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000" dirty="0">
                <a:solidFill>
                  <a:srgbClr val="CC0000"/>
                </a:solidFill>
                <a:ea typeface="ＭＳ Ｐゴシック" charset="-128"/>
              </a:rPr>
              <a:t>The child class </a:t>
            </a:r>
            <a:r>
              <a:rPr lang="en-US" altLang="en-US" sz="2000" i="1" dirty="0">
                <a:solidFill>
                  <a:srgbClr val="CC0000"/>
                </a:solidFill>
                <a:ea typeface="ＭＳ Ｐゴシック" charset="-128"/>
              </a:rPr>
              <a:t>inherits</a:t>
            </a:r>
            <a:r>
              <a:rPr lang="en-US" altLang="en-US" sz="2000" dirty="0">
                <a:solidFill>
                  <a:srgbClr val="CC0000"/>
                </a:solidFill>
                <a:ea typeface="ＭＳ Ｐゴシック" charset="-128"/>
              </a:rPr>
              <a:t>  </a:t>
            </a:r>
            <a:r>
              <a:rPr lang="en-US" altLang="en-US" sz="2000" u="sng" dirty="0">
                <a:solidFill>
                  <a:srgbClr val="CC0000"/>
                </a:solidFill>
                <a:ea typeface="ＭＳ Ｐゴシック" charset="-128"/>
              </a:rPr>
              <a:t>every method and every data field </a:t>
            </a:r>
            <a:r>
              <a:rPr lang="en-US" altLang="en-US" sz="2000" dirty="0">
                <a:solidFill>
                  <a:srgbClr val="CC0000"/>
                </a:solidFill>
                <a:ea typeface="ＭＳ Ｐゴシック" charset="-128"/>
              </a:rPr>
              <a:t>defined for the parent class</a:t>
            </a: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3E8CC2A-72A1-7445-965A-D4C3033DB26D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0171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8122AC3-3B65-374F-814E-A020258DFC59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40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dirty="0">
                <a:ea typeface="ＭＳ Ｐゴシック" charset="-128"/>
              </a:rPr>
              <a:t>Solution 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dirty="0">
                <a:ea typeface="ＭＳ Ｐゴシック" charset="-128"/>
              </a:rPr>
              <a:t>Java provides a third visibility modifier to denote fields/methods to be accessible by </a:t>
            </a:r>
            <a:r>
              <a:rPr lang="en-US" altLang="en-US" b="1" u="sng" dirty="0">
                <a:ea typeface="ＭＳ Ｐゴシック" charset="-128"/>
              </a:rPr>
              <a:t>only</a:t>
            </a:r>
            <a:r>
              <a:rPr lang="en-US" altLang="en-US" dirty="0">
                <a:ea typeface="ＭＳ Ｐゴシック" charset="-128"/>
              </a:rPr>
              <a:t> child classes: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protected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41988" name="Content Placeholder 2"/>
          <p:cNvSpPr txBox="1">
            <a:spLocks/>
          </p:cNvSpPr>
          <p:nvPr/>
        </p:nvSpPr>
        <p:spPr bwMode="auto">
          <a:xfrm>
            <a:off x="533400" y="3657600"/>
            <a:ext cx="8077200" cy="2514600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dirty="0">
                <a:latin typeface="Courier New" charset="0"/>
              </a:rPr>
              <a:t>public class Employee {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b="1" dirty="0">
                <a:latin typeface="Courier New" charset="0"/>
              </a:rPr>
              <a:t>    private String name;</a:t>
            </a:r>
            <a:endParaRPr lang="en-US" altLang="en-US" sz="1600" dirty="0">
              <a:latin typeface="Courier New" charset="0"/>
            </a:endParaRP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    protect</a:t>
            </a:r>
            <a:r>
              <a:rPr lang="en-US" altLang="en-US" sz="1600" b="1" dirty="0">
                <a:latin typeface="Courier New" charset="0"/>
              </a:rPr>
              <a:t> int years;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700" dirty="0">
                <a:latin typeface="Courier New" charset="0"/>
              </a:rPr>
              <a:t>    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b="1" dirty="0">
                <a:latin typeface="Courier New" charset="0"/>
              </a:rPr>
              <a:t>    public Employee(String name, int years) {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b="1" dirty="0">
                <a:latin typeface="Courier New" charset="0"/>
              </a:rPr>
              <a:t>        </a:t>
            </a:r>
            <a:r>
              <a:rPr lang="en-US" altLang="en-US" sz="1600" b="1" dirty="0" err="1">
                <a:latin typeface="Courier New" charset="0"/>
              </a:rPr>
              <a:t>this.name</a:t>
            </a:r>
            <a:r>
              <a:rPr lang="en-US" altLang="en-US" sz="1600" b="1" dirty="0">
                <a:latin typeface="Courier New" charset="0"/>
              </a:rPr>
              <a:t> = name;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b="1" dirty="0">
                <a:latin typeface="Courier New" charset="0"/>
              </a:rPr>
              <a:t>        </a:t>
            </a:r>
            <a:r>
              <a:rPr lang="en-US" altLang="en-US" sz="1600" b="1" dirty="0" err="1">
                <a:latin typeface="Courier New" charset="0"/>
              </a:rPr>
              <a:t>this.years</a:t>
            </a:r>
            <a:r>
              <a:rPr lang="en-US" altLang="en-US" sz="1600" b="1" dirty="0">
                <a:latin typeface="Courier New" charset="0"/>
              </a:rPr>
              <a:t> = years;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b="1" dirty="0">
                <a:latin typeface="Courier New" charset="0"/>
              </a:rPr>
              <a:t>    }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700" dirty="0">
                <a:latin typeface="Courier New" charset="0"/>
              </a:rPr>
              <a:t>    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en-US" sz="700" dirty="0">
              <a:latin typeface="Courier New" charset="0"/>
            </a:endParaRP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dirty="0">
                <a:latin typeface="Courier New" charset="0"/>
              </a:rPr>
              <a:t>…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en-US" sz="1600" dirty="0">
                <a:latin typeface="Courier New" charset="0"/>
              </a:rPr>
              <a:t>}</a:t>
            </a:r>
          </a:p>
          <a:p>
            <a:pPr algn="l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en-US" sz="1600" dirty="0">
              <a:latin typeface="Comic Sans MS" charset="0"/>
            </a:endParaRPr>
          </a:p>
          <a:p>
            <a:pPr algn="l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en-US" sz="1600" dirty="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901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BBC8064-04BE-D74F-A582-4B2555FC25B2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41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Discussion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How to choose between the two designs?</a:t>
            </a:r>
          </a:p>
          <a:p>
            <a:pPr marL="800100" lvl="1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Design 1: Add 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public </a:t>
            </a:r>
            <a:r>
              <a:rPr lang="en-US" sz="24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getYear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()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800100" lvl="1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Design 2: make year 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protected</a:t>
            </a: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800100" lvl="1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Use Design 1, unless the method is an implementation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method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(not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altLang="zh-CN" sz="280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accessable</a:t>
            </a: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, not service</a:t>
            </a:r>
            <a:r>
              <a:rPr lang="zh-CN" alt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method</a:t>
            </a:r>
            <a:r>
              <a:rPr lang="en-US" altLang="zh-CN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)</a:t>
            </a: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</a:t>
            </a:r>
          </a:p>
          <a:p>
            <a:pPr marL="800100" lvl="1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Adding 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public </a:t>
            </a:r>
            <a:r>
              <a:rPr lang="en-US" sz="24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getYear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()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 makes it available to not only child class, </a:t>
            </a:r>
            <a:r>
              <a:rPr lang="en-US" sz="2400" u="sng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but also all other classes</a:t>
            </a: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. </a:t>
            </a:r>
          </a:p>
          <a:p>
            <a:pPr marL="800100" lvl="1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If you do not want this, use Design 2</a:t>
            </a:r>
          </a:p>
        </p:txBody>
      </p:sp>
    </p:spTree>
    <p:extLst>
      <p:ext uri="{BB962C8B-B14F-4D97-AF65-F5344CB8AC3E}">
        <p14:creationId xmlns:p14="http://schemas.microsoft.com/office/powerpoint/2010/main" val="56350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0225D13-FD8A-FA46-8279-4C8500A835DF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Admin and recap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Wingdings" charset="2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Class inheritance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why and how?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object construction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“mutation” (overriding)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field access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hierarchy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endParaRPr lang="en-US" sz="2400" dirty="0">
              <a:solidFill>
                <a:srgbClr val="000000"/>
              </a:solidFill>
              <a:latin typeface="Comic Sans MS" charset="0"/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7740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Levels of inheritance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382000" cy="4648200"/>
          </a:xfrm>
        </p:spPr>
        <p:txBody>
          <a:bodyPr/>
          <a:lstStyle/>
          <a:p>
            <a:pPr marL="269875" indent="-269875">
              <a:spcBef>
                <a:spcPts val="550"/>
              </a:spcBef>
              <a:buClr>
                <a:srgbClr val="EB641B"/>
              </a:buClr>
              <a:buSzPct val="95000"/>
              <a:buFont typeface="Wingdings 2" charset="2"/>
              <a:buChar char="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sz="2400" dirty="0">
                <a:solidFill>
                  <a:srgbClr val="000000"/>
                </a:solidFill>
                <a:ea typeface="ＭＳ Ｐゴシック" charset="-128"/>
              </a:rPr>
              <a:t>Multiple levels of inheritance in a hierarchy are allowed.</a:t>
            </a:r>
          </a:p>
          <a:p>
            <a:pPr marL="636588" lvl="1" indent="-244475">
              <a:buClr>
                <a:srgbClr val="2DA2BF"/>
              </a:buClr>
              <a:buSzPct val="85000"/>
              <a:buFont typeface="Wingdings 2" charset="2"/>
              <a:buChar char="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Example: A </a:t>
            </a:r>
            <a:r>
              <a:rPr lang="en-US" altLang="en-US" u="sng" dirty="0">
                <a:solidFill>
                  <a:srgbClr val="000000"/>
                </a:solidFill>
                <a:ea typeface="ＭＳ Ｐゴシック" charset="-128"/>
              </a:rPr>
              <a:t>legal secretary </a:t>
            </a: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is the same as a regular secretary but makes </a:t>
            </a:r>
            <a:r>
              <a:rPr lang="en-US" altLang="en-US" u="sng" dirty="0">
                <a:solidFill>
                  <a:srgbClr val="000000"/>
                </a:solidFill>
                <a:ea typeface="ＭＳ Ｐゴシック" charset="-128"/>
              </a:rPr>
              <a:t>more money </a:t>
            </a: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(10% more) and can </a:t>
            </a:r>
            <a:r>
              <a:rPr lang="en-US" altLang="en-US" u="sng" dirty="0">
                <a:solidFill>
                  <a:srgbClr val="000000"/>
                </a:solidFill>
                <a:ea typeface="ＭＳ Ｐゴシック" charset="-128"/>
              </a:rPr>
              <a:t>file legal briefs</a:t>
            </a: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.</a:t>
            </a:r>
          </a:p>
          <a:p>
            <a:pPr marL="269875" indent="-269875">
              <a:buFont typeface="Wingdings" charset="2"/>
              <a:buNone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endParaRPr lang="en-US" altLang="en-US" sz="2200" dirty="0">
              <a:solidFill>
                <a:srgbClr val="000000"/>
              </a:solidFill>
              <a:ea typeface="ＭＳ Ｐゴシック" charset="-128"/>
            </a:endParaRPr>
          </a:p>
          <a:p>
            <a:pPr marL="636588" lvl="1" indent="-244475">
              <a:buClr>
                <a:srgbClr val="2DA2BF"/>
              </a:buClr>
              <a:buSzPct val="85000"/>
              <a:buFont typeface="Wingdings 2" charset="2"/>
              <a:buChar char="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</a:pP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Exercise: Implement the </a:t>
            </a:r>
            <a:r>
              <a:rPr lang="en-US" altLang="en-US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LegalSecretary</a:t>
            </a:r>
            <a:r>
              <a:rPr lang="en-US" altLang="en-US" dirty="0">
                <a:solidFill>
                  <a:srgbClr val="000000"/>
                </a:solidFill>
                <a:ea typeface="ＭＳ Ｐゴシック" charset="-128"/>
              </a:rPr>
              <a:t> class.</a:t>
            </a: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BE54943-79B8-3342-8A9D-5D6B0EC32E8B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60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ＭＳ Ｐゴシック" charset="-128"/>
              </a:rPr>
              <a:t>Example: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en-US" dirty="0" err="1">
                <a:ea typeface="ＭＳ Ｐゴシック" charset="-128"/>
              </a:rPr>
              <a:t>LegalSecretary</a:t>
            </a:r>
            <a:r>
              <a:rPr lang="en-US" altLang="en-US" dirty="0">
                <a:ea typeface="ＭＳ Ｐゴシック" charset="-128"/>
              </a:rPr>
              <a:t> class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2400" cy="3200400"/>
          </a:xfrm>
          <a:ln>
            <a:solidFill>
              <a:srgbClr val="66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A class to represent legal secretaries.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LegalSecretary extends Secretary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fileLegalBriefs()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System.out.println("I could file all day!");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 sz="1800" b="1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double pay()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super.pay() * 1.1 ;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  <a:p>
            <a:pPr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 b="1">
              <a:ea typeface="ＭＳ Ｐゴシック" charset="-128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2DB26E7-BF40-7D4B-9EFD-D224756AF60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44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271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ＭＳ Ｐゴシック" charset="-128"/>
              </a:rPr>
              <a:t>Example: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Partner class</a:t>
            </a:r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Partner is a senior lawyer that can get bonus. Thus it supports:</a:t>
            </a:r>
            <a:br>
              <a:rPr lang="en-US" altLang="en-US">
                <a:ea typeface="ＭＳ Ｐゴシック" charset="-128"/>
              </a:rPr>
            </a:br>
            <a:r>
              <a:rPr lang="en-US" altLang="en-US">
                <a:latin typeface="Courier New" charset="0"/>
                <a:ea typeface="ＭＳ Ｐゴシック" charset="-128"/>
              </a:rPr>
              <a:t>awardBonus(double bonus)</a:t>
            </a: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7EC8742-4B77-DD44-91F7-150506604853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45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pic>
        <p:nvPicPr>
          <p:cNvPr id="5222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352800"/>
            <a:ext cx="26416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9257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ＭＳ Ｐゴシック" charset="-128"/>
              </a:rPr>
              <a:t>Example: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Partner class</a:t>
            </a:r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2400" cy="3429000"/>
          </a:xfrm>
          <a:ln>
            <a:solidFill>
              <a:srgbClr val="66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A class to represent partner.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Partner extends Lawyer {</a:t>
            </a:r>
            <a:b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</a:b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private double bonus;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awardBonus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(double bonus)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this.bonus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= bonus;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 sz="1800" dirty="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double pay() {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</a:t>
            </a:r>
            <a:r>
              <a:rPr lang="en-US" altLang="en-US" sz="18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super.pay</a:t>
            </a: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+ bonus ; 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>
              <a:lnSpc>
                <a:spcPct val="90000"/>
              </a:lnSpc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z="18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  <a:p>
            <a:pPr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C7627DC-2601-6D4C-87E8-0939F3544ECB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2530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296E050-4485-C94A-B1B7-6AE19BA088AE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47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dirty="0">
                <a:ea typeface="ＭＳ Ｐゴシック" charset="-128"/>
              </a:rPr>
              <a:t>Class Hierarchies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dirty="0">
                <a:ea typeface="ＭＳ Ｐゴシック" charset="-128"/>
              </a:rPr>
              <a:t>Many large-scale software systems define </a:t>
            </a:r>
            <a:r>
              <a:rPr lang="en-US" altLang="en-US" i="1" dirty="0">
                <a:solidFill>
                  <a:srgbClr val="FF0000"/>
                </a:solidFill>
                <a:ea typeface="ＭＳ Ｐゴシック" charset="-128"/>
              </a:rPr>
              <a:t>class hierarchies</a:t>
            </a:r>
            <a:r>
              <a:rPr lang="en-US" altLang="en-US" i="1" dirty="0">
                <a:ea typeface="ＭＳ Ｐゴシック" charset="-128"/>
              </a:rPr>
              <a:t>, </a:t>
            </a:r>
            <a:r>
              <a:rPr lang="en-US" altLang="en-US" dirty="0">
                <a:ea typeface="ＭＳ Ｐゴシック" charset="-128"/>
              </a:rPr>
              <a:t>where the root defines the common behaviors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3962400" y="3276600"/>
            <a:ext cx="11430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Employee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1371600" y="4572000"/>
            <a:ext cx="13716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Secretary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886200" y="4572000"/>
            <a:ext cx="12954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Lawyer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6705600" y="45720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Marketer</a:t>
            </a:r>
          </a:p>
        </p:txBody>
      </p:sp>
      <p:sp>
        <p:nvSpPr>
          <p:cNvPr id="54280" name="Line 13"/>
          <p:cNvSpPr>
            <a:spLocks noChangeShapeType="1"/>
          </p:cNvSpPr>
          <p:nvPr/>
        </p:nvSpPr>
        <p:spPr bwMode="auto">
          <a:xfrm>
            <a:off x="1905000" y="4267200"/>
            <a:ext cx="556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1" name="Line 14"/>
          <p:cNvSpPr>
            <a:spLocks noChangeShapeType="1"/>
          </p:cNvSpPr>
          <p:nvPr/>
        </p:nvSpPr>
        <p:spPr bwMode="auto">
          <a:xfrm>
            <a:off x="19050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Line 15"/>
          <p:cNvSpPr>
            <a:spLocks noChangeShapeType="1"/>
          </p:cNvSpPr>
          <p:nvPr/>
        </p:nvSpPr>
        <p:spPr bwMode="auto">
          <a:xfrm>
            <a:off x="45720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16"/>
          <p:cNvSpPr>
            <a:spLocks noChangeShapeType="1"/>
          </p:cNvSpPr>
          <p:nvPr/>
        </p:nvSpPr>
        <p:spPr bwMode="auto">
          <a:xfrm>
            <a:off x="74676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4284" name="Group 17"/>
          <p:cNvGrpSpPr>
            <a:grpSpLocks/>
          </p:cNvGrpSpPr>
          <p:nvPr/>
        </p:nvGrpSpPr>
        <p:grpSpPr bwMode="auto">
          <a:xfrm>
            <a:off x="4419600" y="3733800"/>
            <a:ext cx="304800" cy="762000"/>
            <a:chOff x="1296" y="2640"/>
            <a:chExt cx="192" cy="480"/>
          </a:xfrm>
        </p:grpSpPr>
        <p:sp>
          <p:nvSpPr>
            <p:cNvPr id="54295" name="Line 18"/>
            <p:cNvSpPr>
              <a:spLocks noChangeShapeType="1"/>
            </p:cNvSpPr>
            <p:nvPr/>
          </p:nvSpPr>
          <p:spPr bwMode="auto">
            <a:xfrm flipV="1">
              <a:off x="1392" y="264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6" name="AutoShape 19"/>
            <p:cNvSpPr>
              <a:spLocks noChangeArrowheads="1"/>
            </p:cNvSpPr>
            <p:nvPr/>
          </p:nvSpPr>
          <p:spPr bwMode="auto">
            <a:xfrm>
              <a:off x="1296" y="2640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295400" y="5029200"/>
            <a:ext cx="1524000" cy="1219200"/>
            <a:chOff x="1295400" y="5029200"/>
            <a:chExt cx="1524000" cy="1219200"/>
          </a:xfrm>
        </p:grpSpPr>
        <p:sp>
          <p:nvSpPr>
            <p:cNvPr id="54291" name="Rectangle 12"/>
            <p:cNvSpPr>
              <a:spLocks noChangeArrowheads="1"/>
            </p:cNvSpPr>
            <p:nvPr/>
          </p:nvSpPr>
          <p:spPr bwMode="auto">
            <a:xfrm>
              <a:off x="1295400" y="5791200"/>
              <a:ext cx="1524000" cy="457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LegalSecretary</a:t>
              </a:r>
            </a:p>
          </p:txBody>
        </p:sp>
        <p:grpSp>
          <p:nvGrpSpPr>
            <p:cNvPr id="54292" name="Group 26"/>
            <p:cNvGrpSpPr>
              <a:grpSpLocks/>
            </p:cNvGrpSpPr>
            <p:nvPr/>
          </p:nvGrpSpPr>
          <p:grpSpPr bwMode="auto">
            <a:xfrm>
              <a:off x="1752600" y="5029200"/>
              <a:ext cx="304800" cy="762000"/>
              <a:chOff x="1296" y="2640"/>
              <a:chExt cx="192" cy="480"/>
            </a:xfrm>
          </p:grpSpPr>
          <p:sp>
            <p:nvSpPr>
              <p:cNvPr id="54293" name="Line 27"/>
              <p:cNvSpPr>
                <a:spLocks noChangeShapeType="1"/>
              </p:cNvSpPr>
              <p:nvPr/>
            </p:nvSpPr>
            <p:spPr bwMode="auto">
              <a:xfrm flipV="1">
                <a:off x="1392" y="2640"/>
                <a:ext cx="0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94" name="AutoShape 28"/>
              <p:cNvSpPr>
                <a:spLocks noChangeArrowheads="1"/>
              </p:cNvSpPr>
              <p:nvPr/>
            </p:nvSpPr>
            <p:spPr bwMode="auto">
              <a:xfrm>
                <a:off x="1296" y="2640"/>
                <a:ext cx="192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86200" y="5029200"/>
            <a:ext cx="1295400" cy="1143000"/>
            <a:chOff x="3886200" y="5029200"/>
            <a:chExt cx="1295400" cy="1143000"/>
          </a:xfrm>
        </p:grpSpPr>
        <p:grpSp>
          <p:nvGrpSpPr>
            <p:cNvPr id="54287" name="Group 26"/>
            <p:cNvGrpSpPr>
              <a:grpSpLocks/>
            </p:cNvGrpSpPr>
            <p:nvPr/>
          </p:nvGrpSpPr>
          <p:grpSpPr bwMode="auto">
            <a:xfrm>
              <a:off x="4419600" y="5029200"/>
              <a:ext cx="304800" cy="762000"/>
              <a:chOff x="1296" y="2640"/>
              <a:chExt cx="192" cy="480"/>
            </a:xfrm>
          </p:grpSpPr>
          <p:sp>
            <p:nvSpPr>
              <p:cNvPr id="54289" name="Line 27"/>
              <p:cNvSpPr>
                <a:spLocks noChangeShapeType="1"/>
              </p:cNvSpPr>
              <p:nvPr/>
            </p:nvSpPr>
            <p:spPr bwMode="auto">
              <a:xfrm flipV="1">
                <a:off x="1392" y="2640"/>
                <a:ext cx="0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290" name="AutoShape 28"/>
              <p:cNvSpPr>
                <a:spLocks noChangeArrowheads="1"/>
              </p:cNvSpPr>
              <p:nvPr/>
            </p:nvSpPr>
            <p:spPr bwMode="auto">
              <a:xfrm>
                <a:off x="1296" y="2640"/>
                <a:ext cx="192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4288" name="Rectangle 6"/>
            <p:cNvSpPr>
              <a:spLocks noChangeArrowheads="1"/>
            </p:cNvSpPr>
            <p:nvPr/>
          </p:nvSpPr>
          <p:spPr bwMode="auto">
            <a:xfrm>
              <a:off x="3886200" y="5715000"/>
              <a:ext cx="1295400" cy="457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Partner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233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66756EA-BEB5-2847-8898-32572CD60231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48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sz="3200">
                <a:ea typeface="ＭＳ Ｐゴシック" charset="-128"/>
              </a:rPr>
              <a:t>Class Hierarchies: Another Example</a:t>
            </a:r>
          </a:p>
        </p:txBody>
      </p:sp>
      <p:sp>
        <p:nvSpPr>
          <p:cNvPr id="56323" name="Rectangle 4"/>
          <p:cNvSpPr>
            <a:spLocks noChangeArrowheads="1"/>
          </p:cNvSpPr>
          <p:nvPr/>
        </p:nvSpPr>
        <p:spPr bwMode="auto">
          <a:xfrm>
            <a:off x="3810000" y="2209800"/>
            <a:ext cx="11430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Animal</a:t>
            </a:r>
          </a:p>
        </p:txBody>
      </p:sp>
      <p:sp>
        <p:nvSpPr>
          <p:cNvPr id="56324" name="Rectangle 5"/>
          <p:cNvSpPr>
            <a:spLocks noChangeArrowheads="1"/>
          </p:cNvSpPr>
          <p:nvPr/>
        </p:nvSpPr>
        <p:spPr bwMode="auto">
          <a:xfrm>
            <a:off x="1219200" y="3505200"/>
            <a:ext cx="13716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</a:rPr>
              <a:t>Reptile</a:t>
            </a:r>
          </a:p>
        </p:txBody>
      </p:sp>
      <p:sp>
        <p:nvSpPr>
          <p:cNvPr id="56325" name="Rectangle 6"/>
          <p:cNvSpPr>
            <a:spLocks noChangeArrowheads="1"/>
          </p:cNvSpPr>
          <p:nvPr/>
        </p:nvSpPr>
        <p:spPr bwMode="auto">
          <a:xfrm>
            <a:off x="3733800" y="3505200"/>
            <a:ext cx="12954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Bird</a:t>
            </a:r>
          </a:p>
        </p:txBody>
      </p:sp>
      <p:sp>
        <p:nvSpPr>
          <p:cNvPr id="56326" name="Rectangle 7"/>
          <p:cNvSpPr>
            <a:spLocks noChangeArrowheads="1"/>
          </p:cNvSpPr>
          <p:nvPr/>
        </p:nvSpPr>
        <p:spPr bwMode="auto">
          <a:xfrm>
            <a:off x="6553200" y="35052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</a:rPr>
              <a:t>Mammal</a:t>
            </a:r>
          </a:p>
        </p:txBody>
      </p: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228600" y="47244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Snake</a:t>
            </a:r>
          </a:p>
        </p:txBody>
      </p:sp>
      <p:sp>
        <p:nvSpPr>
          <p:cNvPr id="56328" name="Rectangle 9"/>
          <p:cNvSpPr>
            <a:spLocks noChangeArrowheads="1"/>
          </p:cNvSpPr>
          <p:nvPr/>
        </p:nvSpPr>
        <p:spPr bwMode="auto">
          <a:xfrm>
            <a:off x="1752600" y="47244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</a:rPr>
              <a:t>Lizard</a:t>
            </a:r>
          </a:p>
        </p:txBody>
      </p:sp>
      <p:sp>
        <p:nvSpPr>
          <p:cNvPr id="56329" name="Rectangle 10"/>
          <p:cNvSpPr>
            <a:spLocks noChangeArrowheads="1"/>
          </p:cNvSpPr>
          <p:nvPr/>
        </p:nvSpPr>
        <p:spPr bwMode="auto">
          <a:xfrm>
            <a:off x="7391400" y="47244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</a:rPr>
              <a:t>Bat</a:t>
            </a:r>
          </a:p>
        </p:txBody>
      </p:sp>
      <p:sp>
        <p:nvSpPr>
          <p:cNvPr id="56330" name="Rectangle 11"/>
          <p:cNvSpPr>
            <a:spLocks noChangeArrowheads="1"/>
          </p:cNvSpPr>
          <p:nvPr/>
        </p:nvSpPr>
        <p:spPr bwMode="auto">
          <a:xfrm>
            <a:off x="5638800" y="47244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Horse</a:t>
            </a:r>
          </a:p>
        </p:txBody>
      </p:sp>
      <p:sp>
        <p:nvSpPr>
          <p:cNvPr id="56331" name="Rectangle 12"/>
          <p:cNvSpPr>
            <a:spLocks noChangeArrowheads="1"/>
          </p:cNvSpPr>
          <p:nvPr/>
        </p:nvSpPr>
        <p:spPr bwMode="auto">
          <a:xfrm>
            <a:off x="3733800" y="47244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</a:rPr>
              <a:t>Parrot</a:t>
            </a:r>
          </a:p>
        </p:txBody>
      </p:sp>
      <p:sp>
        <p:nvSpPr>
          <p:cNvPr id="56332" name="Line 13"/>
          <p:cNvSpPr>
            <a:spLocks noChangeShapeType="1"/>
          </p:cNvSpPr>
          <p:nvPr/>
        </p:nvSpPr>
        <p:spPr bwMode="auto">
          <a:xfrm>
            <a:off x="1752600" y="3200400"/>
            <a:ext cx="556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Line 14"/>
          <p:cNvSpPr>
            <a:spLocks noChangeShapeType="1"/>
          </p:cNvSpPr>
          <p:nvPr/>
        </p:nvSpPr>
        <p:spPr bwMode="auto">
          <a:xfrm>
            <a:off x="17526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4" name="Line 15"/>
          <p:cNvSpPr>
            <a:spLocks noChangeShapeType="1"/>
          </p:cNvSpPr>
          <p:nvPr/>
        </p:nvSpPr>
        <p:spPr bwMode="auto">
          <a:xfrm>
            <a:off x="44196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5" name="Line 16"/>
          <p:cNvSpPr>
            <a:spLocks noChangeShapeType="1"/>
          </p:cNvSpPr>
          <p:nvPr/>
        </p:nvSpPr>
        <p:spPr bwMode="auto">
          <a:xfrm>
            <a:off x="7315200" y="3200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36" name="Group 17"/>
          <p:cNvGrpSpPr>
            <a:grpSpLocks/>
          </p:cNvGrpSpPr>
          <p:nvPr/>
        </p:nvGrpSpPr>
        <p:grpSpPr bwMode="auto">
          <a:xfrm>
            <a:off x="4267200" y="2667000"/>
            <a:ext cx="304800" cy="762000"/>
            <a:chOff x="1296" y="2640"/>
            <a:chExt cx="192" cy="480"/>
          </a:xfrm>
        </p:grpSpPr>
        <p:sp>
          <p:nvSpPr>
            <p:cNvPr id="56352" name="Line 18"/>
            <p:cNvSpPr>
              <a:spLocks noChangeShapeType="1"/>
            </p:cNvSpPr>
            <p:nvPr/>
          </p:nvSpPr>
          <p:spPr bwMode="auto">
            <a:xfrm flipV="1">
              <a:off x="1392" y="264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3" name="AutoShape 19"/>
            <p:cNvSpPr>
              <a:spLocks noChangeArrowheads="1"/>
            </p:cNvSpPr>
            <p:nvPr/>
          </p:nvSpPr>
          <p:spPr bwMode="auto">
            <a:xfrm>
              <a:off x="1296" y="2640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56337" name="Line 20"/>
          <p:cNvSpPr>
            <a:spLocks noChangeShapeType="1"/>
          </p:cNvSpPr>
          <p:nvPr/>
        </p:nvSpPr>
        <p:spPr bwMode="auto">
          <a:xfrm>
            <a:off x="914400" y="4495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8" name="Line 21"/>
          <p:cNvSpPr>
            <a:spLocks noChangeShapeType="1"/>
          </p:cNvSpPr>
          <p:nvPr/>
        </p:nvSpPr>
        <p:spPr bwMode="auto">
          <a:xfrm>
            <a:off x="914400" y="4495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9" name="Line 22"/>
          <p:cNvSpPr>
            <a:spLocks noChangeShapeType="1"/>
          </p:cNvSpPr>
          <p:nvPr/>
        </p:nvSpPr>
        <p:spPr bwMode="auto">
          <a:xfrm>
            <a:off x="2514600" y="4495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0" name="Line 23"/>
          <p:cNvSpPr>
            <a:spLocks noChangeShapeType="1"/>
          </p:cNvSpPr>
          <p:nvPr/>
        </p:nvSpPr>
        <p:spPr bwMode="auto">
          <a:xfrm>
            <a:off x="6400800" y="44958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1" name="Line 24"/>
          <p:cNvSpPr>
            <a:spLocks noChangeShapeType="1"/>
          </p:cNvSpPr>
          <p:nvPr/>
        </p:nvSpPr>
        <p:spPr bwMode="auto">
          <a:xfrm>
            <a:off x="6400800" y="4495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2" name="Line 25"/>
          <p:cNvSpPr>
            <a:spLocks noChangeShapeType="1"/>
          </p:cNvSpPr>
          <p:nvPr/>
        </p:nvSpPr>
        <p:spPr bwMode="auto">
          <a:xfrm>
            <a:off x="8001000" y="4495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43" name="Group 26"/>
          <p:cNvGrpSpPr>
            <a:grpSpLocks/>
          </p:cNvGrpSpPr>
          <p:nvPr/>
        </p:nvGrpSpPr>
        <p:grpSpPr bwMode="auto">
          <a:xfrm>
            <a:off x="4267200" y="3962400"/>
            <a:ext cx="304800" cy="762000"/>
            <a:chOff x="1296" y="2640"/>
            <a:chExt cx="192" cy="480"/>
          </a:xfrm>
        </p:grpSpPr>
        <p:sp>
          <p:nvSpPr>
            <p:cNvPr id="56350" name="Line 27"/>
            <p:cNvSpPr>
              <a:spLocks noChangeShapeType="1"/>
            </p:cNvSpPr>
            <p:nvPr/>
          </p:nvSpPr>
          <p:spPr bwMode="auto">
            <a:xfrm flipV="1">
              <a:off x="1392" y="264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1" name="AutoShape 28"/>
            <p:cNvSpPr>
              <a:spLocks noChangeArrowheads="1"/>
            </p:cNvSpPr>
            <p:nvPr/>
          </p:nvSpPr>
          <p:spPr bwMode="auto">
            <a:xfrm>
              <a:off x="1296" y="2640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56344" name="Group 29"/>
          <p:cNvGrpSpPr>
            <a:grpSpLocks/>
          </p:cNvGrpSpPr>
          <p:nvPr/>
        </p:nvGrpSpPr>
        <p:grpSpPr bwMode="auto">
          <a:xfrm>
            <a:off x="7086600" y="3962400"/>
            <a:ext cx="304800" cy="533400"/>
            <a:chOff x="4560" y="2784"/>
            <a:chExt cx="192" cy="336"/>
          </a:xfrm>
        </p:grpSpPr>
        <p:sp>
          <p:nvSpPr>
            <p:cNvPr id="56348" name="Line 30"/>
            <p:cNvSpPr>
              <a:spLocks noChangeShapeType="1"/>
            </p:cNvSpPr>
            <p:nvPr/>
          </p:nvSpPr>
          <p:spPr bwMode="auto">
            <a:xfrm flipV="1">
              <a:off x="4656" y="2784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9" name="AutoShape 31"/>
            <p:cNvSpPr>
              <a:spLocks noChangeArrowheads="1"/>
            </p:cNvSpPr>
            <p:nvPr/>
          </p:nvSpPr>
          <p:spPr bwMode="auto">
            <a:xfrm>
              <a:off x="4560" y="2784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56345" name="Group 32"/>
          <p:cNvGrpSpPr>
            <a:grpSpLocks/>
          </p:cNvGrpSpPr>
          <p:nvPr/>
        </p:nvGrpSpPr>
        <p:grpSpPr bwMode="auto">
          <a:xfrm>
            <a:off x="1600200" y="3962400"/>
            <a:ext cx="304800" cy="533400"/>
            <a:chOff x="4560" y="2784"/>
            <a:chExt cx="192" cy="336"/>
          </a:xfrm>
        </p:grpSpPr>
        <p:sp>
          <p:nvSpPr>
            <p:cNvPr id="56346" name="Line 33"/>
            <p:cNvSpPr>
              <a:spLocks noChangeShapeType="1"/>
            </p:cNvSpPr>
            <p:nvPr/>
          </p:nvSpPr>
          <p:spPr bwMode="auto">
            <a:xfrm flipV="1">
              <a:off x="4656" y="2784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7" name="AutoShape 34"/>
            <p:cNvSpPr>
              <a:spLocks noChangeArrowheads="1"/>
            </p:cNvSpPr>
            <p:nvPr/>
          </p:nvSpPr>
          <p:spPr bwMode="auto">
            <a:xfrm>
              <a:off x="4560" y="2784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705ABCD-2483-C978-43D2-7B0A324E8D4E}"/>
              </a:ext>
            </a:extLst>
          </p:cNvPr>
          <p:cNvSpPr txBox="1"/>
          <p:nvPr/>
        </p:nvSpPr>
        <p:spPr>
          <a:xfrm>
            <a:off x="685800" y="5775235"/>
            <a:ext cx="1828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Reptile</a:t>
            </a:r>
            <a:r>
              <a:rPr lang="zh-CN" altLang="en-US" sz="1200" dirty="0"/>
              <a:t>爬行动物</a:t>
            </a:r>
          </a:p>
          <a:p>
            <a:r>
              <a:rPr lang="en-US" sz="1200" dirty="0"/>
              <a:t>Lizard</a:t>
            </a:r>
            <a:r>
              <a:rPr lang="zh-CN" altLang="en-US" sz="1200" dirty="0"/>
              <a:t>蜥蜴</a:t>
            </a:r>
          </a:p>
          <a:p>
            <a:r>
              <a:rPr lang="en-US" sz="1200" dirty="0"/>
              <a:t>Parrot</a:t>
            </a:r>
            <a:r>
              <a:rPr lang="zh-CN" altLang="en-US" sz="1200" dirty="0"/>
              <a:t>鹦鹉</a:t>
            </a:r>
          </a:p>
          <a:p>
            <a:r>
              <a:rPr lang="en-US" sz="1200" dirty="0"/>
              <a:t>Mammal</a:t>
            </a:r>
            <a:r>
              <a:rPr lang="zh-CN" altLang="en-US" sz="1200" dirty="0"/>
              <a:t>哺乳动物</a:t>
            </a:r>
          </a:p>
        </p:txBody>
      </p:sp>
    </p:spTree>
    <p:extLst>
      <p:ext uri="{BB962C8B-B14F-4D97-AF65-F5344CB8AC3E}">
        <p14:creationId xmlns:p14="http://schemas.microsoft.com/office/powerpoint/2010/main" val="188962106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0225D13-FD8A-FA46-8279-4C8500A835DF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49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4000" u="sng">
                <a:solidFill>
                  <a:srgbClr val="3333CC"/>
                </a:solidFill>
                <a:latin typeface="Comic Sans MS" charset="0"/>
              </a:rPr>
              <a:t>Outline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Admin and recap</a:t>
            </a:r>
          </a:p>
          <a:p>
            <a:pPr marL="342900" indent="-34290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Wingdings" charset="2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Class inheritance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why and how?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object construction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rgbClr val="2D2DB9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“mutation” (overriding)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and field access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hierarchy</a:t>
            </a:r>
          </a:p>
          <a:p>
            <a:pPr marL="800100" lvl="1" indent="-342900" algn="l" eaLnBrk="1" hangingPunct="1">
              <a:spcBef>
                <a:spcPct val="20000"/>
              </a:spcBef>
              <a:buClr>
                <a:schemeClr val="accent6"/>
              </a:buClr>
              <a:buSzPct val="85000"/>
              <a:buFont typeface="Courier New" charset="0"/>
              <a:buChar char="o"/>
              <a:defRPr/>
            </a:pPr>
            <a:r>
              <a:rPr lang="en-US" sz="2400" dirty="0">
                <a:solidFill>
                  <a:srgbClr val="C00000"/>
                </a:solidFill>
                <a:latin typeface="Comic Sans MS" charset="0"/>
                <a:ea typeface="ＭＳ Ｐゴシック" charset="0"/>
                <a:cs typeface="Arial" charset="0"/>
              </a:rPr>
              <a:t>inheritance hierarchy of Critters and event-driven programming</a:t>
            </a:r>
          </a:p>
        </p:txBody>
      </p:sp>
    </p:spTree>
    <p:extLst>
      <p:ext uri="{BB962C8B-B14F-4D97-AF65-F5344CB8AC3E}">
        <p14:creationId xmlns:p14="http://schemas.microsoft.com/office/powerpoint/2010/main" val="31589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89FB05C-255F-7B40-91A3-B05D4EF1038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>
                <a:ea typeface="ＭＳ Ｐゴシック" charset="-128"/>
              </a:rPr>
              <a:t>Deriving Subclasses: Syntax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77200" cy="4648200"/>
          </a:xfrm>
        </p:spPr>
        <p:txBody>
          <a:bodyPr lIns="92075" tIns="46038" rIns="92075" bIns="46038"/>
          <a:lstStyle/>
          <a:p>
            <a:pPr marL="269875" indent="-269875">
              <a:buFont typeface="Wingdings" charset="2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</a:t>
            </a:r>
            <a:r>
              <a:rPr lang="en-US" altLang="en-US" sz="2400" b="1" i="1" dirty="0">
                <a:solidFill>
                  <a:srgbClr val="000000"/>
                </a:solidFill>
                <a:ea typeface="ＭＳ Ｐゴシック" charset="-128"/>
              </a:rPr>
              <a:t>&lt;name&gt;</a:t>
            </a:r>
            <a:r>
              <a:rPr lang="en-US" altLang="en-US" sz="2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extends </a:t>
            </a:r>
            <a:r>
              <a:rPr lang="en-US" altLang="en-US" sz="2400" b="1" i="1" dirty="0">
                <a:solidFill>
                  <a:srgbClr val="000000"/>
                </a:solidFill>
                <a:ea typeface="ＭＳ Ｐゴシック" charset="-128"/>
              </a:rPr>
              <a:t>&lt;superclass&gt;</a:t>
            </a:r>
            <a:r>
              <a:rPr lang="en-US" altLang="en-US" sz="2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{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endParaRPr lang="en-US" altLang="en-US" sz="2000" dirty="0">
              <a:latin typeface="Courier New" charset="0"/>
              <a:ea typeface="ＭＳ Ｐゴシック" charset="-128"/>
            </a:endParaRP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}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endParaRPr lang="en-US" altLang="en-US" sz="2000" dirty="0">
              <a:latin typeface="Courier New" charset="0"/>
              <a:ea typeface="ＭＳ Ｐゴシック" charset="-128"/>
            </a:endParaRP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400" dirty="0">
                <a:ea typeface="ＭＳ Ｐゴシック" charset="-128"/>
              </a:rPr>
              <a:t>For example:</a:t>
            </a:r>
            <a:br>
              <a:rPr lang="en-US" altLang="en-US" sz="2400" dirty="0">
                <a:ea typeface="ＭＳ Ｐゴシック" charset="-128"/>
              </a:rPr>
            </a:br>
            <a:br>
              <a:rPr lang="en-US" altLang="en-US" sz="2000" dirty="0">
                <a:latin typeface="Courier New" charset="0"/>
                <a:ea typeface="ＭＳ Ｐゴシック" charset="-128"/>
              </a:rPr>
            </a:br>
            <a:r>
              <a:rPr lang="en-US" altLang="en-US" sz="2000" dirty="0">
                <a:latin typeface="Courier New" charset="0"/>
                <a:ea typeface="ＭＳ Ｐゴシック" charset="-128"/>
              </a:rPr>
              <a:t>class Animal {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	  // class contents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private int weight;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public int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getWeight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() {…}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	}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endParaRPr lang="en-US" altLang="en-US" sz="2000" dirty="0">
              <a:latin typeface="Courier New" charset="0"/>
              <a:ea typeface="ＭＳ Ｐゴシック" charset="-128"/>
            </a:endParaRP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	class Bird extends Animal {</a:t>
            </a:r>
          </a:p>
          <a:p>
            <a:pPr marL="269875" indent="-269875">
              <a:lnSpc>
                <a:spcPct val="80000"/>
              </a:lnSpc>
              <a:buFont typeface="Wingdings" charset="2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private int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flySpeed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;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	  public void fly() {…};</a:t>
            </a:r>
          </a:p>
          <a:p>
            <a:pPr marL="269875" indent="-269875">
              <a:lnSpc>
                <a:spcPct val="80000"/>
              </a:lnSpc>
              <a:buFont typeface="ZapfDingbats" charset="0"/>
              <a:buNone/>
              <a:tabLst>
                <a:tab pos="271463" algn="l"/>
                <a:tab pos="638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  <a:tab pos="10056813" algn="l"/>
                <a:tab pos="10514013" algn="l"/>
              </a:tabLst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		}</a:t>
            </a:r>
          </a:p>
        </p:txBody>
      </p:sp>
    </p:spTree>
    <p:extLst>
      <p:ext uri="{BB962C8B-B14F-4D97-AF65-F5344CB8AC3E}">
        <p14:creationId xmlns:p14="http://schemas.microsoft.com/office/powerpoint/2010/main" val="4436053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Critters</a:t>
            </a:r>
          </a:p>
        </p:txBody>
      </p:sp>
      <p:sp>
        <p:nvSpPr>
          <p:cNvPr id="501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141413" eaLnBrk="1" hangingPunct="1"/>
            <a:r>
              <a:rPr lang="en-US" altLang="en-US" sz="2000" dirty="0">
                <a:ea typeface="ＭＳ Ｐゴシック" charset="-128"/>
              </a:rPr>
              <a:t>A simulation (game) world of animal objects (e.g., Ants, Birds, Cougars) with common behaviors such as</a:t>
            </a:r>
          </a:p>
          <a:p>
            <a:pPr lvl="1" defTabSz="1141413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eat </a:t>
            </a:r>
            <a:r>
              <a:rPr lang="en-US" altLang="en-US" sz="1800" dirty="0">
                <a:ea typeface="ＭＳ Ｐゴシック" charset="-128"/>
              </a:rPr>
              <a:t>	eating food</a:t>
            </a:r>
          </a:p>
          <a:p>
            <a:pPr lvl="1" defTabSz="1141413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latin typeface="Courier New" charset="0"/>
                <a:ea typeface="ＭＳ Ｐゴシック" charset="-128"/>
              </a:rPr>
              <a:t>fight</a:t>
            </a:r>
            <a:r>
              <a:rPr lang="en-US" altLang="en-US" sz="1800" dirty="0">
                <a:ea typeface="ＭＳ Ｐゴシック" charset="-128"/>
              </a:rPr>
              <a:t>	animal fighting</a:t>
            </a:r>
          </a:p>
          <a:p>
            <a:pPr lvl="1" defTabSz="1141413" eaLnBrk="1" hangingPunct="1">
              <a:buFont typeface="Arial" panose="020B0604020202020204" pitchFamily="34" charset="0"/>
              <a:buChar char="•"/>
            </a:pPr>
            <a:r>
              <a:rPr lang="en-US" altLang="en-US" sz="1800" dirty="0" err="1">
                <a:latin typeface="Courier New" charset="0"/>
                <a:ea typeface="ＭＳ Ｐゴシック" charset="-128"/>
              </a:rPr>
              <a:t>getColor</a:t>
            </a:r>
            <a:r>
              <a:rPr lang="en-US" altLang="en-US" sz="1800" dirty="0">
                <a:ea typeface="ＭＳ Ｐゴシック" charset="-128"/>
              </a:rPr>
              <a:t>	color to display</a:t>
            </a:r>
          </a:p>
          <a:p>
            <a:pPr lvl="1" defTabSz="1141413" eaLnBrk="1" hangingPunct="1">
              <a:buFont typeface="Arial" panose="020B0604020202020204" pitchFamily="34" charset="0"/>
              <a:buChar char="•"/>
            </a:pPr>
            <a:r>
              <a:rPr lang="en-US" altLang="en-US" sz="1800" dirty="0" err="1">
                <a:latin typeface="Courier New" charset="0"/>
                <a:ea typeface="ＭＳ Ｐゴシック" charset="-128"/>
              </a:rPr>
              <a:t>getMove</a:t>
            </a:r>
            <a:r>
              <a:rPr lang="en-US" altLang="en-US" sz="1800" dirty="0">
                <a:ea typeface="ＭＳ Ｐゴシック" charset="-128"/>
              </a:rPr>
              <a:t>	movement</a:t>
            </a:r>
          </a:p>
          <a:p>
            <a:pPr lvl="1" defTabSz="1141413" eaLnBrk="1" hangingPunct="1">
              <a:buFont typeface="Arial" panose="020B0604020202020204" pitchFamily="34" charset="0"/>
              <a:buChar char="•"/>
            </a:pPr>
            <a:r>
              <a:rPr lang="en-US" altLang="en-US" sz="1800" dirty="0" err="1">
                <a:latin typeface="Courier New" charset="0"/>
                <a:ea typeface="ＭＳ Ｐゴシック" charset="-128"/>
              </a:rPr>
              <a:t>toString</a:t>
            </a:r>
            <a:r>
              <a:rPr lang="en-US" altLang="en-US" sz="1800" dirty="0">
                <a:ea typeface="ＭＳ Ｐゴシック" charset="-128"/>
              </a:rPr>
              <a:t>	letter to display</a:t>
            </a:r>
          </a:p>
          <a:p>
            <a:pPr lvl="1" defTabSz="1141413" eaLnBrk="1" hangingPunct="1"/>
            <a:endParaRPr lang="en-US" altLang="en-US" sz="1800" dirty="0">
              <a:ea typeface="ＭＳ Ｐゴシック" charset="-128"/>
            </a:endParaRPr>
          </a:p>
        </p:txBody>
      </p:sp>
      <p:pic>
        <p:nvPicPr>
          <p:cNvPr id="501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514600"/>
            <a:ext cx="3629025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F3D0307F-5DE9-E633-952F-A6770E963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50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4808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The </a:t>
            </a:r>
            <a:r>
              <a:rPr lang="en-US" altLang="en-US">
                <a:latin typeface="Courier New" charset="0"/>
                <a:ea typeface="ＭＳ Ｐゴシック" charset="-128"/>
              </a:rPr>
              <a:t>Critter</a:t>
            </a:r>
            <a:r>
              <a:rPr lang="en-US" altLang="en-US">
                <a:ea typeface="ＭＳ Ｐゴシック" charset="-128"/>
              </a:rPr>
              <a:t> Class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077200" cy="4648200"/>
          </a:xfrm>
        </p:spPr>
        <p:txBody>
          <a:bodyPr/>
          <a:lstStyle/>
          <a:p>
            <a:pPr eaLnBrk="1" hangingPunct="1">
              <a:buFont typeface="Wingdings 2" charset="2"/>
              <a:buNone/>
            </a:pPr>
            <a:endParaRPr lang="en-US" altLang="en-US" sz="20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// abstract class means not implement every method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public abstract class Critter {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boolean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 eat()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2000" b="1" dirty="0">
                <a:latin typeface="Courier New" charset="0"/>
                <a:ea typeface="ＭＳ Ｐゴシック" charset="-128"/>
              </a:rPr>
              <a:t>Attack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 fight(String opponent)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2000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ROAR, POUNCE, SCRATCH, FORFEIT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public Color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getColor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()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2000" b="1" dirty="0">
                <a:latin typeface="Courier New" charset="0"/>
                <a:ea typeface="ＭＳ Ｐゴシック" charset="-128"/>
              </a:rPr>
              <a:t>Direction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getMove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(String[][] grid)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2000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NORTH, SOUTH, EAST, WEST, CENTER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public String </a:t>
            </a:r>
            <a:r>
              <a:rPr lang="en-US" altLang="en-US" sz="2000" dirty="0" err="1">
                <a:latin typeface="Courier New" charset="0"/>
                <a:ea typeface="ＭＳ Ｐゴシック" charset="-128"/>
              </a:rPr>
              <a:t>toString</a:t>
            </a:r>
            <a:r>
              <a:rPr lang="en-US" altLang="en-US" sz="2000" dirty="0">
                <a:latin typeface="Courier New" charset="0"/>
                <a:ea typeface="ＭＳ Ｐゴシック" charset="-128"/>
              </a:rPr>
              <a:t>()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     …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   // read the class for other methods available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2000" dirty="0"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168F221F-B829-1847-DAFC-CE9CBD29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51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816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Defining a </a:t>
            </a:r>
            <a:r>
              <a:rPr lang="en-US" altLang="en-US">
                <a:latin typeface="Courier New" charset="0"/>
                <a:ea typeface="ＭＳ Ｐゴシック" charset="-128"/>
              </a:rPr>
              <a:t>Critter</a:t>
            </a:r>
            <a:r>
              <a:rPr lang="en-US" altLang="en-US">
                <a:ea typeface="ＭＳ Ｐゴシック" charset="-128"/>
              </a:rPr>
              <a:t> subclass</a:t>
            </a:r>
          </a:p>
        </p:txBody>
      </p:sp>
      <p:sp>
        <p:nvSpPr>
          <p:cNvPr id="522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2"/>
              <a:buNone/>
            </a:pPr>
            <a:r>
              <a:rPr lang="en-US" altLang="en-US" sz="2400" dirty="0">
                <a:latin typeface="Courier New" charset="0"/>
                <a:ea typeface="ＭＳ Ｐゴシック" charset="-128"/>
              </a:rPr>
              <a:t>public class </a:t>
            </a:r>
            <a:r>
              <a:rPr lang="en-US" altLang="en-US" sz="2400" b="1" dirty="0">
                <a:ea typeface="ＭＳ Ｐゴシック" charset="-128"/>
              </a:rPr>
              <a:t>name</a:t>
            </a:r>
            <a:r>
              <a:rPr lang="en-US" altLang="en-US" sz="24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sz="2400" dirty="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extends Critter</a:t>
            </a:r>
            <a:r>
              <a:rPr lang="en-US" altLang="en-US" sz="2400" dirty="0">
                <a:latin typeface="Courier New" charset="0"/>
                <a:ea typeface="ＭＳ Ｐゴシック" charset="-128"/>
              </a:rPr>
              <a:t> {</a:t>
            </a:r>
          </a:p>
          <a:p>
            <a:pPr eaLnBrk="1" hangingPunct="1">
              <a:buFont typeface="Wingdings 2" charset="2"/>
              <a:buNone/>
            </a:pPr>
            <a:r>
              <a:rPr lang="en-US" altLang="en-US" sz="2400" dirty="0">
                <a:latin typeface="Courier New" charset="0"/>
                <a:ea typeface="ＭＳ Ｐゴシック" charset="-128"/>
              </a:rPr>
              <a:t>    ...</a:t>
            </a:r>
          </a:p>
          <a:p>
            <a:pPr eaLnBrk="1" hangingPunct="1">
              <a:buFont typeface="Wingdings 2" charset="2"/>
              <a:buNone/>
            </a:pPr>
            <a:r>
              <a:rPr lang="en-US" altLang="en-US" sz="2400" dirty="0">
                <a:latin typeface="Courier New" charset="0"/>
                <a:ea typeface="ＭＳ Ｐゴシック" charset="-128"/>
              </a:rPr>
              <a:t>}</a:t>
            </a:r>
          </a:p>
          <a:p>
            <a:pPr eaLnBrk="1" hangingPunct="1">
              <a:buFont typeface="Wingdings 2" charset="2"/>
              <a:buNone/>
            </a:pPr>
            <a:endParaRPr lang="en-US" altLang="en-US" sz="2400" dirty="0">
              <a:latin typeface="Courier New" charset="0"/>
              <a:ea typeface="ＭＳ Ｐゴシック" charset="-128"/>
            </a:endParaRPr>
          </a:p>
          <a:p>
            <a:pPr eaLnBrk="1" hangingPunct="1"/>
            <a:r>
              <a:rPr lang="en-US" altLang="en-US" sz="2400" dirty="0">
                <a:latin typeface="Courier New" charset="0"/>
                <a:ea typeface="ＭＳ Ｐゴシック" charset="-128"/>
              </a:rPr>
              <a:t>extends Critter</a:t>
            </a:r>
            <a:r>
              <a:rPr lang="en-US" altLang="en-US" sz="2400" dirty="0">
                <a:ea typeface="ＭＳ Ｐゴシック" charset="-128"/>
              </a:rPr>
              <a:t> tells the simulator your class is a critter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an example of </a:t>
            </a:r>
            <a:r>
              <a:rPr lang="en-US" altLang="en-US" sz="2000" i="1" dirty="0">
                <a:solidFill>
                  <a:srgbClr val="000090"/>
                </a:solidFill>
                <a:ea typeface="ＭＳ Ｐゴシック" charset="-128"/>
              </a:rPr>
              <a:t>inheritance</a:t>
            </a:r>
            <a:endParaRPr lang="en-US" altLang="en-US" sz="2000" dirty="0">
              <a:solidFill>
                <a:srgbClr val="000090"/>
              </a:solidFill>
              <a:ea typeface="ＭＳ Ｐゴシック" charset="-128"/>
            </a:endParaRPr>
          </a:p>
          <a:p>
            <a:pPr lvl="1" eaLnBrk="1" hangingPunct="1">
              <a:buFont typeface="Wingdings 2" charset="2"/>
              <a:buNone/>
            </a:pPr>
            <a:endParaRPr lang="en-US" altLang="en-US" sz="2000" dirty="0">
              <a:ea typeface="ＭＳ Ｐゴシック" charset="-128"/>
            </a:endParaRPr>
          </a:p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ea typeface="ＭＳ Ｐゴシック" charset="-128"/>
              </a:rPr>
              <a:t>Override</a:t>
            </a:r>
            <a:r>
              <a:rPr lang="en-US" altLang="en-US" sz="2400" dirty="0">
                <a:ea typeface="ＭＳ Ｐゴシック" charset="-128"/>
              </a:rPr>
              <a:t> methods to give each new type of animal distinct behaviors.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EB519B8D-E81C-AEED-FFD2-E2E1D6A96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52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9742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DC4A966-3229-0B44-AA5F-5234285CA3CC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53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sz="3200">
                <a:ea typeface="ＭＳ Ｐゴシック" charset="-128"/>
              </a:rPr>
              <a:t>Example Critter World Class Hierarchy</a:t>
            </a:r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3200400" y="1600200"/>
            <a:ext cx="11430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Critter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609600" y="2895600"/>
            <a:ext cx="13716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Ant</a:t>
            </a:r>
          </a:p>
        </p:txBody>
      </p:sp>
      <p:sp>
        <p:nvSpPr>
          <p:cNvPr id="53253" name="Rectangle 6"/>
          <p:cNvSpPr>
            <a:spLocks noChangeArrowheads="1"/>
          </p:cNvSpPr>
          <p:nvPr/>
        </p:nvSpPr>
        <p:spPr bwMode="auto">
          <a:xfrm>
            <a:off x="3124200" y="2895600"/>
            <a:ext cx="12954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Bird</a:t>
            </a:r>
          </a:p>
        </p:txBody>
      </p:sp>
      <p:sp>
        <p:nvSpPr>
          <p:cNvPr id="53254" name="Rectangle 7"/>
          <p:cNvSpPr>
            <a:spLocks noChangeArrowheads="1"/>
          </p:cNvSpPr>
          <p:nvPr/>
        </p:nvSpPr>
        <p:spPr bwMode="auto">
          <a:xfrm>
            <a:off x="5943600" y="28956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</a:rPr>
              <a:t>Hippo</a:t>
            </a:r>
          </a:p>
        </p:txBody>
      </p:sp>
      <p:sp>
        <p:nvSpPr>
          <p:cNvPr id="53255" name="Rectangle 12"/>
          <p:cNvSpPr>
            <a:spLocks noChangeArrowheads="1"/>
          </p:cNvSpPr>
          <p:nvPr/>
        </p:nvSpPr>
        <p:spPr bwMode="auto">
          <a:xfrm>
            <a:off x="3124200" y="41148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</a:rPr>
              <a:t>Vulture</a:t>
            </a:r>
          </a:p>
        </p:txBody>
      </p:sp>
      <p:sp>
        <p:nvSpPr>
          <p:cNvPr id="53256" name="Line 13"/>
          <p:cNvSpPr>
            <a:spLocks noChangeShapeType="1"/>
          </p:cNvSpPr>
          <p:nvPr/>
        </p:nvSpPr>
        <p:spPr bwMode="auto">
          <a:xfrm>
            <a:off x="1143000" y="2590800"/>
            <a:ext cx="708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7" name="Line 14"/>
          <p:cNvSpPr>
            <a:spLocks noChangeShapeType="1"/>
          </p:cNvSpPr>
          <p:nvPr/>
        </p:nvSpPr>
        <p:spPr bwMode="auto">
          <a:xfrm>
            <a:off x="11430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8" name="Line 15"/>
          <p:cNvSpPr>
            <a:spLocks noChangeShapeType="1"/>
          </p:cNvSpPr>
          <p:nvPr/>
        </p:nvSpPr>
        <p:spPr bwMode="auto">
          <a:xfrm>
            <a:off x="38100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9" name="Line 16"/>
          <p:cNvSpPr>
            <a:spLocks noChangeShapeType="1"/>
          </p:cNvSpPr>
          <p:nvPr/>
        </p:nvSpPr>
        <p:spPr bwMode="auto">
          <a:xfrm>
            <a:off x="67056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3260" name="Group 17"/>
          <p:cNvGrpSpPr>
            <a:grpSpLocks/>
          </p:cNvGrpSpPr>
          <p:nvPr/>
        </p:nvGrpSpPr>
        <p:grpSpPr bwMode="auto">
          <a:xfrm>
            <a:off x="3657600" y="2057400"/>
            <a:ext cx="304800" cy="762000"/>
            <a:chOff x="1296" y="2640"/>
            <a:chExt cx="192" cy="480"/>
          </a:xfrm>
        </p:grpSpPr>
        <p:sp>
          <p:nvSpPr>
            <p:cNvPr id="53266" name="Line 18"/>
            <p:cNvSpPr>
              <a:spLocks noChangeShapeType="1"/>
            </p:cNvSpPr>
            <p:nvPr/>
          </p:nvSpPr>
          <p:spPr bwMode="auto">
            <a:xfrm flipV="1">
              <a:off x="1392" y="264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3267" name="AutoShape 19"/>
            <p:cNvSpPr>
              <a:spLocks noChangeArrowheads="1"/>
            </p:cNvSpPr>
            <p:nvPr/>
          </p:nvSpPr>
          <p:spPr bwMode="auto">
            <a:xfrm>
              <a:off x="1296" y="2640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53261" name="Group 26"/>
          <p:cNvGrpSpPr>
            <a:grpSpLocks/>
          </p:cNvGrpSpPr>
          <p:nvPr/>
        </p:nvGrpSpPr>
        <p:grpSpPr bwMode="auto">
          <a:xfrm>
            <a:off x="3657600" y="3352800"/>
            <a:ext cx="304800" cy="762000"/>
            <a:chOff x="1296" y="2640"/>
            <a:chExt cx="192" cy="480"/>
          </a:xfrm>
        </p:grpSpPr>
        <p:sp>
          <p:nvSpPr>
            <p:cNvPr id="53264" name="Line 27"/>
            <p:cNvSpPr>
              <a:spLocks noChangeShapeType="1"/>
            </p:cNvSpPr>
            <p:nvPr/>
          </p:nvSpPr>
          <p:spPr bwMode="auto">
            <a:xfrm flipV="1">
              <a:off x="1392" y="264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3265" name="AutoShape 28"/>
            <p:cNvSpPr>
              <a:spLocks noChangeArrowheads="1"/>
            </p:cNvSpPr>
            <p:nvPr/>
          </p:nvSpPr>
          <p:spPr bwMode="auto">
            <a:xfrm>
              <a:off x="1296" y="2640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53262" name="Rectangle 12"/>
          <p:cNvSpPr>
            <a:spLocks noChangeArrowheads="1"/>
          </p:cNvSpPr>
          <p:nvPr/>
        </p:nvSpPr>
        <p:spPr bwMode="auto">
          <a:xfrm>
            <a:off x="7696200" y="2895600"/>
            <a:ext cx="12192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0000"/>
                </a:solidFill>
              </a:rPr>
              <a:t>Bulldog</a:t>
            </a:r>
          </a:p>
        </p:txBody>
      </p:sp>
      <p:sp>
        <p:nvSpPr>
          <p:cNvPr id="53263" name="Line 16"/>
          <p:cNvSpPr>
            <a:spLocks noChangeShapeType="1"/>
          </p:cNvSpPr>
          <p:nvPr/>
        </p:nvSpPr>
        <p:spPr bwMode="auto">
          <a:xfrm>
            <a:off x="82296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4230DA-0C48-D740-4774-3709F39BFE01}"/>
              </a:ext>
            </a:extLst>
          </p:cNvPr>
          <p:cNvSpPr txBox="1"/>
          <p:nvPr/>
        </p:nvSpPr>
        <p:spPr>
          <a:xfrm>
            <a:off x="990600" y="556260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Vulture</a:t>
            </a:r>
            <a:r>
              <a:rPr lang="zh-CN" altLang="en-US" sz="1200" dirty="0"/>
              <a:t>秃鹫</a:t>
            </a:r>
          </a:p>
          <a:p>
            <a:r>
              <a:rPr lang="en-US" sz="1200" dirty="0"/>
              <a:t>Hippo</a:t>
            </a:r>
            <a:r>
              <a:rPr lang="zh-CN" altLang="en-US" sz="1200" dirty="0"/>
              <a:t>河马</a:t>
            </a:r>
          </a:p>
          <a:p>
            <a:r>
              <a:rPr lang="en-US" sz="1200" dirty="0"/>
              <a:t>Bulldog</a:t>
            </a:r>
            <a:r>
              <a:rPr lang="zh-CN" altLang="en-US" sz="1200" dirty="0"/>
              <a:t>斗牛犬</a:t>
            </a:r>
          </a:p>
        </p:txBody>
      </p:sp>
    </p:spTree>
    <p:extLst>
      <p:ext uri="{BB962C8B-B14F-4D97-AF65-F5344CB8AC3E}">
        <p14:creationId xmlns:p14="http://schemas.microsoft.com/office/powerpoint/2010/main" val="7990056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Simulator (Controller)</a:t>
            </a:r>
          </a:p>
        </p:txBody>
      </p:sp>
      <p:sp>
        <p:nvSpPr>
          <p:cNvPr id="5632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5868988" cy="5029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The simulator is in </a:t>
            </a:r>
            <a:r>
              <a:rPr lang="en-US" altLang="en-US" dirty="0" err="1">
                <a:ea typeface="ＭＳ Ｐゴシック" charset="-128"/>
              </a:rPr>
              <a:t>CritterMain.java</a:t>
            </a:r>
            <a:endParaRPr lang="en-US" altLang="en-US" dirty="0">
              <a:ea typeface="ＭＳ Ｐゴシック" charset="-128"/>
            </a:endParaRP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It searches local </a:t>
            </a:r>
            <a:r>
              <a:rPr lang="en-US" altLang="en-US" dirty="0" err="1">
                <a:ea typeface="ＭＳ Ｐゴシック" charset="-128"/>
              </a:rPr>
              <a:t>dir</a:t>
            </a:r>
            <a:r>
              <a:rPr lang="en-US" altLang="en-US" dirty="0">
                <a:ea typeface="ＭＳ Ｐゴシック" charset="-128"/>
              </a:rPr>
              <a:t> 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for all critters types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The simulator creates 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an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array</a:t>
            </a:r>
            <a:r>
              <a:rPr lang="en-US" altLang="en-US" dirty="0">
                <a:ea typeface="ＭＳ Ｐゴシック" charset="-128"/>
              </a:rPr>
              <a:t> of critters</a:t>
            </a:r>
          </a:p>
          <a:p>
            <a:pPr eaLnBrk="1" hangingPunct="1"/>
            <a:r>
              <a:rPr lang="en-US" altLang="en-US" dirty="0">
                <a:latin typeface="Verdana" charset="0"/>
                <a:ea typeface="ＭＳ Ｐゴシック" charset="-128"/>
              </a:rPr>
              <a:t>"Go" </a:t>
            </a:r>
            <a:r>
              <a:rPr lang="en-US" altLang="en-US" dirty="0">
                <a:latin typeface="Calibri" charset="0"/>
                <a:ea typeface="ＭＳ Ｐゴシック" charset="-128"/>
              </a:rPr>
              <a:t>→  </a:t>
            </a:r>
            <a:r>
              <a:rPr lang="en-US" altLang="en-US" dirty="0">
                <a:latin typeface="Verdana" charset="0"/>
                <a:ea typeface="ＭＳ Ｐゴシック" charset="-128"/>
              </a:rPr>
              <a:t>loop, e.g.,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Verdana" charset="0"/>
                <a:ea typeface="ＭＳ Ｐゴシック" charset="-128"/>
              </a:rPr>
              <a:t>move each animal (</a:t>
            </a:r>
            <a:r>
              <a:rPr lang="en-US" altLang="en-US" dirty="0" err="1">
                <a:latin typeface="Courier New" charset="0"/>
                <a:ea typeface="ＭＳ Ｐゴシック" charset="-128"/>
              </a:rPr>
              <a:t>getMove</a:t>
            </a:r>
            <a:r>
              <a:rPr lang="en-US" altLang="en-US" dirty="0">
                <a:latin typeface="Verdana" charset="0"/>
                <a:ea typeface="ＭＳ Ｐゴシック" charset="-128"/>
              </a:rPr>
              <a:t>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Verdana" charset="0"/>
                <a:ea typeface="ＭＳ Ｐゴシック" charset="-128"/>
              </a:rPr>
              <a:t>if two collide</a:t>
            </a:r>
            <a:r>
              <a:rPr lang="en-US" altLang="zh-CN" dirty="0">
                <a:latin typeface="Verdana" charset="0"/>
                <a:ea typeface="ＭＳ Ｐゴシック" charset="-128"/>
              </a:rPr>
              <a:t>(</a:t>
            </a:r>
            <a:r>
              <a:rPr lang="zh-CN" altLang="en-US" dirty="0">
                <a:latin typeface="Verdana" charset="0"/>
                <a:ea typeface="ＭＳ Ｐゴシック" charset="-128"/>
              </a:rPr>
              <a:t>碰撞</a:t>
            </a:r>
            <a:r>
              <a:rPr lang="en-US" altLang="zh-CN" dirty="0">
                <a:latin typeface="Verdana" charset="0"/>
                <a:ea typeface="ＭＳ Ｐゴシック" charset="-128"/>
              </a:rPr>
              <a:t>)</a:t>
            </a:r>
            <a:r>
              <a:rPr lang="en-US" altLang="en-US" dirty="0">
                <a:latin typeface="Verdana" charset="0"/>
                <a:ea typeface="ＭＳ Ｐゴシック" charset="-128"/>
              </a:rPr>
              <a:t>, call each’s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fight </a:t>
            </a:r>
            <a:r>
              <a:rPr lang="en-US" altLang="en-US" dirty="0">
                <a:latin typeface="Verdana" charset="0"/>
                <a:ea typeface="ＭＳ Ｐゴシック" charset="-128"/>
              </a:rPr>
              <a:t>method on its behavior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Verdana" charset="0"/>
                <a:ea typeface="ＭＳ Ｐゴシック" charset="-128"/>
              </a:rPr>
              <a:t>if is over food, call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eat</a:t>
            </a:r>
          </a:p>
        </p:txBody>
      </p:sp>
      <p:pic>
        <p:nvPicPr>
          <p:cNvPr id="5632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1935163"/>
            <a:ext cx="263525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4" name="Picture 7" descr="octopusinterview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388" y="3194050"/>
            <a:ext cx="2855912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2413" y="3200400"/>
            <a:ext cx="1220787" cy="216535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charset="0"/>
              </a:rPr>
              <a:t>%</a:t>
            </a:r>
          </a:p>
        </p:txBody>
      </p:sp>
      <p:sp>
        <p:nvSpPr>
          <p:cNvPr id="7" name="Oval 6"/>
          <p:cNvSpPr/>
          <p:nvPr/>
        </p:nvSpPr>
        <p:spPr>
          <a:xfrm>
            <a:off x="6726238" y="2224088"/>
            <a:ext cx="131762" cy="15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56327" name="Rounded Rectangular Callout 11"/>
          <p:cNvSpPr>
            <a:spLocks noChangeArrowheads="1"/>
          </p:cNvSpPr>
          <p:nvPr/>
        </p:nvSpPr>
        <p:spPr bwMode="auto">
          <a:xfrm>
            <a:off x="7086600" y="531670"/>
            <a:ext cx="1752600" cy="1143000"/>
          </a:xfrm>
          <a:prstGeom prst="wedgeRoundRectCallout">
            <a:avLst>
              <a:gd name="adj1" fmla="val 22111"/>
              <a:gd name="adj2" fmla="val 181300"/>
              <a:gd name="adj3" fmla="val 16667"/>
            </a:avLst>
          </a:prstGeom>
          <a:solidFill>
            <a:schemeClr val="bg1"/>
          </a:solidFill>
          <a:ln w="57150">
            <a:solidFill>
              <a:srgbClr val="434343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3200" b="1">
                <a:solidFill>
                  <a:srgbClr val="2E2B31"/>
                </a:solidFill>
                <a:latin typeface="Calibri" charset="0"/>
              </a:rPr>
              <a:t>Next move?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0A1DA5C3-2969-B983-1D4A-C2452FF9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54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43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Simulator Pseudo-code</a:t>
            </a:r>
          </a:p>
        </p:txBody>
      </p:sp>
      <p:sp>
        <p:nvSpPr>
          <p:cNvPr id="109570" name="Rectangle 3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5410200" cy="4648200"/>
          </a:xfrm>
        </p:spPr>
        <p:txBody>
          <a:bodyPr/>
          <a:lstStyle/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Critter[] critters = new Critter[N];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critters[0] = new Ant();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critters[1] = new Bird();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…</a:t>
            </a:r>
          </a:p>
          <a:p>
            <a:pPr marL="0" indent="0" eaLnBrk="1" hangingPunct="1">
              <a:buFont typeface="Wingdings" charset="2"/>
              <a:buNone/>
            </a:pP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loop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foreach critter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in critters</a:t>
            </a:r>
          </a:p>
          <a:p>
            <a:pPr marL="457200" lvl="1" indent="0" eaLnBrk="1" hangingPunct="1">
              <a:buFont typeface="ZapfDingbats" charset="0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call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getMove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of critter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if it can move</a:t>
            </a:r>
          </a:p>
          <a:p>
            <a:pPr marL="0" indent="0" eaLnBrk="1" hangingPunct="1">
              <a:buFont typeface="Wingdings" charset="2"/>
              <a:buNone/>
            </a:pP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foreach critter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in critters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if new pos of critter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results in fight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ask how critter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will fight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else if new pos finds food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 ask critter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whether it will eat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else if new pos results in mate possibility</a:t>
            </a: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     ask if critter </a:t>
            </a:r>
            <a:r>
              <a:rPr lang="en-US" altLang="en-US" sz="14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en-US" sz="1400" dirty="0">
                <a:latin typeface="Courier New" charset="0"/>
                <a:ea typeface="ＭＳ Ｐゴシック" charset="-128"/>
              </a:rPr>
              <a:t> will mate</a:t>
            </a:r>
          </a:p>
          <a:p>
            <a:pPr marL="0" indent="0" eaLnBrk="1" hangingPunct="1">
              <a:buFont typeface="Wingdings" charset="2"/>
              <a:buNone/>
            </a:pP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 marL="0" indent="0" eaLnBrk="1" hangingPunct="1">
              <a:buFont typeface="Wingdings" charset="2"/>
              <a:buNone/>
            </a:pPr>
            <a:r>
              <a:rPr lang="en-US" altLang="en-US" sz="1400" dirty="0">
                <a:latin typeface="Courier New" charset="0"/>
                <a:ea typeface="ＭＳ Ｐゴシック" charset="-128"/>
              </a:rPr>
              <a:t>   compute new state of critters</a:t>
            </a:r>
          </a:p>
        </p:txBody>
      </p:sp>
      <p:pic>
        <p:nvPicPr>
          <p:cNvPr id="5734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76400"/>
            <a:ext cx="27590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97015B3F-A530-3D05-D55E-F0107394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55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09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Critter Example: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Stone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552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import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java.awt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.*;</a:t>
            </a:r>
          </a:p>
          <a:p>
            <a:pPr>
              <a:buFont typeface="Wingdings" charset="2"/>
              <a:buNone/>
            </a:pP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public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class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Stone </a:t>
            </a: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extends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Critter {</a:t>
            </a: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  public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Attack fight(String opponent) {</a:t>
            </a: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     return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Attack.</a:t>
            </a:r>
            <a:r>
              <a:rPr lang="en-US" altLang="en-US" sz="1400" b="1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ROAR</a:t>
            </a:r>
            <a:r>
              <a:rPr lang="en-US" altLang="en-US" sz="1400" b="1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    </a:t>
            </a:r>
            <a:r>
              <a:rPr lang="en-US" altLang="en-US" sz="1400" b="1" i="1" dirty="0">
                <a:solidFill>
                  <a:srgbClr val="3F7F5F"/>
                </a:solidFill>
                <a:latin typeface="Courier New" charset="0"/>
                <a:ea typeface="ＭＳ Ｐゴシック" charset="-128"/>
              </a:rPr>
              <a:t>//</a:t>
            </a:r>
            <a:r>
              <a:rPr lang="en-US" altLang="en-US" sz="1400" b="1" i="1" u="sng" dirty="0">
                <a:solidFill>
                  <a:srgbClr val="3F7F5F"/>
                </a:solidFill>
                <a:latin typeface="Courier New" charset="0"/>
                <a:ea typeface="ＭＳ Ｐゴシック" charset="-128"/>
              </a:rPr>
              <a:t> ROAR</a:t>
            </a:r>
            <a:r>
              <a:rPr lang="en-US" altLang="zh-CN" sz="1400" b="1" i="1" u="sng" dirty="0">
                <a:solidFill>
                  <a:srgbClr val="3F7F5F"/>
                </a:solidFill>
                <a:latin typeface="Courier New" charset="0"/>
                <a:ea typeface="ＭＳ Ｐゴシック" charset="-128"/>
              </a:rPr>
              <a:t>(</a:t>
            </a:r>
            <a:r>
              <a:rPr lang="zh-CN" altLang="en-US" sz="1400" b="1" i="1" u="sng" dirty="0">
                <a:solidFill>
                  <a:srgbClr val="3F7F5F"/>
                </a:solidFill>
                <a:latin typeface="Courier New" charset="0"/>
                <a:ea typeface="ＭＳ Ｐゴシック" charset="-128"/>
              </a:rPr>
              <a:t>咆哮</a:t>
            </a:r>
            <a:r>
              <a:rPr lang="en-US" altLang="zh-CN" sz="1400" b="1" i="1" u="sng" dirty="0">
                <a:solidFill>
                  <a:srgbClr val="3F7F5F"/>
                </a:solidFill>
                <a:latin typeface="Courier New" charset="0"/>
                <a:ea typeface="ＭＳ Ｐゴシック" charset="-128"/>
              </a:rPr>
              <a:t>)</a:t>
            </a:r>
            <a:r>
              <a:rPr lang="en-US" altLang="en-US" sz="1400" b="1" i="1" u="sng" dirty="0">
                <a:solidFill>
                  <a:srgbClr val="3F7F5F"/>
                </a:solidFill>
                <a:latin typeface="Courier New" charset="0"/>
                <a:ea typeface="ＭＳ Ｐゴシック" charset="-128"/>
              </a:rPr>
              <a:t>... nothing beats that!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}</a:t>
            </a:r>
          </a:p>
          <a:p>
            <a:pPr>
              <a:buFont typeface="Wingdings" charset="2"/>
              <a:buNone/>
            </a:pP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  public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Color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getColor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     return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Color.</a:t>
            </a:r>
            <a:r>
              <a:rPr lang="en-US" altLang="en-US" sz="1400" b="1" i="1" dirty="0" err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GRAY</a:t>
            </a:r>
            <a:r>
              <a:rPr lang="en-US" altLang="en-US" sz="1400" b="1" i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     </a:t>
            </a:r>
            <a:r>
              <a:rPr lang="en-US" altLang="en-US" sz="1400" b="1" i="1" dirty="0">
                <a:solidFill>
                  <a:srgbClr val="3F7F5F"/>
                </a:solidFill>
                <a:latin typeface="Courier New" charset="0"/>
                <a:ea typeface="ＭＳ Ｐゴシック" charset="-128"/>
              </a:rPr>
              <a:t>// stones are gray in color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}</a:t>
            </a:r>
          </a:p>
          <a:p>
            <a:pPr>
              <a:buFont typeface="Wingdings" charset="2"/>
              <a:buNone/>
            </a:pPr>
            <a:endParaRPr lang="en-US" altLang="en-US" sz="1400" dirty="0">
              <a:latin typeface="Courier New" charset="0"/>
              <a:ea typeface="ＭＳ Ｐゴシック" charset="-128"/>
            </a:endParaRP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  public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String </a:t>
            </a:r>
            <a:r>
              <a:rPr lang="en-US" altLang="en-US" sz="1400" b="1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toString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() {</a:t>
            </a:r>
          </a:p>
          <a:p>
            <a:pPr>
              <a:buFont typeface="Wingdings" charset="2"/>
              <a:buNone/>
            </a:pPr>
            <a:r>
              <a:rPr lang="en-US" altLang="en-US" sz="1400" b="1" dirty="0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        return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</a:t>
            </a:r>
            <a:r>
              <a:rPr lang="en-US" altLang="en-US" sz="1400" b="1" dirty="0">
                <a:solidFill>
                  <a:srgbClr val="2A00FF"/>
                </a:solidFill>
                <a:latin typeface="Courier New" charset="0"/>
                <a:ea typeface="ＭＳ Ｐゴシック" charset="-128"/>
              </a:rPr>
              <a:t>"St"</a:t>
            </a:r>
            <a:r>
              <a:rPr lang="en-US" altLang="en-US" sz="1400" b="1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            </a:t>
            </a:r>
            <a:r>
              <a:rPr lang="en-US" altLang="en-US" sz="1400" b="1" dirty="0">
                <a:solidFill>
                  <a:srgbClr val="3F7F5F"/>
                </a:solidFill>
                <a:latin typeface="Courier New" charset="0"/>
                <a:ea typeface="ＭＳ Ｐゴシック" charset="-128"/>
              </a:rPr>
              <a:t>// the game displays a stone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}</a:t>
            </a:r>
          </a:p>
          <a:p>
            <a:pPr>
              <a:buFont typeface="Wingdings" charset="2"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  <a:endParaRPr lang="en-US" altLang="en-US" sz="1400" dirty="0">
              <a:ea typeface="ＭＳ Ｐゴシック" charset="-128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4763337-7BFF-5F43-90A0-80CB47705D33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44856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Event-Driven Programming</a:t>
            </a:r>
          </a:p>
        </p:txBody>
      </p:sp>
      <p:sp>
        <p:nvSpPr>
          <p:cNvPr id="1152003" name="Rectangle 3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Key concept: The simulator is in control, NOT your animal.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Example: </a:t>
            </a:r>
            <a:r>
              <a:rPr lang="en-US" altLang="en-US" dirty="0" err="1">
                <a:latin typeface="Courier New" charset="0"/>
                <a:ea typeface="ＭＳ Ｐゴシック" charset="-128"/>
              </a:rPr>
              <a:t>getMove</a:t>
            </a:r>
            <a:r>
              <a:rPr lang="en-US" altLang="en-US" dirty="0">
                <a:ea typeface="ＭＳ Ｐゴシック" charset="-128"/>
              </a:rPr>
              <a:t> can return only one move at a time.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 err="1">
                <a:latin typeface="Courier New" charset="0"/>
                <a:ea typeface="ＭＳ Ｐゴシック" charset="-128"/>
              </a:rPr>
              <a:t>getMove</a:t>
            </a:r>
            <a:r>
              <a:rPr lang="en-US" altLang="en-US" dirty="0">
                <a:ea typeface="ＭＳ Ｐゴシック" charset="-128"/>
              </a:rPr>
              <a:t> </a:t>
            </a:r>
            <a:r>
              <a:rPr lang="en-US" altLang="en-US" u="sng" dirty="0">
                <a:ea typeface="ＭＳ Ｐゴシック" charset="-128"/>
              </a:rPr>
              <a:t>can't</a:t>
            </a:r>
            <a:r>
              <a:rPr lang="en-US" altLang="en-US" dirty="0">
                <a:ea typeface="ＭＳ Ｐゴシック" charset="-128"/>
              </a:rPr>
              <a:t> use loops to return a sequence of moves.</a:t>
            </a:r>
          </a:p>
          <a:p>
            <a:pPr lvl="2" eaLnBrk="1" hangingPunct="1"/>
            <a:r>
              <a:rPr lang="en-US" altLang="en-US" u="sng" dirty="0">
                <a:ea typeface="ＭＳ Ｐゴシック" charset="-128"/>
              </a:rPr>
              <a:t>It wouldn't be fair to let one animal make many moves in one turn!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Your animal must keep </a:t>
            </a:r>
            <a:r>
              <a:rPr lang="en-US" altLang="en-US" u="sng" dirty="0">
                <a:ea typeface="ＭＳ Ｐゴシック" charset="-128"/>
              </a:rPr>
              <a:t>state</a:t>
            </a:r>
            <a:r>
              <a:rPr lang="en-US" altLang="en-US" dirty="0">
                <a:ea typeface="ＭＳ Ｐゴシック" charset="-128"/>
              </a:rPr>
              <a:t> (as fields) so that it can make a single move, and know what moves to make later.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We say that you focus on writing the 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callback</a:t>
            </a:r>
            <a:r>
              <a:rPr lang="en-US" altLang="en-US" dirty="0">
                <a:ea typeface="ＭＳ Ｐゴシック" charset="-128"/>
              </a:rPr>
              <a:t> functions of objects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0E797C40-9DE3-C248-2C14-41649252E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57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7587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Critter exercise: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Cougar</a:t>
            </a:r>
          </a:p>
        </p:txBody>
      </p:sp>
      <p:sp>
        <p:nvSpPr>
          <p:cNvPr id="593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tabLst>
                <a:tab pos="2117725" algn="l"/>
              </a:tabLst>
            </a:pPr>
            <a:r>
              <a:rPr lang="en-US" altLang="en-US" dirty="0">
                <a:ea typeface="ＭＳ Ｐゴシック" charset="-128"/>
              </a:rPr>
              <a:t>Write a critter class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Cougar</a:t>
            </a:r>
            <a:r>
              <a:rPr lang="en-US" altLang="en-US" dirty="0">
                <a:ea typeface="ＭＳ Ｐゴシック" charset="-128"/>
              </a:rPr>
              <a:t> (among the dumbest of all animals):</a:t>
            </a:r>
          </a:p>
        </p:txBody>
      </p:sp>
      <p:graphicFrame>
        <p:nvGraphicFramePr>
          <p:cNvPr id="1153028" name="Group 4"/>
          <p:cNvGraphicFramePr>
            <a:graphicFrameLocks noGrp="1"/>
          </p:cNvGraphicFramePr>
          <p:nvPr/>
        </p:nvGraphicFramePr>
        <p:xfrm>
          <a:off x="504825" y="2895600"/>
          <a:ext cx="8410575" cy="3127375"/>
        </p:xfrm>
        <a:graphic>
          <a:graphicData uri="http://schemas.openxmlformats.org/drawingml/2006/table">
            <a:tbl>
              <a:tblPr/>
              <a:tblGrid>
                <a:gridCol w="1624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6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Method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Behavior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constructor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public Cougar()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eat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Always eats.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fight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Always roars.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getColor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Blue if the 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Cougar</a:t>
                      </a: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has never fought; red if he has.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6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getMove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Walks west until he finds food; then walks east until he finds food; then goes west and repeats.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8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toString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"C"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942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213" y="0"/>
            <a:ext cx="238125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1000" y="6172200"/>
            <a:ext cx="6904038" cy="523875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en-US" sz="2800">
                <a:solidFill>
                  <a:srgbClr val="000000"/>
                </a:solidFill>
                <a:latin typeface="Comic Sans MS" charset="0"/>
              </a:rPr>
              <a:t>Implement Cougar’s eat, fight, toString.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6817A16B-368E-AE67-83D9-B9159C69E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58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7753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getMove</a:t>
            </a:r>
          </a:p>
        </p:txBody>
      </p:sp>
      <p:sp>
        <p:nvSpPr>
          <p:cNvPr id="604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>
                <a:ea typeface="ＭＳ Ｐゴシック" charset="-128"/>
              </a:rPr>
              <a:t>How can a critter move west until it finds food and then moves to east until find food and repeat?</a:t>
            </a:r>
          </a:p>
          <a:p>
            <a:pPr eaLnBrk="1" hangingPunct="1"/>
            <a:endParaRPr lang="en-US" altLang="en-US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public Direction </a:t>
            </a:r>
            <a:r>
              <a:rPr lang="en-US" altLang="en-US" sz="1600" dirty="0" err="1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getMove</a:t>
            </a: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(String[][] grid) {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    initial </a:t>
            </a:r>
            <a:r>
              <a:rPr lang="en-US" altLang="en-US" sz="1600" dirty="0" err="1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currentDirect</a:t>
            </a: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 = WEST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    loop 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      if (</a:t>
            </a:r>
            <a:r>
              <a:rPr lang="en-US" altLang="en-US" sz="1600" i="1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eat</a:t>
            </a: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         reverse </a:t>
            </a:r>
            <a:r>
              <a:rPr lang="en-US" altLang="en-US" sz="1600" dirty="0" err="1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currentDirect</a:t>
            </a: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      print </a:t>
            </a:r>
            <a:r>
              <a:rPr lang="en-US" altLang="en-US" sz="1600" dirty="0" err="1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currentDirection</a:t>
            </a: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600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}</a:t>
            </a:r>
            <a:endParaRPr lang="en-US" altLang="en-US" sz="1600" dirty="0">
              <a:solidFill>
                <a:srgbClr val="800000"/>
              </a:solidFill>
              <a:ea typeface="ＭＳ Ｐゴシック" charset="-128"/>
            </a:endParaRPr>
          </a:p>
          <a:p>
            <a:pPr eaLnBrk="1" hangingPunct="1">
              <a:buFont typeface="Wingdings 2" charset="2"/>
              <a:buNone/>
            </a:pPr>
            <a:r>
              <a:rPr lang="en-US" altLang="en-US" sz="700" dirty="0">
                <a:latin typeface="Courier New" charset="0"/>
                <a:ea typeface="ＭＳ Ｐゴシック" charset="-128"/>
              </a:rPr>
              <a:t> </a:t>
            </a:r>
          </a:p>
          <a:p>
            <a:pPr eaLnBrk="1" hangingPunct="1">
              <a:buFont typeface="Wingdings 2" charset="2"/>
              <a:buNone/>
            </a:pPr>
            <a:endParaRPr lang="en-US" altLang="en-US" sz="700" dirty="0">
              <a:latin typeface="Courier New" charset="0"/>
              <a:ea typeface="ＭＳ Ｐゴシック" charset="-128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2362200"/>
            <a:ext cx="6629400" cy="1905000"/>
            <a:chOff x="480" y="1344"/>
            <a:chExt cx="2928" cy="1200"/>
          </a:xfrm>
        </p:grpSpPr>
        <p:sp>
          <p:nvSpPr>
            <p:cNvPr id="60420" name="Line 5"/>
            <p:cNvSpPr>
              <a:spLocks noChangeShapeType="1"/>
            </p:cNvSpPr>
            <p:nvPr/>
          </p:nvSpPr>
          <p:spPr bwMode="auto">
            <a:xfrm flipH="1" flipV="1">
              <a:off x="480" y="1392"/>
              <a:ext cx="2928" cy="115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0421" name="Line 6"/>
            <p:cNvSpPr>
              <a:spLocks noChangeShapeType="1"/>
            </p:cNvSpPr>
            <p:nvPr/>
          </p:nvSpPr>
          <p:spPr bwMode="auto">
            <a:xfrm flipH="1">
              <a:off x="480" y="1344"/>
              <a:ext cx="2928" cy="115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AA4B70F3-C35D-E642-A640-C6B4318FC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59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34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4EBA1AF-B62B-F74D-8117-361379DF1968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dirty="0">
                <a:ea typeface="ＭＳ Ｐゴシック" charset="-128"/>
              </a:rPr>
              <a:t>Visualize Inheritance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4648200"/>
          </a:xfrm>
          <a:noFill/>
        </p:spPr>
        <p:txBody>
          <a:bodyPr lIns="92075" tIns="46038" rIns="92075" bIns="46038"/>
          <a:lstStyle/>
          <a:p>
            <a:r>
              <a:rPr lang="en-US" altLang="en-US" sz="2400" dirty="0">
                <a:ea typeface="ＭＳ Ｐゴシック" charset="-128"/>
              </a:rPr>
              <a:t>The child class </a:t>
            </a:r>
            <a:r>
              <a:rPr lang="en-US" altLang="en-US" sz="2400" i="1" dirty="0">
                <a:solidFill>
                  <a:srgbClr val="000090"/>
                </a:solidFill>
                <a:ea typeface="ＭＳ Ｐゴシック" charset="-128"/>
              </a:rPr>
              <a:t>inherits</a:t>
            </a:r>
            <a:r>
              <a:rPr lang="en-US" altLang="en-US" sz="2400" dirty="0">
                <a:solidFill>
                  <a:srgbClr val="000090"/>
                </a:solidFill>
                <a:ea typeface="ＭＳ Ｐゴシック" charset="-128"/>
              </a:rPr>
              <a:t> </a:t>
            </a:r>
            <a:r>
              <a:rPr lang="en-US" altLang="en-US" sz="2400" i="1" dirty="0">
                <a:ea typeface="ＭＳ Ｐゴシック" charset="-128"/>
              </a:rPr>
              <a:t>all</a:t>
            </a:r>
            <a:r>
              <a:rPr lang="en-US" altLang="en-US" sz="2400" dirty="0">
                <a:ea typeface="ＭＳ Ｐゴシック" charset="-128"/>
              </a:rPr>
              <a:t> methods and data defined for the parent class</a:t>
            </a:r>
          </a:p>
        </p:txBody>
      </p:sp>
      <p:grpSp>
        <p:nvGrpSpPr>
          <p:cNvPr id="51204" name="Group 4"/>
          <p:cNvGrpSpPr>
            <a:grpSpLocks/>
          </p:cNvGrpSpPr>
          <p:nvPr/>
        </p:nvGrpSpPr>
        <p:grpSpPr bwMode="auto">
          <a:xfrm>
            <a:off x="914400" y="2667000"/>
            <a:ext cx="2895600" cy="1371600"/>
            <a:chOff x="1344" y="1248"/>
            <a:chExt cx="2688" cy="1632"/>
          </a:xfrm>
        </p:grpSpPr>
        <p:sp>
          <p:nvSpPr>
            <p:cNvPr id="51216" name="Rectangle 5"/>
            <p:cNvSpPr>
              <a:spLocks noChangeArrowheads="1"/>
            </p:cNvSpPr>
            <p:nvPr/>
          </p:nvSpPr>
          <p:spPr bwMode="auto">
            <a:xfrm>
              <a:off x="1344" y="1248"/>
              <a:ext cx="2688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 b="1">
                  <a:solidFill>
                    <a:srgbClr val="000000"/>
                  </a:solidFill>
                </a:rPr>
                <a:t>Animal</a:t>
              </a:r>
            </a:p>
          </p:txBody>
        </p:sp>
        <p:sp>
          <p:nvSpPr>
            <p:cNvPr id="51217" name="Rectangle 6"/>
            <p:cNvSpPr>
              <a:spLocks noChangeArrowheads="1"/>
            </p:cNvSpPr>
            <p:nvPr/>
          </p:nvSpPr>
          <p:spPr bwMode="auto">
            <a:xfrm>
              <a:off x="1344" y="1584"/>
              <a:ext cx="2688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 - weight : int</a:t>
              </a:r>
            </a:p>
          </p:txBody>
        </p:sp>
        <p:sp>
          <p:nvSpPr>
            <p:cNvPr id="51218" name="Rectangle 7"/>
            <p:cNvSpPr>
              <a:spLocks noChangeArrowheads="1"/>
            </p:cNvSpPr>
            <p:nvPr/>
          </p:nvSpPr>
          <p:spPr bwMode="auto">
            <a:xfrm>
              <a:off x="1344" y="1920"/>
              <a:ext cx="2688" cy="96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+ getWeight() : int</a:t>
              </a:r>
            </a:p>
          </p:txBody>
        </p:sp>
      </p:grpSp>
      <p:sp>
        <p:nvSpPr>
          <p:cNvPr id="51205" name="Rectangle 9"/>
          <p:cNvSpPr>
            <a:spLocks noChangeArrowheads="1"/>
          </p:cNvSpPr>
          <p:nvPr/>
        </p:nvSpPr>
        <p:spPr bwMode="auto">
          <a:xfrm>
            <a:off x="914400" y="4800600"/>
            <a:ext cx="2895600" cy="2984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 b="1">
                <a:solidFill>
                  <a:srgbClr val="000000"/>
                </a:solidFill>
              </a:rPr>
              <a:t>Bird</a:t>
            </a:r>
          </a:p>
        </p:txBody>
      </p:sp>
      <p:sp>
        <p:nvSpPr>
          <p:cNvPr id="51206" name="Rectangle 10"/>
          <p:cNvSpPr>
            <a:spLocks noChangeArrowheads="1"/>
          </p:cNvSpPr>
          <p:nvPr/>
        </p:nvSpPr>
        <p:spPr bwMode="auto">
          <a:xfrm>
            <a:off x="914400" y="5099050"/>
            <a:ext cx="2895600" cy="2984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 - flySpeed : int</a:t>
            </a:r>
          </a:p>
        </p:txBody>
      </p:sp>
      <p:sp>
        <p:nvSpPr>
          <p:cNvPr id="51207" name="Rectangle 11"/>
          <p:cNvSpPr>
            <a:spLocks noChangeArrowheads="1"/>
          </p:cNvSpPr>
          <p:nvPr/>
        </p:nvSpPr>
        <p:spPr bwMode="auto">
          <a:xfrm>
            <a:off x="914400" y="5397500"/>
            <a:ext cx="2895600" cy="8509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en-US" altLang="en-US" sz="1600">
              <a:solidFill>
                <a:srgbClr val="000000"/>
              </a:solidFill>
            </a:endParaRPr>
          </a:p>
        </p:txBody>
      </p:sp>
      <p:grpSp>
        <p:nvGrpSpPr>
          <p:cNvPr id="51208" name="Group 12"/>
          <p:cNvGrpSpPr>
            <a:grpSpLocks/>
          </p:cNvGrpSpPr>
          <p:nvPr/>
        </p:nvGrpSpPr>
        <p:grpSpPr bwMode="auto">
          <a:xfrm>
            <a:off x="2209800" y="4038600"/>
            <a:ext cx="304800" cy="762000"/>
            <a:chOff x="1296" y="2640"/>
            <a:chExt cx="192" cy="480"/>
          </a:xfrm>
        </p:grpSpPr>
        <p:sp>
          <p:nvSpPr>
            <p:cNvPr id="51214" name="Line 13"/>
            <p:cNvSpPr>
              <a:spLocks noChangeShapeType="1"/>
            </p:cNvSpPr>
            <p:nvPr/>
          </p:nvSpPr>
          <p:spPr bwMode="auto">
            <a:xfrm flipV="1">
              <a:off x="1392" y="264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215" name="AutoShape 14"/>
            <p:cNvSpPr>
              <a:spLocks noChangeArrowheads="1"/>
            </p:cNvSpPr>
            <p:nvPr/>
          </p:nvSpPr>
          <p:spPr bwMode="auto">
            <a:xfrm>
              <a:off x="1296" y="2640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51209" name="Rectangle 15"/>
          <p:cNvSpPr>
            <a:spLocks noChangeArrowheads="1"/>
          </p:cNvSpPr>
          <p:nvPr/>
        </p:nvSpPr>
        <p:spPr bwMode="auto">
          <a:xfrm>
            <a:off x="998538" y="5699125"/>
            <a:ext cx="1244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+ fly() : void</a:t>
            </a:r>
          </a:p>
        </p:txBody>
      </p:sp>
      <p:sp>
        <p:nvSpPr>
          <p:cNvPr id="51210" name="Rectangle 16"/>
          <p:cNvSpPr>
            <a:spLocks noChangeArrowheads="1"/>
          </p:cNvSpPr>
          <p:nvPr/>
        </p:nvSpPr>
        <p:spPr bwMode="auto">
          <a:xfrm>
            <a:off x="5105400" y="2819400"/>
            <a:ext cx="2743200" cy="5334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weight = 120</a:t>
            </a:r>
            <a:br>
              <a:rPr lang="en-US" altLang="en-US" sz="1600">
                <a:solidFill>
                  <a:srgbClr val="000000"/>
                </a:solidFill>
              </a:rPr>
            </a:br>
            <a:r>
              <a:rPr lang="en-US" altLang="en-US" sz="1600">
                <a:solidFill>
                  <a:srgbClr val="000000"/>
                </a:solidFill>
              </a:rPr>
              <a:t>getWeight() </a:t>
            </a:r>
          </a:p>
        </p:txBody>
      </p:sp>
      <p:sp>
        <p:nvSpPr>
          <p:cNvPr id="45067" name="Rectangle 17"/>
          <p:cNvSpPr>
            <a:spLocks noChangeArrowheads="1"/>
          </p:cNvSpPr>
          <p:nvPr/>
        </p:nvSpPr>
        <p:spPr bwMode="auto">
          <a:xfrm>
            <a:off x="5105400" y="4800600"/>
            <a:ext cx="2743200" cy="10668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weight = 100</a:t>
            </a:r>
          </a:p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flySpeed = 30 </a:t>
            </a:r>
            <a:br>
              <a:rPr lang="en-US" altLang="en-US" sz="1600">
                <a:solidFill>
                  <a:srgbClr val="000000"/>
                </a:solidFill>
              </a:rPr>
            </a:br>
            <a:r>
              <a:rPr lang="en-US" altLang="en-US" sz="1600">
                <a:solidFill>
                  <a:srgbClr val="000000"/>
                </a:solidFill>
              </a:rPr>
              <a:t>getWeight()</a:t>
            </a:r>
          </a:p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fly()</a:t>
            </a:r>
          </a:p>
        </p:txBody>
      </p:sp>
      <p:sp>
        <p:nvSpPr>
          <p:cNvPr id="51212" name="Text Box 18"/>
          <p:cNvSpPr txBox="1">
            <a:spLocks noChangeArrowheads="1"/>
          </p:cNvSpPr>
          <p:nvPr/>
        </p:nvSpPr>
        <p:spPr bwMode="auto">
          <a:xfrm>
            <a:off x="5089525" y="2452688"/>
            <a:ext cx="15462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an animal object</a:t>
            </a:r>
          </a:p>
        </p:txBody>
      </p:sp>
      <p:sp>
        <p:nvSpPr>
          <p:cNvPr id="51213" name="Text Box 19"/>
          <p:cNvSpPr txBox="1">
            <a:spLocks noChangeArrowheads="1"/>
          </p:cNvSpPr>
          <p:nvPr/>
        </p:nvSpPr>
        <p:spPr bwMode="auto">
          <a:xfrm>
            <a:off x="5105400" y="4462463"/>
            <a:ext cx="12144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a bird object</a:t>
            </a:r>
          </a:p>
        </p:txBody>
      </p:sp>
    </p:spTree>
    <p:extLst>
      <p:ext uri="{BB962C8B-B14F-4D97-AF65-F5344CB8AC3E}">
        <p14:creationId xmlns:p14="http://schemas.microsoft.com/office/powerpoint/2010/main" val="126898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7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getMove for Cougar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State machine</a:t>
            </a:r>
          </a:p>
          <a:p>
            <a:pPr>
              <a:buFont typeface="Wingdings" charset="2"/>
              <a:buNone/>
            </a:pPr>
            <a:endParaRPr lang="en-US" altLang="en-US" dirty="0">
              <a:ea typeface="ＭＳ Ｐゴシック" charset="-128"/>
            </a:endParaRPr>
          </a:p>
          <a:p>
            <a:endParaRPr lang="en-US" altLang="en-US" dirty="0">
              <a:ea typeface="ＭＳ Ｐゴシック" charset="-128"/>
            </a:endParaRPr>
          </a:p>
          <a:p>
            <a:r>
              <a:rPr lang="en-US" altLang="en-US" dirty="0">
                <a:ea typeface="ＭＳ Ｐゴシック" charset="-128"/>
              </a:rPr>
              <a:t>How to remember the state?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a </a:t>
            </a:r>
            <a:r>
              <a:rPr lang="en-US" altLang="en-US" dirty="0" err="1">
                <a:ea typeface="ＭＳ Ｐゴシック" charset="-128"/>
              </a:rPr>
              <a:t>boolean</a:t>
            </a:r>
            <a:r>
              <a:rPr lang="en-US" altLang="en-US" dirty="0">
                <a:ea typeface="ＭＳ Ｐゴシック" charset="-128"/>
              </a:rPr>
              <a:t> instance variable: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 err="1">
                <a:latin typeface="Courier New" charset="0"/>
                <a:ea typeface="ＭＳ Ｐゴシック" charset="-128"/>
              </a:rPr>
              <a:t>boolean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 west</a:t>
            </a:r>
          </a:p>
          <a:p>
            <a:r>
              <a:rPr lang="en-US" altLang="en-US" dirty="0">
                <a:ea typeface="ＭＳ Ｐゴシック" charset="-128"/>
              </a:rPr>
              <a:t>What is initial state and where to set it?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In constructor: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west = true;</a:t>
            </a:r>
          </a:p>
          <a:p>
            <a:r>
              <a:rPr lang="en-US" altLang="en-US" dirty="0">
                <a:ea typeface="ＭＳ Ｐゴシック" charset="-128"/>
              </a:rPr>
              <a:t>Who/when updates the state?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In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eat(): reverse state</a:t>
            </a: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588BE5E-4AD3-A740-B494-19B9A5B30A7C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60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209800" y="2209800"/>
            <a:ext cx="3200400" cy="914400"/>
            <a:chOff x="2209800" y="2209800"/>
            <a:chExt cx="3200400" cy="914400"/>
          </a:xfrm>
        </p:grpSpPr>
        <p:sp>
          <p:nvSpPr>
            <p:cNvPr id="5" name="Oval 4"/>
            <p:cNvSpPr/>
            <p:nvPr/>
          </p:nvSpPr>
          <p:spPr bwMode="auto">
            <a:xfrm>
              <a:off x="2209800" y="2209800"/>
              <a:ext cx="990600" cy="9144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Move</a:t>
              </a:r>
              <a:b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</a:br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West</a:t>
              </a: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4419600" y="2209800"/>
              <a:ext cx="990600" cy="9144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Move</a:t>
              </a:r>
              <a:b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</a:br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East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3095625" y="1752600"/>
            <a:ext cx="1439863" cy="661988"/>
            <a:chOff x="3094892" y="1752600"/>
            <a:chExt cx="1440386" cy="662354"/>
          </a:xfrm>
        </p:grpSpPr>
        <p:sp>
          <p:nvSpPr>
            <p:cNvPr id="61449" name="Freeform 7"/>
            <p:cNvSpPr>
              <a:spLocks/>
            </p:cNvSpPr>
            <p:nvPr/>
          </p:nvSpPr>
          <p:spPr bwMode="auto">
            <a:xfrm>
              <a:off x="3094892" y="2162907"/>
              <a:ext cx="1430216" cy="252047"/>
            </a:xfrm>
            <a:custGeom>
              <a:avLst/>
              <a:gdLst>
                <a:gd name="T0" fmla="*/ 0 w 1430216"/>
                <a:gd name="T1" fmla="*/ 252047 h 252047"/>
                <a:gd name="T2" fmla="*/ 597877 w 1430216"/>
                <a:gd name="T3" fmla="*/ 5862 h 252047"/>
                <a:gd name="T4" fmla="*/ 1430216 w 1430216"/>
                <a:gd name="T5" fmla="*/ 216878 h 252047"/>
                <a:gd name="T6" fmla="*/ 0 60000 65536"/>
                <a:gd name="T7" fmla="*/ 0 60000 65536"/>
                <a:gd name="T8" fmla="*/ 0 60000 65536"/>
                <a:gd name="T9" fmla="*/ 0 w 1430216"/>
                <a:gd name="T10" fmla="*/ 0 h 252047"/>
                <a:gd name="T11" fmla="*/ 1430216 w 1430216"/>
                <a:gd name="T12" fmla="*/ 252047 h 2520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30216" h="252047">
                  <a:moveTo>
                    <a:pt x="0" y="252047"/>
                  </a:moveTo>
                  <a:cubicBezTo>
                    <a:pt x="179754" y="131885"/>
                    <a:pt x="359508" y="11724"/>
                    <a:pt x="597877" y="5862"/>
                  </a:cubicBezTo>
                  <a:cubicBezTo>
                    <a:pt x="836246" y="0"/>
                    <a:pt x="1133231" y="108439"/>
                    <a:pt x="1430216" y="216878"/>
                  </a:cubicBezTo>
                </a:path>
              </a:pathLst>
            </a:custGeom>
            <a:noFill/>
            <a:ln w="25400" cap="flat" cmpd="sng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1450" name="Rectangle 8"/>
            <p:cNvSpPr>
              <a:spLocks noChangeArrowheads="1"/>
            </p:cNvSpPr>
            <p:nvPr/>
          </p:nvSpPr>
          <p:spPr bwMode="auto">
            <a:xfrm>
              <a:off x="3275933" y="1752600"/>
              <a:ext cx="1259345" cy="522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eat()</a:t>
              </a: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3124200" y="2654300"/>
            <a:ext cx="1447800" cy="546100"/>
            <a:chOff x="3094892" y="2120334"/>
            <a:chExt cx="1447800" cy="546666"/>
          </a:xfrm>
        </p:grpSpPr>
        <p:sp>
          <p:nvSpPr>
            <p:cNvPr id="61447" name="Freeform 11"/>
            <p:cNvSpPr>
              <a:spLocks/>
            </p:cNvSpPr>
            <p:nvPr/>
          </p:nvSpPr>
          <p:spPr bwMode="auto">
            <a:xfrm flipV="1">
              <a:off x="3094892" y="2414954"/>
              <a:ext cx="1430216" cy="252046"/>
            </a:xfrm>
            <a:custGeom>
              <a:avLst/>
              <a:gdLst>
                <a:gd name="T0" fmla="*/ 0 w 1430216"/>
                <a:gd name="T1" fmla="*/ 252011 h 252047"/>
                <a:gd name="T2" fmla="*/ 597877 w 1430216"/>
                <a:gd name="T3" fmla="*/ 5862 h 252047"/>
                <a:gd name="T4" fmla="*/ 1430216 w 1430216"/>
                <a:gd name="T5" fmla="*/ 216842 h 252047"/>
                <a:gd name="T6" fmla="*/ 0 60000 65536"/>
                <a:gd name="T7" fmla="*/ 0 60000 65536"/>
                <a:gd name="T8" fmla="*/ 0 60000 65536"/>
                <a:gd name="T9" fmla="*/ 0 w 1430216"/>
                <a:gd name="T10" fmla="*/ 0 h 252047"/>
                <a:gd name="T11" fmla="*/ 1430216 w 1430216"/>
                <a:gd name="T12" fmla="*/ 252047 h 2520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30216" h="252047">
                  <a:moveTo>
                    <a:pt x="0" y="252047"/>
                  </a:moveTo>
                  <a:cubicBezTo>
                    <a:pt x="179754" y="131885"/>
                    <a:pt x="359508" y="11724"/>
                    <a:pt x="597877" y="5862"/>
                  </a:cubicBezTo>
                  <a:cubicBezTo>
                    <a:pt x="836246" y="0"/>
                    <a:pt x="1133231" y="108439"/>
                    <a:pt x="1430216" y="216878"/>
                  </a:cubicBezTo>
                </a:path>
              </a:pathLst>
            </a:custGeom>
            <a:noFill/>
            <a:ln w="25400" cap="flat" cmpd="sng">
              <a:solidFill>
                <a:srgbClr val="C00000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1448" name="Rectangle 12"/>
            <p:cNvSpPr>
              <a:spLocks noChangeArrowheads="1"/>
            </p:cNvSpPr>
            <p:nvPr/>
          </p:nvSpPr>
          <p:spPr bwMode="auto">
            <a:xfrm>
              <a:off x="3283805" y="2120334"/>
              <a:ext cx="1258887" cy="522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eat()</a:t>
              </a:r>
              <a:endParaRPr lang="en-US" alt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435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charset="-128"/>
              </a:rPr>
              <a:t>getColor for Cougar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State machine</a:t>
            </a:r>
          </a:p>
          <a:p>
            <a:pPr>
              <a:buFont typeface="Wingdings" charset="2"/>
              <a:buNone/>
            </a:pPr>
            <a:endParaRPr lang="en-US" altLang="en-US" dirty="0">
              <a:ea typeface="ＭＳ Ｐゴシック" charset="-128"/>
            </a:endParaRPr>
          </a:p>
          <a:p>
            <a:endParaRPr lang="en-US" altLang="en-US" dirty="0">
              <a:ea typeface="ＭＳ Ｐゴシック" charset="-128"/>
            </a:endParaRPr>
          </a:p>
          <a:p>
            <a:r>
              <a:rPr lang="en-US" altLang="en-US" dirty="0">
                <a:ea typeface="ＭＳ Ｐゴシック" charset="-128"/>
              </a:rPr>
              <a:t>How to remember the state?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A </a:t>
            </a:r>
            <a:r>
              <a:rPr lang="en-US" altLang="en-US" dirty="0" err="1">
                <a:ea typeface="ＭＳ Ｐゴシック" charset="-128"/>
              </a:rPr>
              <a:t>boolean</a:t>
            </a:r>
            <a:r>
              <a:rPr lang="en-US" altLang="en-US" dirty="0">
                <a:ea typeface="ＭＳ Ｐゴシック" charset="-128"/>
              </a:rPr>
              <a:t> instance variable: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 err="1">
                <a:latin typeface="Courier New" charset="0"/>
                <a:ea typeface="ＭＳ Ｐゴシック" charset="-128"/>
              </a:rPr>
              <a:t>boolean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 fought</a:t>
            </a:r>
          </a:p>
          <a:p>
            <a:r>
              <a:rPr lang="en-US" altLang="en-US" dirty="0">
                <a:ea typeface="ＭＳ Ｐゴシック" charset="-128"/>
              </a:rPr>
              <a:t>What is initial state and where to set it?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In constructor: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fought = false;</a:t>
            </a:r>
          </a:p>
          <a:p>
            <a:r>
              <a:rPr lang="en-US" altLang="en-US" dirty="0">
                <a:ea typeface="ＭＳ Ｐゴシック" charset="-128"/>
              </a:rPr>
              <a:t>Who/when updates the state?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In </a:t>
            </a:r>
            <a:r>
              <a:rPr lang="en-US" altLang="en-US" dirty="0">
                <a:latin typeface="Courier New" charset="0"/>
                <a:ea typeface="ＭＳ Ｐゴシック" charset="-128"/>
              </a:rPr>
              <a:t>fight(): fought = true</a:t>
            </a: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43EACCC-724C-C641-92B6-DC8D05369EB7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61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209800" y="2209800"/>
            <a:ext cx="3200400" cy="914400"/>
            <a:chOff x="2209800" y="2209800"/>
            <a:chExt cx="3200400" cy="914400"/>
          </a:xfrm>
        </p:grpSpPr>
        <p:sp>
          <p:nvSpPr>
            <p:cNvPr id="5" name="Oval 4"/>
            <p:cNvSpPr/>
            <p:nvPr/>
          </p:nvSpPr>
          <p:spPr bwMode="auto">
            <a:xfrm>
              <a:off x="2209800" y="2209800"/>
              <a:ext cx="990600" cy="9144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! Has</a:t>
              </a:r>
              <a:b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</a:br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fought</a:t>
              </a: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4419600" y="2209800"/>
              <a:ext cx="990600" cy="9144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Has</a:t>
              </a:r>
              <a:b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</a:br>
              <a:r>
                <a:rPr lang="en-US" sz="1400" dirty="0">
                  <a:solidFill>
                    <a:srgbClr val="000000"/>
                  </a:solidFill>
                  <a:latin typeface="Times New Roman" pitchFamily="18" charset="0"/>
                  <a:ea typeface="ＭＳ Ｐゴシック" charset="0"/>
                  <a:cs typeface="Arial" charset="0"/>
                </a:rPr>
                <a:t>fought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3095625" y="1752600"/>
            <a:ext cx="1868488" cy="661988"/>
            <a:chOff x="3094892" y="1752600"/>
            <a:chExt cx="1869991" cy="662354"/>
          </a:xfrm>
        </p:grpSpPr>
        <p:sp>
          <p:nvSpPr>
            <p:cNvPr id="62471" name="Freeform 7"/>
            <p:cNvSpPr>
              <a:spLocks/>
            </p:cNvSpPr>
            <p:nvPr/>
          </p:nvSpPr>
          <p:spPr bwMode="auto">
            <a:xfrm>
              <a:off x="3094892" y="2162907"/>
              <a:ext cx="1430216" cy="252047"/>
            </a:xfrm>
            <a:custGeom>
              <a:avLst/>
              <a:gdLst>
                <a:gd name="T0" fmla="*/ 0 w 1430216"/>
                <a:gd name="T1" fmla="*/ 252047 h 252047"/>
                <a:gd name="T2" fmla="*/ 597877 w 1430216"/>
                <a:gd name="T3" fmla="*/ 5862 h 252047"/>
                <a:gd name="T4" fmla="*/ 1430216 w 1430216"/>
                <a:gd name="T5" fmla="*/ 216878 h 252047"/>
                <a:gd name="T6" fmla="*/ 0 60000 65536"/>
                <a:gd name="T7" fmla="*/ 0 60000 65536"/>
                <a:gd name="T8" fmla="*/ 0 60000 65536"/>
                <a:gd name="T9" fmla="*/ 0 w 1430216"/>
                <a:gd name="T10" fmla="*/ 0 h 252047"/>
                <a:gd name="T11" fmla="*/ 1430216 w 1430216"/>
                <a:gd name="T12" fmla="*/ 252047 h 2520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30216" h="252047">
                  <a:moveTo>
                    <a:pt x="0" y="252047"/>
                  </a:moveTo>
                  <a:cubicBezTo>
                    <a:pt x="179754" y="131885"/>
                    <a:pt x="359508" y="11724"/>
                    <a:pt x="597877" y="5862"/>
                  </a:cubicBezTo>
                  <a:cubicBezTo>
                    <a:pt x="836246" y="0"/>
                    <a:pt x="1133231" y="108439"/>
                    <a:pt x="1430216" y="216878"/>
                  </a:cubicBezTo>
                </a:path>
              </a:pathLst>
            </a:custGeom>
            <a:noFill/>
            <a:ln w="25400" cap="flat" cmpd="sng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62472" name="Rectangle 8"/>
            <p:cNvSpPr>
              <a:spLocks noChangeArrowheads="1"/>
            </p:cNvSpPr>
            <p:nvPr/>
          </p:nvSpPr>
          <p:spPr bwMode="auto">
            <a:xfrm>
              <a:off x="3276013" y="1752600"/>
              <a:ext cx="1688870" cy="522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2800">
                  <a:solidFill>
                    <a:srgbClr val="000000"/>
                  </a:solidFill>
                  <a:latin typeface="Courier New" charset="0"/>
                </a:rPr>
                <a:t>fight()</a:t>
              </a: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62470" name="Rectangle 3"/>
          <p:cNvSpPr>
            <a:spLocks noChangeArrowheads="1"/>
          </p:cNvSpPr>
          <p:nvPr/>
        </p:nvSpPr>
        <p:spPr bwMode="auto">
          <a:xfrm>
            <a:off x="5697538" y="381000"/>
            <a:ext cx="3429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EB641B"/>
              </a:buClr>
              <a:buSzPct val="95000"/>
            </a:pPr>
            <a:r>
              <a:rPr lang="en-US" altLang="en-US" sz="1800">
                <a:solidFill>
                  <a:srgbClr val="000000"/>
                </a:solidFill>
                <a:latin typeface="Verdana" charset="0"/>
              </a:rPr>
              <a:t>Blue if the </a:t>
            </a:r>
            <a:r>
              <a:rPr lang="en-US" altLang="en-US" sz="1800">
                <a:solidFill>
                  <a:srgbClr val="000000"/>
                </a:solidFill>
                <a:latin typeface="Courier New" charset="0"/>
              </a:rPr>
              <a:t>Cougar</a:t>
            </a:r>
            <a:r>
              <a:rPr lang="en-US" altLang="en-US" sz="1800">
                <a:solidFill>
                  <a:srgbClr val="000000"/>
                </a:solidFill>
                <a:latin typeface="Verdana" charset="0"/>
              </a:rPr>
              <a:t> has never fought; red if he has.</a:t>
            </a:r>
          </a:p>
        </p:txBody>
      </p:sp>
    </p:spTree>
    <p:extLst>
      <p:ext uri="{BB962C8B-B14F-4D97-AF65-F5344CB8AC3E}">
        <p14:creationId xmlns:p14="http://schemas.microsoft.com/office/powerpoint/2010/main" val="106339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charset="0"/>
                <a:ea typeface="ＭＳ Ｐゴシック" charset="-128"/>
              </a:rPr>
              <a:t>Cougar</a:t>
            </a:r>
            <a:r>
              <a:rPr lang="en-US" altLang="en-US">
                <a:ea typeface="ＭＳ Ｐゴシック" charset="-128"/>
              </a:rPr>
              <a:t> solution</a:t>
            </a:r>
          </a:p>
        </p:txBody>
      </p:sp>
      <p:sp>
        <p:nvSpPr>
          <p:cNvPr id="6349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import java.awt.*;  // for Color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endParaRPr lang="en-US" altLang="en-US" sz="14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public class Cougar extends Critter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private boolean west;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private boolean fought;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public Cougar()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west = true;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fought = false;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public boolean eat()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west = !west;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return true;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public Attack fight(String opponent)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fought = true;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return Attack.POUNCE;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...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0917BF21-024A-50C9-099B-B16E1AEF2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62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68669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charset="0"/>
                <a:ea typeface="ＭＳ Ｐゴシック" charset="-128"/>
              </a:rPr>
              <a:t>Cougar</a:t>
            </a:r>
            <a:r>
              <a:rPr lang="en-US" altLang="en-US">
                <a:ea typeface="ＭＳ Ｐゴシック" charset="-128"/>
              </a:rPr>
              <a:t> solution</a:t>
            </a:r>
          </a:p>
        </p:txBody>
      </p:sp>
      <p:sp>
        <p:nvSpPr>
          <p:cNvPr id="645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...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public Color getColor()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if (fought)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    return Color.RED;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} else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    return Color.BLUE;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}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public Direction getMove(String[][] grid)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if (west)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    return Direction.WEST;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} else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    return Direction.EAST;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}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public String toString() {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    return "C";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en-US" sz="1400">
                <a:latin typeface="Courier New" charset="0"/>
                <a:ea typeface="ＭＳ Ｐゴシック" charset="-128"/>
              </a:rPr>
              <a:t>}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CCD6908-9EDC-24D2-B92A-931CF0BC5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63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672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>
                <a:ea typeface="ＭＳ Ｐゴシック" charset="-128"/>
              </a:rPr>
              <a:t>Comment: PS</a:t>
            </a:r>
            <a:r>
              <a:rPr lang="en-US" altLang="zh-CN" sz="3200" dirty="0">
                <a:ea typeface="ＭＳ Ｐゴシック" charset="-128"/>
              </a:rPr>
              <a:t>10</a:t>
            </a:r>
            <a:r>
              <a:rPr lang="en-US" altLang="en-US" sz="3200" dirty="0">
                <a:ea typeface="ＭＳ Ｐゴシック" charset="-128"/>
              </a:rPr>
              <a:t> Development Strategy</a:t>
            </a:r>
          </a:p>
        </p:txBody>
      </p:sp>
      <p:sp>
        <p:nvSpPr>
          <p:cNvPr id="64514" name="Content Placeholder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Do one species at a time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in ABC order from easier to harder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debug </a:t>
            </a:r>
            <a:r>
              <a:rPr lang="en-US" altLang="en-US" dirty="0" err="1">
                <a:ea typeface="ＭＳ Ｐゴシック" charset="-128"/>
              </a:rPr>
              <a:t>printlns</a:t>
            </a:r>
            <a:endParaRPr lang="en-US" altLang="en-US" dirty="0">
              <a:ea typeface="ＭＳ Ｐゴシック" charset="-128"/>
            </a:endParaRPr>
          </a:p>
          <a:p>
            <a:pPr eaLnBrk="1" hangingPunct="1"/>
            <a:endParaRPr lang="en-US" altLang="en-US" dirty="0">
              <a:latin typeface="Verdana" charset="0"/>
              <a:ea typeface="ＭＳ Ｐゴシック" charset="-128"/>
            </a:endParaRP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Simulator helps you debug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smaller width/height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fewer animals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b="1" dirty="0">
                <a:ea typeface="ＭＳ Ｐゴシック" charset="-128"/>
              </a:rPr>
              <a:t>"Tick"</a:t>
            </a:r>
            <a:r>
              <a:rPr lang="en-US" altLang="en-US" dirty="0">
                <a:ea typeface="ＭＳ Ｐゴシック" charset="-128"/>
              </a:rPr>
              <a:t> instead of "Go"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b="1" dirty="0">
                <a:ea typeface="ＭＳ Ｐゴシック" charset="-128"/>
              </a:rPr>
              <a:t>"Debug"</a:t>
            </a:r>
            <a:r>
              <a:rPr lang="en-US" altLang="en-US" dirty="0">
                <a:ea typeface="ＭＳ Ｐゴシック" charset="-128"/>
              </a:rPr>
              <a:t> checkbox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drag/drop to move animals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31F77C63-5F83-0C92-12E3-1B25BE2E5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64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5616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Testing critters</a:t>
            </a:r>
          </a:p>
        </p:txBody>
      </p:sp>
      <p:sp>
        <p:nvSpPr>
          <p:cNvPr id="40962" name="Content Placeholder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Focus on one specific critter of one specific type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Only spawn 1 of each animal, for debugging</a:t>
            </a:r>
          </a:p>
          <a:p>
            <a:pPr eaLnBrk="1" hangingPunct="1"/>
            <a:endParaRPr lang="en-US" altLang="en-US" dirty="0">
              <a:ea typeface="ＭＳ Ｐゴシック" charset="-128"/>
            </a:endParaRP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Make sure your fields update properly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Use </a:t>
            </a:r>
            <a:r>
              <a:rPr lang="en-US" altLang="en-US" dirty="0" err="1">
                <a:latin typeface="Courier New" charset="0"/>
                <a:ea typeface="ＭＳ Ｐゴシック" charset="-128"/>
              </a:rPr>
              <a:t>println</a:t>
            </a:r>
            <a:r>
              <a:rPr lang="en-US" altLang="en-US" dirty="0">
                <a:ea typeface="ＭＳ Ｐゴシック" charset="-128"/>
              </a:rPr>
              <a:t> statements to see field values</a:t>
            </a:r>
          </a:p>
          <a:p>
            <a:pPr eaLnBrk="1" hangingPunct="1"/>
            <a:endParaRPr lang="en-US" altLang="en-US" dirty="0">
              <a:ea typeface="ＭＳ Ｐゴシック" charset="-128"/>
            </a:endParaRP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Look at the behavior one step at a time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Use "Tick" rather than "Go"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91574EFF-4C3D-AF7E-4B4C-06B1E1F3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65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9336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6B4AFD5-77F9-F045-A9FC-D33ACD14FFB8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66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6106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2800" dirty="0">
                <a:ea typeface="ＭＳ Ｐゴシック" charset="-128"/>
              </a:rPr>
              <a:t>Recap: Field/Method Access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800600"/>
            <a:ext cx="8001000" cy="1447800"/>
          </a:xfrm>
          <a:noFill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charset="-128"/>
              </a:rPr>
              <a:t>Two approaches to access a field/method defined in parent class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Parent class defines it as 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public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Parent class defines it as 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protected</a:t>
            </a:r>
          </a:p>
          <a:p>
            <a:pPr>
              <a:lnSpc>
                <a:spcPct val="90000"/>
              </a:lnSpc>
            </a:pPr>
            <a:endParaRPr lang="en-US" altLang="en-US" dirty="0">
              <a:ea typeface="ＭＳ Ｐゴシック" charset="-12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799" y="1905000"/>
          <a:ext cx="7543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Access</a:t>
                      </a:r>
                      <a:r>
                        <a:rPr lang="en-US" sz="2000" baseline="0" dirty="0"/>
                        <a:t> Modifier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Who can access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200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private</a:t>
                      </a:r>
                      <a:r>
                        <a:rPr lang="en-US" altLang="en-US" sz="2000" dirty="0">
                          <a:ea typeface="ＭＳ Ｐゴシック" charset="-128"/>
                        </a:rPr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Only</a:t>
                      </a:r>
                      <a:r>
                        <a:rPr lang="en-US" sz="2000" baseline="0" dirty="0"/>
                        <a:t> w</a:t>
                      </a:r>
                      <a:r>
                        <a:rPr lang="en-US" sz="2000" dirty="0"/>
                        <a:t>ithin the defining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200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public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Everywhere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en-US" sz="200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protected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The defining class and its</a:t>
                      </a:r>
                      <a:r>
                        <a:rPr lang="en-US" sz="2000" baseline="0" dirty="0"/>
                        <a:t> descendent classes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With the same package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20713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ea typeface="ＭＳ Ｐゴシック" charset="-128"/>
              </a:rPr>
              <a:t>Recap: The </a:t>
            </a:r>
            <a:r>
              <a:rPr lang="en-US" altLang="en-US" sz="3600" dirty="0">
                <a:latin typeface="Courier New" charset="0"/>
                <a:ea typeface="ＭＳ Ｐゴシック" charset="-128"/>
              </a:rPr>
              <a:t>Critter</a:t>
            </a:r>
            <a:r>
              <a:rPr lang="en-US" altLang="en-US" sz="3600" dirty="0">
                <a:ea typeface="ＭＳ Ｐゴシック" charset="-128"/>
              </a:rPr>
              <a:t> Class Hierarchy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>
          <a:xfrm>
            <a:off x="533400" y="3886200"/>
            <a:ext cx="8077200" cy="2819400"/>
          </a:xfrm>
        </p:spPr>
        <p:txBody>
          <a:bodyPr/>
          <a:lstStyle/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// abstract class means not implement every method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public abstract class Critter {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1600" dirty="0" err="1">
                <a:latin typeface="Courier New" charset="0"/>
                <a:ea typeface="ＭＳ Ｐゴシック" charset="-128"/>
              </a:rPr>
              <a:t>boolean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 eat()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1600" b="1" dirty="0">
                <a:latin typeface="Courier New" charset="0"/>
                <a:ea typeface="ＭＳ Ｐゴシック" charset="-128"/>
              </a:rPr>
              <a:t>Attack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 fight(String opponent)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600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ROAR, POUNCE, SCRATCH, FORFEIT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    public Color </a:t>
            </a:r>
            <a:r>
              <a:rPr lang="en-US" altLang="en-US" sz="1600" dirty="0" err="1">
                <a:latin typeface="Courier New" charset="0"/>
                <a:ea typeface="ＭＳ Ｐゴシック" charset="-128"/>
              </a:rPr>
              <a:t>getColor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()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    public </a:t>
            </a:r>
            <a:r>
              <a:rPr lang="en-US" altLang="en-US" sz="1600" b="1" dirty="0">
                <a:latin typeface="Courier New" charset="0"/>
                <a:ea typeface="ＭＳ Ｐゴシック" charset="-128"/>
              </a:rPr>
              <a:t>Direction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en-US" sz="1600" dirty="0" err="1">
                <a:latin typeface="Courier New" charset="0"/>
                <a:ea typeface="ＭＳ Ｐゴシック" charset="-128"/>
              </a:rPr>
              <a:t>getMove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(String[][] grid)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600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NORTH, SOUTH, EAST, WEST, CENTER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    public String </a:t>
            </a:r>
            <a:r>
              <a:rPr lang="en-US" altLang="en-US" sz="1600" dirty="0" err="1">
                <a:latin typeface="Courier New" charset="0"/>
                <a:ea typeface="ＭＳ Ｐゴシック" charset="-128"/>
              </a:rPr>
              <a:t>toString</a:t>
            </a:r>
            <a:r>
              <a:rPr lang="en-US" altLang="en-US" sz="1600" dirty="0">
                <a:latin typeface="Courier New" charset="0"/>
                <a:ea typeface="ＭＳ Ｐゴシック" charset="-128"/>
              </a:rPr>
              <a:t>()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     …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   // read the class for other methods available</a:t>
            </a:r>
          </a:p>
          <a:p>
            <a:pPr eaLnBrk="1" hangingPunct="1">
              <a:lnSpc>
                <a:spcPct val="75000"/>
              </a:lnSpc>
              <a:buFont typeface="Wingdings 2" charset="2"/>
              <a:buNone/>
            </a:pPr>
            <a:r>
              <a:rPr lang="en-US" altLang="en-US" sz="1600" dirty="0">
                <a:latin typeface="Courier New" charset="0"/>
                <a:ea typeface="ＭＳ Ｐゴシック" charset="-128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823519" y="1600200"/>
            <a:ext cx="6072930" cy="2133600"/>
            <a:chOff x="1043607" y="1447800"/>
            <a:chExt cx="7195100" cy="2971800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3200400" y="1447800"/>
              <a:ext cx="1143000" cy="457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Critter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043607" y="2743200"/>
              <a:ext cx="1371600" cy="457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Ant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124200" y="2743200"/>
              <a:ext cx="1295400" cy="457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Bird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168345" y="2743200"/>
              <a:ext cx="1219200" cy="457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Hippo</a:t>
              </a: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3124200" y="3962400"/>
              <a:ext cx="1219200" cy="457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Vulture</a:t>
              </a:r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>
              <a:off x="1783244" y="2438400"/>
              <a:ext cx="586822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783244" y="24384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3810000" y="24384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5845863" y="24384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13" name="Group 17"/>
            <p:cNvGrpSpPr>
              <a:grpSpLocks/>
            </p:cNvGrpSpPr>
            <p:nvPr/>
          </p:nvGrpSpPr>
          <p:grpSpPr bwMode="auto">
            <a:xfrm>
              <a:off x="3657600" y="1905000"/>
              <a:ext cx="304800" cy="762000"/>
              <a:chOff x="1296" y="2640"/>
              <a:chExt cx="192" cy="480"/>
            </a:xfrm>
          </p:grpSpPr>
          <p:sp>
            <p:nvSpPr>
              <p:cNvPr id="14" name="Line 18"/>
              <p:cNvSpPr>
                <a:spLocks noChangeShapeType="1"/>
              </p:cNvSpPr>
              <p:nvPr/>
            </p:nvSpPr>
            <p:spPr bwMode="auto">
              <a:xfrm flipV="1">
                <a:off x="1392" y="2640"/>
                <a:ext cx="0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AutoShape 19"/>
              <p:cNvSpPr>
                <a:spLocks noChangeArrowheads="1"/>
              </p:cNvSpPr>
              <p:nvPr/>
            </p:nvSpPr>
            <p:spPr bwMode="auto">
              <a:xfrm>
                <a:off x="1296" y="2640"/>
                <a:ext cx="192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16" name="Group 26"/>
            <p:cNvGrpSpPr>
              <a:grpSpLocks/>
            </p:cNvGrpSpPr>
            <p:nvPr/>
          </p:nvGrpSpPr>
          <p:grpSpPr bwMode="auto">
            <a:xfrm>
              <a:off x="3657600" y="3200400"/>
              <a:ext cx="304800" cy="762000"/>
              <a:chOff x="1296" y="2640"/>
              <a:chExt cx="192" cy="480"/>
            </a:xfrm>
          </p:grpSpPr>
          <p:sp>
            <p:nvSpPr>
              <p:cNvPr id="17" name="Line 27"/>
              <p:cNvSpPr>
                <a:spLocks noChangeShapeType="1"/>
              </p:cNvSpPr>
              <p:nvPr/>
            </p:nvSpPr>
            <p:spPr bwMode="auto">
              <a:xfrm flipV="1">
                <a:off x="1392" y="2640"/>
                <a:ext cx="0" cy="48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" name="AutoShape 28"/>
              <p:cNvSpPr>
                <a:spLocks noChangeArrowheads="1"/>
              </p:cNvSpPr>
              <p:nvPr/>
            </p:nvSpPr>
            <p:spPr bwMode="auto">
              <a:xfrm>
                <a:off x="1296" y="2640"/>
                <a:ext cx="192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5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 eaLnBrk="1" hangingPunct="1"/>
                <a:endParaRPr lang="en-US" altLang="en-US" sz="18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9" name="Rectangle 12"/>
            <p:cNvSpPr>
              <a:spLocks noChangeArrowheads="1"/>
            </p:cNvSpPr>
            <p:nvPr/>
          </p:nvSpPr>
          <p:spPr bwMode="auto">
            <a:xfrm>
              <a:off x="7019508" y="2743200"/>
              <a:ext cx="1219199" cy="45720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Bulldog</a:t>
              </a: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7651471" y="24384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787639DB-41C3-6671-FF79-B931ADE1E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67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01311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ea typeface="ＭＳ Ｐゴシック" charset="-128"/>
              </a:rPr>
              <a:t>Critters and Event-Driven Programming</a:t>
            </a:r>
          </a:p>
        </p:txBody>
      </p:sp>
      <p:sp>
        <p:nvSpPr>
          <p:cNvPr id="1152003" name="Rectangle 3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4648200" cy="4648200"/>
          </a:xfrm>
        </p:spPr>
        <p:txBody>
          <a:bodyPr/>
          <a:lstStyle/>
          <a:p>
            <a:pPr eaLnBrk="1" hangingPunct="1"/>
            <a:r>
              <a:rPr lang="en-US" altLang="en-US" sz="2400" dirty="0">
                <a:ea typeface="ＭＳ Ｐゴシック" charset="-128"/>
              </a:rPr>
              <a:t>Key concepts: 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2000" dirty="0">
                <a:ea typeface="ＭＳ Ｐゴシック" charset="-128"/>
              </a:rPr>
              <a:t>The simulator is in control, NOT an animal.</a:t>
            </a:r>
          </a:p>
          <a:p>
            <a:pPr lvl="2" eaLnBrk="1" hangingPunct="1"/>
            <a:r>
              <a:rPr lang="en-US" altLang="en-US" sz="1800" dirty="0">
                <a:ea typeface="ＭＳ Ｐゴシック" charset="-128"/>
              </a:rPr>
              <a:t>An animal must keep </a:t>
            </a:r>
            <a:r>
              <a:rPr lang="en-US" altLang="en-US" sz="1800" u="sng" dirty="0">
                <a:ea typeface="ＭＳ Ｐゴシック" charset="-128"/>
              </a:rPr>
              <a:t>state</a:t>
            </a:r>
            <a:r>
              <a:rPr lang="en-US" altLang="en-US" sz="1800" dirty="0">
                <a:ea typeface="ＭＳ Ｐゴシック" charset="-128"/>
              </a:rPr>
              <a:t> (as fields) so that it can make a single move, and know what moves to make later.</a:t>
            </a:r>
          </a:p>
          <a:p>
            <a:pPr lvl="2" eaLnBrk="1" hangingPunct="1"/>
            <a:r>
              <a:rPr lang="en-US" altLang="en-US" sz="1800" dirty="0">
                <a:ea typeface="ＭＳ Ｐゴシック" charset="-128"/>
              </a:rPr>
              <a:t>We say that </a:t>
            </a:r>
            <a:r>
              <a:rPr lang="en-US" altLang="en-US" sz="1800" dirty="0">
                <a:solidFill>
                  <a:srgbClr val="C00000"/>
                </a:solidFill>
                <a:ea typeface="ＭＳ Ｐゴシック" charset="-128"/>
              </a:rPr>
              <a:t>event-driven programming</a:t>
            </a:r>
            <a:r>
              <a:rPr lang="en-US" altLang="en-US" sz="1800" dirty="0">
                <a:ea typeface="ＭＳ Ｐゴシック" charset="-128"/>
              </a:rPr>
              <a:t> (EDP) focuses on writing the </a:t>
            </a:r>
            <a:r>
              <a:rPr lang="en-US" altLang="en-US" sz="1800" dirty="0">
                <a:solidFill>
                  <a:srgbClr val="C00000"/>
                </a:solidFill>
                <a:ea typeface="ＭＳ Ｐゴシック" charset="-128"/>
              </a:rPr>
              <a:t>callback </a:t>
            </a:r>
            <a:r>
              <a:rPr lang="en-US" altLang="en-US" sz="1800" dirty="0">
                <a:ea typeface="ＭＳ Ｐゴシック" charset="-128"/>
              </a:rPr>
              <a:t>functions of objects</a:t>
            </a:r>
          </a:p>
          <a:p>
            <a:pPr eaLnBrk="1" hangingPunct="1"/>
            <a:r>
              <a:rPr lang="en-US" altLang="en-US" sz="2400" dirty="0">
                <a:ea typeface="ＭＳ Ｐゴシック" charset="-128"/>
              </a:rPr>
              <a:t>We will discuss how an EDP framework is designed. </a:t>
            </a:r>
          </a:p>
        </p:txBody>
      </p:sp>
      <p:pic>
        <p:nvPicPr>
          <p:cNvPr id="327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1935163"/>
            <a:ext cx="2635250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7" descr="octopusinterview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2388" y="3194050"/>
            <a:ext cx="2855912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2413" y="3200400"/>
            <a:ext cx="1220787" cy="216535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charset="0"/>
              </a:rPr>
              <a:t>%</a:t>
            </a:r>
          </a:p>
        </p:txBody>
      </p:sp>
      <p:sp>
        <p:nvSpPr>
          <p:cNvPr id="7" name="Oval 6"/>
          <p:cNvSpPr/>
          <p:nvPr/>
        </p:nvSpPr>
        <p:spPr>
          <a:xfrm>
            <a:off x="6726238" y="2224088"/>
            <a:ext cx="131762" cy="1571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32775" name="Rounded Rectangular Callout 11"/>
          <p:cNvSpPr>
            <a:spLocks noChangeArrowheads="1"/>
          </p:cNvSpPr>
          <p:nvPr/>
        </p:nvSpPr>
        <p:spPr bwMode="auto">
          <a:xfrm>
            <a:off x="5105400" y="1676400"/>
            <a:ext cx="1752600" cy="1143000"/>
          </a:xfrm>
          <a:prstGeom prst="wedgeRoundRectCallout">
            <a:avLst>
              <a:gd name="adj1" fmla="val 94838"/>
              <a:gd name="adj2" fmla="val 80694"/>
              <a:gd name="adj3" fmla="val 16667"/>
            </a:avLst>
          </a:prstGeom>
          <a:solidFill>
            <a:schemeClr val="bg1"/>
          </a:solidFill>
          <a:ln w="57150">
            <a:solidFill>
              <a:srgbClr val="434343"/>
            </a:solidFill>
            <a:miter lim="800000"/>
            <a:headEnd/>
            <a:tailEnd/>
          </a:ln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sz="3200" b="1">
                <a:solidFill>
                  <a:srgbClr val="2E2B31"/>
                </a:solidFill>
                <a:latin typeface="Calibri" charset="0"/>
              </a:rPr>
              <a:t>Next move?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20603D12-C52B-8530-7A90-A8A2873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68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8029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Critter : </a:t>
            </a:r>
            <a:r>
              <a:rPr lang="en-US" altLang="en-US">
                <a:latin typeface="Courier New" charset="0"/>
                <a:ea typeface="ＭＳ Ｐゴシック" charset="-128"/>
              </a:rPr>
              <a:t>Snake</a:t>
            </a:r>
          </a:p>
        </p:txBody>
      </p:sp>
      <p:pic>
        <p:nvPicPr>
          <p:cNvPr id="65538" name="Picture 4" descr="snakePatter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25" y="4481513"/>
            <a:ext cx="3000375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591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242002"/>
              </p:ext>
            </p:extLst>
          </p:nvPr>
        </p:nvGraphicFramePr>
        <p:xfrm>
          <a:off x="785813" y="1482725"/>
          <a:ext cx="7816850" cy="2860675"/>
        </p:xfrm>
        <a:graphic>
          <a:graphicData uri="http://schemas.openxmlformats.org/drawingml/2006/table">
            <a:tbl>
              <a:tblPr/>
              <a:tblGrid>
                <a:gridCol w="1624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2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6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Behavior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constructor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public Snake()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eat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Never eats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fight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random pounce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</a:t>
                      </a:r>
                      <a:r>
                        <a:rPr kumimoji="0" lang="zh-CN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猛扑</a:t>
                      </a: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)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or roar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getColor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Color(20, 50, 128)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1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getMove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1 E, 1 S; 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2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W, 1 S; 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3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E, 1 S; 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4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W, 1 S; </a:t>
                      </a: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5</a:t>
                      </a: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E, 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6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toString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-128"/>
                        </a:rPr>
                        <a:t>"S"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F92AF91-6C5A-48C4-A953-41BF6D89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69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78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31847B7-FD47-B340-834D-89D6767B4CEC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7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en-US" dirty="0">
                <a:ea typeface="ＭＳ Ｐゴシック" charset="-128"/>
              </a:rPr>
              <a:t>Visualize Inheritance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1447800"/>
          </a:xfrm>
          <a:noFill/>
        </p:spPr>
        <p:txBody>
          <a:bodyPr lIns="92075" tIns="46038" rIns="92075" bIns="46038"/>
          <a:lstStyle/>
          <a:p>
            <a:r>
              <a:rPr lang="en-US" altLang="zh-CN" dirty="0">
                <a:ea typeface="ＭＳ Ｐゴシック" charset="-128"/>
              </a:rPr>
              <a:t>S</a:t>
            </a:r>
            <a:r>
              <a:rPr lang="en-US" altLang="en-US" dirty="0">
                <a:ea typeface="ＭＳ Ｐゴシック" charset="-128"/>
              </a:rPr>
              <a:t>hown graphically in a </a:t>
            </a:r>
            <a:r>
              <a:rPr lang="en-US" altLang="en-US" i="1" dirty="0">
                <a:ea typeface="ＭＳ Ｐゴシック" charset="-128"/>
              </a:rPr>
              <a:t>class diagram</a:t>
            </a:r>
            <a:r>
              <a:rPr lang="en-US" altLang="en-US" dirty="0">
                <a:ea typeface="ＭＳ Ｐゴシック" charset="-128"/>
              </a:rPr>
              <a:t>, with the arrow pointing to the parent class</a:t>
            </a:r>
          </a:p>
          <a:p>
            <a:pPr>
              <a:buFont typeface="ZapfDingbats" charset="0"/>
              <a:buNone/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371716" name="Text Box 4"/>
          <p:cNvSpPr txBox="1">
            <a:spLocks noChangeArrowheads="1"/>
          </p:cNvSpPr>
          <p:nvPr/>
        </p:nvSpPr>
        <p:spPr bwMode="auto">
          <a:xfrm>
            <a:off x="4800599" y="3505200"/>
            <a:ext cx="3809999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kumimoji="1" lang="en-US" alt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Inheritance should create an </a:t>
            </a:r>
            <a:r>
              <a:rPr kumimoji="1" lang="en-US" altLang="en-US" sz="24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is-a relationship</a:t>
            </a:r>
            <a:r>
              <a:rPr kumimoji="1" lang="en-US" altLang="zh-CN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kumimoji="1" lang="en-US" alt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l" eaLnBrk="1" hangingPunct="1"/>
            <a:r>
              <a:rPr kumimoji="1" lang="en-US" alt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child </a:t>
            </a:r>
            <a:r>
              <a:rPr kumimoji="1" lang="en-US" altLang="en-US" sz="24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 a</a:t>
            </a:r>
            <a:r>
              <a:rPr kumimoji="1" lang="en-US" alt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1" lang="en-US" altLang="en-US" sz="2400" b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more specific version</a:t>
            </a:r>
            <a:r>
              <a:rPr kumimoji="1" lang="en-US" altLang="en-US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the parent</a:t>
            </a:r>
          </a:p>
        </p:txBody>
      </p:sp>
      <p:grpSp>
        <p:nvGrpSpPr>
          <p:cNvPr id="49157" name="Group 11"/>
          <p:cNvGrpSpPr>
            <a:grpSpLocks/>
          </p:cNvGrpSpPr>
          <p:nvPr/>
        </p:nvGrpSpPr>
        <p:grpSpPr bwMode="auto">
          <a:xfrm>
            <a:off x="914400" y="3048000"/>
            <a:ext cx="2895600" cy="1371600"/>
            <a:chOff x="1344" y="1248"/>
            <a:chExt cx="2688" cy="1632"/>
          </a:xfrm>
        </p:grpSpPr>
        <p:sp>
          <p:nvSpPr>
            <p:cNvPr id="49167" name="Rectangle 12"/>
            <p:cNvSpPr>
              <a:spLocks noChangeArrowheads="1"/>
            </p:cNvSpPr>
            <p:nvPr/>
          </p:nvSpPr>
          <p:spPr bwMode="auto">
            <a:xfrm>
              <a:off x="1344" y="1248"/>
              <a:ext cx="2688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 b="1">
                  <a:solidFill>
                    <a:srgbClr val="000000"/>
                  </a:solidFill>
                </a:rPr>
                <a:t>Animal</a:t>
              </a:r>
            </a:p>
          </p:txBody>
        </p:sp>
        <p:sp>
          <p:nvSpPr>
            <p:cNvPr id="49168" name="Rectangle 13"/>
            <p:cNvSpPr>
              <a:spLocks noChangeArrowheads="1"/>
            </p:cNvSpPr>
            <p:nvPr/>
          </p:nvSpPr>
          <p:spPr bwMode="auto">
            <a:xfrm>
              <a:off x="1344" y="1584"/>
              <a:ext cx="2688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>
                  <a:solidFill>
                    <a:srgbClr val="000000"/>
                  </a:solidFill>
                </a:rPr>
                <a:t>- weight : int</a:t>
              </a:r>
            </a:p>
          </p:txBody>
        </p:sp>
        <p:sp>
          <p:nvSpPr>
            <p:cNvPr id="49169" name="Rectangle 14"/>
            <p:cNvSpPr>
              <a:spLocks noChangeArrowheads="1"/>
            </p:cNvSpPr>
            <p:nvPr/>
          </p:nvSpPr>
          <p:spPr bwMode="auto">
            <a:xfrm>
              <a:off x="1344" y="1920"/>
              <a:ext cx="2688" cy="96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 dirty="0">
                  <a:solidFill>
                    <a:srgbClr val="000000"/>
                  </a:solidFill>
                </a:rPr>
                <a:t>+ </a:t>
              </a:r>
              <a:r>
                <a:rPr lang="en-US" altLang="en-US" sz="1800" dirty="0" err="1">
                  <a:solidFill>
                    <a:srgbClr val="000000"/>
                  </a:solidFill>
                </a:rPr>
                <a:t>getWeight</a:t>
              </a:r>
              <a:r>
                <a:rPr lang="en-US" altLang="en-US" sz="1800" dirty="0">
                  <a:solidFill>
                    <a:srgbClr val="000000"/>
                  </a:solidFill>
                </a:rPr>
                <a:t>() : int</a:t>
              </a:r>
            </a:p>
          </p:txBody>
        </p:sp>
      </p:grpSp>
      <p:grpSp>
        <p:nvGrpSpPr>
          <p:cNvPr id="49158" name="Group 15"/>
          <p:cNvGrpSpPr>
            <a:grpSpLocks/>
          </p:cNvGrpSpPr>
          <p:nvPr/>
        </p:nvGrpSpPr>
        <p:grpSpPr bwMode="auto">
          <a:xfrm>
            <a:off x="914400" y="5181600"/>
            <a:ext cx="2895600" cy="1447800"/>
            <a:chOff x="1344" y="1248"/>
            <a:chExt cx="2688" cy="1632"/>
          </a:xfrm>
        </p:grpSpPr>
        <p:sp>
          <p:nvSpPr>
            <p:cNvPr id="49164" name="Rectangle 16"/>
            <p:cNvSpPr>
              <a:spLocks noChangeArrowheads="1"/>
            </p:cNvSpPr>
            <p:nvPr/>
          </p:nvSpPr>
          <p:spPr bwMode="auto">
            <a:xfrm>
              <a:off x="1344" y="1248"/>
              <a:ext cx="2688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r>
                <a:rPr lang="en-US" altLang="en-US" sz="1800" b="1">
                  <a:solidFill>
                    <a:srgbClr val="000000"/>
                  </a:solidFill>
                </a:rPr>
                <a:t>Bird</a:t>
              </a:r>
            </a:p>
          </p:txBody>
        </p:sp>
        <p:sp>
          <p:nvSpPr>
            <p:cNvPr id="49165" name="Rectangle 17"/>
            <p:cNvSpPr>
              <a:spLocks noChangeArrowheads="1"/>
            </p:cNvSpPr>
            <p:nvPr/>
          </p:nvSpPr>
          <p:spPr bwMode="auto">
            <a:xfrm>
              <a:off x="1344" y="1584"/>
              <a:ext cx="2688" cy="336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344" y="1920"/>
              <a:ext cx="2688" cy="96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49159" name="Group 19"/>
          <p:cNvGrpSpPr>
            <a:grpSpLocks/>
          </p:cNvGrpSpPr>
          <p:nvPr/>
        </p:nvGrpSpPr>
        <p:grpSpPr bwMode="auto">
          <a:xfrm>
            <a:off x="2209800" y="4419600"/>
            <a:ext cx="304800" cy="762000"/>
            <a:chOff x="1296" y="2640"/>
            <a:chExt cx="192" cy="480"/>
          </a:xfrm>
        </p:grpSpPr>
        <p:sp>
          <p:nvSpPr>
            <p:cNvPr id="49162" name="Line 20"/>
            <p:cNvSpPr>
              <a:spLocks noChangeShapeType="1"/>
            </p:cNvSpPr>
            <p:nvPr/>
          </p:nvSpPr>
          <p:spPr bwMode="auto">
            <a:xfrm flipV="1">
              <a:off x="1392" y="264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9163" name="AutoShape 21"/>
            <p:cNvSpPr>
              <a:spLocks noChangeArrowheads="1"/>
            </p:cNvSpPr>
            <p:nvPr/>
          </p:nvSpPr>
          <p:spPr bwMode="auto">
            <a:xfrm>
              <a:off x="1296" y="2640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9160" name="Rectangle 22"/>
          <p:cNvSpPr>
            <a:spLocks noChangeArrowheads="1"/>
          </p:cNvSpPr>
          <p:nvPr/>
        </p:nvSpPr>
        <p:spPr bwMode="auto">
          <a:xfrm>
            <a:off x="998538" y="6080125"/>
            <a:ext cx="13731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0000"/>
                </a:solidFill>
              </a:rPr>
              <a:t>+ fly() : void</a:t>
            </a:r>
          </a:p>
        </p:txBody>
      </p:sp>
      <p:sp>
        <p:nvSpPr>
          <p:cNvPr id="49161" name="Rectangle 10"/>
          <p:cNvSpPr>
            <a:spLocks noChangeArrowheads="1"/>
          </p:cNvSpPr>
          <p:nvPr/>
        </p:nvSpPr>
        <p:spPr bwMode="auto">
          <a:xfrm>
            <a:off x="914400" y="5486400"/>
            <a:ext cx="2895600" cy="2984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en-US" sz="1600">
                <a:solidFill>
                  <a:srgbClr val="000000"/>
                </a:solidFill>
              </a:rPr>
              <a:t> - flySpeed : int</a:t>
            </a:r>
          </a:p>
        </p:txBody>
      </p:sp>
    </p:spTree>
    <p:extLst>
      <p:ext uri="{BB962C8B-B14F-4D97-AF65-F5344CB8AC3E}">
        <p14:creationId xmlns:p14="http://schemas.microsoft.com/office/powerpoint/2010/main" val="19791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6" grpId="0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EDP for </a:t>
            </a:r>
            <a:r>
              <a:rPr lang="en-US" altLang="en-US" dirty="0" err="1">
                <a:ea typeface="ＭＳ Ｐゴシック" charset="-128"/>
              </a:rPr>
              <a:t>getMove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charset="-128"/>
              </a:rPr>
              <a:t>Variables that determine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the state for </a:t>
            </a:r>
            <a:r>
              <a:rPr lang="en-US" altLang="en-US" dirty="0" err="1">
                <a:ea typeface="ＭＳ Ｐゴシック" charset="-128"/>
              </a:rPr>
              <a:t>getMove</a:t>
            </a:r>
            <a:r>
              <a:rPr lang="en-US" altLang="en-US" dirty="0">
                <a:ea typeface="ＭＳ Ｐゴシック" charset="-128"/>
              </a:rPr>
              <a:t>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Length of current cycle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(east-west)</a:t>
            </a:r>
            <a:endParaRPr lang="en-US" altLang="en-US" dirty="0">
              <a:ea typeface="ＭＳ Ｐゴシック" charset="-128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Number of moves made in 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current cycle</a:t>
            </a:r>
          </a:p>
          <a:p>
            <a:pPr eaLnBrk="1" hangingPunct="1"/>
            <a:r>
              <a:rPr lang="en-US" altLang="en-US" dirty="0">
                <a:ea typeface="ＭＳ Ｐゴシック" charset="-128"/>
              </a:rPr>
              <a:t>What is the initial state?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 err="1">
                <a:ea typeface="ＭＳ Ｐゴシック" charset="-128"/>
              </a:rPr>
              <a:t>cycleLength</a:t>
            </a:r>
            <a:r>
              <a:rPr lang="en-US" altLang="en-US" dirty="0">
                <a:ea typeface="ＭＳ Ｐゴシック" charset="-128"/>
              </a:rPr>
              <a:t> = 1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charset="-128"/>
              </a:rPr>
              <a:t>steps = 0</a:t>
            </a:r>
          </a:p>
        </p:txBody>
      </p:sp>
      <p:pic>
        <p:nvPicPr>
          <p:cNvPr id="66563" name="Picture 4" descr="snakePatter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1295400"/>
            <a:ext cx="300037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D2C1F4CD-322C-EAF6-0197-FFC8911C9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70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63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Non-EDP Version</a:t>
            </a:r>
          </a:p>
        </p:txBody>
      </p:sp>
      <p:pic>
        <p:nvPicPr>
          <p:cNvPr id="69634" name="Picture 4" descr="snakePatter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1295400"/>
            <a:ext cx="300037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Content Placeholder 2"/>
          <p:cNvSpPr txBox="1">
            <a:spLocks/>
          </p:cNvSpPr>
          <p:nvPr/>
        </p:nvSpPr>
        <p:spPr bwMode="auto">
          <a:xfrm>
            <a:off x="533400" y="1600200"/>
            <a:ext cx="54102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2400" dirty="0">
                <a:solidFill>
                  <a:srgbClr val="000000"/>
                </a:solidFill>
                <a:latin typeface="Comic Sans MS" charset="0"/>
              </a:rPr>
              <a:t>A non-event driven version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= 1; steps = 0;</a:t>
            </a: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do {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while (steps &lt;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)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if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% 2 == 1</a:t>
            </a:r>
            <a:br>
              <a:rPr lang="en-US" altLang="en-US" sz="1800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    go East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else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       go West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steps ++;</a:t>
            </a:r>
            <a:br>
              <a:rPr lang="en-US" altLang="en-US" sz="1800" dirty="0">
                <a:solidFill>
                  <a:srgbClr val="000000"/>
                </a:solidFill>
                <a:latin typeface="Comic Sans MS" charset="0"/>
              </a:rPr>
            </a:br>
            <a:endParaRPr lang="en-US" altLang="en-US" sz="18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go South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++; steps = 0;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}</a:t>
            </a:r>
            <a:r>
              <a:rPr lang="en-US" altLang="en-US" sz="2400" dirty="0">
                <a:solidFill>
                  <a:srgbClr val="000000"/>
                </a:solidFill>
                <a:latin typeface="Comic Sans MS" charset="0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while (true);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8B4BDB9E-6816-39F4-88D8-5374DA188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71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58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charset="-128"/>
              </a:rPr>
              <a:t>Non-EDP-&gt; EDP: Guarding Condition</a:t>
            </a:r>
          </a:p>
        </p:txBody>
      </p:sp>
      <p:sp>
        <p:nvSpPr>
          <p:cNvPr id="3789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2F89746-34D0-704D-8891-A1E3EF90D7AB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72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715000" y="1447800"/>
            <a:ext cx="3124200" cy="2667000"/>
            <a:chOff x="5715000" y="1447800"/>
            <a:chExt cx="3124200" cy="2667000"/>
          </a:xfrm>
        </p:grpSpPr>
        <p:pic>
          <p:nvPicPr>
            <p:cNvPr id="37902" name="Picture 2" descr="http://www.clipartguide.com/_thumbs/0511-1012-3117-385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00" y="1447800"/>
              <a:ext cx="6953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03" name="AutoShape 5"/>
            <p:cNvSpPr>
              <a:spLocks noChangeArrowheads="1"/>
            </p:cNvSpPr>
            <p:nvPr/>
          </p:nvSpPr>
          <p:spPr bwMode="auto">
            <a:xfrm>
              <a:off x="6172200" y="1447800"/>
              <a:ext cx="2667000" cy="914400"/>
            </a:xfrm>
            <a:prstGeom prst="diamond">
              <a:avLst/>
            </a:prstGeom>
            <a:solidFill>
              <a:srgbClr val="99CCF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steps &lt; cycleLength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172200" y="2667000"/>
              <a:ext cx="2667000" cy="1447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if (cycleLength % 2 == 1)</a:t>
              </a:r>
              <a:b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</a:b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    go East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else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    go West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steps++;</a:t>
              </a:r>
            </a:p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cxnSp>
          <p:nvCxnSpPr>
            <p:cNvPr id="37905" name="Straight Arrow Connector 11"/>
            <p:cNvCxnSpPr>
              <a:cxnSpLocks noChangeShapeType="1"/>
              <a:stCxn id="37903" idx="2"/>
              <a:endCxn id="10" idx="0"/>
            </p:cNvCxnSpPr>
            <p:nvPr/>
          </p:nvCxnSpPr>
          <p:spPr bwMode="auto">
            <a:xfrm rot="5400000">
              <a:off x="7353300" y="2514600"/>
              <a:ext cx="3048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867400" y="4572000"/>
            <a:ext cx="3048000" cy="1981200"/>
            <a:chOff x="5867400" y="4572000"/>
            <a:chExt cx="3048000" cy="1981200"/>
          </a:xfrm>
        </p:grpSpPr>
        <p:pic>
          <p:nvPicPr>
            <p:cNvPr id="37898" name="Picture 2" descr="http://www.clipartguide.com/_thumbs/0511-1012-3117-385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7400" y="4572000"/>
              <a:ext cx="6953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899" name="AutoShape 5"/>
            <p:cNvSpPr>
              <a:spLocks noChangeArrowheads="1"/>
            </p:cNvSpPr>
            <p:nvPr/>
          </p:nvSpPr>
          <p:spPr bwMode="auto">
            <a:xfrm>
              <a:off x="6248400" y="4572000"/>
              <a:ext cx="2667000" cy="914400"/>
            </a:xfrm>
            <a:prstGeom prst="diamond">
              <a:avLst/>
            </a:prstGeom>
            <a:solidFill>
              <a:srgbClr val="99CCF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steps == cycleLength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248400" y="5715000"/>
              <a:ext cx="2667000" cy="8382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go South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cycleLength ++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steps=0;</a:t>
              </a:r>
            </a:p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cxnSp>
          <p:nvCxnSpPr>
            <p:cNvPr id="37901" name="Straight Arrow Connector 15"/>
            <p:cNvCxnSpPr>
              <a:cxnSpLocks noChangeShapeType="1"/>
              <a:stCxn id="37899" idx="2"/>
              <a:endCxn id="15" idx="0"/>
            </p:cNvCxnSpPr>
            <p:nvPr/>
          </p:nvCxnSpPr>
          <p:spPr bwMode="auto">
            <a:xfrm rot="5400000">
              <a:off x="7467600" y="5600700"/>
              <a:ext cx="2286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7894" name="Rectangle 13"/>
          <p:cNvSpPr>
            <a:spLocks noChangeArrowheads="1"/>
          </p:cNvSpPr>
          <p:nvPr/>
        </p:nvSpPr>
        <p:spPr bwMode="auto">
          <a:xfrm>
            <a:off x="1219200" y="3810000"/>
            <a:ext cx="3048000" cy="15240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352800" y="2133600"/>
            <a:ext cx="3200400" cy="2438400"/>
            <a:chOff x="3352800" y="2133600"/>
            <a:chExt cx="3200400" cy="2438400"/>
          </a:xfrm>
        </p:grpSpPr>
        <p:cxnSp>
          <p:nvCxnSpPr>
            <p:cNvPr id="37896" name="Straight Arrow Connector 15"/>
            <p:cNvCxnSpPr>
              <a:cxnSpLocks noChangeShapeType="1"/>
              <a:stCxn id="37894" idx="3"/>
              <a:endCxn id="10" idx="1"/>
            </p:cNvCxnSpPr>
            <p:nvPr/>
          </p:nvCxnSpPr>
          <p:spPr bwMode="auto">
            <a:xfrm flipV="1">
              <a:off x="4267200" y="3390900"/>
              <a:ext cx="1905000" cy="11811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897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3352800" y="2133600"/>
              <a:ext cx="3200400" cy="14097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533400" y="2743200"/>
            <a:ext cx="4382294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1800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= 1; steps = 0;</a:t>
            </a:r>
            <a:endParaRPr lang="en-US" altLang="en-US" sz="24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do {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while (steps &lt;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)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if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% 2 == 1</a:t>
            </a:r>
            <a:br>
              <a:rPr lang="en-US" altLang="en-US" sz="1800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    go East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else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       go West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    steps ++;</a:t>
            </a:r>
            <a:br>
              <a:rPr lang="en-US" altLang="en-US" sz="1800" dirty="0">
                <a:solidFill>
                  <a:srgbClr val="000000"/>
                </a:solidFill>
                <a:latin typeface="Comic Sans MS" charset="0"/>
              </a:rPr>
            </a:br>
            <a:endParaRPr lang="en-US" altLang="en-US" sz="1800" dirty="0">
              <a:solidFill>
                <a:srgbClr val="000000"/>
              </a:solidFill>
              <a:latin typeface="Comic Sans MS" charset="0"/>
            </a:endParaRP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go South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   </a:t>
            </a:r>
            <a:r>
              <a:rPr lang="en-US" altLang="en-US" sz="1800" dirty="0" err="1">
                <a:solidFill>
                  <a:srgbClr val="000000"/>
                </a:solidFill>
                <a:latin typeface="Comic Sans MS" charset="0"/>
              </a:rPr>
              <a:t>cycleLength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++; steps = 0;</a:t>
            </a:r>
          </a:p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None/>
            </a:pP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  }</a:t>
            </a:r>
            <a:r>
              <a:rPr lang="en-US" altLang="en-US" sz="2400" dirty="0">
                <a:solidFill>
                  <a:srgbClr val="000000"/>
                </a:solidFill>
                <a:latin typeface="Comic Sans MS" charset="0"/>
              </a:rPr>
              <a:t> </a:t>
            </a:r>
            <a:r>
              <a:rPr lang="en-US" altLang="en-US" sz="1800" dirty="0">
                <a:solidFill>
                  <a:srgbClr val="000000"/>
                </a:solidFill>
                <a:latin typeface="Comic Sans MS" charset="0"/>
              </a:rPr>
              <a:t>while (true);</a:t>
            </a:r>
          </a:p>
        </p:txBody>
      </p:sp>
      <p:sp>
        <p:nvSpPr>
          <p:cNvPr id="2" name="Rectangle 1"/>
          <p:cNvSpPr/>
          <p:nvPr/>
        </p:nvSpPr>
        <p:spPr>
          <a:xfrm>
            <a:off x="431921" y="1498253"/>
            <a:ext cx="39503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1" hangingPunct="1">
              <a:spcBef>
                <a:spcPct val="20000"/>
              </a:spcBef>
              <a:buClr>
                <a:srgbClr val="3333CC"/>
              </a:buClr>
              <a:buSzPct val="85000"/>
            </a:pPr>
            <a:r>
              <a:rPr lang="en-US" altLang="en-US" sz="2000" dirty="0">
                <a:solidFill>
                  <a:srgbClr val="000000"/>
                </a:solidFill>
                <a:latin typeface="Comic Sans MS" charset="0"/>
              </a:rPr>
              <a:t>Technique: determine the </a:t>
            </a:r>
            <a:br>
              <a:rPr lang="en-US" altLang="en-US" sz="2000" dirty="0">
                <a:solidFill>
                  <a:srgbClr val="000000"/>
                </a:solidFill>
                <a:latin typeface="Comic Sans MS" charset="0"/>
              </a:rPr>
            </a:br>
            <a:r>
              <a:rPr lang="en-US" altLang="en-US" sz="2000" dirty="0">
                <a:solidFill>
                  <a:srgbClr val="000000"/>
                </a:solidFill>
                <a:latin typeface="Comic Sans MS" charset="0"/>
              </a:rPr>
              <a:t>guarding condition (using state variables) on action statements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7034" y="3530600"/>
            <a:ext cx="18473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914400" y="5638800"/>
            <a:ext cx="3048000" cy="6858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117766" y="4521200"/>
            <a:ext cx="184731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07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 animBg="1"/>
      <p:bldP spid="23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charset="0"/>
                <a:ea typeface="ＭＳ Ｐゴシック" charset="-128"/>
              </a:rPr>
              <a:t>Snake</a:t>
            </a:r>
            <a:r>
              <a:rPr lang="en-US" altLang="en-US">
                <a:ea typeface="ＭＳ Ｐゴシック" charset="-128"/>
              </a:rPr>
              <a:t> solution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8229600" cy="4648200"/>
          </a:xfrm>
        </p:spPr>
        <p:txBody>
          <a:bodyPr/>
          <a:lstStyle/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import java.awt.*;    </a:t>
            </a:r>
            <a:r>
              <a:rPr lang="en-US" altLang="en-US" sz="12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for Color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endParaRPr lang="en-US" altLang="en-US" sz="12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public class Snake extends Critter {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private int cycleLength;   </a:t>
            </a:r>
            <a:r>
              <a:rPr lang="en-US" altLang="en-US" sz="12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# steps in curr. Horiz. cycle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private int steps;         </a:t>
            </a:r>
            <a:r>
              <a:rPr lang="en-US" altLang="en-US" sz="12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# of cycle's steps already taken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public Snake() {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    cycleLength = 1;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    steps = 0;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public Direction getMove()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if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</a:t>
            </a:r>
            <a:r>
              <a:rPr lang="en-US" altLang="en-US" sz="12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steps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&lt; </a:t>
            </a:r>
            <a:r>
              <a:rPr lang="en-US" altLang="en-US" sz="12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cycleLength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</a:t>
            </a:r>
            <a:r>
              <a:rPr lang="en-US" altLang="en-US" sz="12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steps</a:t>
            </a: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++;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if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(</a:t>
            </a:r>
            <a:r>
              <a:rPr lang="en-US" altLang="en-US" sz="1200" b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cycleLength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% 2 == 1)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return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Direction.</a:t>
            </a:r>
            <a:r>
              <a:rPr lang="en-US" altLang="en-US" sz="1200" b="1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EAST</a:t>
            </a:r>
            <a:r>
              <a:rPr lang="en-US" altLang="en-US" sz="1200" b="1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 }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else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return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Direction.</a:t>
            </a:r>
            <a:r>
              <a:rPr lang="en-US" altLang="en-US" sz="1200" b="1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WEST</a:t>
            </a:r>
            <a:r>
              <a:rPr lang="en-US" altLang="en-US" sz="1200" b="1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 }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}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else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{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2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steps</a:t>
            </a: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= 0;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200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cycleLength</a:t>
            </a: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++;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   </a:t>
            </a:r>
            <a:r>
              <a:rPr lang="en-US" altLang="en-US" sz="1200" b="1">
                <a:solidFill>
                  <a:srgbClr val="7F0055"/>
                </a:solidFill>
                <a:latin typeface="Courier New" charset="0"/>
                <a:ea typeface="ＭＳ Ｐゴシック" charset="-128"/>
              </a:rPr>
              <a:t>return</a:t>
            </a:r>
            <a:r>
              <a:rPr lang="en-US" altLang="en-US" sz="12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Direction.</a:t>
            </a:r>
            <a:r>
              <a:rPr lang="en-US" altLang="en-US" sz="1200" b="1" i="1">
                <a:solidFill>
                  <a:srgbClr val="0000C0"/>
                </a:solidFill>
                <a:latin typeface="Courier New" charset="0"/>
                <a:ea typeface="ＭＳ Ｐゴシック" charset="-128"/>
              </a:rPr>
              <a:t>SOUTH</a:t>
            </a:r>
            <a:r>
              <a:rPr lang="en-US" altLang="en-US" sz="1200" b="1" i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}</a:t>
            </a:r>
          </a:p>
          <a:p>
            <a:pPr>
              <a:buFont typeface="Wingdings" charset="2"/>
              <a:buNone/>
            </a:pPr>
            <a:r>
              <a:rPr lang="en-US" altLang="en-US" sz="12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</a:t>
            </a:r>
            <a:r>
              <a:rPr lang="en-US" altLang="en-US" sz="1200">
                <a:latin typeface="Courier New" charset="0"/>
                <a:ea typeface="ＭＳ Ｐゴシック" charset="-128"/>
              </a:rPr>
              <a:t>}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public String toString() {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    return "S";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60000"/>
              </a:lnSpc>
              <a:buFont typeface="Wingdings 2" charset="2"/>
              <a:buNone/>
            </a:pPr>
            <a:r>
              <a:rPr lang="en-US" altLang="en-US" sz="1200">
                <a:latin typeface="Courier New" charset="0"/>
                <a:ea typeface="ＭＳ Ｐゴシック" charset="-128"/>
              </a:rPr>
              <a:t>}</a:t>
            </a: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5715000" y="1447800"/>
            <a:ext cx="3124200" cy="2667000"/>
            <a:chOff x="5715000" y="1447800"/>
            <a:chExt cx="3124200" cy="2667000"/>
          </a:xfrm>
        </p:grpSpPr>
        <p:pic>
          <p:nvPicPr>
            <p:cNvPr id="38925" name="Picture 2" descr="http://www.clipartguide.com/_thumbs/0511-1012-3117-385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00" y="1447800"/>
              <a:ext cx="6953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26" name="AutoShape 5"/>
            <p:cNvSpPr>
              <a:spLocks noChangeArrowheads="1"/>
            </p:cNvSpPr>
            <p:nvPr/>
          </p:nvSpPr>
          <p:spPr bwMode="auto">
            <a:xfrm>
              <a:off x="6172200" y="1447800"/>
              <a:ext cx="2667000" cy="914400"/>
            </a:xfrm>
            <a:prstGeom prst="diamond">
              <a:avLst/>
            </a:prstGeom>
            <a:solidFill>
              <a:srgbClr val="99CCF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steps &lt; cycleLength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172200" y="2667000"/>
              <a:ext cx="2667000" cy="14478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if (cycleLength % 2 == 1)</a:t>
              </a:r>
              <a:b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</a:b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    go East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else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    go West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steps++;</a:t>
              </a:r>
            </a:p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cxnSp>
          <p:nvCxnSpPr>
            <p:cNvPr id="38928" name="Straight Arrow Connector 7"/>
            <p:cNvCxnSpPr>
              <a:cxnSpLocks noChangeShapeType="1"/>
              <a:stCxn id="38926" idx="2"/>
              <a:endCxn id="7" idx="0"/>
            </p:cNvCxnSpPr>
            <p:nvPr/>
          </p:nvCxnSpPr>
          <p:spPr bwMode="auto">
            <a:xfrm rot="5400000">
              <a:off x="7353300" y="2514600"/>
              <a:ext cx="3048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8916" name="Group 8"/>
          <p:cNvGrpSpPr>
            <a:grpSpLocks/>
          </p:cNvGrpSpPr>
          <p:nvPr/>
        </p:nvGrpSpPr>
        <p:grpSpPr bwMode="auto">
          <a:xfrm>
            <a:off x="5867400" y="4572000"/>
            <a:ext cx="3048000" cy="1981200"/>
            <a:chOff x="5867400" y="4572000"/>
            <a:chExt cx="3048000" cy="1981200"/>
          </a:xfrm>
        </p:grpSpPr>
        <p:pic>
          <p:nvPicPr>
            <p:cNvPr id="38921" name="Picture 2" descr="http://www.clipartguide.com/_thumbs/0511-1012-3117-385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7400" y="4572000"/>
              <a:ext cx="6953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22" name="AutoShape 5"/>
            <p:cNvSpPr>
              <a:spLocks noChangeArrowheads="1"/>
            </p:cNvSpPr>
            <p:nvPr/>
          </p:nvSpPr>
          <p:spPr bwMode="auto">
            <a:xfrm>
              <a:off x="6248400" y="4572000"/>
              <a:ext cx="2667000" cy="914400"/>
            </a:xfrm>
            <a:prstGeom prst="diamond">
              <a:avLst/>
            </a:prstGeom>
            <a:solidFill>
              <a:srgbClr val="99CCFF"/>
            </a:solidFill>
            <a:ln w="12700">
              <a:solidFill>
                <a:schemeClr val="bg2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1800">
                  <a:solidFill>
                    <a:srgbClr val="000000"/>
                  </a:solidFill>
                </a:rPr>
                <a:t>steps == cycleLength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248400" y="5715000"/>
              <a:ext cx="2667000" cy="8382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Go South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cycleLength ++</a:t>
              </a:r>
            </a:p>
            <a:p>
              <a:pPr algn="l" eaLnBrk="1" hangingPunct="1">
                <a:buFont typeface="Wingdings" charset="0"/>
                <a:buNone/>
                <a:defRPr/>
              </a:pPr>
              <a:r>
                <a:rPr lang="en-US" sz="1800">
                  <a:solidFill>
                    <a:srgbClr val="000000"/>
                  </a:solidFill>
                  <a:ea typeface="ＭＳ Ｐゴシック" charset="0"/>
                  <a:cs typeface="Arial" charset="0"/>
                </a:rPr>
                <a:t>steps=0;</a:t>
              </a:r>
            </a:p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cxnSp>
          <p:nvCxnSpPr>
            <p:cNvPr id="38924" name="Straight Arrow Connector 12"/>
            <p:cNvCxnSpPr>
              <a:cxnSpLocks noChangeShapeType="1"/>
              <a:stCxn id="38922" idx="2"/>
              <a:endCxn id="12" idx="0"/>
            </p:cNvCxnSpPr>
            <p:nvPr/>
          </p:nvCxnSpPr>
          <p:spPr bwMode="auto">
            <a:xfrm rot="5400000">
              <a:off x="7467600" y="5600700"/>
              <a:ext cx="228600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8917" name="Rectangle 13"/>
          <p:cNvSpPr>
            <a:spLocks noChangeArrowheads="1"/>
          </p:cNvSpPr>
          <p:nvPr/>
        </p:nvSpPr>
        <p:spPr bwMode="auto">
          <a:xfrm>
            <a:off x="1219200" y="3505200"/>
            <a:ext cx="3048000" cy="12954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cxnSp>
        <p:nvCxnSpPr>
          <p:cNvPr id="38918" name="Straight Arrow Connector 15"/>
          <p:cNvCxnSpPr>
            <a:cxnSpLocks noChangeShapeType="1"/>
            <a:stCxn id="7" idx="1"/>
          </p:cNvCxnSpPr>
          <p:nvPr/>
        </p:nvCxnSpPr>
        <p:spPr bwMode="auto">
          <a:xfrm rot="10800000" flipV="1">
            <a:off x="4267200" y="3390900"/>
            <a:ext cx="1905000" cy="7239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19" name="Rectangle 16"/>
          <p:cNvSpPr>
            <a:spLocks noChangeArrowheads="1"/>
          </p:cNvSpPr>
          <p:nvPr/>
        </p:nvSpPr>
        <p:spPr bwMode="auto">
          <a:xfrm>
            <a:off x="1219200" y="5029200"/>
            <a:ext cx="3048000" cy="6096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cxnSp>
        <p:nvCxnSpPr>
          <p:cNvPr id="38920" name="Straight Arrow Connector 17"/>
          <p:cNvCxnSpPr>
            <a:cxnSpLocks noChangeShapeType="1"/>
            <a:stCxn id="12" idx="1"/>
          </p:cNvCxnSpPr>
          <p:nvPr/>
        </p:nvCxnSpPr>
        <p:spPr bwMode="auto">
          <a:xfrm rot="10800000">
            <a:off x="4267200" y="5295900"/>
            <a:ext cx="1981200" cy="838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15626F7D-7EAA-B00D-3438-8E2E59E8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73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7472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Comment: States</a:t>
            </a:r>
          </a:p>
        </p:txBody>
      </p:sp>
      <p:sp>
        <p:nvSpPr>
          <p:cNvPr id="11540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endParaRPr lang="en-US" altLang="en-US" sz="1800" dirty="0">
              <a:ea typeface="ＭＳ Ｐゴシック" charset="-128"/>
            </a:endParaRPr>
          </a:p>
          <a:p>
            <a:pPr eaLnBrk="1" hangingPunct="1"/>
            <a:r>
              <a:rPr lang="en-US" altLang="en-US" sz="2000" dirty="0">
                <a:ea typeface="ＭＳ Ｐゴシック" charset="-128"/>
              </a:rPr>
              <a:t>Counting is helpful: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How many total moves has this animal made?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How many times has it eaten?  Fought?</a:t>
            </a:r>
          </a:p>
          <a:p>
            <a:pPr lvl="1" eaLnBrk="1" hangingPunct="1"/>
            <a:endParaRPr lang="en-US" altLang="en-US" sz="1800" dirty="0">
              <a:ea typeface="ＭＳ Ｐゴシック" charset="-128"/>
            </a:endParaRPr>
          </a:p>
          <a:p>
            <a:pPr eaLnBrk="1" hangingPunct="1"/>
            <a:r>
              <a:rPr lang="en-US" altLang="en-US" sz="2000" dirty="0">
                <a:ea typeface="ＭＳ Ｐゴシック" charset="-128"/>
              </a:rPr>
              <a:t>Remembering recent actions in fields may be helpful: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Which direction did the animal move last?</a:t>
            </a:r>
          </a:p>
          <a:p>
            <a:pPr lvl="2" eaLnBrk="1" hangingPunct="1"/>
            <a:r>
              <a:rPr lang="en-US" altLang="en-US" sz="1600" dirty="0">
                <a:ea typeface="ＭＳ Ｐゴシック" charset="-128"/>
              </a:rPr>
              <a:t>How many times has it moved that way?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Did the animal eat the last time it was asked?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How many steps has the animal taken since last eating?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1800" dirty="0">
                <a:ea typeface="ＭＳ Ｐゴシック" charset="-128"/>
              </a:rPr>
              <a:t>How many fights has the animal been in since last eating?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3CF8ECB7-E1FD-E019-F03F-51A65AA99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1B52833-C49D-FB42-9829-1046EEAB8124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74</a:t>
            </a:fld>
            <a:endParaRPr lang="en-US" altLang="en-US" sz="1200" dirty="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2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4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5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5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5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5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5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5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5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5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" r="301"/>
          <a:stretch>
            <a:fillRect/>
          </a:stretch>
        </p:blipFill>
        <p:spPr bwMode="auto">
          <a:xfrm>
            <a:off x="5562600" y="4529932"/>
            <a:ext cx="3352800" cy="210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Example</a:t>
            </a:r>
            <a:r>
              <a:rPr lang="en-US" altLang="zh-CN" dirty="0">
                <a:ea typeface="ＭＳ Ｐゴシック" charset="-128"/>
              </a:rPr>
              <a:t>:</a:t>
            </a:r>
            <a:r>
              <a:rPr lang="zh-CN" altLang="en-US" dirty="0">
                <a:ea typeface="ＭＳ Ｐゴシック" charset="-128"/>
              </a:rPr>
              <a:t> 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en-US" dirty="0">
                <a:ea typeface="ＭＳ Ｐゴシック" charset="-128"/>
              </a:rPr>
              <a:t>The Law Firm</a:t>
            </a:r>
            <a:r>
              <a:rPr lang="en-US" altLang="zh-CN" dirty="0">
                <a:ea typeface="ＭＳ Ｐゴシック" charset="-128"/>
              </a:rPr>
              <a:t>(</a:t>
            </a:r>
            <a:r>
              <a:rPr lang="zh-CN" altLang="en-US" dirty="0">
                <a:ea typeface="ＭＳ Ｐゴシック" charset="-128"/>
              </a:rPr>
              <a:t>律师事务所</a:t>
            </a:r>
            <a:r>
              <a:rPr lang="en-US" altLang="zh-CN" dirty="0">
                <a:ea typeface="ＭＳ Ｐゴシック" charset="-128"/>
              </a:rPr>
              <a:t>)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648200"/>
          </a:xfrm>
        </p:spPr>
        <p:txBody>
          <a:bodyPr/>
          <a:lstStyle/>
          <a:p>
            <a:pPr marL="449263" indent="-45720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dirty="0">
                <a:solidFill>
                  <a:srgbClr val="000000"/>
                </a:solidFill>
              </a:rPr>
              <a:t>The firm has 5 types of employees</a:t>
            </a:r>
          </a:p>
          <a:p>
            <a:pPr marL="636588" lvl="1" indent="-244475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ZapfDingbats" pitchFamily="82" charset="2"/>
              <a:buChar char="m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200" dirty="0">
                <a:solidFill>
                  <a:srgbClr val="000000"/>
                </a:solidFill>
              </a:rPr>
              <a:t>Standard employee</a:t>
            </a:r>
          </a:p>
          <a:p>
            <a:pPr marL="636588" lvl="1" indent="-244475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ZapfDingbats" pitchFamily="82" charset="2"/>
              <a:buChar char="m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200" dirty="0">
                <a:solidFill>
                  <a:srgbClr val="000000"/>
                </a:solidFill>
              </a:rPr>
              <a:t>Secretary</a:t>
            </a:r>
          </a:p>
          <a:p>
            <a:pPr marL="1077913" lvl="2" indent="-28575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Arial" charset="0"/>
              <a:buChar char="•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prepare ordinary documents</a:t>
            </a:r>
            <a:endParaRPr lang="en-US" sz="1800" dirty="0">
              <a:solidFill>
                <a:srgbClr val="000000"/>
              </a:solidFill>
            </a:endParaRPr>
          </a:p>
          <a:p>
            <a:pPr marL="636588" lvl="1" indent="-244475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ZapfDingbats" pitchFamily="82" charset="2"/>
              <a:buChar char="m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200" dirty="0">
                <a:solidFill>
                  <a:srgbClr val="000000"/>
                </a:solidFill>
              </a:rPr>
              <a:t>Legal secretary</a:t>
            </a:r>
          </a:p>
          <a:p>
            <a:pPr marL="1077913" lvl="2" indent="-28575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Arial" charset="0"/>
              <a:buChar char="•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prepare both documents and legal documents. ordinary</a:t>
            </a:r>
            <a:endParaRPr lang="en-US" sz="1800" dirty="0">
              <a:solidFill>
                <a:srgbClr val="000000"/>
              </a:solidFill>
            </a:endParaRPr>
          </a:p>
          <a:p>
            <a:pPr marL="636588" lvl="1" indent="-244475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ZapfDingbats" pitchFamily="82" charset="2"/>
              <a:buChar char="m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200" dirty="0">
                <a:solidFill>
                  <a:srgbClr val="000000"/>
                </a:solidFill>
              </a:rPr>
              <a:t>Marketer</a:t>
            </a:r>
          </a:p>
          <a:p>
            <a:pPr marL="1077913" lvl="2" indent="-28575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Arial" charset="0"/>
              <a:buChar char="•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advertise</a:t>
            </a:r>
            <a:endParaRPr lang="en-US" sz="1800" dirty="0">
              <a:solidFill>
                <a:srgbClr val="000000"/>
              </a:solidFill>
            </a:endParaRPr>
          </a:p>
          <a:p>
            <a:pPr marL="636588" lvl="1" indent="-244475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ZapfDingbats" pitchFamily="82" charset="2"/>
              <a:buChar char="m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200" dirty="0">
                <a:solidFill>
                  <a:srgbClr val="000000"/>
                </a:solidFill>
              </a:rPr>
              <a:t>Lawyer</a:t>
            </a:r>
          </a:p>
          <a:p>
            <a:pPr marL="1077913" lvl="2" indent="-28575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Font typeface="Arial" charset="0"/>
              <a:buChar char="•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altLang="en-US" sz="1800" dirty="0">
                <a:solidFill>
                  <a:srgbClr val="000000"/>
                </a:solidFill>
                <a:ea typeface="ＭＳ Ｐゴシック" charset="-128"/>
              </a:rPr>
              <a:t>sue</a:t>
            </a:r>
            <a:r>
              <a:rPr lang="en-US" altLang="zh-CN" sz="1800" dirty="0">
                <a:solidFill>
                  <a:srgbClr val="000000"/>
                </a:solidFill>
                <a:ea typeface="ＭＳ Ｐゴシック" charset="-128"/>
              </a:rPr>
              <a:t>(</a:t>
            </a:r>
            <a:r>
              <a:rPr lang="zh-CN" altLang="en-US" sz="1800" dirty="0">
                <a:solidFill>
                  <a:srgbClr val="000000"/>
                </a:solidFill>
                <a:ea typeface="ＭＳ Ｐゴシック" charset="-128"/>
              </a:rPr>
              <a:t>起诉</a:t>
            </a:r>
            <a:r>
              <a:rPr lang="en-US" altLang="zh-CN" sz="1800" dirty="0">
                <a:solidFill>
                  <a:srgbClr val="000000"/>
                </a:solidFill>
                <a:ea typeface="ＭＳ Ｐゴシック" charset="-128"/>
              </a:rPr>
              <a:t>)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19F504E-1A61-E944-9E5D-69A5D8A90D1D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8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950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" r="301"/>
          <a:stretch>
            <a:fillRect/>
          </a:stretch>
        </p:blipFill>
        <p:spPr bwMode="auto">
          <a:xfrm>
            <a:off x="5791200" y="4618038"/>
            <a:ext cx="3352800" cy="210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The Law Firm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648200"/>
          </a:xfrm>
        </p:spPr>
        <p:txBody>
          <a:bodyPr/>
          <a:lstStyle/>
          <a:p>
            <a:pPr marL="334963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400" dirty="0">
                <a:solidFill>
                  <a:srgbClr val="000000"/>
                </a:solidFill>
              </a:rPr>
              <a:t>Work time policy: Employees work 40 hours / week.</a:t>
            </a:r>
          </a:p>
          <a:p>
            <a:pPr marL="334963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400" dirty="0">
                <a:solidFill>
                  <a:srgbClr val="000090"/>
                </a:solidFill>
              </a:rPr>
              <a:t>Pay policy</a:t>
            </a:r>
            <a:r>
              <a:rPr lang="en-US" sz="2400" dirty="0">
                <a:solidFill>
                  <a:srgbClr val="000000"/>
                </a:solidFill>
              </a:rPr>
              <a:t>: Employees</a:t>
            </a:r>
            <a:r>
              <a:rPr lang="en-US" altLang="zh-CN" sz="2400" dirty="0">
                <a:solidFill>
                  <a:srgbClr val="000000"/>
                </a:solidFill>
              </a:rPr>
              <a:t>,</a:t>
            </a:r>
            <a:r>
              <a:rPr lang="zh-CN" altLang="en-US" sz="2400" dirty="0">
                <a:solidFill>
                  <a:srgbClr val="000000"/>
                </a:solidFill>
              </a:rPr>
              <a:t> </a:t>
            </a:r>
            <a:r>
              <a:rPr lang="en-US" altLang="zh-CN" sz="2400" dirty="0">
                <a:solidFill>
                  <a:srgbClr val="000000"/>
                </a:solidFill>
              </a:rPr>
              <a:t>base</a:t>
            </a:r>
            <a:r>
              <a:rPr lang="zh-CN" alt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salary of $50,000 per year, except that</a:t>
            </a:r>
          </a:p>
          <a:p>
            <a:pPr marL="735013" lvl="1" indent="-34290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SzPct val="85000"/>
              <a:buFont typeface="Courier New" charset="0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000" u="sng" dirty="0">
                <a:solidFill>
                  <a:srgbClr val="000000"/>
                </a:solidFill>
              </a:rPr>
              <a:t>legal</a:t>
            </a:r>
            <a:r>
              <a:rPr lang="en-US" sz="2000" dirty="0">
                <a:solidFill>
                  <a:srgbClr val="000000"/>
                </a:solidFill>
              </a:rPr>
              <a:t> secretaries</a:t>
            </a:r>
            <a:r>
              <a:rPr lang="en-US" altLang="zh-CN" sz="2000" dirty="0">
                <a:solidFill>
                  <a:srgbClr val="000000"/>
                </a:solidFill>
              </a:rPr>
              <a:t>:</a:t>
            </a:r>
            <a:r>
              <a:rPr lang="zh-CN" alt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10% extra over base per year, </a:t>
            </a:r>
          </a:p>
          <a:p>
            <a:pPr marL="735013" lvl="1" indent="-34290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SzPct val="85000"/>
              <a:buFont typeface="Courier New" charset="0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000" u="sng" dirty="0">
                <a:solidFill>
                  <a:srgbClr val="000000"/>
                </a:solidFill>
              </a:rPr>
              <a:t>marketers</a:t>
            </a:r>
            <a:r>
              <a:rPr lang="en-US" altLang="zh-CN" sz="2000" u="sng" dirty="0">
                <a:solidFill>
                  <a:srgbClr val="000000"/>
                </a:solidFill>
              </a:rPr>
              <a:t>:</a:t>
            </a:r>
            <a:r>
              <a:rPr lang="zh-CN" altLang="en-US" sz="2000" u="sng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20% extra over base per year,</a:t>
            </a:r>
          </a:p>
          <a:p>
            <a:pPr marL="735013" lvl="1" indent="-34290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SzPct val="85000"/>
              <a:buFont typeface="Courier New" charset="0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000" u="sng" dirty="0">
                <a:solidFill>
                  <a:srgbClr val="000000"/>
                </a:solidFill>
              </a:rPr>
              <a:t>lawyers</a:t>
            </a:r>
            <a:r>
              <a:rPr lang="en-US" sz="2000" dirty="0">
                <a:solidFill>
                  <a:srgbClr val="000000"/>
                </a:solidFill>
              </a:rPr>
              <a:t> who reach partner level get bonus.</a:t>
            </a:r>
          </a:p>
          <a:p>
            <a:pPr marL="334963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400" dirty="0">
                <a:solidFill>
                  <a:srgbClr val="000090"/>
                </a:solidFill>
              </a:rPr>
              <a:t>Vacation policy</a:t>
            </a:r>
            <a:r>
              <a:rPr lang="en-US" sz="2400" dirty="0">
                <a:solidFill>
                  <a:srgbClr val="000000"/>
                </a:solidFill>
              </a:rPr>
              <a:t>: Employees have 2 weeks of paid vacation leave per year, except that</a:t>
            </a:r>
          </a:p>
          <a:p>
            <a:pPr marL="735013" lvl="1" indent="-34290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SzPct val="85000"/>
              <a:buFont typeface="Courier New" charset="0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000" u="sng" dirty="0">
                <a:solidFill>
                  <a:srgbClr val="000000"/>
                </a:solidFill>
              </a:rPr>
              <a:t>lawyers</a:t>
            </a:r>
            <a:r>
              <a:rPr lang="en-US" altLang="zh-CN" sz="2000" u="sng" dirty="0">
                <a:solidFill>
                  <a:srgbClr val="000000"/>
                </a:solidFill>
              </a:rPr>
              <a:t>:</a:t>
            </a:r>
            <a:r>
              <a:rPr lang="zh-CN" altLang="en-US" sz="2000" u="sng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an extra week on top of base</a:t>
            </a:r>
            <a:r>
              <a:rPr lang="en-US" altLang="zh-CN" sz="2000" dirty="0">
                <a:solidFill>
                  <a:srgbClr val="000000"/>
                </a:solidFill>
              </a:rPr>
              <a:t>,</a:t>
            </a:r>
            <a:endParaRPr lang="en-US" sz="2000" dirty="0">
              <a:solidFill>
                <a:srgbClr val="000000"/>
              </a:solidFill>
            </a:endParaRPr>
          </a:p>
          <a:p>
            <a:pPr marL="735013" lvl="1" indent="-342900">
              <a:lnSpc>
                <a:spcPct val="110000"/>
              </a:lnSpc>
              <a:spcBef>
                <a:spcPts val="450"/>
              </a:spcBef>
              <a:buClr>
                <a:schemeClr val="accent6">
                  <a:lumMod val="75000"/>
                </a:schemeClr>
              </a:buClr>
              <a:buSzPct val="85000"/>
              <a:buFont typeface="Courier New" charset="0"/>
              <a:buChar char="o"/>
              <a:tabLst>
                <a:tab pos="269875" algn="l"/>
                <a:tab pos="727075" algn="l"/>
                <a:tab pos="1184275" algn="l"/>
                <a:tab pos="1641475" algn="l"/>
                <a:tab pos="2098675" algn="l"/>
                <a:tab pos="2555875" algn="l"/>
                <a:tab pos="3013075" algn="l"/>
                <a:tab pos="3470275" algn="l"/>
                <a:tab pos="3927475" algn="l"/>
                <a:tab pos="4384675" algn="l"/>
                <a:tab pos="4841875" algn="l"/>
                <a:tab pos="5299075" algn="l"/>
                <a:tab pos="5756275" algn="l"/>
                <a:tab pos="6213475" algn="l"/>
                <a:tab pos="6670675" algn="l"/>
                <a:tab pos="7127875" algn="l"/>
                <a:tab pos="7585075" algn="l"/>
                <a:tab pos="8042275" algn="l"/>
                <a:tab pos="8499475" algn="l"/>
                <a:tab pos="8956675" algn="l"/>
                <a:tab pos="9413875" algn="l"/>
              </a:tabLst>
              <a:defRPr/>
            </a:pPr>
            <a:r>
              <a:rPr lang="en-US" sz="2000" u="sng" dirty="0">
                <a:solidFill>
                  <a:srgbClr val="000000"/>
                </a:solidFill>
              </a:rPr>
              <a:t>employees</a:t>
            </a:r>
            <a:r>
              <a:rPr lang="en-US" altLang="zh-CN" sz="2000" u="sng" dirty="0">
                <a:solidFill>
                  <a:srgbClr val="000000"/>
                </a:solidFill>
              </a:rPr>
              <a:t>:</a:t>
            </a:r>
            <a:r>
              <a:rPr lang="zh-CN" altLang="en-US" sz="2000" u="sng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use a </a:t>
            </a:r>
            <a:r>
              <a:rPr lang="en-US" sz="2000" u="sng" dirty="0">
                <a:solidFill>
                  <a:srgbClr val="000000"/>
                </a:solidFill>
              </a:rPr>
              <a:t>yellow</a:t>
            </a:r>
            <a:r>
              <a:rPr lang="en-US" sz="2000" dirty="0">
                <a:solidFill>
                  <a:srgbClr val="000000"/>
                </a:solidFill>
              </a:rPr>
              <a:t> form to apply 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for leave, except for lawyers who use 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a </a:t>
            </a:r>
            <a:r>
              <a:rPr lang="en-US" sz="2000" u="sng" dirty="0">
                <a:solidFill>
                  <a:srgbClr val="000000"/>
                </a:solidFill>
              </a:rPr>
              <a:t>pink</a:t>
            </a:r>
            <a:r>
              <a:rPr lang="en-US" sz="2000" dirty="0">
                <a:solidFill>
                  <a:srgbClr val="000000"/>
                </a:solidFill>
              </a:rPr>
              <a:t> form.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19F504E-1A61-E944-9E5D-69A5D8A90D1D}" type="slidenum">
              <a:rPr lang="en-US" altLang="en-US" sz="1200">
                <a:solidFill>
                  <a:srgbClr val="000000"/>
                </a:solidFill>
                <a:latin typeface="Tahoma" charset="0"/>
              </a:rPr>
              <a:pPr eaLnBrk="1" hangingPunct="1"/>
              <a:t>9</a:t>
            </a:fld>
            <a:endParaRPr lang="en-US" altLang="en-US" sz="1200">
              <a:solidFill>
                <a:srgbClr val="000000"/>
              </a:solidFill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75843"/>
      </p:ext>
    </p:extLst>
  </p:cSld>
  <p:clrMapOvr>
    <a:masterClrMapping/>
  </p:clrMapOvr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cs112</Template>
  <TotalTime>17621</TotalTime>
  <Words>5354</Words>
  <Application>Microsoft Macintosh PowerPoint</Application>
  <PresentationFormat>On-screen Show (4:3)</PresentationFormat>
  <Paragraphs>1067</Paragraphs>
  <Slides>74</Slides>
  <Notes>38</Notes>
  <HiddenSlides>1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87" baseType="lpstr">
      <vt:lpstr>ＭＳ Ｐゴシック</vt:lpstr>
      <vt:lpstr>ZapfDingbats</vt:lpstr>
      <vt:lpstr>Arial</vt:lpstr>
      <vt:lpstr>Calibri</vt:lpstr>
      <vt:lpstr>Comic Sans MS</vt:lpstr>
      <vt:lpstr>Courier New</vt:lpstr>
      <vt:lpstr>Monaco</vt:lpstr>
      <vt:lpstr>Tahoma</vt:lpstr>
      <vt:lpstr>Times New Roman</vt:lpstr>
      <vt:lpstr>Verdana</vt:lpstr>
      <vt:lpstr>Wingdings</vt:lpstr>
      <vt:lpstr>Wingdings 2</vt:lpstr>
      <vt:lpstr>1_Kurose</vt:lpstr>
      <vt:lpstr>Introduction to  Computational Thinking</vt:lpstr>
      <vt:lpstr>PowerPoint Presentation</vt:lpstr>
      <vt:lpstr>PowerPoint Presentation</vt:lpstr>
      <vt:lpstr>Inheritance</vt:lpstr>
      <vt:lpstr>Deriving Subclasses: Syntax</vt:lpstr>
      <vt:lpstr>Visualize Inheritance</vt:lpstr>
      <vt:lpstr>Visualize Inheritance</vt:lpstr>
      <vt:lpstr>Example:  The Law Firm(律师事务所)</vt:lpstr>
      <vt:lpstr>The Law Firm</vt:lpstr>
      <vt:lpstr>The Employee class</vt:lpstr>
      <vt:lpstr>Secretary without Reuse</vt:lpstr>
      <vt:lpstr>Improved Secretary code</vt:lpstr>
      <vt:lpstr>PowerPoint Presentation</vt:lpstr>
      <vt:lpstr>Object Construction Example</vt:lpstr>
      <vt:lpstr>Object Construction Example</vt:lpstr>
      <vt:lpstr>Inheritance and Constructor</vt:lpstr>
      <vt:lpstr>Object Construction Example</vt:lpstr>
      <vt:lpstr>super and Constructor</vt:lpstr>
      <vt:lpstr>Exercise: Reuse Existing Class</vt:lpstr>
      <vt:lpstr>Two Options to Reuse an Existing Code</vt:lpstr>
      <vt:lpstr>PowerPoint Presentation</vt:lpstr>
      <vt:lpstr>Motivation: Implementing the Lawyer class: Attempt 1</vt:lpstr>
      <vt:lpstr>Motivation: Implementing the Lawyer class: Attempt 1</vt:lpstr>
      <vt:lpstr>Problem</vt:lpstr>
      <vt:lpstr>Defining Methods in the Child Class: Overriding Methods</vt:lpstr>
      <vt:lpstr>Lawyer class</vt:lpstr>
      <vt:lpstr>Overriding  and the @Override annotation</vt:lpstr>
      <vt:lpstr>Overloading vs. Overriding</vt:lpstr>
      <vt:lpstr>PowerPoint Presentation</vt:lpstr>
      <vt:lpstr>Marketer class</vt:lpstr>
      <vt:lpstr>A Problem</vt:lpstr>
      <vt:lpstr>Motivation: Changes to Common Behavior</vt:lpstr>
      <vt:lpstr>Modifying the superclass</vt:lpstr>
      <vt:lpstr>Calling overridden methods</vt:lpstr>
      <vt:lpstr>Improved subclasses</vt:lpstr>
      <vt:lpstr>PowerPoint Presentation</vt:lpstr>
      <vt:lpstr>Inheritance and Fields</vt:lpstr>
      <vt:lpstr>Problem</vt:lpstr>
      <vt:lpstr>Solution 1</vt:lpstr>
      <vt:lpstr>Solution 2</vt:lpstr>
      <vt:lpstr>PowerPoint Presentation</vt:lpstr>
      <vt:lpstr>PowerPoint Presentation</vt:lpstr>
      <vt:lpstr>Levels of inheritance</vt:lpstr>
      <vt:lpstr>Example: LegalSecretary class</vt:lpstr>
      <vt:lpstr>Example: Partner class</vt:lpstr>
      <vt:lpstr>Example: Partner class</vt:lpstr>
      <vt:lpstr>Class Hierarchies</vt:lpstr>
      <vt:lpstr>Class Hierarchies: Another Example</vt:lpstr>
      <vt:lpstr>PowerPoint Presentation</vt:lpstr>
      <vt:lpstr>Critters</vt:lpstr>
      <vt:lpstr>The Critter Class</vt:lpstr>
      <vt:lpstr>Defining a Critter subclass</vt:lpstr>
      <vt:lpstr>Example Critter World Class Hierarchy</vt:lpstr>
      <vt:lpstr>The Simulator (Controller)</vt:lpstr>
      <vt:lpstr>Simulator Pseudo-code</vt:lpstr>
      <vt:lpstr>Critter Example: Stone</vt:lpstr>
      <vt:lpstr>Event-Driven Programming</vt:lpstr>
      <vt:lpstr>Critter exercise: Cougar</vt:lpstr>
      <vt:lpstr>getMove</vt:lpstr>
      <vt:lpstr>getMove for Cougar</vt:lpstr>
      <vt:lpstr>getColor for Cougar</vt:lpstr>
      <vt:lpstr>Cougar solution</vt:lpstr>
      <vt:lpstr>Cougar solution</vt:lpstr>
      <vt:lpstr>Comment: PS10 Development Strategy</vt:lpstr>
      <vt:lpstr>Testing critters</vt:lpstr>
      <vt:lpstr>Recap: Field/Method Access</vt:lpstr>
      <vt:lpstr>Recap: The Critter Class Hierarchy</vt:lpstr>
      <vt:lpstr>Critters and Event-Driven Programming</vt:lpstr>
      <vt:lpstr>Critter : Snake</vt:lpstr>
      <vt:lpstr>EDP for getMove</vt:lpstr>
      <vt:lpstr>Non-EDP Version</vt:lpstr>
      <vt:lpstr>Non-EDP-&gt; EDP: Guarding Condition</vt:lpstr>
      <vt:lpstr>Snake solution</vt:lpstr>
      <vt:lpstr>Comment: States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112 Introduction to Programming</dc:title>
  <dc:subject>Lecture 2: Programming Language Levels and Java Program Structure</dc:subject>
  <dc:creator>Richard Yang</dc:creator>
  <cp:lastModifiedBy>Simmons</cp:lastModifiedBy>
  <cp:revision>1219</cp:revision>
  <cp:lastPrinted>2017-04-08T18:54:29Z</cp:lastPrinted>
  <dcterms:created xsi:type="dcterms:W3CDTF">1999-08-16T14:47:17Z</dcterms:created>
  <dcterms:modified xsi:type="dcterms:W3CDTF">2025-12-17T14:01:44Z</dcterms:modified>
</cp:coreProperties>
</file>