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740" r:id="rId1"/>
  </p:sldMasterIdLst>
  <p:notesMasterIdLst>
    <p:notesMasterId r:id="rId12"/>
  </p:notesMasterIdLst>
  <p:handoutMasterIdLst>
    <p:handoutMasterId r:id="rId13"/>
  </p:handoutMasterIdLst>
  <p:sldIdLst>
    <p:sldId id="2024" r:id="rId2"/>
    <p:sldId id="2026" r:id="rId3"/>
    <p:sldId id="2027" r:id="rId4"/>
    <p:sldId id="2028" r:id="rId5"/>
    <p:sldId id="2029" r:id="rId6"/>
    <p:sldId id="2030" r:id="rId7"/>
    <p:sldId id="2031" r:id="rId8"/>
    <p:sldId id="2032" r:id="rId9"/>
    <p:sldId id="2033" r:id="rId10"/>
    <p:sldId id="2034" r:id="rId11"/>
  </p:sldIdLst>
  <p:sldSz cx="9144000" cy="6858000" type="screen4x3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clrMru>
    <a:srgbClr val="006600"/>
    <a:srgbClr val="006666"/>
    <a:srgbClr val="CC0000"/>
    <a:srgbClr val="A50021"/>
    <a:srgbClr val="6666FF"/>
    <a:srgbClr val="FF9900"/>
    <a:srgbClr val="FFFF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50"/>
    <p:restoredTop sz="93673"/>
  </p:normalViewPr>
  <p:slideViewPr>
    <p:cSldViewPr>
      <p:cViewPr varScale="1">
        <p:scale>
          <a:sx n="120" d="100"/>
          <a:sy n="120" d="100"/>
        </p:scale>
        <p:origin x="241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37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7" d="100"/>
        <a:sy n="16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b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fld id="{18967290-E2F8-1A42-A2F2-51A08008E3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5998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b" anchorCtr="0" compatLnSpc="1">
            <a:prstTxWarp prst="textNoShape">
              <a:avLst/>
            </a:prstTxWarp>
          </a:bodyPr>
          <a:lstStyle>
            <a:lvl1pPr algn="l" defTabSz="955675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00" tIns="47850" rIns="95700" bIns="478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fld id="{CA0CE376-096A-FE42-9D98-DF1E204C50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0601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6E53244-4F3E-8A4D-907B-71D4BD21A62F}" type="slidenum">
              <a:rPr lang="en-US" altLang="en-US" sz="1300"/>
              <a:pPr/>
              <a:t>2</a:t>
            </a:fld>
            <a:endParaRPr lang="en-US" altLang="en-US" sz="1300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3436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4D2E5DD-A80B-C64A-B7CB-8F647873803C}" type="slidenum">
              <a:rPr lang="en-US" altLang="en-US" sz="1300"/>
              <a:pPr/>
              <a:t>3</a:t>
            </a:fld>
            <a:endParaRPr lang="en-US" altLang="en-US" sz="1300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2975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F2849D6-8F4D-CD48-B13F-66BB5B9E4FF8}" type="slidenum">
              <a:rPr lang="en-US" altLang="en-US" sz="1300"/>
              <a:pPr/>
              <a:t>4</a:t>
            </a:fld>
            <a:endParaRPr lang="en-US" altLang="en-US" sz="1300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9589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 eaLnBrk="0" hangingPunct="0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2EC362B4-96C1-7F4A-B143-017692DC79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0912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 eaLnBrk="0" hangingPunct="0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FE1474DA-D74C-A542-B848-BCFE9620F1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8626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 eaLnBrk="0" hangingPunct="0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6A1580B6-82D0-E94C-8013-6F1BC12A6D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6111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 eaLnBrk="0" hangingPunct="0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1A9C5630-7E83-3041-B900-354FB5CCFE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296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 eaLnBrk="0" hangingPunct="0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43C1FF18-18F6-E842-947E-86A7CCB231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792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 eaLnBrk="0" hangingPunct="0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7984015C-A31A-CD49-B74B-E41C176F25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8724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 eaLnBrk="0" hangingPunct="0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236697C2-129E-764D-91E5-50921C91E9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8983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 eaLnBrk="0" hangingPunct="0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4CB1D092-B621-7447-934E-D6B9BFA7E4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9418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 eaLnBrk="0" hangingPunct="0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B7BDDBEF-9073-8844-A33A-0F6A79CF60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391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 eaLnBrk="0" hangingPunct="0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EAABE950-A470-A849-AB07-22F7CF0753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0104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 eaLnBrk="0" hangingPunct="0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fld id="{2F564F56-0733-4A4B-B923-9BA6E47DC7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4699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11" tIns="45708" rIns="91411" bIns="457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11" tIns="45708" rIns="91411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8040688" y="6396038"/>
            <a:ext cx="184150" cy="166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285" tIns="45642" rIns="91285" bIns="45642">
            <a:spAutoFit/>
          </a:bodyPr>
          <a:lstStyle>
            <a:lvl1pPr defTabSz="912813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  <a:cs typeface="Arial" charset="0"/>
              </a:defRPr>
            </a:lvl1pPr>
            <a:lvl2pPr marL="742950" indent="-285750" defTabSz="912813" eaLnBrk="0" hangingPunct="0"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2pPr>
            <a:lvl3pPr marL="1143000" indent="-228600" defTabSz="912813" eaLnBrk="0" hangingPunct="0"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3pPr>
            <a:lvl4pPr marL="1600200" indent="-228600" defTabSz="912813" eaLnBrk="0" hangingPunct="0"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4pPr>
            <a:lvl5pPr marL="2057400" indent="-228600" defTabSz="912813" eaLnBrk="0" hangingPunct="0"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4131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4950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rgbClr val="000000"/>
                </a:solidFill>
                <a:latin typeface="Tahoma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2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22575" y="6402388"/>
            <a:ext cx="395605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000000"/>
                </a:solidFill>
                <a:latin typeface="Tahoma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2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3575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00000"/>
                </a:solidFill>
                <a:latin typeface="Tahoma" charset="0"/>
              </a:defRPr>
            </a:lvl1pPr>
          </a:lstStyle>
          <a:p>
            <a:fld id="{0CDCDD22-901D-DF4D-9F7D-203B57BF593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824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741" r:id="rId1"/>
    <p:sldLayoutId id="2147485742" r:id="rId2"/>
    <p:sldLayoutId id="2147485743" r:id="rId3"/>
    <p:sldLayoutId id="2147485744" r:id="rId4"/>
    <p:sldLayoutId id="2147485745" r:id="rId5"/>
    <p:sldLayoutId id="2147485746" r:id="rId6"/>
    <p:sldLayoutId id="2147485747" r:id="rId7"/>
    <p:sldLayoutId id="2147485748" r:id="rId8"/>
    <p:sldLayoutId id="2147485749" r:id="rId9"/>
    <p:sldLayoutId id="2147485750" r:id="rId10"/>
    <p:sldLayoutId id="214748575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charset="2"/>
        <a:buChar char="q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en-US">
                <a:ea typeface="ＭＳ Ｐゴシック" charset="-128"/>
              </a:rPr>
              <a:t>Offline Read: Dynamic Binding</a:t>
            </a:r>
            <a:endParaRPr lang="en-US" altLang="en-US" dirty="0">
              <a:ea typeface="ＭＳ Ｐゴシック" charset="-128"/>
            </a:endParaRPr>
          </a:p>
        </p:txBody>
      </p:sp>
      <p:sp>
        <p:nvSpPr>
          <p:cNvPr id="10035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fld id="{BAC3CFF8-A059-094F-B9EE-A05849CFB8AE}" type="slidenum">
              <a:rPr lang="en-US" altLang="en-US" sz="1200">
                <a:latin typeface="Tahoma" charset="0"/>
              </a:rPr>
              <a:pPr algn="l" eaLnBrk="1" hangingPunct="1"/>
              <a:t>1</a:t>
            </a:fld>
            <a:endParaRPr lang="en-US" altLang="en-US" sz="1200">
              <a:latin typeface="Tahoma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365313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Summary</a:t>
            </a:r>
          </a:p>
        </p:txBody>
      </p:sp>
      <p:sp>
        <p:nvSpPr>
          <p:cNvPr id="7475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3400" y="1600200"/>
            <a:ext cx="8153400" cy="4648200"/>
          </a:xfrm>
        </p:spPr>
        <p:txBody>
          <a:bodyPr/>
          <a:lstStyle/>
          <a:p>
            <a:pPr eaLnBrk="1" hangingPunct="1">
              <a:buFont typeface="Wingdings" charset="0"/>
              <a:buChar char="q"/>
              <a:defRPr/>
            </a:pPr>
            <a:r>
              <a:rPr lang="en-US" sz="2400" dirty="0"/>
              <a:t>The method invoked is always determined by the object, not the class. This is called </a:t>
            </a:r>
            <a:r>
              <a:rPr lang="en-US" sz="2400" dirty="0">
                <a:solidFill>
                  <a:srgbClr val="FF0000"/>
                </a:solidFill>
              </a:rPr>
              <a:t>dynamic binding</a:t>
            </a:r>
            <a:r>
              <a:rPr lang="en-US" sz="2400" dirty="0"/>
              <a:t>, and it is extremely powerful!</a:t>
            </a:r>
          </a:p>
          <a:p>
            <a:pPr eaLnBrk="1" hangingPunct="1">
              <a:buFont typeface="Wingdings" charset="0"/>
              <a:buChar char="q"/>
              <a:defRPr/>
            </a:pPr>
            <a:endParaRPr lang="en-US" sz="2400" dirty="0"/>
          </a:p>
          <a:p>
            <a:pPr eaLnBrk="1" hangingPunct="1">
              <a:buFont typeface="Wingdings" charset="0"/>
              <a:buChar char="q"/>
              <a:defRPr/>
            </a:pPr>
            <a:r>
              <a:rPr lang="en-US" sz="2400" dirty="0"/>
              <a:t>Hence when a method in a base class invokes the name of another method defined in the base class, the real method invoked can be defined either in the base class, or a child class. 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/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/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/>
          </a:p>
          <a:p>
            <a:pPr eaLnBrk="1" hangingPunct="1">
              <a:buFont typeface="Wingdings" charset="0"/>
              <a:buChar char="q"/>
              <a:defRPr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447800" y="5002212"/>
            <a:ext cx="6172200" cy="1218795"/>
          </a:xfrm>
          <a:prstGeom prst="rect">
            <a:avLst/>
          </a:prstGeom>
          <a:ln>
            <a:solidFill>
              <a:srgbClr val="660066"/>
            </a:solidFill>
          </a:ln>
        </p:spPr>
        <p:txBody>
          <a:bodyPr>
            <a:spAutoFit/>
          </a:bodyPr>
          <a:lstStyle/>
          <a:p>
            <a:pPr marL="285750" indent="-285750" algn="l" eaLnBrk="1" hangingPunct="1">
              <a:lnSpc>
                <a:spcPct val="6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endParaRPr lang="en-US" sz="1800" kern="0" dirty="0">
              <a:solidFill>
                <a:srgbClr val="00000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marL="285750" indent="-285750" algn="l" eaLnBrk="1" hangingPunct="1">
              <a:lnSpc>
                <a:spcPct val="6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800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// Defined in class </a:t>
            </a:r>
            <a:r>
              <a:rPr lang="en-US" sz="1800" b="1" kern="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Employee</a:t>
            </a:r>
          </a:p>
          <a:p>
            <a:pPr marL="285750" indent="-285750" algn="l" eaLnBrk="1" hangingPunct="1">
              <a:lnSpc>
                <a:spcPct val="6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800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</a:t>
            </a:r>
            <a:r>
              <a:rPr lang="en-US" sz="1800" kern="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800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800" kern="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getVacationDays</a:t>
            </a:r>
            <a:r>
              <a:rPr lang="en-US" sz="1800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 marL="285750" indent="-285750" algn="l" eaLnBrk="1" hangingPunct="1">
              <a:lnSpc>
                <a:spcPct val="6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800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return 10 + </a:t>
            </a:r>
            <a:r>
              <a:rPr lang="en-US" sz="1800" b="1" kern="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getSeniorityVacation</a:t>
            </a:r>
            <a:r>
              <a:rPr lang="en-US" sz="1800" b="1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</a:t>
            </a:r>
            <a:r>
              <a:rPr lang="en-US" sz="1800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 marL="285750" indent="-285750" algn="l" eaLnBrk="1" hangingPunct="1">
              <a:lnSpc>
                <a:spcPct val="6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800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 marL="285750" indent="-285750" algn="l" eaLnBrk="1" hangingPunct="1">
              <a:lnSpc>
                <a:spcPct val="6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endParaRPr lang="en-US" sz="600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64874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A2B92BE-ADC8-F349-B1C6-C3339856B24B}" type="slidenum">
              <a:rPr lang="en-US" altLang="en-US" sz="1200">
                <a:latin typeface="Tahoma" charset="0"/>
              </a:rPr>
              <a:pPr eaLnBrk="1" hangingPunct="1"/>
              <a:t>2</a:t>
            </a:fld>
            <a:endParaRPr lang="en-US" altLang="en-US" sz="1200">
              <a:latin typeface="Tahoma" charset="0"/>
            </a:endParaRPr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153400" cy="1143000"/>
          </a:xfrm>
          <a:noFill/>
        </p:spPr>
        <p:txBody>
          <a:bodyPr lIns="92075" tIns="46038" rIns="92075" bIns="46038"/>
          <a:lstStyle/>
          <a:p>
            <a:r>
              <a:rPr lang="en-US" altLang="en-US" sz="3600">
                <a:ea typeface="ＭＳ Ｐゴシック" charset="-128"/>
              </a:rPr>
              <a:t>Example Setting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7772400" cy="4648200"/>
          </a:xfrm>
          <a:noFill/>
        </p:spPr>
        <p:txBody>
          <a:bodyPr lIns="92075" tIns="46038" rIns="92075" bIns="46038"/>
          <a:lstStyle/>
          <a:p>
            <a:pPr>
              <a:lnSpc>
                <a:spcPct val="80000"/>
              </a:lnSpc>
            </a:pPr>
            <a:r>
              <a:rPr lang="en-US" altLang="en-US" sz="3200">
                <a:ea typeface="ＭＳ Ｐゴシック" charset="-128"/>
              </a:rPr>
              <a:t> It turns out that the vacation bonus policy does not apply to secretaries: they get fixed 10 days vacation, not (10 + 2 * years)</a:t>
            </a:r>
          </a:p>
        </p:txBody>
      </p:sp>
      <p:pic>
        <p:nvPicPr>
          <p:cNvPr id="6451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988" y="4724400"/>
            <a:ext cx="26828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1668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842F6457-B458-0646-9192-8F46BBE5F457}" type="slidenum">
              <a:rPr lang="en-US" altLang="en-US" sz="1200">
                <a:latin typeface="Tahoma" charset="0"/>
              </a:rPr>
              <a:pPr eaLnBrk="1" hangingPunct="1"/>
              <a:t>3</a:t>
            </a:fld>
            <a:endParaRPr lang="en-US" altLang="en-US" sz="1200">
              <a:latin typeface="Tahoma" charset="0"/>
            </a:endParaRPr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153400" cy="1143000"/>
          </a:xfrm>
          <a:noFill/>
        </p:spPr>
        <p:txBody>
          <a:bodyPr lIns="92075" tIns="46038" rIns="92075" bIns="46038"/>
          <a:lstStyle/>
          <a:p>
            <a:r>
              <a:rPr lang="en-US" altLang="en-US" sz="3600">
                <a:ea typeface="ＭＳ Ｐゴシック" charset="-128"/>
              </a:rPr>
              <a:t>Solution 1</a:t>
            </a:r>
          </a:p>
        </p:txBody>
      </p:sp>
      <p:pic>
        <p:nvPicPr>
          <p:cNvPr id="6656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408613"/>
            <a:ext cx="1719263" cy="1220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7772400" cy="4648200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3333CC"/>
              </a:buClr>
            </a:pPr>
            <a:r>
              <a:rPr lang="en-US" altLang="en-US">
                <a:solidFill>
                  <a:srgbClr val="000000"/>
                </a:solidFill>
                <a:ea typeface="ＭＳ Ｐゴシック" charset="-128"/>
              </a:rPr>
              <a:t>We set all Secretaries to 0 years of service because they do not have vacation bonus</a:t>
            </a:r>
          </a:p>
          <a:p>
            <a:pPr eaLnBrk="1" hangingPunct="1">
              <a:lnSpc>
                <a:spcPct val="80000"/>
              </a:lnSpc>
              <a:buClr>
                <a:srgbClr val="EB641B"/>
              </a:buClr>
              <a:buSzPct val="95000"/>
              <a:buFont typeface="Wingdings" charset="2"/>
              <a:buNone/>
            </a:pPr>
            <a:endParaRPr lang="en-US" altLang="en-US" sz="1600">
              <a:solidFill>
                <a:srgbClr val="000000"/>
              </a:solidFill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Clr>
                <a:srgbClr val="EB641B"/>
              </a:buClr>
              <a:buSzPct val="95000"/>
              <a:buFont typeface="Wingdings" charset="2"/>
              <a:buNone/>
            </a:pPr>
            <a:r>
              <a:rPr lang="en-US" altLang="en-US" sz="16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public class Secretary extends Employee {</a:t>
            </a:r>
          </a:p>
          <a:p>
            <a:pPr eaLnBrk="1" hangingPunct="1">
              <a:lnSpc>
                <a:spcPct val="80000"/>
              </a:lnSpc>
              <a:buClr>
                <a:srgbClr val="EB641B"/>
              </a:buClr>
              <a:buSzPct val="95000"/>
              <a:buFont typeface="Wingdings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    public Secretary(String name, int years) {</a:t>
            </a:r>
          </a:p>
          <a:p>
            <a:pPr eaLnBrk="1" hangingPunct="1">
              <a:lnSpc>
                <a:spcPct val="80000"/>
              </a:lnSpc>
              <a:buClr>
                <a:srgbClr val="EB641B"/>
              </a:buClr>
              <a:buSzPct val="95000"/>
              <a:buFont typeface="Wingdings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        super(name, </a:t>
            </a:r>
            <a:r>
              <a:rPr lang="en-US" altLang="en-US" sz="1600" b="1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0</a:t>
            </a:r>
            <a:r>
              <a:rPr lang="en-US" altLang="en-US" sz="1600" b="1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);</a:t>
            </a:r>
          </a:p>
          <a:p>
            <a:pPr eaLnBrk="1" hangingPunct="1">
              <a:lnSpc>
                <a:spcPct val="80000"/>
              </a:lnSpc>
              <a:buClr>
                <a:srgbClr val="EB641B"/>
              </a:buClr>
              <a:buSzPct val="95000"/>
              <a:buFont typeface="Wingdings" charset="2"/>
              <a:buNone/>
            </a:pPr>
            <a:r>
              <a:rPr lang="en-US" altLang="en-US" sz="1600" b="1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 eaLnBrk="1" hangingPunct="1">
              <a:lnSpc>
                <a:spcPct val="80000"/>
              </a:lnSpc>
              <a:buClr>
                <a:srgbClr val="EB641B"/>
              </a:buClr>
              <a:buSzPct val="95000"/>
              <a:buFont typeface="Wingdings" charset="2"/>
              <a:buNone/>
            </a:pPr>
            <a:r>
              <a:rPr lang="en-US" altLang="en-US" sz="16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</a:t>
            </a:r>
          </a:p>
          <a:p>
            <a:pPr eaLnBrk="1" hangingPunct="1">
              <a:lnSpc>
                <a:spcPct val="80000"/>
              </a:lnSpc>
              <a:buClr>
                <a:srgbClr val="EB641B"/>
              </a:buClr>
              <a:buSzPct val="95000"/>
              <a:buFont typeface="Wingdings" charset="2"/>
              <a:buNone/>
            </a:pPr>
            <a:r>
              <a:rPr lang="en-US" altLang="en-US" sz="16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void prepareDoc(String text) {</a:t>
            </a:r>
          </a:p>
          <a:p>
            <a:pPr>
              <a:lnSpc>
                <a:spcPct val="90000"/>
              </a:lnSpc>
              <a:buFont typeface="Wingdings" charset="2"/>
              <a:buNone/>
            </a:pPr>
            <a:r>
              <a:rPr lang="en-US" altLang="en-US" sz="16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System.out.println(“ Working on doc “ + text);</a:t>
            </a:r>
          </a:p>
          <a:p>
            <a:pPr eaLnBrk="1" hangingPunct="1">
              <a:lnSpc>
                <a:spcPct val="80000"/>
              </a:lnSpc>
              <a:buClr>
                <a:srgbClr val="EB641B"/>
              </a:buClr>
              <a:buSzPct val="95000"/>
              <a:buFont typeface="Wingdings" charset="2"/>
              <a:buNone/>
            </a:pPr>
            <a:r>
              <a:rPr lang="en-US" altLang="en-US" sz="16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</a:p>
          <a:p>
            <a:pPr eaLnBrk="1" hangingPunct="1">
              <a:lnSpc>
                <a:spcPct val="80000"/>
              </a:lnSpc>
              <a:buClr>
                <a:srgbClr val="EB641B"/>
              </a:buClr>
              <a:buSzPct val="95000"/>
              <a:buFont typeface="Wingdings" charset="2"/>
              <a:buNone/>
            </a:pPr>
            <a:r>
              <a:rPr lang="en-US" altLang="en-US" sz="160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}</a:t>
            </a:r>
          </a:p>
          <a:p>
            <a:pPr>
              <a:buFont typeface="Wingdings" charset="2"/>
              <a:buNone/>
            </a:pPr>
            <a:endParaRPr lang="en-US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6176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56FF7080-15CF-3943-A03F-F0FADA722C40}" type="slidenum">
              <a:rPr lang="en-US" altLang="en-US" sz="1200">
                <a:latin typeface="Tahoma" charset="0"/>
              </a:rPr>
              <a:pPr eaLnBrk="1" hangingPunct="1"/>
              <a:t>4</a:t>
            </a:fld>
            <a:endParaRPr lang="en-US" altLang="en-US" sz="1200">
              <a:latin typeface="Tahoma" charset="0"/>
            </a:endParaRPr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153400" cy="1143000"/>
          </a:xfrm>
          <a:noFill/>
        </p:spPr>
        <p:txBody>
          <a:bodyPr lIns="92075" tIns="46038" rIns="92075" bIns="46038"/>
          <a:lstStyle/>
          <a:p>
            <a:r>
              <a:rPr lang="en-US" altLang="en-US" sz="3600">
                <a:ea typeface="ＭＳ Ｐゴシック" charset="-128"/>
              </a:rPr>
              <a:t>Problem</a:t>
            </a:r>
          </a:p>
        </p:txBody>
      </p:sp>
      <p:pic>
        <p:nvPicPr>
          <p:cNvPr id="68611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408613"/>
            <a:ext cx="1719263" cy="1220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7848600" cy="4648200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3333CC"/>
              </a:buClr>
              <a:buFont typeface="Wingdings" charset="0"/>
              <a:buChar char="q"/>
              <a:defRPr/>
            </a:pPr>
            <a:r>
              <a:rPr lang="en-US" dirty="0">
                <a:solidFill>
                  <a:srgbClr val="000000"/>
                </a:solidFill>
              </a:rPr>
              <a:t>Solution 1 is not good:</a:t>
            </a:r>
          </a:p>
          <a:p>
            <a:pPr>
              <a:lnSpc>
                <a:spcPct val="80000"/>
              </a:lnSpc>
              <a:buClr>
                <a:srgbClr val="3333CC"/>
              </a:buClr>
              <a:buFont typeface="Wingdings" charset="0"/>
              <a:buChar char="q"/>
              <a:defRPr/>
            </a:pPr>
            <a:endParaRPr lang="en-US" dirty="0">
              <a:solidFill>
                <a:srgbClr val="000000"/>
              </a:solidFill>
            </a:endParaRPr>
          </a:p>
          <a:p>
            <a:pPr lvl="1">
              <a:lnSpc>
                <a:spcPct val="80000"/>
              </a:lnSpc>
              <a:buClr>
                <a:srgbClr val="3333CC"/>
              </a:buClr>
              <a:defRPr/>
            </a:pPr>
            <a:r>
              <a:rPr lang="en-US" dirty="0">
                <a:solidFill>
                  <a:srgbClr val="000000"/>
                </a:solidFill>
              </a:rPr>
              <a:t>If we call </a:t>
            </a:r>
            <a:r>
              <a:rPr lang="en-US" dirty="0" err="1">
                <a:solidFill>
                  <a:srgbClr val="000000"/>
                </a:solidFill>
                <a:latin typeface="Courier New"/>
                <a:cs typeface="Courier New"/>
              </a:rPr>
              <a:t>getYears</a:t>
            </a:r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() </a:t>
            </a:r>
            <a:r>
              <a:rPr lang="en-US" dirty="0">
                <a:solidFill>
                  <a:srgbClr val="000000"/>
                </a:solidFill>
              </a:rPr>
              <a:t>on a Secretary object, we get 0</a:t>
            </a:r>
          </a:p>
          <a:p>
            <a:pPr>
              <a:lnSpc>
                <a:spcPct val="80000"/>
              </a:lnSpc>
              <a:buClr>
                <a:srgbClr val="3333CC"/>
              </a:buClr>
              <a:buFont typeface="Wingdings" charset="0"/>
              <a:buChar char="q"/>
              <a:defRPr/>
            </a:pPr>
            <a:endParaRPr lang="en-US" dirty="0">
              <a:solidFill>
                <a:srgbClr val="000000"/>
              </a:solidFill>
            </a:endParaRPr>
          </a:p>
          <a:p>
            <a:pPr lvl="1">
              <a:lnSpc>
                <a:spcPct val="80000"/>
              </a:lnSpc>
              <a:buClr>
                <a:srgbClr val="3333CC"/>
              </a:buClr>
              <a:defRPr/>
            </a:pPr>
            <a:r>
              <a:rPr lang="en-US" dirty="0">
                <a:solidFill>
                  <a:srgbClr val="000000"/>
                </a:solidFill>
              </a:rPr>
              <a:t>What if we wanted to give other rewards to all employees based on years of service?</a:t>
            </a:r>
          </a:p>
          <a:p>
            <a:pPr marL="273050" indent="-273050" eaLnBrk="1" hangingPunct="1">
              <a:lnSpc>
                <a:spcPct val="80000"/>
              </a:lnSpc>
              <a:buClr>
                <a:srgbClr val="EB641B"/>
              </a:buClr>
              <a:buSzPct val="95000"/>
              <a:buFont typeface="Wingdings" charset="0"/>
              <a:buNone/>
              <a:defRPr/>
            </a:pPr>
            <a:endParaRPr lang="en-US" sz="1600" kern="1200" dirty="0">
              <a:solidFill>
                <a:prstClr val="black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480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charset="-128"/>
              </a:rPr>
              <a:t>Idea: Separation</a:t>
            </a:r>
          </a:p>
        </p:txBody>
      </p:sp>
      <p:sp>
        <p:nvSpPr>
          <p:cNvPr id="70658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077200" cy="4648200"/>
          </a:xfrm>
          <a:ln>
            <a:solidFill>
              <a:srgbClr val="660066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altLang="en-US" sz="1600">
                <a:latin typeface="Courier New" charset="0"/>
                <a:ea typeface="ＭＳ Ｐゴシック" charset="-128"/>
              </a:rPr>
              <a:t>public class Employee {</a:t>
            </a:r>
          </a:p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altLang="en-US" sz="1600" b="1">
                <a:latin typeface="Courier New" charset="0"/>
                <a:ea typeface="ＭＳ Ｐゴシック" charset="-128"/>
              </a:rPr>
              <a:t>    private String name;</a:t>
            </a:r>
            <a:endParaRPr lang="en-US" altLang="en-US" sz="1600">
              <a:latin typeface="Courier New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altLang="en-US" sz="1600" b="1">
                <a:latin typeface="Courier New" charset="0"/>
                <a:ea typeface="ＭＳ Ｐゴシック" charset="-128"/>
              </a:rPr>
              <a:t>    private int years;</a:t>
            </a:r>
          </a:p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altLang="en-US" sz="700">
                <a:latin typeface="Courier New" charset="0"/>
                <a:ea typeface="ＭＳ Ｐゴシック" charset="-128"/>
              </a:rPr>
              <a:t>    </a:t>
            </a:r>
          </a:p>
          <a:p>
            <a:pPr>
              <a:lnSpc>
                <a:spcPct val="80000"/>
              </a:lnSpc>
              <a:buClr>
                <a:srgbClr val="3333CC"/>
              </a:buClr>
              <a:buFont typeface="Wingdings" charset="2"/>
              <a:buNone/>
            </a:pPr>
            <a:endParaRPr lang="en-US" altLang="en-US" sz="700">
              <a:latin typeface="Courier New" charset="0"/>
              <a:ea typeface="ＭＳ Ｐゴシック" charset="-128"/>
            </a:endParaRPr>
          </a:p>
          <a:p>
            <a:pPr>
              <a:lnSpc>
                <a:spcPct val="80000"/>
              </a:lnSpc>
              <a:buClr>
                <a:srgbClr val="3333CC"/>
              </a:buClr>
              <a:buFont typeface="Wingdings" charset="2"/>
              <a:buNone/>
            </a:pPr>
            <a:r>
              <a:rPr lang="en-US" altLang="en-US" sz="16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public int vacationDays () {</a:t>
            </a:r>
          </a:p>
          <a:p>
            <a:pPr>
              <a:lnSpc>
                <a:spcPct val="80000"/>
              </a:lnSpc>
              <a:buClr>
                <a:srgbClr val="3333CC"/>
              </a:buClr>
              <a:buFont typeface="Wingdings" charset="2"/>
              <a:buNone/>
            </a:pPr>
            <a:r>
              <a:rPr lang="en-US" altLang="en-US" sz="16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    return 10 + 2 * years;</a:t>
            </a:r>
          </a:p>
          <a:p>
            <a:pPr>
              <a:lnSpc>
                <a:spcPct val="80000"/>
              </a:lnSpc>
              <a:buClr>
                <a:srgbClr val="3333CC"/>
              </a:buClr>
              <a:buFont typeface="Wingdings" charset="2"/>
              <a:buNone/>
            </a:pPr>
            <a:r>
              <a:rPr lang="en-US" altLang="en-US" sz="1600" b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    }</a:t>
            </a:r>
            <a:endParaRPr lang="en-US" altLang="en-US" sz="700">
              <a:latin typeface="Courier New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altLang="en-US" sz="1600">
                <a:latin typeface="Courier New" charset="0"/>
                <a:ea typeface="ＭＳ Ｐゴシック" charset="-128"/>
              </a:rPr>
              <a:t>    …</a:t>
            </a:r>
          </a:p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altLang="en-US" sz="1600">
                <a:latin typeface="Courier New" charset="0"/>
                <a:ea typeface="ＭＳ Ｐゴシック" charset="-128"/>
              </a:rPr>
              <a:t>}</a:t>
            </a:r>
          </a:p>
          <a:p>
            <a:pPr>
              <a:buFont typeface="Wingdings" charset="2"/>
              <a:buNone/>
            </a:pPr>
            <a:endParaRPr lang="en-US" altLang="en-US" sz="160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en-US" altLang="en-US" sz="1600">
              <a:ea typeface="ＭＳ Ｐゴシック" charset="-128"/>
            </a:endParaRPr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DFFD12F-3F82-4D41-83D6-059E017DE8FA}" type="slidenum">
              <a:rPr lang="en-US" altLang="en-US" sz="1200">
                <a:latin typeface="Tahoma" charset="0"/>
              </a:rPr>
              <a:pPr eaLnBrk="1" hangingPunct="1"/>
              <a:t>5</a:t>
            </a:fld>
            <a:endParaRPr lang="en-US" altLang="en-US" sz="1200">
              <a:latin typeface="Tahoma" charset="0"/>
            </a:endParaRPr>
          </a:p>
        </p:txBody>
      </p:sp>
      <p:sp>
        <p:nvSpPr>
          <p:cNvPr id="2" name="Rectangular Callout 1"/>
          <p:cNvSpPr/>
          <p:nvPr/>
        </p:nvSpPr>
        <p:spPr bwMode="auto">
          <a:xfrm>
            <a:off x="4114800" y="4191000"/>
            <a:ext cx="2286000" cy="1524000"/>
          </a:xfrm>
          <a:prstGeom prst="wedgeRectCallout">
            <a:avLst>
              <a:gd name="adj1" fmla="val -98611"/>
              <a:gd name="adj2" fmla="val -129508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ea typeface="ＭＳ Ｐゴシック" charset="0"/>
                <a:cs typeface="ＭＳ Ｐゴシック" charset="0"/>
              </a:rPr>
              <a:t>Separate base days and bonus days to allow adaptation</a:t>
            </a:r>
          </a:p>
        </p:txBody>
      </p:sp>
    </p:spTree>
    <p:extLst>
      <p:ext uri="{BB962C8B-B14F-4D97-AF65-F5344CB8AC3E}">
        <p14:creationId xmlns:p14="http://schemas.microsoft.com/office/powerpoint/2010/main" val="1370657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Improved</a:t>
            </a:r>
            <a:r>
              <a:rPr lang="en-US" altLang="en-US">
                <a:latin typeface="Verdana" charset="0"/>
                <a:ea typeface="ＭＳ Ｐゴシック" charset="-128"/>
              </a:rPr>
              <a:t> </a:t>
            </a:r>
            <a:r>
              <a:rPr lang="en-US" altLang="en-US">
                <a:latin typeface="Courier New" charset="0"/>
                <a:ea typeface="ＭＳ Ｐゴシック" charset="-128"/>
              </a:rPr>
              <a:t>Employee</a:t>
            </a:r>
            <a:r>
              <a:rPr lang="en-US" altLang="en-US">
                <a:latin typeface="Verdana" charset="0"/>
                <a:ea typeface="ＭＳ Ｐゴシック" charset="-128"/>
              </a:rPr>
              <a:t> </a:t>
            </a:r>
            <a:r>
              <a:rPr lang="en-US" altLang="en-US">
                <a:ea typeface="ＭＳ Ｐゴシック" charset="-128"/>
              </a:rPr>
              <a:t>code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3400" y="1447800"/>
            <a:ext cx="8229600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Separate the standard 10 vacation days from those that are awarded based on seniority.</a:t>
            </a:r>
            <a:endParaRPr lang="en-US" sz="1800" dirty="0"/>
          </a:p>
          <a:p>
            <a:pPr lvl="1" eaLnBrk="1" hangingPunct="1">
              <a:lnSpc>
                <a:spcPct val="60000"/>
              </a:lnSpc>
              <a:buFont typeface="Wingdings" charset="0"/>
              <a:buNone/>
              <a:defRPr/>
            </a:pPr>
            <a:endParaRPr lang="en-US" sz="1600" dirty="0">
              <a:latin typeface="Courier New" charset="0"/>
            </a:endParaRPr>
          </a:p>
          <a:p>
            <a:pPr lvl="1"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public class Employee {</a:t>
            </a:r>
          </a:p>
          <a:p>
            <a:pPr lvl="1"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private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years;</a:t>
            </a:r>
          </a:p>
          <a:p>
            <a:pPr lvl="1"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</a:t>
            </a:r>
          </a:p>
          <a:p>
            <a:pPr lvl="1"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public Employee(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</a:t>
            </a:r>
            <a:r>
              <a:rPr lang="en-US" sz="1600" dirty="0" err="1">
                <a:latin typeface="Courier New" charset="0"/>
              </a:rPr>
              <a:t>initialYears</a:t>
            </a:r>
            <a:r>
              <a:rPr lang="en-US" sz="1600" dirty="0">
                <a:latin typeface="Courier New" charset="0"/>
              </a:rPr>
              <a:t>) {</a:t>
            </a:r>
          </a:p>
          <a:p>
            <a:pPr lvl="1"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    years = </a:t>
            </a:r>
            <a:r>
              <a:rPr lang="en-US" sz="1600" dirty="0" err="1">
                <a:latin typeface="Courier New" charset="0"/>
              </a:rPr>
              <a:t>initialYears</a:t>
            </a:r>
            <a:r>
              <a:rPr lang="en-US" sz="1600" dirty="0">
                <a:latin typeface="Courier New" charset="0"/>
              </a:rPr>
              <a:t>;</a:t>
            </a:r>
          </a:p>
          <a:p>
            <a:pPr lvl="1"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}</a:t>
            </a:r>
          </a:p>
          <a:p>
            <a:pPr lvl="1" eaLnBrk="1" hangingPunct="1">
              <a:lnSpc>
                <a:spcPct val="60000"/>
              </a:lnSpc>
              <a:buFont typeface="Wingdings" charset="0"/>
              <a:buNone/>
              <a:defRPr/>
            </a:pPr>
            <a:endParaRPr lang="en-US" sz="1600" dirty="0">
              <a:latin typeface="Courier New" charset="0"/>
            </a:endParaRPr>
          </a:p>
          <a:p>
            <a:pPr lvl="1"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public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</a:t>
            </a:r>
            <a:r>
              <a:rPr lang="en-US" sz="1600" dirty="0" err="1">
                <a:latin typeface="Courier New" charset="0"/>
              </a:rPr>
              <a:t>getVacationDays</a:t>
            </a:r>
            <a:r>
              <a:rPr lang="en-US" sz="1600" dirty="0">
                <a:latin typeface="Courier New" charset="0"/>
              </a:rPr>
              <a:t>() {</a:t>
            </a:r>
          </a:p>
          <a:p>
            <a:pPr lvl="1"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    return 10 + </a:t>
            </a:r>
            <a:r>
              <a:rPr lang="en-US" sz="1600" b="1" dirty="0" err="1">
                <a:latin typeface="Courier New" charset="0"/>
              </a:rPr>
              <a:t>getSeniorityVacation</a:t>
            </a:r>
            <a:r>
              <a:rPr lang="en-US" sz="1600" b="1" dirty="0">
                <a:latin typeface="Courier New" charset="0"/>
              </a:rPr>
              <a:t>()</a:t>
            </a:r>
            <a:r>
              <a:rPr lang="en-US" sz="1600" dirty="0">
                <a:latin typeface="Courier New" charset="0"/>
              </a:rPr>
              <a:t>;</a:t>
            </a:r>
          </a:p>
          <a:p>
            <a:pPr lvl="1"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}</a:t>
            </a:r>
          </a:p>
          <a:p>
            <a:pPr lvl="1"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</a:t>
            </a:r>
          </a:p>
          <a:p>
            <a:pPr lvl="1"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b="1" dirty="0">
                <a:solidFill>
                  <a:srgbClr val="008080"/>
                </a:solidFill>
                <a:latin typeface="Courier New" charset="0"/>
              </a:rPr>
              <a:t>    // vacation days given for each year in the company</a:t>
            </a:r>
          </a:p>
          <a:p>
            <a:pPr lvl="1"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b="1" dirty="0">
                <a:latin typeface="Courier New" charset="0"/>
              </a:rPr>
              <a:t>    public </a:t>
            </a:r>
            <a:r>
              <a:rPr lang="en-US" sz="1600" b="1" dirty="0" err="1">
                <a:latin typeface="Courier New" charset="0"/>
              </a:rPr>
              <a:t>int</a:t>
            </a:r>
            <a:r>
              <a:rPr lang="en-US" sz="1600" b="1" dirty="0">
                <a:latin typeface="Courier New" charset="0"/>
              </a:rPr>
              <a:t> </a:t>
            </a:r>
            <a:r>
              <a:rPr lang="en-US" sz="1600" b="1" dirty="0" err="1">
                <a:latin typeface="Courier New" charset="0"/>
              </a:rPr>
              <a:t>getSeniorityVacation</a:t>
            </a:r>
            <a:r>
              <a:rPr lang="en-US" sz="1600" b="1" dirty="0">
                <a:latin typeface="Courier New" charset="0"/>
              </a:rPr>
              <a:t>() {</a:t>
            </a:r>
          </a:p>
          <a:p>
            <a:pPr lvl="1"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b="1" dirty="0">
                <a:latin typeface="Courier New" charset="0"/>
              </a:rPr>
              <a:t>        return 2 * years;</a:t>
            </a:r>
          </a:p>
          <a:p>
            <a:pPr lvl="1"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b="1" dirty="0">
                <a:latin typeface="Courier New" charset="0"/>
              </a:rPr>
              <a:t>    }</a:t>
            </a:r>
          </a:p>
          <a:p>
            <a:pPr lvl="1"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   ...</a:t>
            </a:r>
          </a:p>
          <a:p>
            <a:pPr lvl="1"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}</a:t>
            </a:r>
          </a:p>
          <a:p>
            <a:pPr lvl="1" eaLnBrk="1" hangingPunct="1">
              <a:lnSpc>
                <a:spcPct val="60000"/>
              </a:lnSpc>
              <a:buFont typeface="Wingdings" charset="0"/>
              <a:buNone/>
              <a:defRPr/>
            </a:pPr>
            <a:r>
              <a:rPr lang="en-US" sz="1600" dirty="0">
                <a:latin typeface="Courier New" charset="0"/>
              </a:rPr>
              <a:t> </a:t>
            </a:r>
          </a:p>
          <a:p>
            <a:pPr lvl="1" eaLnBrk="1" hangingPunct="1">
              <a:defRPr/>
            </a:pPr>
            <a:r>
              <a:rPr lang="en-US" dirty="0">
                <a:latin typeface="Verdana" charset="0"/>
              </a:rPr>
              <a:t>How does this help us improve the </a:t>
            </a:r>
            <a:r>
              <a:rPr lang="en-US" dirty="0">
                <a:latin typeface="Courier New" charset="0"/>
              </a:rPr>
              <a:t>Secretary</a:t>
            </a:r>
            <a:r>
              <a:rPr lang="en-US" dirty="0">
                <a:latin typeface="Verdana" charset="0"/>
              </a:rPr>
              <a:t>?</a:t>
            </a:r>
          </a:p>
          <a:p>
            <a:pPr marL="288925" indent="-288925" eaLnBrk="1" hangingPunct="1">
              <a:lnSpc>
                <a:spcPct val="60000"/>
              </a:lnSpc>
              <a:buFont typeface="Wingdings" charset="0"/>
              <a:buNone/>
              <a:defRPr/>
            </a:pPr>
            <a:endParaRPr lang="en-US" sz="800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72278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Improved</a:t>
            </a:r>
            <a:r>
              <a:rPr lang="en-US" altLang="en-US">
                <a:latin typeface="Verdana" charset="0"/>
                <a:ea typeface="ＭＳ Ｐゴシック" charset="-128"/>
              </a:rPr>
              <a:t> </a:t>
            </a:r>
            <a:r>
              <a:rPr lang="en-US" altLang="en-US">
                <a:latin typeface="Courier New" charset="0"/>
                <a:ea typeface="ＭＳ Ｐゴシック" charset="-128"/>
              </a:rPr>
              <a:t>Secretary</a:t>
            </a:r>
            <a:r>
              <a:rPr lang="en-US" altLang="en-US">
                <a:latin typeface="Verdana" charset="0"/>
                <a:ea typeface="ＭＳ Ｐゴシック" charset="-128"/>
              </a:rPr>
              <a:t> </a:t>
            </a:r>
            <a:r>
              <a:rPr lang="en-US" altLang="en-US">
                <a:ea typeface="ＭＳ Ｐゴシック" charset="-128"/>
              </a:rPr>
              <a:t>code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3400" y="1600200"/>
            <a:ext cx="8153400" cy="4648200"/>
          </a:xfrm>
        </p:spPr>
        <p:txBody>
          <a:bodyPr/>
          <a:lstStyle/>
          <a:p>
            <a:pPr eaLnBrk="1" hangingPunct="1"/>
            <a:r>
              <a:rPr lang="en-US" altLang="en-US" sz="2400">
                <a:latin typeface="Courier New" charset="0"/>
                <a:ea typeface="ＭＳ Ｐゴシック" charset="-128"/>
              </a:rPr>
              <a:t>Secretary</a:t>
            </a:r>
            <a:r>
              <a:rPr lang="en-US" altLang="en-US" sz="2400">
                <a:latin typeface="Verdana" charset="0"/>
                <a:ea typeface="ＭＳ Ｐゴシック" charset="-128"/>
              </a:rPr>
              <a:t> </a:t>
            </a:r>
            <a:r>
              <a:rPr lang="en-US" altLang="en-US" sz="2400">
                <a:ea typeface="ＭＳ Ｐゴシック" charset="-128"/>
              </a:rPr>
              <a:t>can override </a:t>
            </a:r>
            <a:r>
              <a:rPr lang="en-US" altLang="en-US" sz="2400">
                <a:latin typeface="Courier New" charset="0"/>
                <a:ea typeface="ＭＳ Ｐゴシック" charset="-128"/>
              </a:rPr>
              <a:t>getSeniorityVacation</a:t>
            </a:r>
            <a:r>
              <a:rPr lang="en-US" altLang="en-US" sz="2400">
                <a:ea typeface="ＭＳ Ｐゴシック" charset="-128"/>
              </a:rPr>
              <a:t>.</a:t>
            </a:r>
            <a:endParaRPr lang="en-US" altLang="en-US" sz="1400">
              <a:latin typeface="Courier New" charset="0"/>
              <a:ea typeface="ＭＳ Ｐゴシック" charset="-128"/>
            </a:endParaRPr>
          </a:p>
          <a:p>
            <a:pPr marL="744538" lvl="1" eaLnBrk="1" hangingPunct="1">
              <a:lnSpc>
                <a:spcPct val="80000"/>
              </a:lnSpc>
              <a:buFont typeface="Wingdings" charset="2"/>
              <a:buNone/>
            </a:pPr>
            <a:endParaRPr lang="en-US" altLang="en-US" sz="160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600">
                <a:latin typeface="Courier New" charset="0"/>
                <a:ea typeface="ＭＳ Ｐゴシック" charset="-128"/>
              </a:rPr>
              <a:t>public class Secretary extends Employee {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600">
                <a:latin typeface="Courier New" charset="0"/>
                <a:ea typeface="ＭＳ Ｐゴシック" charset="-128"/>
              </a:rPr>
              <a:t>    public Secretary(String name, int years) {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600">
                <a:latin typeface="Courier New" charset="0"/>
                <a:ea typeface="ＭＳ Ｐゴシック" charset="-128"/>
              </a:rPr>
              <a:t>        super(name, years);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600">
                <a:latin typeface="Courier New" charset="0"/>
                <a:ea typeface="ＭＳ Ｐゴシック" charset="-128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600">
                <a:latin typeface="Courier New" charset="0"/>
                <a:ea typeface="ＭＳ Ｐゴシック" charset="-128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600" b="1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    // Secretaries don't get a bonus for their years of service.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600" b="1">
                <a:latin typeface="Courier New" charset="0"/>
                <a:ea typeface="ＭＳ Ｐゴシック" charset="-128"/>
              </a:rPr>
              <a:t>    public int getSeniorityVacation() {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600" b="1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        return 0;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600" b="1">
                <a:latin typeface="Courier New" charset="0"/>
                <a:ea typeface="ＭＳ Ｐゴシック" charset="-128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600">
                <a:latin typeface="Courier New" charset="0"/>
                <a:ea typeface="ＭＳ Ｐゴシック" charset="-128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600">
                <a:latin typeface="Courier New" charset="0"/>
                <a:ea typeface="ＭＳ Ｐゴシック" charset="-128"/>
              </a:rPr>
              <a:t>    public void prepareDoc(String text) {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600">
                <a:latin typeface="Courier New" charset="0"/>
                <a:ea typeface="ＭＳ Ｐゴシック" charset="-128"/>
              </a:rPr>
              <a:t>        System.out.println(”Working on text: " + text);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600">
                <a:latin typeface="Courier New" charset="0"/>
                <a:ea typeface="ＭＳ Ｐゴシック" charset="-128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600">
                <a:latin typeface="Courier New" charset="0"/>
                <a:ea typeface="ＭＳ Ｐゴシック" charset="-128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6923593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Example Client</a:t>
            </a:r>
          </a:p>
        </p:txBody>
      </p:sp>
      <p:sp>
        <p:nvSpPr>
          <p:cNvPr id="7373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3400" y="1447800"/>
            <a:ext cx="7315200" cy="2514600"/>
          </a:xfrm>
          <a:ln>
            <a:solidFill>
              <a:srgbClr val="660066"/>
            </a:solidFill>
            <a:miter lim="800000"/>
            <a:headEnd/>
            <a:tailEnd/>
          </a:ln>
        </p:spPr>
        <p:txBody>
          <a:bodyPr/>
          <a:lstStyle/>
          <a:p>
            <a:pPr marL="344488" indent="-28575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800" b="1">
                <a:latin typeface="Courier New" charset="0"/>
                <a:ea typeface="ＭＳ Ｐゴシック" charset="-128"/>
              </a:rPr>
              <a:t>public class Firm {</a:t>
            </a:r>
          </a:p>
          <a:p>
            <a:pPr marL="344488" indent="-28575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800" b="1">
                <a:latin typeface="Courier New" charset="0"/>
                <a:ea typeface="ＭＳ Ｐゴシック" charset="-128"/>
              </a:rPr>
              <a:t>        </a:t>
            </a:r>
          </a:p>
          <a:p>
            <a:pPr marL="344488" indent="-28575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800" b="1">
                <a:latin typeface="Courier New" charset="0"/>
                <a:ea typeface="ＭＳ Ｐゴシック" charset="-128"/>
              </a:rPr>
              <a:t>    public static void main(String args) {</a:t>
            </a:r>
          </a:p>
          <a:p>
            <a:pPr marL="344488" indent="-28575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800" b="1">
                <a:latin typeface="Courier New" charset="0"/>
                <a:ea typeface="ＭＳ Ｐゴシック" charset="-128"/>
              </a:rPr>
              <a:t> </a:t>
            </a:r>
          </a:p>
          <a:p>
            <a:pPr marL="344488" indent="-28575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800" b="1">
                <a:latin typeface="Courier New" charset="0"/>
                <a:ea typeface="ＭＳ Ｐゴシック" charset="-128"/>
              </a:rPr>
              <a:t>       Secretary seth = new Secretary(“Seth”, 10);</a:t>
            </a:r>
          </a:p>
          <a:p>
            <a:pPr marL="344488" indent="-285750" eaLnBrk="1" hangingPunct="1">
              <a:lnSpc>
                <a:spcPct val="80000"/>
              </a:lnSpc>
              <a:buFont typeface="Wingdings" charset="2"/>
              <a:buNone/>
            </a:pPr>
            <a:endParaRPr lang="en-US" altLang="en-US" sz="1800" b="1">
              <a:latin typeface="Courier New" charset="0"/>
              <a:ea typeface="ＭＳ Ｐゴシック" charset="-128"/>
            </a:endParaRPr>
          </a:p>
          <a:p>
            <a:pPr marL="344488" indent="-28575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800" b="1">
                <a:latin typeface="Courier New" charset="0"/>
                <a:ea typeface="ＭＳ Ｐゴシック" charset="-128"/>
              </a:rPr>
              <a:t>       int vacDays = seth.getVacationDays();</a:t>
            </a:r>
          </a:p>
          <a:p>
            <a:pPr marL="344488" indent="-28575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800" b="1">
                <a:latin typeface="Courier New" charset="0"/>
                <a:ea typeface="ＭＳ Ｐゴシック" charset="-128"/>
              </a:rPr>
              <a:t>    }</a:t>
            </a:r>
          </a:p>
          <a:p>
            <a:pPr marL="344488" indent="-28575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800" b="1">
                <a:latin typeface="Courier New" charset="0"/>
                <a:ea typeface="ＭＳ Ｐゴシック" charset="-128"/>
              </a:rPr>
              <a:t>}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1981200" y="3429000"/>
            <a:ext cx="6172200" cy="1855788"/>
            <a:chOff x="1981200" y="3429000"/>
            <a:chExt cx="6172200" cy="1856196"/>
          </a:xfrm>
        </p:grpSpPr>
        <p:sp>
          <p:nvSpPr>
            <p:cNvPr id="2" name="Rectangle 1"/>
            <p:cNvSpPr/>
            <p:nvPr/>
          </p:nvSpPr>
          <p:spPr>
            <a:xfrm>
              <a:off x="1981200" y="4343601"/>
              <a:ext cx="6172200" cy="941595"/>
            </a:xfrm>
            <a:prstGeom prst="rect">
              <a:avLst/>
            </a:prstGeom>
            <a:ln>
              <a:solidFill>
                <a:srgbClr val="660066"/>
              </a:solidFill>
            </a:ln>
          </p:spPr>
          <p:txBody>
            <a:bodyPr>
              <a:spAutoFit/>
            </a:bodyPr>
            <a:lstStyle/>
            <a:p>
              <a:pPr marL="285750" indent="-285750" algn="l" eaLnBrk="1" hangingPunct="1">
                <a:lnSpc>
                  <a:spcPct val="60000"/>
                </a:lnSpc>
                <a:spcBef>
                  <a:spcPct val="20000"/>
                </a:spcBef>
                <a:buClr>
                  <a:srgbClr val="3333CC"/>
                </a:buClr>
                <a:buSzPct val="75000"/>
                <a:defRPr/>
              </a:pPr>
              <a:r>
                <a:rPr lang="en-US" sz="1800" kern="0" dirty="0">
                  <a:solidFill>
                    <a:srgbClr val="00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// Defined in class </a:t>
              </a:r>
              <a:r>
                <a:rPr lang="en-US" sz="1800" b="1" kern="0" dirty="0">
                  <a:solidFill>
                    <a:srgbClr val="FF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Employee</a:t>
              </a:r>
            </a:p>
            <a:p>
              <a:pPr marL="285750" indent="-285750" algn="l" eaLnBrk="1" hangingPunct="1">
                <a:lnSpc>
                  <a:spcPct val="60000"/>
                </a:lnSpc>
                <a:spcBef>
                  <a:spcPct val="20000"/>
                </a:spcBef>
                <a:buClr>
                  <a:srgbClr val="3333CC"/>
                </a:buClr>
                <a:buSzPct val="75000"/>
                <a:defRPr/>
              </a:pPr>
              <a:r>
                <a:rPr lang="en-US" sz="1800" kern="0" dirty="0">
                  <a:solidFill>
                    <a:srgbClr val="00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public </a:t>
              </a:r>
              <a:r>
                <a:rPr lang="en-US" sz="1800" kern="0" dirty="0" err="1">
                  <a:solidFill>
                    <a:srgbClr val="00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int</a:t>
              </a:r>
              <a:r>
                <a:rPr lang="en-US" sz="1800" kern="0" dirty="0">
                  <a:solidFill>
                    <a:srgbClr val="00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 </a:t>
              </a:r>
              <a:r>
                <a:rPr lang="en-US" sz="1800" kern="0" dirty="0" err="1">
                  <a:solidFill>
                    <a:srgbClr val="00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getVacationDays</a:t>
              </a:r>
              <a:r>
                <a:rPr lang="en-US" sz="1800" kern="0" dirty="0">
                  <a:solidFill>
                    <a:srgbClr val="00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() {</a:t>
              </a:r>
            </a:p>
            <a:p>
              <a:pPr marL="285750" indent="-285750" algn="l" eaLnBrk="1" hangingPunct="1">
                <a:lnSpc>
                  <a:spcPct val="60000"/>
                </a:lnSpc>
                <a:spcBef>
                  <a:spcPct val="20000"/>
                </a:spcBef>
                <a:buClr>
                  <a:srgbClr val="3333CC"/>
                </a:buClr>
                <a:buSzPct val="75000"/>
                <a:defRPr/>
              </a:pPr>
              <a:r>
                <a:rPr lang="en-US" sz="1800" kern="0" dirty="0">
                  <a:solidFill>
                    <a:srgbClr val="00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   return 10 + </a:t>
              </a:r>
              <a:r>
                <a:rPr lang="en-US" sz="1800" b="1" kern="0" dirty="0" err="1">
                  <a:solidFill>
                    <a:srgbClr val="00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getSeniorityVacation</a:t>
              </a:r>
              <a:r>
                <a:rPr lang="en-US" sz="1800" b="1" kern="0" dirty="0">
                  <a:solidFill>
                    <a:srgbClr val="00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()</a:t>
              </a:r>
              <a:r>
                <a:rPr lang="en-US" sz="1800" kern="0" dirty="0">
                  <a:solidFill>
                    <a:srgbClr val="00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;</a:t>
              </a:r>
            </a:p>
            <a:p>
              <a:pPr marL="285750" indent="-285750" algn="l" eaLnBrk="1" hangingPunct="1">
                <a:lnSpc>
                  <a:spcPct val="60000"/>
                </a:lnSpc>
                <a:spcBef>
                  <a:spcPct val="20000"/>
                </a:spcBef>
                <a:buClr>
                  <a:srgbClr val="3333CC"/>
                </a:buClr>
                <a:buSzPct val="75000"/>
                <a:defRPr/>
              </a:pPr>
              <a:r>
                <a:rPr lang="en-US" sz="1800" kern="0" dirty="0">
                  <a:solidFill>
                    <a:srgbClr val="00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}</a:t>
              </a:r>
              <a:endParaRPr lang="en-US" sz="600" dirty="0">
                <a:ea typeface="ＭＳ Ｐゴシック" charset="0"/>
                <a:cs typeface="ＭＳ Ｐゴシック" charset="0"/>
              </a:endParaRPr>
            </a:p>
          </p:txBody>
        </p:sp>
        <p:cxnSp>
          <p:nvCxnSpPr>
            <p:cNvPr id="73737" name="Straight Arrow Connector 3"/>
            <p:cNvCxnSpPr>
              <a:cxnSpLocks noChangeShapeType="1"/>
            </p:cNvCxnSpPr>
            <p:nvPr/>
          </p:nvCxnSpPr>
          <p:spPr bwMode="auto">
            <a:xfrm flipH="1">
              <a:off x="5067300" y="3429000"/>
              <a:ext cx="38100" cy="9144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5" name="Rectangle 4"/>
          <p:cNvSpPr/>
          <p:nvPr/>
        </p:nvSpPr>
        <p:spPr>
          <a:xfrm>
            <a:off x="76200" y="5791200"/>
            <a:ext cx="4495800" cy="798513"/>
          </a:xfrm>
          <a:prstGeom prst="rect">
            <a:avLst/>
          </a:prstGeom>
          <a:ln>
            <a:solidFill>
              <a:srgbClr val="660066"/>
            </a:solidFill>
          </a:ln>
        </p:spPr>
        <p:txBody>
          <a:bodyPr>
            <a:spAutoFit/>
          </a:bodyPr>
          <a:lstStyle/>
          <a:p>
            <a:pPr marL="285750" indent="-285750" algn="l" eaLnBrk="1" hangingPunct="1">
              <a:lnSpc>
                <a:spcPct val="6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600" b="1" kern="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// Defined in class Employee</a:t>
            </a:r>
          </a:p>
          <a:p>
            <a:pPr marL="285750" indent="-285750" algn="l" eaLnBrk="1" hangingPunct="1">
              <a:lnSpc>
                <a:spcPct val="6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600" b="1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</a:t>
            </a:r>
            <a:r>
              <a:rPr lang="en-US" sz="1600" b="1" kern="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600" b="1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b="1" kern="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getSeniorityVacation</a:t>
            </a:r>
            <a:r>
              <a:rPr lang="en-US" sz="1600" b="1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  <a:br>
              <a:rPr lang="en-US" sz="1600" b="1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 b="1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return 2 * years;</a:t>
            </a:r>
          </a:p>
          <a:p>
            <a:pPr marL="285750" indent="-285750" algn="l" eaLnBrk="1" hangingPunct="1">
              <a:lnSpc>
                <a:spcPct val="6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600" b="1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48200" y="5791200"/>
            <a:ext cx="4495800" cy="798513"/>
          </a:xfrm>
          <a:prstGeom prst="rect">
            <a:avLst/>
          </a:prstGeom>
          <a:ln>
            <a:solidFill>
              <a:srgbClr val="660066"/>
            </a:solidFill>
          </a:ln>
        </p:spPr>
        <p:txBody>
          <a:bodyPr>
            <a:spAutoFit/>
          </a:bodyPr>
          <a:lstStyle/>
          <a:p>
            <a:pPr marL="285750" indent="-285750" algn="l" eaLnBrk="1" hangingPunct="1">
              <a:lnSpc>
                <a:spcPct val="6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600" b="1" kern="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// Defined in class Secretary</a:t>
            </a:r>
          </a:p>
          <a:p>
            <a:pPr marL="285750" indent="-285750" algn="l" eaLnBrk="1" hangingPunct="1">
              <a:lnSpc>
                <a:spcPct val="6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600" b="1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</a:t>
            </a:r>
            <a:r>
              <a:rPr lang="en-US" sz="1600" b="1" kern="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600" b="1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b="1" kern="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getSeniorityVacation</a:t>
            </a:r>
            <a:r>
              <a:rPr lang="en-US" sz="1600" b="1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  <a:br>
              <a:rPr lang="en-US" sz="1600" b="1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 b="1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return 0;</a:t>
            </a:r>
          </a:p>
          <a:p>
            <a:pPr marL="285750" indent="-285750" algn="l" eaLnBrk="1" hangingPunct="1">
              <a:lnSpc>
                <a:spcPct val="6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600" b="1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cxnSp>
        <p:nvCxnSpPr>
          <p:cNvPr id="10" name="Straight Arrow Connector 9"/>
          <p:cNvCxnSpPr>
            <a:cxnSpLocks noChangeShapeType="1"/>
            <a:endCxn id="8" idx="0"/>
          </p:cNvCxnSpPr>
          <p:nvPr/>
        </p:nvCxnSpPr>
        <p:spPr bwMode="auto">
          <a:xfrm>
            <a:off x="5257800" y="4953000"/>
            <a:ext cx="1638300" cy="8382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Rectangle 10"/>
          <p:cNvSpPr/>
          <p:nvPr/>
        </p:nvSpPr>
        <p:spPr>
          <a:xfrm>
            <a:off x="6553200" y="5334000"/>
            <a:ext cx="2733675" cy="369888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en-US" sz="1800">
                <a:solidFill>
                  <a:srgbClr val="FF0000"/>
                </a:solidFill>
                <a:latin typeface="Comic Sans MS" charset="0"/>
              </a:rPr>
              <a:t>Secretary obj’s method</a:t>
            </a:r>
            <a:endParaRPr lang="en-US" altLang="en-US" sz="300"/>
          </a:p>
        </p:txBody>
      </p:sp>
    </p:spTree>
    <p:extLst>
      <p:ext uri="{BB962C8B-B14F-4D97-AF65-F5344CB8AC3E}">
        <p14:creationId xmlns:p14="http://schemas.microsoft.com/office/powerpoint/2010/main" val="1219111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charset="-128"/>
              </a:rPr>
              <a:t>Example Client</a:t>
            </a:r>
          </a:p>
        </p:txBody>
      </p:sp>
      <p:sp>
        <p:nvSpPr>
          <p:cNvPr id="7475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533400" y="1447800"/>
            <a:ext cx="7315200" cy="2514600"/>
          </a:xfrm>
          <a:ln>
            <a:solidFill>
              <a:srgbClr val="660066"/>
            </a:solidFill>
            <a:miter lim="800000"/>
            <a:headEnd/>
            <a:tailEnd/>
          </a:ln>
        </p:spPr>
        <p:txBody>
          <a:bodyPr/>
          <a:lstStyle/>
          <a:p>
            <a:pPr marL="344488" indent="-28575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800" b="1">
                <a:latin typeface="Courier New" charset="0"/>
                <a:ea typeface="ＭＳ Ｐゴシック" charset="-128"/>
              </a:rPr>
              <a:t>public class Firm {</a:t>
            </a:r>
          </a:p>
          <a:p>
            <a:pPr marL="344488" indent="-28575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800" b="1">
                <a:latin typeface="Courier New" charset="0"/>
                <a:ea typeface="ＭＳ Ｐゴシック" charset="-128"/>
              </a:rPr>
              <a:t>        </a:t>
            </a:r>
          </a:p>
          <a:p>
            <a:pPr marL="344488" indent="-28575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800" b="1">
                <a:latin typeface="Courier New" charset="0"/>
                <a:ea typeface="ＭＳ Ｐゴシック" charset="-128"/>
              </a:rPr>
              <a:t>    public static void main(String args) {</a:t>
            </a:r>
          </a:p>
          <a:p>
            <a:pPr marL="344488" indent="-28575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800" b="1">
                <a:latin typeface="Courier New" charset="0"/>
                <a:ea typeface="ＭＳ Ｐゴシック" charset="-128"/>
              </a:rPr>
              <a:t> </a:t>
            </a:r>
          </a:p>
          <a:p>
            <a:pPr marL="344488" indent="-28575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800" b="1">
                <a:latin typeface="Courier New" charset="0"/>
                <a:ea typeface="ＭＳ Ｐゴシック" charset="-128"/>
              </a:rPr>
              <a:t>       Lawyer larry = new Lawyer(“Larry”</a:t>
            </a:r>
            <a:r>
              <a:rPr lang="en-US" altLang="ja-JP" sz="1800" b="1">
                <a:latin typeface="Courier New" charset="0"/>
                <a:ea typeface="ＭＳ Ｐゴシック" charset="-128"/>
              </a:rPr>
              <a:t>, 10);</a:t>
            </a:r>
          </a:p>
          <a:p>
            <a:pPr marL="344488" indent="-285750" eaLnBrk="1" hangingPunct="1">
              <a:lnSpc>
                <a:spcPct val="80000"/>
              </a:lnSpc>
              <a:buFont typeface="Wingdings" charset="2"/>
              <a:buNone/>
            </a:pPr>
            <a:endParaRPr lang="en-US" altLang="en-US" sz="1800" b="1">
              <a:latin typeface="Courier New" charset="0"/>
              <a:ea typeface="ＭＳ Ｐゴシック" charset="-128"/>
            </a:endParaRPr>
          </a:p>
          <a:p>
            <a:pPr marL="344488" indent="-28575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800" b="1">
                <a:latin typeface="Courier New" charset="0"/>
                <a:ea typeface="ＭＳ Ｐゴシック" charset="-128"/>
              </a:rPr>
              <a:t>       int vacDays = larry.getVacationDays();</a:t>
            </a:r>
          </a:p>
          <a:p>
            <a:pPr marL="344488" indent="-28575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800" b="1">
                <a:latin typeface="Courier New" charset="0"/>
                <a:ea typeface="ＭＳ Ｐゴシック" charset="-128"/>
              </a:rPr>
              <a:t>    }</a:t>
            </a:r>
          </a:p>
          <a:p>
            <a:pPr marL="344488" indent="-285750" eaLnBrk="1" hangingPunct="1">
              <a:lnSpc>
                <a:spcPct val="80000"/>
              </a:lnSpc>
              <a:buFont typeface="Wingdings" charset="2"/>
              <a:buNone/>
            </a:pPr>
            <a:r>
              <a:rPr lang="en-US" altLang="en-US" sz="1800" b="1">
                <a:latin typeface="Courier New" charset="0"/>
                <a:ea typeface="ＭＳ Ｐゴシック" charset="-128"/>
              </a:rPr>
              <a:t>}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1981200" y="3429000"/>
            <a:ext cx="6172200" cy="1855788"/>
            <a:chOff x="1981200" y="3429000"/>
            <a:chExt cx="6172200" cy="1856196"/>
          </a:xfrm>
        </p:grpSpPr>
        <p:sp>
          <p:nvSpPr>
            <p:cNvPr id="2" name="Rectangle 1"/>
            <p:cNvSpPr/>
            <p:nvPr/>
          </p:nvSpPr>
          <p:spPr>
            <a:xfrm>
              <a:off x="1981200" y="4343601"/>
              <a:ext cx="6172200" cy="941595"/>
            </a:xfrm>
            <a:prstGeom prst="rect">
              <a:avLst/>
            </a:prstGeom>
            <a:ln>
              <a:solidFill>
                <a:srgbClr val="660066"/>
              </a:solidFill>
            </a:ln>
          </p:spPr>
          <p:txBody>
            <a:bodyPr>
              <a:spAutoFit/>
            </a:bodyPr>
            <a:lstStyle/>
            <a:p>
              <a:pPr marL="285750" indent="-285750" algn="l" eaLnBrk="1" hangingPunct="1">
                <a:lnSpc>
                  <a:spcPct val="60000"/>
                </a:lnSpc>
                <a:spcBef>
                  <a:spcPct val="20000"/>
                </a:spcBef>
                <a:buClr>
                  <a:srgbClr val="3333CC"/>
                </a:buClr>
                <a:buSzPct val="75000"/>
                <a:defRPr/>
              </a:pPr>
              <a:r>
                <a:rPr lang="en-US" sz="1800" kern="0" dirty="0">
                  <a:solidFill>
                    <a:srgbClr val="00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// Defined in class </a:t>
              </a:r>
              <a:r>
                <a:rPr lang="en-US" sz="1800" b="1" kern="0" dirty="0">
                  <a:solidFill>
                    <a:srgbClr val="FF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Employee</a:t>
              </a:r>
            </a:p>
            <a:p>
              <a:pPr marL="285750" indent="-285750" algn="l" eaLnBrk="1" hangingPunct="1">
                <a:lnSpc>
                  <a:spcPct val="60000"/>
                </a:lnSpc>
                <a:spcBef>
                  <a:spcPct val="20000"/>
                </a:spcBef>
                <a:buClr>
                  <a:srgbClr val="3333CC"/>
                </a:buClr>
                <a:buSzPct val="75000"/>
                <a:defRPr/>
              </a:pPr>
              <a:r>
                <a:rPr lang="en-US" sz="1800" kern="0" dirty="0">
                  <a:solidFill>
                    <a:srgbClr val="00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public </a:t>
              </a:r>
              <a:r>
                <a:rPr lang="en-US" sz="1800" kern="0" dirty="0" err="1">
                  <a:solidFill>
                    <a:srgbClr val="00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int</a:t>
              </a:r>
              <a:r>
                <a:rPr lang="en-US" sz="1800" kern="0" dirty="0">
                  <a:solidFill>
                    <a:srgbClr val="00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 </a:t>
              </a:r>
              <a:r>
                <a:rPr lang="en-US" sz="1800" kern="0" dirty="0" err="1">
                  <a:solidFill>
                    <a:srgbClr val="00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getVacationDays</a:t>
              </a:r>
              <a:r>
                <a:rPr lang="en-US" sz="1800" kern="0" dirty="0">
                  <a:solidFill>
                    <a:srgbClr val="00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() {</a:t>
              </a:r>
            </a:p>
            <a:p>
              <a:pPr marL="285750" indent="-285750" algn="l" eaLnBrk="1" hangingPunct="1">
                <a:lnSpc>
                  <a:spcPct val="60000"/>
                </a:lnSpc>
                <a:spcBef>
                  <a:spcPct val="20000"/>
                </a:spcBef>
                <a:buClr>
                  <a:srgbClr val="3333CC"/>
                </a:buClr>
                <a:buSzPct val="75000"/>
                <a:defRPr/>
              </a:pPr>
              <a:r>
                <a:rPr lang="en-US" sz="1800" kern="0" dirty="0">
                  <a:solidFill>
                    <a:srgbClr val="00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   return 10 + </a:t>
              </a:r>
              <a:r>
                <a:rPr lang="en-US" sz="1800" b="1" kern="0" dirty="0" err="1">
                  <a:solidFill>
                    <a:srgbClr val="00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getSeniorityVacation</a:t>
              </a:r>
              <a:r>
                <a:rPr lang="en-US" sz="1800" b="1" kern="0" dirty="0">
                  <a:solidFill>
                    <a:srgbClr val="00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()</a:t>
              </a:r>
              <a:r>
                <a:rPr lang="en-US" sz="1800" kern="0" dirty="0">
                  <a:solidFill>
                    <a:srgbClr val="00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;</a:t>
              </a:r>
            </a:p>
            <a:p>
              <a:pPr marL="285750" indent="-285750" algn="l" eaLnBrk="1" hangingPunct="1">
                <a:lnSpc>
                  <a:spcPct val="60000"/>
                </a:lnSpc>
                <a:spcBef>
                  <a:spcPct val="20000"/>
                </a:spcBef>
                <a:buClr>
                  <a:srgbClr val="3333CC"/>
                </a:buClr>
                <a:buSzPct val="75000"/>
                <a:defRPr/>
              </a:pPr>
              <a:r>
                <a:rPr lang="en-US" sz="1800" kern="0" dirty="0">
                  <a:solidFill>
                    <a:srgbClr val="000000"/>
                  </a:solidFill>
                  <a:latin typeface="Courier New" charset="0"/>
                  <a:ea typeface="ＭＳ Ｐゴシック" charset="0"/>
                  <a:cs typeface="ＭＳ Ｐゴシック" charset="0"/>
                </a:rPr>
                <a:t>}</a:t>
              </a:r>
              <a:endParaRPr lang="en-US" sz="600" dirty="0">
                <a:ea typeface="ＭＳ Ｐゴシック" charset="0"/>
                <a:cs typeface="ＭＳ Ｐゴシック" charset="0"/>
              </a:endParaRPr>
            </a:p>
          </p:txBody>
        </p:sp>
        <p:cxnSp>
          <p:nvCxnSpPr>
            <p:cNvPr id="74759" name="Straight Arrow Connector 3"/>
            <p:cNvCxnSpPr>
              <a:cxnSpLocks noChangeShapeType="1"/>
            </p:cNvCxnSpPr>
            <p:nvPr/>
          </p:nvCxnSpPr>
          <p:spPr bwMode="auto">
            <a:xfrm flipH="1">
              <a:off x="5067300" y="3429000"/>
              <a:ext cx="38100" cy="91440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5" name="Rectangle 4"/>
          <p:cNvSpPr/>
          <p:nvPr/>
        </p:nvSpPr>
        <p:spPr>
          <a:xfrm>
            <a:off x="76200" y="5791200"/>
            <a:ext cx="4495800" cy="798513"/>
          </a:xfrm>
          <a:prstGeom prst="rect">
            <a:avLst/>
          </a:prstGeom>
          <a:ln>
            <a:solidFill>
              <a:srgbClr val="660066"/>
            </a:solidFill>
          </a:ln>
        </p:spPr>
        <p:txBody>
          <a:bodyPr>
            <a:spAutoFit/>
          </a:bodyPr>
          <a:lstStyle/>
          <a:p>
            <a:pPr marL="285750" indent="-285750" algn="l" eaLnBrk="1" hangingPunct="1">
              <a:lnSpc>
                <a:spcPct val="6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600" b="1" kern="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// Defined in class Employee</a:t>
            </a:r>
          </a:p>
          <a:p>
            <a:pPr marL="285750" indent="-285750" algn="l" eaLnBrk="1" hangingPunct="1">
              <a:lnSpc>
                <a:spcPct val="6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600" b="1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</a:t>
            </a:r>
            <a:r>
              <a:rPr lang="en-US" sz="1600" b="1" kern="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600" b="1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600" b="1" kern="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getSeniorityVacation</a:t>
            </a:r>
            <a:r>
              <a:rPr lang="en-US" sz="1600" b="1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  <a:br>
              <a:rPr lang="en-US" sz="1600" b="1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 b="1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return 2 * years;</a:t>
            </a:r>
          </a:p>
          <a:p>
            <a:pPr marL="285750" indent="-285750" algn="l" eaLnBrk="1" hangingPunct="1">
              <a:lnSpc>
                <a:spcPct val="6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600" b="1" kern="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cxnSp>
        <p:nvCxnSpPr>
          <p:cNvPr id="10" name="Straight Arrow Connector 9"/>
          <p:cNvCxnSpPr>
            <a:cxnSpLocks noChangeShapeType="1"/>
          </p:cNvCxnSpPr>
          <p:nvPr/>
        </p:nvCxnSpPr>
        <p:spPr bwMode="auto">
          <a:xfrm flipH="1">
            <a:off x="2514600" y="4953000"/>
            <a:ext cx="2743200" cy="9144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604920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5_Kurose">
  <a:themeElements>
    <a:clrScheme name="1_Kuros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Kuros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Kuros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ros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cs112</Template>
  <TotalTime>10361</TotalTime>
  <Words>631</Words>
  <Application>Microsoft Macintosh PowerPoint</Application>
  <PresentationFormat>On-screen Show (4:3)</PresentationFormat>
  <Paragraphs>129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ＭＳ Ｐゴシック</vt:lpstr>
      <vt:lpstr>ZapfDingbats</vt:lpstr>
      <vt:lpstr>Comic Sans MS</vt:lpstr>
      <vt:lpstr>Courier New</vt:lpstr>
      <vt:lpstr>Tahoma</vt:lpstr>
      <vt:lpstr>Times New Roman</vt:lpstr>
      <vt:lpstr>Verdana</vt:lpstr>
      <vt:lpstr>Wingdings</vt:lpstr>
      <vt:lpstr>5_Kurose</vt:lpstr>
      <vt:lpstr>Offline Read: Dynamic Binding</vt:lpstr>
      <vt:lpstr>Example Setting</vt:lpstr>
      <vt:lpstr>Solution 1</vt:lpstr>
      <vt:lpstr>Problem</vt:lpstr>
      <vt:lpstr>Idea: Separation</vt:lpstr>
      <vt:lpstr>Improved Employee code</vt:lpstr>
      <vt:lpstr>Improved Secretary code</vt:lpstr>
      <vt:lpstr>Example Client</vt:lpstr>
      <vt:lpstr>Example Client</vt:lpstr>
      <vt:lpstr>Summary</vt:lpstr>
    </vt:vector>
  </TitlesOfParts>
  <Company>Yale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112 Introduction to Programming</dc:title>
  <dc:subject>Lecture 2: Programming Language Levels and Java Program Structure</dc:subject>
  <dc:creator>Richard Yang</dc:creator>
  <cp:lastModifiedBy>Simmons</cp:lastModifiedBy>
  <cp:revision>886</cp:revision>
  <cp:lastPrinted>2017-04-24T00:42:06Z</cp:lastPrinted>
  <dcterms:created xsi:type="dcterms:W3CDTF">1999-08-16T14:47:17Z</dcterms:created>
  <dcterms:modified xsi:type="dcterms:W3CDTF">2025-12-21T11:02:17Z</dcterms:modified>
</cp:coreProperties>
</file>