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7" r:id="rId1"/>
  </p:sldMasterIdLst>
  <p:notesMasterIdLst>
    <p:notesMasterId r:id="rId49"/>
  </p:notesMasterIdLst>
  <p:handoutMasterIdLst>
    <p:handoutMasterId r:id="rId50"/>
  </p:handoutMasterIdLst>
  <p:sldIdLst>
    <p:sldId id="256" r:id="rId2"/>
    <p:sldId id="2197" r:id="rId3"/>
    <p:sldId id="2044" r:id="rId4"/>
    <p:sldId id="1958" r:id="rId5"/>
    <p:sldId id="2193" r:id="rId6"/>
    <p:sldId id="2194" r:id="rId7"/>
    <p:sldId id="2072" r:id="rId8"/>
    <p:sldId id="2073" r:id="rId9"/>
    <p:sldId id="2074" r:id="rId10"/>
    <p:sldId id="2075" r:id="rId11"/>
    <p:sldId id="2198" r:id="rId12"/>
    <p:sldId id="2045" r:id="rId13"/>
    <p:sldId id="2046" r:id="rId14"/>
    <p:sldId id="2047" r:id="rId15"/>
    <p:sldId id="2048" r:id="rId16"/>
    <p:sldId id="2049" r:id="rId17"/>
    <p:sldId id="2050" r:id="rId18"/>
    <p:sldId id="2053" r:id="rId19"/>
    <p:sldId id="2051" r:id="rId20"/>
    <p:sldId id="2052" r:id="rId21"/>
    <p:sldId id="2054" r:id="rId22"/>
    <p:sldId id="2055" r:id="rId23"/>
    <p:sldId id="2056" r:id="rId24"/>
    <p:sldId id="2094" r:id="rId25"/>
    <p:sldId id="2058" r:id="rId26"/>
    <p:sldId id="2059" r:id="rId27"/>
    <p:sldId id="2060" r:id="rId28"/>
    <p:sldId id="2061" r:id="rId29"/>
    <p:sldId id="2062" r:id="rId30"/>
    <p:sldId id="2063" r:id="rId31"/>
    <p:sldId id="2064" r:id="rId32"/>
    <p:sldId id="2065" r:id="rId33"/>
    <p:sldId id="2162" r:id="rId34"/>
    <p:sldId id="2163" r:id="rId35"/>
    <p:sldId id="2164" r:id="rId36"/>
    <p:sldId id="2165" r:id="rId37"/>
    <p:sldId id="2166" r:id="rId38"/>
    <p:sldId id="2167" r:id="rId39"/>
    <p:sldId id="2168" r:id="rId40"/>
    <p:sldId id="2169" r:id="rId41"/>
    <p:sldId id="2170" r:id="rId42"/>
    <p:sldId id="2171" r:id="rId43"/>
    <p:sldId id="2185" r:id="rId44"/>
    <p:sldId id="2066" r:id="rId45"/>
    <p:sldId id="2192" r:id="rId46"/>
    <p:sldId id="2041" r:id="rId47"/>
    <p:sldId id="2071" r:id="rId4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scaleToFitPaper="1" frameSlides="1"/>
  <p:clrMru>
    <a:srgbClr val="006600"/>
    <a:srgbClr val="006666"/>
    <a:srgbClr val="CC0000"/>
    <a:srgbClr val="A50021"/>
    <a:srgbClr val="6666FF"/>
    <a:srgbClr val="FF9900"/>
    <a:srgbClr val="FF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30"/>
    <p:restoredTop sz="89474"/>
  </p:normalViewPr>
  <p:slideViewPr>
    <p:cSldViewPr>
      <p:cViewPr varScale="1">
        <p:scale>
          <a:sx n="134" d="100"/>
          <a:sy n="134" d="100"/>
        </p:scale>
        <p:origin x="128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314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smtClean="0"/>
            </a:lvl1pPr>
          </a:lstStyle>
          <a:p>
            <a:pPr>
              <a:defRPr/>
            </a:pPr>
            <a:fld id="{E24CCC11-7055-CB4C-B254-6B091CBFF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7990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smtClean="0"/>
            </a:lvl1pPr>
          </a:lstStyle>
          <a:p>
            <a:pPr>
              <a:defRPr/>
            </a:pPr>
            <a:fld id="{E3683577-D5AA-1040-B357-4CAA6DBF1B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8420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fld id="{8113BBF8-E77F-7A4B-BD32-7C9E474E7609}" type="slidenum">
              <a:rPr lang="en-US" altLang="en-US" sz="1300"/>
              <a:pPr algn="r"/>
              <a:t>1</a:t>
            </a:fld>
            <a:endParaRPr lang="en-US" altLang="en-US" sz="1300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8460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AFC6961-32EC-6846-A681-8E2DA1C410B2}" type="slidenum">
              <a:rPr lang="en-US" altLang="en-US" sz="1300">
                <a:solidFill>
                  <a:srgbClr val="000000"/>
                </a:solidFill>
              </a:rPr>
              <a:pPr/>
              <a:t>31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4950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36</a:t>
            </a:r>
            <a:r>
              <a:rPr lang="zh-CN" altLang="en-US" dirty="0"/>
              <a:t> </a:t>
            </a:r>
            <a:r>
              <a:rPr lang="en-US" altLang="zh-CN"/>
              <a:t>end</a:t>
            </a:r>
            <a:endParaRPr lang="en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904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E57B02C-A343-7C4B-8736-3644E9F7AF28}" type="slidenum">
              <a:rPr lang="en-US" altLang="en-US" sz="1300">
                <a:solidFill>
                  <a:srgbClr val="000000"/>
                </a:solidFill>
              </a:rPr>
              <a:pPr/>
              <a:t>33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0388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266823-AB5B-724A-9955-6670A8B14588}" type="slidenum">
              <a:rPr lang="en-US" altLang="en-US" sz="1300"/>
              <a:pPr/>
              <a:t>34</a:t>
            </a:fld>
            <a:endParaRPr lang="en-US" altLang="en-US" sz="1300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35723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CB7E6AE-0A9F-824A-BE9D-D063DEC3BFDE}" type="slidenum">
              <a:rPr lang="en-US" altLang="en-US" sz="1300"/>
              <a:pPr/>
              <a:t>35</a:t>
            </a:fld>
            <a:endParaRPr lang="en-US" altLang="en-US" sz="1300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03717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E57B02C-A343-7C4B-8736-3644E9F7AF28}" type="slidenum">
              <a:rPr lang="en-US" altLang="en-US" sz="1300">
                <a:solidFill>
                  <a:srgbClr val="000000"/>
                </a:solidFill>
              </a:rPr>
              <a:pPr/>
              <a:t>42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58674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假设有个Shape接口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414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BA22593-268E-B64A-B065-486D06CDC1C0}" type="slidenum">
              <a:rPr lang="en-US" altLang="en-US" sz="1300"/>
              <a:pPr/>
              <a:t>46</a:t>
            </a:fld>
            <a:endParaRPr lang="en-US" altLang="en-US" sz="1300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5890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43217-B124-A9A2-E446-7A93AF93E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>
            <a:extLst>
              <a:ext uri="{FF2B5EF4-FFF2-40B4-BE49-F238E27FC236}">
                <a16:creationId xmlns:a16="http://schemas.microsoft.com/office/drawing/2014/main" id="{09522905-C501-A28F-1F8E-2178CA5955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4CB4BD2-DE8F-3949-8004-AD7844650A80}" type="slidenum">
              <a:rPr lang="en-US" altLang="en-US" sz="1300">
                <a:solidFill>
                  <a:srgbClr val="000000"/>
                </a:solidFill>
              </a:rPr>
              <a:pPr/>
              <a:t>2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22A10C82-8F29-9F28-8BA6-6AFAF492D2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A3B8F9A3-FA75-78B7-4376-B05CF49631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8365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4CB4BD2-DE8F-3949-8004-AD7844650A80}" type="slidenum">
              <a:rPr lang="en-US" altLang="en-US" sz="1300">
                <a:solidFill>
                  <a:srgbClr val="000000"/>
                </a:solidFill>
              </a:rPr>
              <a:pPr/>
              <a:t>3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8307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C8B25-05FB-4353-8EB5-50E354E2A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>
            <a:extLst>
              <a:ext uri="{FF2B5EF4-FFF2-40B4-BE49-F238E27FC236}">
                <a16:creationId xmlns:a16="http://schemas.microsoft.com/office/drawing/2014/main" id="{A902DF9F-14DB-DF9B-5C43-295DA5A6AE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4CB4BD2-DE8F-3949-8004-AD7844650A80}" type="slidenum">
              <a:rPr lang="en-US" altLang="en-US" sz="1300">
                <a:solidFill>
                  <a:srgbClr val="000000"/>
                </a:solidFill>
              </a:rPr>
              <a:pPr/>
              <a:t>11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B981A51B-1E52-7D33-69A1-12E8442353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4A6B4323-B5B0-8CF1-FAA5-C876E5F83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3941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9313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1425627-80B9-7F4A-B442-241B27F5D6B1}" type="slidenum">
              <a:rPr lang="en-US" altLang="en-US" sz="1300">
                <a:solidFill>
                  <a:srgbClr val="000000"/>
                </a:solidFill>
              </a:rPr>
              <a:pPr/>
              <a:t>14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0161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C802399-4B4F-2748-835F-4E301A0B8778}" type="slidenum">
              <a:rPr lang="en-US" altLang="en-US" sz="1300">
                <a:solidFill>
                  <a:srgbClr val="000000"/>
                </a:solidFill>
              </a:rPr>
              <a:pPr/>
              <a:t>15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6109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40D57EC-95BA-F943-99C0-F998C2778BD5}" type="slidenum">
              <a:rPr lang="en-US" altLang="en-US" sz="1300">
                <a:solidFill>
                  <a:srgbClr val="000000"/>
                </a:solidFill>
              </a:rPr>
              <a:pPr/>
              <a:t>29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2078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CD5C020-B3E1-9F4F-BD02-D4B72A0DE2E7}" type="slidenum">
              <a:rPr lang="en-US" altLang="en-US" sz="1300">
                <a:solidFill>
                  <a:srgbClr val="000000"/>
                </a:solidFill>
              </a:rPr>
              <a:pPr/>
              <a:t>30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en-US" dirty="0" err="1">
                <a:latin typeface="Times New Roman" charset="0"/>
                <a:ea typeface="ＭＳ Ｐゴシック" charset="-128"/>
              </a:rPr>
              <a:t>答案是不行</a:t>
            </a:r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7917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52FE3-AF97-E243-ABE1-D3F919F2FC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783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52642-4B0D-1047-894A-EC2ADDF7D5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0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C7771-BD80-1142-86F3-0FC94A8919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64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B8DD6-A845-E546-BE25-129ED3BF6B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277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894D9-84AD-DA4A-965D-BC3897BA4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62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BAF07-3C43-1845-B924-0012E013ED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5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12B97-1281-144E-8266-AAEFBE77D4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8856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A98A0-3764-6A49-9551-6B2B2CCC90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67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C74A2-BC33-DA44-8749-FCC396CFB3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92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917CD-6B71-2D43-8BF5-CF271A4E96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98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3CF9B-725B-8147-B2B6-CB14CA3133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343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11" tIns="45708" rIns="91411" bIns="45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11" tIns="45708" rIns="91411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defRPr/>
            </a:pPr>
            <a:endParaRPr lang="en-US" altLang="en-US"/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285" tIns="45642" rIns="91285" bIns="45642">
            <a:spAutoFit/>
          </a:bodyPr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defRPr/>
            </a:pPr>
            <a:endParaRPr lang="en-US" altLang="en-US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fld id="{9B81DAEE-3E4D-AB4F-AD95-5E7099EE6F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07" r:id="rId1"/>
    <p:sldLayoutId id="2147485408" r:id="rId2"/>
    <p:sldLayoutId id="2147485409" r:id="rId3"/>
    <p:sldLayoutId id="2147485410" r:id="rId4"/>
    <p:sldLayoutId id="2147485411" r:id="rId5"/>
    <p:sldLayoutId id="2147485412" r:id="rId6"/>
    <p:sldLayoutId id="2147485413" r:id="rId7"/>
    <p:sldLayoutId id="2147485414" r:id="rId8"/>
    <p:sldLayoutId id="2147485415" r:id="rId9"/>
    <p:sldLayoutId id="2147485416" r:id="rId10"/>
    <p:sldLayoutId id="214748541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charset="2"/>
        <a:buChar char="q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pPr algn="ctr"/>
            <a:r>
              <a:rPr lang="en-US" altLang="x-none" dirty="0">
                <a:ea typeface="ＭＳ Ｐゴシック" charset="-128"/>
              </a:rPr>
              <a:t>Introduction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to</a:t>
            </a:r>
            <a:r>
              <a:rPr lang="zh-CN" altLang="en-US" dirty="0">
                <a:ea typeface="ＭＳ Ｐゴシック" charset="-128"/>
              </a:rPr>
              <a:t> </a:t>
            </a:r>
            <a:br>
              <a:rPr lang="en-US" altLang="zh-CN" dirty="0">
                <a:ea typeface="ＭＳ Ｐゴシック" charset="-128"/>
              </a:rPr>
            </a:br>
            <a:r>
              <a:rPr lang="en-US" altLang="zh-CN" dirty="0">
                <a:ea typeface="ＭＳ Ｐゴシック" charset="-128"/>
              </a:rPr>
              <a:t>Computational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Thinking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952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048000"/>
            <a:ext cx="6400800" cy="3352800"/>
          </a:xfrm>
        </p:spPr>
        <p:txBody>
          <a:bodyPr/>
          <a:lstStyle/>
          <a:p>
            <a:pPr>
              <a:buClr>
                <a:srgbClr val="3333CC"/>
              </a:buClr>
            </a:pPr>
            <a:r>
              <a:rPr lang="en-US" altLang="zh-CN" sz="2000" dirty="0">
                <a:ea typeface="ＭＳ Ｐゴシック" charset="-128"/>
              </a:rPr>
              <a:t>P</a:t>
            </a:r>
            <a:r>
              <a:rPr lang="en-US" altLang="zh-CN" sz="2000" kern="0" dirty="0">
                <a:ea typeface="ＭＳ Ｐゴシック" charset="-128"/>
              </a:rPr>
              <a:t>olymorphism</a:t>
            </a:r>
            <a:r>
              <a:rPr lang="en-US" altLang="zh-CN" sz="2000" dirty="0">
                <a:ea typeface="ＭＳ Ｐゴシック" charset="-128"/>
              </a:rPr>
              <a:t>;</a:t>
            </a:r>
            <a:br>
              <a:rPr lang="en-US" altLang="zh-CN" sz="2000" kern="0" dirty="0">
                <a:ea typeface="ＭＳ Ｐゴシック" charset="-128"/>
              </a:rPr>
            </a:br>
            <a:r>
              <a:rPr lang="en-US" altLang="zh-CN" sz="2000" kern="0" dirty="0">
                <a:ea typeface="ＭＳ Ｐゴシック" charset="-128"/>
              </a:rPr>
              <a:t>Event-Driven Programming</a:t>
            </a:r>
          </a:p>
          <a:p>
            <a:endParaRPr lang="en-US" altLang="zh-CN" sz="2000" b="1" dirty="0">
              <a:ea typeface="ＭＳ Ｐゴシック" charset="-128"/>
            </a:endParaRPr>
          </a:p>
          <a:p>
            <a:r>
              <a:rPr lang="en-US" altLang="zh-CN" sz="2000" b="1" kern="0" dirty="0" err="1">
                <a:ea typeface="ＭＳ Ｐゴシック" charset="-128"/>
              </a:rPr>
              <a:t>Qiao</a:t>
            </a:r>
            <a:r>
              <a:rPr lang="zh-CN" altLang="en-US" sz="2000" b="1" kern="0" dirty="0">
                <a:ea typeface="ＭＳ Ｐゴシック" charset="-128"/>
              </a:rPr>
              <a:t> </a:t>
            </a:r>
            <a:r>
              <a:rPr lang="en-US" altLang="zh-CN" sz="2000" b="1" kern="0" dirty="0">
                <a:ea typeface="ＭＳ Ｐゴシック" charset="-128"/>
              </a:rPr>
              <a:t>Xiang</a:t>
            </a:r>
            <a:r>
              <a:rPr lang="en-US" altLang="zh-CN" sz="2000" kern="0" dirty="0">
                <a:ea typeface="ＭＳ Ｐゴシック" charset="-128"/>
              </a:rPr>
              <a:t>,</a:t>
            </a:r>
            <a:r>
              <a:rPr lang="zh-CN" altLang="en-US" sz="2000" kern="0" dirty="0">
                <a:ea typeface="ＭＳ Ｐゴシック" charset="-128"/>
              </a:rPr>
              <a:t> </a:t>
            </a:r>
            <a:r>
              <a:rPr lang="en-US" altLang="zh-CN" sz="2000" kern="0" dirty="0">
                <a:ea typeface="ＭＳ Ｐゴシック" charset="-128"/>
              </a:rPr>
              <a:t>Qingyu</a:t>
            </a:r>
            <a:r>
              <a:rPr lang="zh-CN" altLang="en-US" sz="2000" kern="0" dirty="0">
                <a:ea typeface="ＭＳ Ｐゴシック" charset="-128"/>
              </a:rPr>
              <a:t> </a:t>
            </a:r>
            <a:r>
              <a:rPr lang="en-US" altLang="zh-CN" sz="2000" kern="0" dirty="0">
                <a:ea typeface="ＭＳ Ｐゴシック" charset="-128"/>
              </a:rPr>
              <a:t>Song</a:t>
            </a:r>
            <a:endParaRPr lang="en-US" altLang="x-none" sz="2000" kern="0" dirty="0">
              <a:ea typeface="ＭＳ Ｐゴシック" charset="-128"/>
            </a:endParaRPr>
          </a:p>
          <a:p>
            <a:r>
              <a:rPr lang="en-US" altLang="x-none" sz="2000" kern="0" dirty="0">
                <a:ea typeface="ＭＳ Ｐゴシック" charset="-128"/>
              </a:rPr>
              <a:t>https://</a:t>
            </a:r>
            <a:r>
              <a:rPr lang="en-US" altLang="x-none" sz="2000" kern="0" dirty="0" err="1">
                <a:ea typeface="ＭＳ Ｐゴシック" charset="-128"/>
              </a:rPr>
              <a:t>sngroup.org.cn</a:t>
            </a:r>
            <a:r>
              <a:rPr lang="en-US" altLang="x-none" sz="2000" kern="0" dirty="0">
                <a:ea typeface="ＭＳ Ｐゴシック" charset="-128"/>
              </a:rPr>
              <a:t>/courses/</a:t>
            </a:r>
            <a:r>
              <a:rPr lang="en-US" altLang="zh-CN" sz="2000" kern="0" dirty="0">
                <a:ea typeface="ＭＳ Ｐゴシック" charset="-128"/>
              </a:rPr>
              <a:t>ct</a:t>
            </a:r>
            <a:r>
              <a:rPr lang="en-US" altLang="x-none" sz="2000" kern="0" dirty="0">
                <a:ea typeface="ＭＳ Ｐゴシック" charset="-128"/>
              </a:rPr>
              <a:t>-xmuf25/</a:t>
            </a:r>
            <a:r>
              <a:rPr lang="en-US" altLang="x-none" sz="2000" kern="0" dirty="0" err="1">
                <a:ea typeface="ＭＳ Ｐゴシック" charset="-128"/>
              </a:rPr>
              <a:t>index.shtml</a:t>
            </a:r>
            <a:endParaRPr lang="en-US" altLang="zh-CN" sz="2000" kern="0" dirty="0">
              <a:ea typeface="ＭＳ Ｐゴシック" charset="-128"/>
            </a:endParaRPr>
          </a:p>
          <a:p>
            <a:r>
              <a:rPr lang="en-US" altLang="zh-CN" sz="2000" kern="0" dirty="0">
                <a:ea typeface="ＭＳ Ｐゴシック" charset="-128"/>
              </a:rPr>
              <a:t>12/24/2025</a:t>
            </a:r>
            <a:endParaRPr lang="en-US" altLang="x-none" sz="2800" kern="0" dirty="0">
              <a:ea typeface="ＭＳ Ｐゴシック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5BF053-81C1-C431-2FF7-885949C18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707" y="6358928"/>
            <a:ext cx="8115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Char char="q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This deck of slides are heavily based on cs112 at Yale University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cs101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at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UCAS, respectively,</a:t>
            </a:r>
            <a:r>
              <a:rPr kumimoji="1" lang="zh-CN" altLang="en-US" sz="1200" dirty="0">
                <a:latin typeface="Arial" charset="0"/>
              </a:rPr>
              <a:t> </a:t>
            </a:r>
            <a:endParaRPr kumimoji="1" lang="en-US" altLang="zh-CN" sz="1200" dirty="0">
              <a:latin typeface="Arial" charset="0"/>
            </a:endParaRP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by courtesy of Dr. Y. Richard Yang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Dr. Zhiwei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Xu.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Comment: States</a:t>
            </a:r>
          </a:p>
        </p:txBody>
      </p:sp>
      <p:sp>
        <p:nvSpPr>
          <p:cNvPr id="11540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endParaRPr lang="en-US" altLang="en-US" sz="1800" dirty="0">
              <a:ea typeface="ＭＳ Ｐゴシック" charset="-128"/>
            </a:endParaRPr>
          </a:p>
          <a:p>
            <a:pPr eaLnBrk="1" hangingPunct="1"/>
            <a:r>
              <a:rPr lang="en-US" altLang="en-US" sz="2000" dirty="0">
                <a:ea typeface="ＭＳ Ｐゴシック" charset="-128"/>
              </a:rPr>
              <a:t>Counting is helpful: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How many total moves has this animal made?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How many times has it eaten?  Fought?</a:t>
            </a:r>
          </a:p>
          <a:p>
            <a:pPr lvl="1" eaLnBrk="1" hangingPunct="1"/>
            <a:endParaRPr lang="en-US" altLang="en-US" sz="1800" dirty="0">
              <a:ea typeface="ＭＳ Ｐゴシック" charset="-128"/>
            </a:endParaRPr>
          </a:p>
          <a:p>
            <a:pPr eaLnBrk="1" hangingPunct="1"/>
            <a:r>
              <a:rPr lang="en-US" altLang="en-US" sz="2000" dirty="0">
                <a:ea typeface="ＭＳ Ｐゴシック" charset="-128"/>
              </a:rPr>
              <a:t>Remembering recent actions in fields may be helpful: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Which direction did the animal move last?</a:t>
            </a:r>
          </a:p>
          <a:p>
            <a:pPr lvl="2" eaLnBrk="1" hangingPunct="1"/>
            <a:r>
              <a:rPr lang="en-US" altLang="en-US" sz="1600" dirty="0">
                <a:ea typeface="ＭＳ Ｐゴシック" charset="-128"/>
              </a:rPr>
              <a:t>How many times has it moved that way?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Did the animal eat the last time it was asked?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How many steps has the animal taken since last eating?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How many fights has the animal been in since last eating?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3CF8ECB7-E1FD-E019-F03F-51A65AA99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10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2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5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5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5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54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5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5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54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54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09165-ED51-764C-A72C-30DFA3053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>
            <a:extLst>
              <a:ext uri="{FF2B5EF4-FFF2-40B4-BE49-F238E27FC236}">
                <a16:creationId xmlns:a16="http://schemas.microsoft.com/office/drawing/2014/main" id="{FCE2CAD7-5129-6EC9-0A6A-DC3DA52FE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11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28E414FE-32B1-F980-90DF-B88A1B660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64E4D5DA-539D-CB05-4C80-077C09068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Critters and objects coordination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Polymorphism</a:t>
            </a:r>
            <a:r>
              <a:rPr lang="zh-CN" altLang="en-US" sz="28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 多态</a:t>
            </a:r>
            <a:endParaRPr lang="en-US" sz="2800" dirty="0">
              <a:solidFill>
                <a:srgbClr val="C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endParaRPr lang="en-US" sz="28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endParaRPr lang="en-US" sz="28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endParaRPr lang="en-US" sz="28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41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Motivation</a:t>
            </a:r>
          </a:p>
        </p:txBody>
      </p:sp>
      <p:sp>
        <p:nvSpPr>
          <p:cNvPr id="56322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4987926" cy="50292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controller implemented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in </a:t>
            </a:r>
            <a:r>
              <a:rPr lang="en-US" altLang="en-US" dirty="0" err="1">
                <a:ea typeface="ＭＳ Ｐゴシック" charset="-128"/>
              </a:rPr>
              <a:t>CritterMain.java</a:t>
            </a:r>
            <a:r>
              <a:rPr lang="en-US" altLang="en-US" dirty="0">
                <a:ea typeface="ＭＳ Ｐゴシック" charset="-128"/>
              </a:rPr>
              <a:t> works 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on all critters objects, </a:t>
            </a:r>
            <a:r>
              <a:rPr lang="en-US" altLang="en-US" u="sng" dirty="0">
                <a:ea typeface="ＭＳ Ｐゴシック" charset="-128"/>
              </a:rPr>
              <a:t>even of critter types defined in the </a:t>
            </a:r>
            <a:r>
              <a:rPr lang="en-US" altLang="en-US" u="sng" dirty="0">
                <a:solidFill>
                  <a:srgbClr val="C00000"/>
                </a:solidFill>
                <a:ea typeface="ＭＳ Ｐゴシック" charset="-128"/>
              </a:rPr>
              <a:t>future</a:t>
            </a:r>
            <a:r>
              <a:rPr lang="en-US" altLang="en-US" dirty="0">
                <a:solidFill>
                  <a:srgbClr val="C00000"/>
                </a:solidFill>
                <a:ea typeface="ＭＳ Ｐゴシック" charset="-128"/>
              </a:rPr>
              <a:t>.</a:t>
            </a:r>
            <a:br>
              <a:rPr lang="en-US" altLang="en-US" dirty="0">
                <a:ea typeface="ＭＳ Ｐゴシック" charset="-128"/>
              </a:rPr>
            </a:br>
            <a:endParaRPr lang="en-US" altLang="en-US" dirty="0">
              <a:ea typeface="ＭＳ Ｐゴシック" charset="-128"/>
            </a:endParaRP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How does one write such 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a highly reusable, extensible program?</a:t>
            </a:r>
          </a:p>
        </p:txBody>
      </p:sp>
      <p:pic>
        <p:nvPicPr>
          <p:cNvPr id="5632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1935163"/>
            <a:ext cx="263525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4" name="Picture 7" descr="octopusinterview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388" y="3194050"/>
            <a:ext cx="2855912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2413" y="3200400"/>
            <a:ext cx="1220787" cy="216535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charset="0"/>
              </a:rPr>
              <a:t>%</a:t>
            </a:r>
          </a:p>
        </p:txBody>
      </p:sp>
      <p:sp>
        <p:nvSpPr>
          <p:cNvPr id="7" name="Oval 6"/>
          <p:cNvSpPr/>
          <p:nvPr/>
        </p:nvSpPr>
        <p:spPr>
          <a:xfrm>
            <a:off x="6726238" y="2224088"/>
            <a:ext cx="131762" cy="1571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sp>
        <p:nvSpPr>
          <p:cNvPr id="56327" name="Rounded Rectangular Callout 11"/>
          <p:cNvSpPr>
            <a:spLocks noChangeArrowheads="1"/>
          </p:cNvSpPr>
          <p:nvPr/>
        </p:nvSpPr>
        <p:spPr bwMode="auto">
          <a:xfrm>
            <a:off x="7086600" y="531670"/>
            <a:ext cx="1752600" cy="1143000"/>
          </a:xfrm>
          <a:prstGeom prst="wedgeRoundRectCallout">
            <a:avLst>
              <a:gd name="adj1" fmla="val 22111"/>
              <a:gd name="adj2" fmla="val 181300"/>
              <a:gd name="adj3" fmla="val 16667"/>
            </a:avLst>
          </a:prstGeom>
          <a:solidFill>
            <a:schemeClr val="bg1"/>
          </a:solidFill>
          <a:ln w="57150">
            <a:solidFill>
              <a:srgbClr val="434343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 sz="3200" b="1">
                <a:solidFill>
                  <a:srgbClr val="2E2B31"/>
                </a:solidFill>
                <a:latin typeface="Calibri" charset="0"/>
              </a:rPr>
              <a:t>Next move?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8C4F834-B136-0C87-897A-37EF83B38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B1B8BD3-7BD0-564E-808A-8AE5F529091F}" type="slidenum">
              <a:rPr lang="en-US" altLang="en-US" sz="1200">
                <a:latin typeface="Tahoma" charset="0"/>
              </a:rPr>
              <a:pPr eaLnBrk="1" hangingPunct="1"/>
              <a:t>12</a:t>
            </a:fld>
            <a:endParaRPr lang="en-US" alt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375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What is Polymorphism?</a:t>
            </a:r>
          </a:p>
        </p:txBody>
      </p:sp>
      <p:sp>
        <p:nvSpPr>
          <p:cNvPr id="788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00200"/>
            <a:ext cx="8305800" cy="46482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b="1" dirty="0">
                <a:solidFill>
                  <a:srgbClr val="FF0000"/>
                </a:solidFill>
                <a:ea typeface="ＭＳ Ｐゴシック" charset="-128"/>
              </a:rPr>
              <a:t>polymorphism</a:t>
            </a:r>
            <a:r>
              <a:rPr lang="en-US" altLang="en-US" dirty="0">
                <a:ea typeface="ＭＳ Ｐゴシック" charset="-128"/>
              </a:rPr>
              <a:t>: Ability for the same code to be used with different types of objects and behave differently according to the types of objects.</a:t>
            </a:r>
          </a:p>
          <a:p>
            <a:pPr eaLnBrk="1" hangingPunct="1">
              <a:lnSpc>
                <a:spcPct val="120000"/>
              </a:lnSpc>
            </a:pPr>
            <a:endParaRPr lang="en-US" altLang="en-US" dirty="0">
              <a:ea typeface="ＭＳ Ｐゴシック" charset="-128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The foundation of polymorphism is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dynamic typing</a:t>
            </a:r>
            <a:r>
              <a:rPr lang="en-US" altLang="en-US" dirty="0">
                <a:ea typeface="ＭＳ Ｐゴシック" charset="-128"/>
              </a:rPr>
              <a:t>: </a:t>
            </a:r>
            <a:r>
              <a:rPr lang="en-US" altLang="en-US" dirty="0"/>
              <a:t>t</a:t>
            </a:r>
            <a:r>
              <a:rPr lang="en-US" dirty="0"/>
              <a:t>he method invoked is always determined by the object, not the class. </a:t>
            </a:r>
          </a:p>
          <a:p>
            <a:pPr eaLnBrk="1" hangingPunct="1">
              <a:lnSpc>
                <a:spcPct val="120000"/>
              </a:lnSpc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1CF1E46C-35E2-1374-A185-DCBD72F7C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B1B8BD3-7BD0-564E-808A-8AE5F529091F}" type="slidenum">
              <a:rPr lang="en-US" altLang="en-US" sz="1200">
                <a:latin typeface="Tahoma" charset="0"/>
              </a:rPr>
              <a:pPr eaLnBrk="1" hangingPunct="1"/>
              <a:t>13</a:t>
            </a:fld>
            <a:endParaRPr lang="en-US" alt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0468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7B78D8A-5D3A-EE44-A2C6-CFD462BDF6EB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14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>
                <a:ea typeface="ＭＳ Ｐゴシック" charset="-128"/>
              </a:rPr>
              <a:t>Recap: Reference Variables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77200" cy="4953000"/>
          </a:xfrm>
          <a:noFill/>
        </p:spPr>
        <p:txBody>
          <a:bodyPr lIns="92075" tIns="46038" rIns="92075" bIns="46038"/>
          <a:lstStyle/>
          <a:p>
            <a:r>
              <a:rPr lang="en-US" altLang="en-US">
                <a:ea typeface="ＭＳ Ｐゴシック" charset="-128"/>
              </a:rPr>
              <a:t>Interaction with an object occurs through object reference variables</a:t>
            </a:r>
          </a:p>
          <a:p>
            <a:endParaRPr lang="en-US" altLang="en-US">
              <a:ea typeface="ＭＳ Ｐゴシック" charset="-128"/>
            </a:endParaRPr>
          </a:p>
          <a:p>
            <a:r>
              <a:rPr lang="en-US" altLang="en-US">
                <a:solidFill>
                  <a:srgbClr val="CC0000"/>
                </a:solidFill>
                <a:ea typeface="ＭＳ Ｐゴシック" charset="-128"/>
              </a:rPr>
              <a:t>An object reference variable holds the reference (address, the location) of an object</a:t>
            </a:r>
          </a:p>
          <a:p>
            <a:pPr>
              <a:buFont typeface="ZapfDingbats" charset="0"/>
              <a:buNone/>
            </a:pPr>
            <a:endParaRPr lang="en-US" altLang="en-US" sz="800"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en-US" sz="2400">
                <a:latin typeface="Courier New" charset="0"/>
                <a:ea typeface="ＭＳ Ｐゴシック" charset="-128"/>
              </a:rPr>
              <a:t>     </a:t>
            </a:r>
            <a:r>
              <a:rPr lang="en-US" altLang="en-US" sz="2000">
                <a:latin typeface="Courier New" charset="0"/>
                <a:ea typeface="ＭＳ Ｐゴシック" charset="-128"/>
              </a:rPr>
              <a:t>ChessPiece bishop1 = new ChessPiece();</a:t>
            </a:r>
          </a:p>
          <a:p>
            <a:pPr>
              <a:buFont typeface="ZapfDingbats" charset="0"/>
              <a:buNone/>
            </a:pPr>
            <a:endParaRPr lang="en-US" altLang="en-US" sz="2000">
              <a:latin typeface="Courier New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endParaRPr lang="en-US" altLang="en-US" sz="2000">
              <a:latin typeface="Courier New" charset="0"/>
              <a:ea typeface="ＭＳ Ｐゴシック" charset="-128"/>
            </a:endParaRPr>
          </a:p>
          <a:p>
            <a:pPr>
              <a:buFont typeface="ZapfDingbats" charset="0"/>
              <a:buNone/>
            </a:pPr>
            <a:endParaRPr lang="en-US" altLang="en-US" sz="2000">
              <a:latin typeface="Courier New" charset="0"/>
              <a:ea typeface="ＭＳ Ｐゴシック" charset="-128"/>
            </a:endParaRPr>
          </a:p>
          <a:p>
            <a:pPr lvl="1">
              <a:buFont typeface="ZapfDingbats" charset="0"/>
              <a:buNone/>
            </a:pPr>
            <a:endParaRPr lang="en-US" altLang="en-US" sz="2000">
              <a:ea typeface="ＭＳ Ｐゴシック" charset="-128"/>
            </a:endParaRP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2970213" y="5535613"/>
            <a:ext cx="442912" cy="377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2590800" y="5105400"/>
            <a:ext cx="1150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  <a:latin typeface="Courier New" charset="0"/>
              </a:rPr>
              <a:t>bishop1</a:t>
            </a:r>
          </a:p>
        </p:txBody>
      </p:sp>
      <p:sp>
        <p:nvSpPr>
          <p:cNvPr id="79878" name="Oval 6"/>
          <p:cNvSpPr>
            <a:spLocks noChangeArrowheads="1"/>
          </p:cNvSpPr>
          <p:nvPr/>
        </p:nvSpPr>
        <p:spPr bwMode="auto">
          <a:xfrm>
            <a:off x="4768850" y="5219700"/>
            <a:ext cx="71438" cy="71438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9879" name="Freeform 7"/>
          <p:cNvSpPr>
            <a:spLocks/>
          </p:cNvSpPr>
          <p:nvPr/>
        </p:nvSpPr>
        <p:spPr bwMode="auto">
          <a:xfrm>
            <a:off x="4668838" y="5253038"/>
            <a:ext cx="325437" cy="715962"/>
          </a:xfrm>
          <a:custGeom>
            <a:avLst/>
            <a:gdLst>
              <a:gd name="T0" fmla="*/ 2147483647 w 205"/>
              <a:gd name="T1" fmla="*/ 0 h 451"/>
              <a:gd name="T2" fmla="*/ 0 w 205"/>
              <a:gd name="T3" fmla="*/ 2147483647 h 451"/>
              <a:gd name="T4" fmla="*/ 2147483647 w 205"/>
              <a:gd name="T5" fmla="*/ 2147483647 h 451"/>
              <a:gd name="T6" fmla="*/ 2147483647 w 205"/>
              <a:gd name="T7" fmla="*/ 0 h 451"/>
              <a:gd name="T8" fmla="*/ 0 60000 65536"/>
              <a:gd name="T9" fmla="*/ 0 60000 65536"/>
              <a:gd name="T10" fmla="*/ 0 60000 65536"/>
              <a:gd name="T11" fmla="*/ 0 60000 65536"/>
              <a:gd name="T12" fmla="*/ 0 w 205"/>
              <a:gd name="T13" fmla="*/ 0 h 451"/>
              <a:gd name="T14" fmla="*/ 205 w 205"/>
              <a:gd name="T15" fmla="*/ 451 h 45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" h="451">
                <a:moveTo>
                  <a:pt x="81" y="0"/>
                </a:moveTo>
                <a:lnTo>
                  <a:pt x="0" y="450"/>
                </a:lnTo>
                <a:lnTo>
                  <a:pt x="204" y="450"/>
                </a:lnTo>
                <a:lnTo>
                  <a:pt x="81" y="0"/>
                </a:lnTo>
              </a:path>
            </a:pathLst>
          </a:custGeom>
          <a:solidFill>
            <a:srgbClr val="0000FF"/>
          </a:soli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0" name="Freeform 8"/>
          <p:cNvSpPr>
            <a:spLocks/>
          </p:cNvSpPr>
          <p:nvPr/>
        </p:nvSpPr>
        <p:spPr bwMode="auto">
          <a:xfrm>
            <a:off x="4675188" y="5259388"/>
            <a:ext cx="273050" cy="111125"/>
          </a:xfrm>
          <a:custGeom>
            <a:avLst/>
            <a:gdLst>
              <a:gd name="T0" fmla="*/ 0 w 172"/>
              <a:gd name="T1" fmla="*/ 2147483647 h 70"/>
              <a:gd name="T2" fmla="*/ 2147483647 w 172"/>
              <a:gd name="T3" fmla="*/ 2147483647 h 70"/>
              <a:gd name="T4" fmla="*/ 2147483647 w 172"/>
              <a:gd name="T5" fmla="*/ 0 h 70"/>
              <a:gd name="T6" fmla="*/ 0 w 172"/>
              <a:gd name="T7" fmla="*/ 2147483647 h 70"/>
              <a:gd name="T8" fmla="*/ 0 60000 65536"/>
              <a:gd name="T9" fmla="*/ 0 60000 65536"/>
              <a:gd name="T10" fmla="*/ 0 60000 65536"/>
              <a:gd name="T11" fmla="*/ 0 60000 65536"/>
              <a:gd name="T12" fmla="*/ 0 w 172"/>
              <a:gd name="T13" fmla="*/ 0 h 70"/>
              <a:gd name="T14" fmla="*/ 172 w 172"/>
              <a:gd name="T15" fmla="*/ 70 h 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2" h="70">
                <a:moveTo>
                  <a:pt x="0" y="69"/>
                </a:moveTo>
                <a:lnTo>
                  <a:pt x="171" y="69"/>
                </a:lnTo>
                <a:lnTo>
                  <a:pt x="81" y="0"/>
                </a:lnTo>
                <a:lnTo>
                  <a:pt x="0" y="69"/>
                </a:lnTo>
              </a:path>
            </a:pathLst>
          </a:custGeom>
          <a:solidFill>
            <a:schemeClr val="hlink"/>
          </a:soli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1" name="Line 9"/>
          <p:cNvSpPr>
            <a:spLocks noChangeShapeType="1"/>
          </p:cNvSpPr>
          <p:nvPr/>
        </p:nvSpPr>
        <p:spPr bwMode="auto">
          <a:xfrm>
            <a:off x="3203575" y="5724525"/>
            <a:ext cx="11033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2" name="Rectangle 10"/>
          <p:cNvSpPr>
            <a:spLocks noChangeArrowheads="1"/>
          </p:cNvSpPr>
          <p:nvPr/>
        </p:nvSpPr>
        <p:spPr bwMode="auto">
          <a:xfrm>
            <a:off x="4579938" y="5910263"/>
            <a:ext cx="508000" cy="109537"/>
          </a:xfrm>
          <a:prstGeom prst="rect">
            <a:avLst/>
          </a:prstGeom>
          <a:solidFill>
            <a:srgbClr val="3366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933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7CE89C3-969C-A949-ABD8-ABA6A15C78C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15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ea typeface="ＭＳ Ｐゴシック" charset="-128"/>
              </a:rPr>
              <a:t>Recap: Object Reference Variable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>
                <a:ea typeface="ＭＳ Ｐゴシック" charset="-128"/>
              </a:rPr>
              <a:t>Object reference variable assignment copies address, creating aliases</a:t>
            </a:r>
            <a:br>
              <a:rPr lang="en-US" altLang="en-US">
                <a:ea typeface="ＭＳ Ｐゴシック" charset="-128"/>
              </a:rPr>
            </a:br>
            <a:endParaRPr lang="en-US" altLang="en-US"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en-US">
                <a:latin typeface="Courier New" charset="0"/>
                <a:ea typeface="ＭＳ Ｐゴシック" charset="-128"/>
              </a:rPr>
              <a:t>          bishop2 = bishop1;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36638" y="3648075"/>
            <a:ext cx="3024187" cy="2447925"/>
            <a:chOff x="653" y="1973"/>
            <a:chExt cx="1905" cy="1542"/>
          </a:xfrm>
        </p:grpSpPr>
        <p:sp>
          <p:nvSpPr>
            <p:cNvPr id="81943" name="Rectangle 5"/>
            <p:cNvSpPr>
              <a:spLocks noChangeArrowheads="1"/>
            </p:cNvSpPr>
            <p:nvPr/>
          </p:nvSpPr>
          <p:spPr bwMode="auto">
            <a:xfrm>
              <a:off x="1199" y="1973"/>
              <a:ext cx="47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600" u="sng">
                  <a:solidFill>
                    <a:srgbClr val="000000"/>
                  </a:solidFill>
                </a:rPr>
                <a:t>Before</a:t>
              </a:r>
            </a:p>
          </p:txBody>
        </p:sp>
        <p:sp>
          <p:nvSpPr>
            <p:cNvPr id="81944" name="Rectangle 6"/>
            <p:cNvSpPr>
              <a:spLocks noChangeArrowheads="1"/>
            </p:cNvSpPr>
            <p:nvPr/>
          </p:nvSpPr>
          <p:spPr bwMode="auto">
            <a:xfrm>
              <a:off x="892" y="2670"/>
              <a:ext cx="279" cy="23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81945" name="Rectangle 7"/>
            <p:cNvSpPr>
              <a:spLocks noChangeArrowheads="1"/>
            </p:cNvSpPr>
            <p:nvPr/>
          </p:nvSpPr>
          <p:spPr bwMode="auto">
            <a:xfrm>
              <a:off x="653" y="2399"/>
              <a:ext cx="66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600">
                  <a:solidFill>
                    <a:srgbClr val="000000"/>
                  </a:solidFill>
                  <a:latin typeface="Courier New" charset="0"/>
                </a:rPr>
                <a:t>bishop1</a:t>
              </a:r>
            </a:p>
          </p:txBody>
        </p:sp>
        <p:grpSp>
          <p:nvGrpSpPr>
            <p:cNvPr id="81946" name="Group 8"/>
            <p:cNvGrpSpPr>
              <a:grpSpLocks/>
            </p:cNvGrpSpPr>
            <p:nvPr/>
          </p:nvGrpSpPr>
          <p:grpSpPr bwMode="auto">
            <a:xfrm>
              <a:off x="1297" y="3011"/>
              <a:ext cx="320" cy="504"/>
              <a:chOff x="1297" y="3011"/>
              <a:chExt cx="320" cy="504"/>
            </a:xfrm>
          </p:grpSpPr>
          <p:sp>
            <p:nvSpPr>
              <p:cNvPr id="81956" name="Oval 9"/>
              <p:cNvSpPr>
                <a:spLocks noChangeArrowheads="1"/>
              </p:cNvSpPr>
              <p:nvPr/>
            </p:nvSpPr>
            <p:spPr bwMode="auto">
              <a:xfrm>
                <a:off x="1416" y="3011"/>
                <a:ext cx="45" cy="45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6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957" name="Rectangle 10"/>
              <p:cNvSpPr>
                <a:spLocks noChangeArrowheads="1"/>
              </p:cNvSpPr>
              <p:nvPr/>
            </p:nvSpPr>
            <p:spPr bwMode="auto">
              <a:xfrm>
                <a:off x="1297" y="3446"/>
                <a:ext cx="320" cy="69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6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958" name="Freeform 11"/>
              <p:cNvSpPr>
                <a:spLocks/>
              </p:cNvSpPr>
              <p:nvPr/>
            </p:nvSpPr>
            <p:spPr bwMode="auto">
              <a:xfrm>
                <a:off x="1353" y="3032"/>
                <a:ext cx="205" cy="451"/>
              </a:xfrm>
              <a:custGeom>
                <a:avLst/>
                <a:gdLst>
                  <a:gd name="T0" fmla="*/ 81 w 205"/>
                  <a:gd name="T1" fmla="*/ 0 h 451"/>
                  <a:gd name="T2" fmla="*/ 0 w 205"/>
                  <a:gd name="T3" fmla="*/ 450 h 451"/>
                  <a:gd name="T4" fmla="*/ 204 w 205"/>
                  <a:gd name="T5" fmla="*/ 450 h 451"/>
                  <a:gd name="T6" fmla="*/ 81 w 205"/>
                  <a:gd name="T7" fmla="*/ 0 h 45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5"/>
                  <a:gd name="T13" fmla="*/ 0 h 451"/>
                  <a:gd name="T14" fmla="*/ 205 w 205"/>
                  <a:gd name="T15" fmla="*/ 451 h 45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5" h="451">
                    <a:moveTo>
                      <a:pt x="81" y="0"/>
                    </a:moveTo>
                    <a:lnTo>
                      <a:pt x="0" y="450"/>
                    </a:lnTo>
                    <a:lnTo>
                      <a:pt x="204" y="450"/>
                    </a:lnTo>
                    <a:lnTo>
                      <a:pt x="81" y="0"/>
                    </a:lnTo>
                  </a:path>
                </a:pathLst>
              </a:custGeom>
              <a:solidFill>
                <a:schemeClr val="bg2"/>
              </a:solidFill>
              <a:ln w="12700" cap="rnd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59" name="Freeform 12"/>
              <p:cNvSpPr>
                <a:spLocks/>
              </p:cNvSpPr>
              <p:nvPr/>
            </p:nvSpPr>
            <p:spPr bwMode="auto">
              <a:xfrm>
                <a:off x="1357" y="3036"/>
                <a:ext cx="172" cy="70"/>
              </a:xfrm>
              <a:custGeom>
                <a:avLst/>
                <a:gdLst>
                  <a:gd name="T0" fmla="*/ 0 w 172"/>
                  <a:gd name="T1" fmla="*/ 69 h 70"/>
                  <a:gd name="T2" fmla="*/ 171 w 172"/>
                  <a:gd name="T3" fmla="*/ 69 h 70"/>
                  <a:gd name="T4" fmla="*/ 81 w 172"/>
                  <a:gd name="T5" fmla="*/ 0 h 70"/>
                  <a:gd name="T6" fmla="*/ 0 w 172"/>
                  <a:gd name="T7" fmla="*/ 69 h 7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2"/>
                  <a:gd name="T13" fmla="*/ 0 h 70"/>
                  <a:gd name="T14" fmla="*/ 172 w 172"/>
                  <a:gd name="T15" fmla="*/ 70 h 7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2" h="70">
                    <a:moveTo>
                      <a:pt x="0" y="69"/>
                    </a:moveTo>
                    <a:lnTo>
                      <a:pt x="171" y="69"/>
                    </a:lnTo>
                    <a:lnTo>
                      <a:pt x="81" y="0"/>
                    </a:lnTo>
                    <a:lnTo>
                      <a:pt x="0" y="69"/>
                    </a:lnTo>
                  </a:path>
                </a:pathLst>
              </a:custGeom>
              <a:solidFill>
                <a:schemeClr val="bg2"/>
              </a:solidFill>
              <a:ln w="12700" cap="rnd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1947" name="Arc 13"/>
            <p:cNvSpPr>
              <a:spLocks/>
            </p:cNvSpPr>
            <p:nvPr/>
          </p:nvSpPr>
          <p:spPr bwMode="auto">
            <a:xfrm rot="10800000">
              <a:off x="1037" y="2802"/>
              <a:ext cx="219" cy="436"/>
            </a:xfrm>
            <a:custGeom>
              <a:avLst/>
              <a:gdLst>
                <a:gd name="T0" fmla="*/ 0 w 21600"/>
                <a:gd name="T1" fmla="*/ 0 h 21556"/>
                <a:gd name="T2" fmla="*/ 0 w 21600"/>
                <a:gd name="T3" fmla="*/ 0 h 21556"/>
                <a:gd name="T4" fmla="*/ 0 w 21600"/>
                <a:gd name="T5" fmla="*/ 0 h 21556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56"/>
                <a:gd name="T11" fmla="*/ 21600 w 21600"/>
                <a:gd name="T12" fmla="*/ 21556 h 215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56" fill="none" extrusionOk="0">
                  <a:moveTo>
                    <a:pt x="1377" y="0"/>
                  </a:moveTo>
                  <a:cubicBezTo>
                    <a:pt x="12749" y="726"/>
                    <a:pt x="21600" y="10161"/>
                    <a:pt x="21600" y="21556"/>
                  </a:cubicBezTo>
                </a:path>
                <a:path w="21600" h="21556" stroke="0" extrusionOk="0">
                  <a:moveTo>
                    <a:pt x="1377" y="0"/>
                  </a:moveTo>
                  <a:cubicBezTo>
                    <a:pt x="12749" y="726"/>
                    <a:pt x="21600" y="10161"/>
                    <a:pt x="21600" y="21556"/>
                  </a:cubicBezTo>
                  <a:lnTo>
                    <a:pt x="0" y="21556"/>
                  </a:lnTo>
                  <a:lnTo>
                    <a:pt x="1377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stealth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8" name="Rectangle 14"/>
            <p:cNvSpPr>
              <a:spLocks noChangeArrowheads="1"/>
            </p:cNvSpPr>
            <p:nvPr/>
          </p:nvSpPr>
          <p:spPr bwMode="auto">
            <a:xfrm>
              <a:off x="1833" y="2670"/>
              <a:ext cx="279" cy="23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81949" name="Rectangle 15"/>
            <p:cNvSpPr>
              <a:spLocks noChangeArrowheads="1"/>
            </p:cNvSpPr>
            <p:nvPr/>
          </p:nvSpPr>
          <p:spPr bwMode="auto">
            <a:xfrm>
              <a:off x="1594" y="2399"/>
              <a:ext cx="66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600">
                  <a:solidFill>
                    <a:srgbClr val="000000"/>
                  </a:solidFill>
                  <a:latin typeface="Courier New" charset="0"/>
                </a:rPr>
                <a:t>bishop2</a:t>
              </a:r>
            </a:p>
          </p:txBody>
        </p:sp>
        <p:sp>
          <p:nvSpPr>
            <p:cNvPr id="81950" name="Arc 16"/>
            <p:cNvSpPr>
              <a:spLocks/>
            </p:cNvSpPr>
            <p:nvPr/>
          </p:nvSpPr>
          <p:spPr bwMode="auto">
            <a:xfrm rot="10800000">
              <a:off x="1978" y="2802"/>
              <a:ext cx="219" cy="436"/>
            </a:xfrm>
            <a:custGeom>
              <a:avLst/>
              <a:gdLst>
                <a:gd name="T0" fmla="*/ 0 w 21600"/>
                <a:gd name="T1" fmla="*/ 0 h 21556"/>
                <a:gd name="T2" fmla="*/ 0 w 21600"/>
                <a:gd name="T3" fmla="*/ 0 h 21556"/>
                <a:gd name="T4" fmla="*/ 0 w 21600"/>
                <a:gd name="T5" fmla="*/ 0 h 21556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56"/>
                <a:gd name="T11" fmla="*/ 21600 w 21600"/>
                <a:gd name="T12" fmla="*/ 21556 h 215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56" fill="none" extrusionOk="0">
                  <a:moveTo>
                    <a:pt x="1377" y="0"/>
                  </a:moveTo>
                  <a:cubicBezTo>
                    <a:pt x="12749" y="726"/>
                    <a:pt x="21600" y="10161"/>
                    <a:pt x="21600" y="21556"/>
                  </a:cubicBezTo>
                </a:path>
                <a:path w="21600" h="21556" stroke="0" extrusionOk="0">
                  <a:moveTo>
                    <a:pt x="1377" y="0"/>
                  </a:moveTo>
                  <a:cubicBezTo>
                    <a:pt x="12749" y="726"/>
                    <a:pt x="21600" y="10161"/>
                    <a:pt x="21600" y="21556"/>
                  </a:cubicBezTo>
                  <a:lnTo>
                    <a:pt x="0" y="21556"/>
                  </a:lnTo>
                  <a:lnTo>
                    <a:pt x="1377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stealth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1951" name="Group 17"/>
            <p:cNvGrpSpPr>
              <a:grpSpLocks/>
            </p:cNvGrpSpPr>
            <p:nvPr/>
          </p:nvGrpSpPr>
          <p:grpSpPr bwMode="auto">
            <a:xfrm>
              <a:off x="2238" y="3011"/>
              <a:ext cx="320" cy="504"/>
              <a:chOff x="2238" y="3011"/>
              <a:chExt cx="320" cy="504"/>
            </a:xfrm>
          </p:grpSpPr>
          <p:sp>
            <p:nvSpPr>
              <p:cNvPr id="81952" name="Freeform 18"/>
              <p:cNvSpPr>
                <a:spLocks/>
              </p:cNvSpPr>
              <p:nvPr/>
            </p:nvSpPr>
            <p:spPr bwMode="auto">
              <a:xfrm>
                <a:off x="2294" y="3032"/>
                <a:ext cx="205" cy="451"/>
              </a:xfrm>
              <a:custGeom>
                <a:avLst/>
                <a:gdLst>
                  <a:gd name="T0" fmla="*/ 81 w 205"/>
                  <a:gd name="T1" fmla="*/ 0 h 451"/>
                  <a:gd name="T2" fmla="*/ 0 w 205"/>
                  <a:gd name="T3" fmla="*/ 450 h 451"/>
                  <a:gd name="T4" fmla="*/ 204 w 205"/>
                  <a:gd name="T5" fmla="*/ 450 h 451"/>
                  <a:gd name="T6" fmla="*/ 81 w 205"/>
                  <a:gd name="T7" fmla="*/ 0 h 45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5"/>
                  <a:gd name="T13" fmla="*/ 0 h 451"/>
                  <a:gd name="T14" fmla="*/ 205 w 205"/>
                  <a:gd name="T15" fmla="*/ 451 h 45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5" h="451">
                    <a:moveTo>
                      <a:pt x="81" y="0"/>
                    </a:moveTo>
                    <a:lnTo>
                      <a:pt x="0" y="450"/>
                    </a:lnTo>
                    <a:lnTo>
                      <a:pt x="204" y="450"/>
                    </a:lnTo>
                    <a:lnTo>
                      <a:pt x="81" y="0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53" name="Freeform 19"/>
              <p:cNvSpPr>
                <a:spLocks/>
              </p:cNvSpPr>
              <p:nvPr/>
            </p:nvSpPr>
            <p:spPr bwMode="auto">
              <a:xfrm>
                <a:off x="2298" y="3036"/>
                <a:ext cx="172" cy="70"/>
              </a:xfrm>
              <a:custGeom>
                <a:avLst/>
                <a:gdLst>
                  <a:gd name="T0" fmla="*/ 0 w 172"/>
                  <a:gd name="T1" fmla="*/ 69 h 70"/>
                  <a:gd name="T2" fmla="*/ 171 w 172"/>
                  <a:gd name="T3" fmla="*/ 69 h 70"/>
                  <a:gd name="T4" fmla="*/ 81 w 172"/>
                  <a:gd name="T5" fmla="*/ 0 h 70"/>
                  <a:gd name="T6" fmla="*/ 0 w 172"/>
                  <a:gd name="T7" fmla="*/ 69 h 7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2"/>
                  <a:gd name="T13" fmla="*/ 0 h 70"/>
                  <a:gd name="T14" fmla="*/ 172 w 172"/>
                  <a:gd name="T15" fmla="*/ 70 h 7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2" h="70">
                    <a:moveTo>
                      <a:pt x="0" y="69"/>
                    </a:moveTo>
                    <a:lnTo>
                      <a:pt x="171" y="69"/>
                    </a:lnTo>
                    <a:lnTo>
                      <a:pt x="81" y="0"/>
                    </a:lnTo>
                    <a:lnTo>
                      <a:pt x="0" y="69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54" name="Rectangle 20"/>
              <p:cNvSpPr>
                <a:spLocks noChangeArrowheads="1"/>
              </p:cNvSpPr>
              <p:nvPr/>
            </p:nvSpPr>
            <p:spPr bwMode="auto">
              <a:xfrm>
                <a:off x="2238" y="3446"/>
                <a:ext cx="320" cy="69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6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955" name="Oval 21"/>
              <p:cNvSpPr>
                <a:spLocks noChangeArrowheads="1"/>
              </p:cNvSpPr>
              <p:nvPr/>
            </p:nvSpPr>
            <p:spPr bwMode="auto">
              <a:xfrm>
                <a:off x="2357" y="3011"/>
                <a:ext cx="45" cy="4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60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4914900" y="3648075"/>
            <a:ext cx="3024188" cy="2447925"/>
            <a:chOff x="3096" y="1973"/>
            <a:chExt cx="1905" cy="1542"/>
          </a:xfrm>
        </p:grpSpPr>
        <p:sp>
          <p:nvSpPr>
            <p:cNvPr id="81926" name="Rectangle 23"/>
            <p:cNvSpPr>
              <a:spLocks noChangeArrowheads="1"/>
            </p:cNvSpPr>
            <p:nvPr/>
          </p:nvSpPr>
          <p:spPr bwMode="auto">
            <a:xfrm>
              <a:off x="3642" y="1973"/>
              <a:ext cx="39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600" u="sng">
                  <a:solidFill>
                    <a:srgbClr val="000000"/>
                  </a:solidFill>
                </a:rPr>
                <a:t>After</a:t>
              </a:r>
            </a:p>
          </p:txBody>
        </p:sp>
        <p:sp>
          <p:nvSpPr>
            <p:cNvPr id="81927" name="Rectangle 24"/>
            <p:cNvSpPr>
              <a:spLocks noChangeArrowheads="1"/>
            </p:cNvSpPr>
            <p:nvPr/>
          </p:nvSpPr>
          <p:spPr bwMode="auto">
            <a:xfrm>
              <a:off x="3335" y="2670"/>
              <a:ext cx="279" cy="23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81928" name="Rectangle 25"/>
            <p:cNvSpPr>
              <a:spLocks noChangeArrowheads="1"/>
            </p:cNvSpPr>
            <p:nvPr/>
          </p:nvSpPr>
          <p:spPr bwMode="auto">
            <a:xfrm>
              <a:off x="3096" y="2399"/>
              <a:ext cx="66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600">
                  <a:solidFill>
                    <a:srgbClr val="000000"/>
                  </a:solidFill>
                  <a:latin typeface="Courier New" charset="0"/>
                </a:rPr>
                <a:t>bishop1</a:t>
              </a:r>
            </a:p>
          </p:txBody>
        </p:sp>
        <p:grpSp>
          <p:nvGrpSpPr>
            <p:cNvPr id="81929" name="Group 26"/>
            <p:cNvGrpSpPr>
              <a:grpSpLocks/>
            </p:cNvGrpSpPr>
            <p:nvPr/>
          </p:nvGrpSpPr>
          <p:grpSpPr bwMode="auto">
            <a:xfrm>
              <a:off x="3781" y="3011"/>
              <a:ext cx="320" cy="504"/>
              <a:chOff x="3781" y="3011"/>
              <a:chExt cx="320" cy="504"/>
            </a:xfrm>
          </p:grpSpPr>
          <p:sp>
            <p:nvSpPr>
              <p:cNvPr id="81939" name="Oval 27"/>
              <p:cNvSpPr>
                <a:spLocks noChangeArrowheads="1"/>
              </p:cNvSpPr>
              <p:nvPr/>
            </p:nvSpPr>
            <p:spPr bwMode="auto">
              <a:xfrm>
                <a:off x="3900" y="3011"/>
                <a:ext cx="45" cy="45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6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940" name="Rectangle 28"/>
              <p:cNvSpPr>
                <a:spLocks noChangeArrowheads="1"/>
              </p:cNvSpPr>
              <p:nvPr/>
            </p:nvSpPr>
            <p:spPr bwMode="auto">
              <a:xfrm>
                <a:off x="3781" y="3446"/>
                <a:ext cx="320" cy="69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6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941" name="Freeform 29"/>
              <p:cNvSpPr>
                <a:spLocks/>
              </p:cNvSpPr>
              <p:nvPr/>
            </p:nvSpPr>
            <p:spPr bwMode="auto">
              <a:xfrm>
                <a:off x="3837" y="3032"/>
                <a:ext cx="205" cy="451"/>
              </a:xfrm>
              <a:custGeom>
                <a:avLst/>
                <a:gdLst>
                  <a:gd name="T0" fmla="*/ 81 w 205"/>
                  <a:gd name="T1" fmla="*/ 0 h 451"/>
                  <a:gd name="T2" fmla="*/ 0 w 205"/>
                  <a:gd name="T3" fmla="*/ 450 h 451"/>
                  <a:gd name="T4" fmla="*/ 204 w 205"/>
                  <a:gd name="T5" fmla="*/ 450 h 451"/>
                  <a:gd name="T6" fmla="*/ 81 w 205"/>
                  <a:gd name="T7" fmla="*/ 0 h 45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5"/>
                  <a:gd name="T13" fmla="*/ 0 h 451"/>
                  <a:gd name="T14" fmla="*/ 205 w 205"/>
                  <a:gd name="T15" fmla="*/ 451 h 45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5" h="451">
                    <a:moveTo>
                      <a:pt x="81" y="0"/>
                    </a:moveTo>
                    <a:lnTo>
                      <a:pt x="0" y="450"/>
                    </a:lnTo>
                    <a:lnTo>
                      <a:pt x="204" y="450"/>
                    </a:lnTo>
                    <a:lnTo>
                      <a:pt x="81" y="0"/>
                    </a:lnTo>
                  </a:path>
                </a:pathLst>
              </a:custGeom>
              <a:solidFill>
                <a:schemeClr val="bg2"/>
              </a:solidFill>
              <a:ln w="12700" cap="rnd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2" name="Freeform 30"/>
              <p:cNvSpPr>
                <a:spLocks/>
              </p:cNvSpPr>
              <p:nvPr/>
            </p:nvSpPr>
            <p:spPr bwMode="auto">
              <a:xfrm>
                <a:off x="3841" y="3036"/>
                <a:ext cx="172" cy="70"/>
              </a:xfrm>
              <a:custGeom>
                <a:avLst/>
                <a:gdLst>
                  <a:gd name="T0" fmla="*/ 0 w 172"/>
                  <a:gd name="T1" fmla="*/ 69 h 70"/>
                  <a:gd name="T2" fmla="*/ 171 w 172"/>
                  <a:gd name="T3" fmla="*/ 69 h 70"/>
                  <a:gd name="T4" fmla="*/ 81 w 172"/>
                  <a:gd name="T5" fmla="*/ 0 h 70"/>
                  <a:gd name="T6" fmla="*/ 0 w 172"/>
                  <a:gd name="T7" fmla="*/ 69 h 7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2"/>
                  <a:gd name="T13" fmla="*/ 0 h 70"/>
                  <a:gd name="T14" fmla="*/ 172 w 172"/>
                  <a:gd name="T15" fmla="*/ 70 h 7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2" h="70">
                    <a:moveTo>
                      <a:pt x="0" y="69"/>
                    </a:moveTo>
                    <a:lnTo>
                      <a:pt x="171" y="69"/>
                    </a:lnTo>
                    <a:lnTo>
                      <a:pt x="81" y="0"/>
                    </a:lnTo>
                    <a:lnTo>
                      <a:pt x="0" y="69"/>
                    </a:lnTo>
                  </a:path>
                </a:pathLst>
              </a:custGeom>
              <a:solidFill>
                <a:schemeClr val="bg2"/>
              </a:solidFill>
              <a:ln w="12700" cap="rnd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1930" name="Arc 31"/>
            <p:cNvSpPr>
              <a:spLocks/>
            </p:cNvSpPr>
            <p:nvPr/>
          </p:nvSpPr>
          <p:spPr bwMode="auto">
            <a:xfrm rot="10800000">
              <a:off x="3480" y="2802"/>
              <a:ext cx="219" cy="436"/>
            </a:xfrm>
            <a:custGeom>
              <a:avLst/>
              <a:gdLst>
                <a:gd name="T0" fmla="*/ 0 w 21600"/>
                <a:gd name="T1" fmla="*/ 0 h 21556"/>
                <a:gd name="T2" fmla="*/ 0 w 21600"/>
                <a:gd name="T3" fmla="*/ 0 h 21556"/>
                <a:gd name="T4" fmla="*/ 0 w 21600"/>
                <a:gd name="T5" fmla="*/ 0 h 21556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56"/>
                <a:gd name="T11" fmla="*/ 21600 w 21600"/>
                <a:gd name="T12" fmla="*/ 21556 h 215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56" fill="none" extrusionOk="0">
                  <a:moveTo>
                    <a:pt x="1377" y="0"/>
                  </a:moveTo>
                  <a:cubicBezTo>
                    <a:pt x="12749" y="726"/>
                    <a:pt x="21600" y="10161"/>
                    <a:pt x="21600" y="21556"/>
                  </a:cubicBezTo>
                </a:path>
                <a:path w="21600" h="21556" stroke="0" extrusionOk="0">
                  <a:moveTo>
                    <a:pt x="1377" y="0"/>
                  </a:moveTo>
                  <a:cubicBezTo>
                    <a:pt x="12749" y="726"/>
                    <a:pt x="21600" y="10161"/>
                    <a:pt x="21600" y="21556"/>
                  </a:cubicBezTo>
                  <a:lnTo>
                    <a:pt x="0" y="21556"/>
                  </a:lnTo>
                  <a:lnTo>
                    <a:pt x="1377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stealth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1" name="Rectangle 32"/>
            <p:cNvSpPr>
              <a:spLocks noChangeArrowheads="1"/>
            </p:cNvSpPr>
            <p:nvPr/>
          </p:nvSpPr>
          <p:spPr bwMode="auto">
            <a:xfrm>
              <a:off x="4276" y="2670"/>
              <a:ext cx="279" cy="23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81932" name="Rectangle 33"/>
            <p:cNvSpPr>
              <a:spLocks noChangeArrowheads="1"/>
            </p:cNvSpPr>
            <p:nvPr/>
          </p:nvSpPr>
          <p:spPr bwMode="auto">
            <a:xfrm>
              <a:off x="4037" y="2399"/>
              <a:ext cx="66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600">
                  <a:solidFill>
                    <a:srgbClr val="000000"/>
                  </a:solidFill>
                  <a:latin typeface="Courier New" charset="0"/>
                </a:rPr>
                <a:t>bishop2</a:t>
              </a:r>
            </a:p>
          </p:txBody>
        </p:sp>
        <p:sp>
          <p:nvSpPr>
            <p:cNvPr id="81933" name="Arc 34"/>
            <p:cNvSpPr>
              <a:spLocks/>
            </p:cNvSpPr>
            <p:nvPr/>
          </p:nvSpPr>
          <p:spPr bwMode="auto">
            <a:xfrm rot="10800000">
              <a:off x="4204" y="2800"/>
              <a:ext cx="219" cy="436"/>
            </a:xfrm>
            <a:custGeom>
              <a:avLst/>
              <a:gdLst>
                <a:gd name="T0" fmla="*/ 0 w 21600"/>
                <a:gd name="T1" fmla="*/ 0 h 21550"/>
                <a:gd name="T2" fmla="*/ 0 w 21600"/>
                <a:gd name="T3" fmla="*/ 0 h 21550"/>
                <a:gd name="T4" fmla="*/ 0 w 21600"/>
                <a:gd name="T5" fmla="*/ 0 h 2155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50"/>
                <a:gd name="T11" fmla="*/ 21600 w 21600"/>
                <a:gd name="T12" fmla="*/ 21550 h 2155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50" fill="none" extrusionOk="0">
                  <a:moveTo>
                    <a:pt x="0" y="21550"/>
                  </a:moveTo>
                  <a:cubicBezTo>
                    <a:pt x="0" y="10193"/>
                    <a:pt x="8794" y="776"/>
                    <a:pt x="20124" y="0"/>
                  </a:cubicBezTo>
                </a:path>
                <a:path w="21600" h="21550" stroke="0" extrusionOk="0">
                  <a:moveTo>
                    <a:pt x="0" y="21550"/>
                  </a:moveTo>
                  <a:cubicBezTo>
                    <a:pt x="0" y="10193"/>
                    <a:pt x="8794" y="776"/>
                    <a:pt x="20124" y="0"/>
                  </a:cubicBezTo>
                  <a:lnTo>
                    <a:pt x="21600" y="21550"/>
                  </a:lnTo>
                  <a:lnTo>
                    <a:pt x="0" y="2155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1934" name="Group 35"/>
            <p:cNvGrpSpPr>
              <a:grpSpLocks/>
            </p:cNvGrpSpPr>
            <p:nvPr/>
          </p:nvGrpSpPr>
          <p:grpSpPr bwMode="auto">
            <a:xfrm>
              <a:off x="4681" y="3011"/>
              <a:ext cx="320" cy="504"/>
              <a:chOff x="4681" y="3011"/>
              <a:chExt cx="320" cy="504"/>
            </a:xfrm>
          </p:grpSpPr>
          <p:sp>
            <p:nvSpPr>
              <p:cNvPr id="81935" name="Freeform 36"/>
              <p:cNvSpPr>
                <a:spLocks/>
              </p:cNvSpPr>
              <p:nvPr/>
            </p:nvSpPr>
            <p:spPr bwMode="auto">
              <a:xfrm>
                <a:off x="4737" y="3032"/>
                <a:ext cx="205" cy="451"/>
              </a:xfrm>
              <a:custGeom>
                <a:avLst/>
                <a:gdLst>
                  <a:gd name="T0" fmla="*/ 81 w 205"/>
                  <a:gd name="T1" fmla="*/ 0 h 451"/>
                  <a:gd name="T2" fmla="*/ 0 w 205"/>
                  <a:gd name="T3" fmla="*/ 450 h 451"/>
                  <a:gd name="T4" fmla="*/ 204 w 205"/>
                  <a:gd name="T5" fmla="*/ 450 h 451"/>
                  <a:gd name="T6" fmla="*/ 81 w 205"/>
                  <a:gd name="T7" fmla="*/ 0 h 45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5"/>
                  <a:gd name="T13" fmla="*/ 0 h 451"/>
                  <a:gd name="T14" fmla="*/ 205 w 205"/>
                  <a:gd name="T15" fmla="*/ 451 h 45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5" h="451">
                    <a:moveTo>
                      <a:pt x="81" y="0"/>
                    </a:moveTo>
                    <a:lnTo>
                      <a:pt x="0" y="450"/>
                    </a:lnTo>
                    <a:lnTo>
                      <a:pt x="204" y="450"/>
                    </a:lnTo>
                    <a:lnTo>
                      <a:pt x="81" y="0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6" name="Freeform 37"/>
              <p:cNvSpPr>
                <a:spLocks/>
              </p:cNvSpPr>
              <p:nvPr/>
            </p:nvSpPr>
            <p:spPr bwMode="auto">
              <a:xfrm>
                <a:off x="4741" y="3036"/>
                <a:ext cx="172" cy="70"/>
              </a:xfrm>
              <a:custGeom>
                <a:avLst/>
                <a:gdLst>
                  <a:gd name="T0" fmla="*/ 0 w 172"/>
                  <a:gd name="T1" fmla="*/ 69 h 70"/>
                  <a:gd name="T2" fmla="*/ 171 w 172"/>
                  <a:gd name="T3" fmla="*/ 69 h 70"/>
                  <a:gd name="T4" fmla="*/ 81 w 172"/>
                  <a:gd name="T5" fmla="*/ 0 h 70"/>
                  <a:gd name="T6" fmla="*/ 0 w 172"/>
                  <a:gd name="T7" fmla="*/ 69 h 7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2"/>
                  <a:gd name="T13" fmla="*/ 0 h 70"/>
                  <a:gd name="T14" fmla="*/ 172 w 172"/>
                  <a:gd name="T15" fmla="*/ 70 h 7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2" h="70">
                    <a:moveTo>
                      <a:pt x="0" y="69"/>
                    </a:moveTo>
                    <a:lnTo>
                      <a:pt x="171" y="69"/>
                    </a:lnTo>
                    <a:lnTo>
                      <a:pt x="81" y="0"/>
                    </a:lnTo>
                    <a:lnTo>
                      <a:pt x="0" y="69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7" name="Rectangle 38"/>
              <p:cNvSpPr>
                <a:spLocks noChangeArrowheads="1"/>
              </p:cNvSpPr>
              <p:nvPr/>
            </p:nvSpPr>
            <p:spPr bwMode="auto">
              <a:xfrm>
                <a:off x="4681" y="3446"/>
                <a:ext cx="320" cy="69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600">
                  <a:solidFill>
                    <a:srgbClr val="000000"/>
                  </a:solidFill>
                </a:endParaRPr>
              </a:p>
            </p:txBody>
          </p:sp>
          <p:sp>
            <p:nvSpPr>
              <p:cNvPr id="81938" name="Oval 39"/>
              <p:cNvSpPr>
                <a:spLocks noChangeArrowheads="1"/>
              </p:cNvSpPr>
              <p:nvPr/>
            </p:nvSpPr>
            <p:spPr bwMode="auto">
              <a:xfrm>
                <a:off x="4800" y="3011"/>
                <a:ext cx="45" cy="4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600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0550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28600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ea typeface="ＭＳ Ｐゴシック" charset="-128"/>
              </a:rPr>
              <a:t>Requirements </a:t>
            </a:r>
            <a:r>
              <a:rPr lang="en-US" altLang="en-US" sz="3600">
                <a:ea typeface="ＭＳ Ｐゴシック" charset="-128"/>
              </a:rPr>
              <a:t>on Polymorphic Code</a:t>
            </a:r>
            <a:endParaRPr lang="en-US" altLang="en-US" sz="3600" dirty="0">
              <a:ea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19200" y="1943826"/>
            <a:ext cx="2590800" cy="2055947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342900" lvl="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en-US" sz="2200" kern="0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X  x;</a:t>
            </a:r>
          </a:p>
          <a:p>
            <a:pPr marL="342900" lvl="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is-IS" altLang="en-US" sz="2200" kern="0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…</a:t>
            </a:r>
            <a:endParaRPr lang="en-US" altLang="en-US" sz="2200" kern="0" dirty="0">
              <a:solidFill>
                <a:srgbClr val="000000"/>
              </a:solidFill>
              <a:latin typeface="Courier New" charset="0"/>
              <a:cs typeface="ＭＳ Ｐゴシック" charset="0"/>
            </a:endParaRPr>
          </a:p>
          <a:p>
            <a:pPr marL="342900" lvl="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en-US" sz="2200" kern="0" dirty="0" err="1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x.method</a:t>
            </a:r>
            <a:r>
              <a:rPr lang="en-US" altLang="en-US" sz="2200" kern="0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();</a:t>
            </a:r>
          </a:p>
          <a:p>
            <a:pPr marL="342900" lvl="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is-IS" altLang="ja-JP" sz="2200" kern="0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…</a:t>
            </a:r>
          </a:p>
          <a:p>
            <a:pPr marL="342900" lvl="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ja-JP" sz="2200" kern="0" dirty="0" err="1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x.method</a:t>
            </a:r>
            <a:r>
              <a:rPr lang="en-US" altLang="ja-JP" sz="2200" kern="0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();</a:t>
            </a:r>
          </a:p>
        </p:txBody>
      </p:sp>
      <p:sp>
        <p:nvSpPr>
          <p:cNvPr id="5" name="Rectangular Callout 4"/>
          <p:cNvSpPr/>
          <p:nvPr/>
        </p:nvSpPr>
        <p:spPr bwMode="auto">
          <a:xfrm>
            <a:off x="5245100" y="1600200"/>
            <a:ext cx="2057400" cy="877161"/>
          </a:xfrm>
          <a:prstGeom prst="wedgeRectCallout">
            <a:avLst>
              <a:gd name="adj1" fmla="val -185948"/>
              <a:gd name="adj2" fmla="val 16329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x can point to different types of objects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257800" y="3333752"/>
            <a:ext cx="2082800" cy="628648"/>
            <a:chOff x="5257800" y="3333752"/>
            <a:chExt cx="2082800" cy="628648"/>
          </a:xfrm>
        </p:grpSpPr>
        <p:sp>
          <p:nvSpPr>
            <p:cNvPr id="6" name="Rectangular Callout 5"/>
            <p:cNvSpPr/>
            <p:nvPr/>
          </p:nvSpPr>
          <p:spPr bwMode="auto">
            <a:xfrm>
              <a:off x="5283200" y="3352800"/>
              <a:ext cx="2057400" cy="609600"/>
            </a:xfrm>
            <a:prstGeom prst="wedgeRectCallout">
              <a:avLst>
                <a:gd name="adj1" fmla="val -159405"/>
                <a:gd name="adj2" fmla="val -96217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16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method() exists in these different </a:t>
              </a:r>
              <a:r>
                <a:rPr lang="en-US" sz="1600" dirty="0" err="1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obejcts</a:t>
              </a:r>
              <a:endPara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7" name="Rectangular Callout 6"/>
            <p:cNvSpPr/>
            <p:nvPr/>
          </p:nvSpPr>
          <p:spPr bwMode="auto">
            <a:xfrm>
              <a:off x="5257800" y="3333752"/>
              <a:ext cx="2057400" cy="609600"/>
            </a:xfrm>
            <a:prstGeom prst="wedgeRectCallout">
              <a:avLst>
                <a:gd name="adj1" fmla="val -161256"/>
                <a:gd name="adj2" fmla="val 5866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16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method() exists in these different objects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419600" y="4305300"/>
            <a:ext cx="2057400" cy="609600"/>
            <a:chOff x="4419600" y="4305300"/>
            <a:chExt cx="2057400" cy="609600"/>
          </a:xfrm>
        </p:grpSpPr>
        <p:sp>
          <p:nvSpPr>
            <p:cNvPr id="8" name="Rectangular Callout 7"/>
            <p:cNvSpPr/>
            <p:nvPr/>
          </p:nvSpPr>
          <p:spPr bwMode="auto">
            <a:xfrm>
              <a:off x="4419600" y="4305300"/>
              <a:ext cx="2057400" cy="609600"/>
            </a:xfrm>
            <a:prstGeom prst="wedgeRectCallout">
              <a:avLst>
                <a:gd name="adj1" fmla="val -128541"/>
                <a:gd name="adj2" fmla="val -239967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16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method() exists in these different </a:t>
              </a:r>
              <a:r>
                <a:rPr lang="en-US" sz="1600" dirty="0" err="1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obejcts</a:t>
              </a:r>
              <a:endPara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9" name="Rectangular Callout 8"/>
            <p:cNvSpPr/>
            <p:nvPr/>
          </p:nvSpPr>
          <p:spPr bwMode="auto">
            <a:xfrm>
              <a:off x="4419600" y="4305300"/>
              <a:ext cx="2057400" cy="609600"/>
            </a:xfrm>
            <a:prstGeom prst="wedgeRectCallout">
              <a:avLst>
                <a:gd name="adj1" fmla="val -135948"/>
                <a:gd name="adj2" fmla="val -117050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16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method() behaves differently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533400" y="5295900"/>
            <a:ext cx="8305800" cy="1388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1" hangingPunct="1">
              <a:lnSpc>
                <a:spcPct val="120000"/>
              </a:lnSpc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en-US" sz="2400" b="1" kern="0">
                <a:solidFill>
                  <a:srgbClr val="FF0000"/>
                </a:solidFill>
                <a:latin typeface="Comic Sans MS"/>
                <a:cs typeface="ＭＳ Ｐゴシック" charset="0"/>
              </a:rPr>
              <a:t>polymorphism</a:t>
            </a:r>
            <a:r>
              <a:rPr lang="en-US" altLang="en-US" sz="2400" kern="0">
                <a:solidFill>
                  <a:srgbClr val="000000"/>
                </a:solidFill>
                <a:latin typeface="Comic Sans MS"/>
                <a:cs typeface="ＭＳ Ｐゴシック" charset="0"/>
              </a:rPr>
              <a:t>: Ability for the same code to be used with different types of objects and behave differently according to the types of objects.</a:t>
            </a:r>
            <a:endParaRPr lang="en-US" altLang="en-US" sz="2400" kern="0" dirty="0">
              <a:solidFill>
                <a:srgbClr val="000000"/>
              </a:solidFill>
              <a:latin typeface="Comic Sans MS"/>
              <a:cs typeface="ＭＳ Ｐゴシック" charset="0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B890DEE-3C1C-2783-F48E-C8FC02CFA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7CE89C3-969C-A949-ABD8-ABA6A15C78C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16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297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ea typeface="ＭＳ Ｐゴシック" charset="-128"/>
              </a:rPr>
              <a:t>Polymorphism through Inheritance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3716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Same reference points to different types of objects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A variable of type </a:t>
            </a:r>
            <a:r>
              <a:rPr lang="en-US" altLang="en-US" i="1" dirty="0">
                <a:latin typeface="Courier New" charset="0"/>
                <a:ea typeface="ＭＳ Ｐゴシック" charset="-128"/>
              </a:rPr>
              <a:t>T</a:t>
            </a:r>
            <a:r>
              <a:rPr lang="en-US" altLang="en-US" dirty="0">
                <a:ea typeface="ＭＳ Ｐゴシック" charset="-128"/>
              </a:rPr>
              <a:t> can hold an object of class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T</a:t>
            </a:r>
            <a:r>
              <a:rPr lang="en-US" altLang="en-US" dirty="0">
                <a:ea typeface="ＭＳ Ｐゴシック" charset="-128"/>
              </a:rPr>
              <a:t> or descendent</a:t>
            </a:r>
            <a:r>
              <a:rPr lang="en-US" altLang="zh-CN" dirty="0">
                <a:ea typeface="ＭＳ Ｐゴシック" charset="-128"/>
              </a:rPr>
              <a:t>(</a:t>
            </a:r>
            <a:r>
              <a:rPr lang="zh-CN" altLang="en-US" dirty="0">
                <a:ea typeface="ＭＳ Ｐゴシック" charset="-128"/>
              </a:rPr>
              <a:t>后代</a:t>
            </a:r>
            <a:r>
              <a:rPr lang="en-US" altLang="zh-CN" dirty="0">
                <a:ea typeface="ＭＳ Ｐゴシック" charset="-128"/>
              </a:rPr>
              <a:t>)</a:t>
            </a:r>
            <a:r>
              <a:rPr lang="en-US" altLang="en-US" dirty="0">
                <a:ea typeface="ＭＳ Ｐゴシック" charset="-128"/>
              </a:rPr>
              <a:t> of </a:t>
            </a:r>
            <a:r>
              <a:rPr lang="en-US" altLang="en-US" i="1" dirty="0">
                <a:latin typeface="Courier New" charset="0"/>
                <a:ea typeface="ＭＳ Ｐゴシック" charset="-128"/>
              </a:rPr>
              <a:t>T</a:t>
            </a:r>
            <a:r>
              <a:rPr lang="en-US" altLang="en-US" dirty="0">
                <a:ea typeface="ＭＳ Ｐゴシック" charset="-128"/>
              </a:rPr>
              <a:t>, e.g.,</a:t>
            </a:r>
            <a:endParaRPr lang="en-US" altLang="en-US" sz="2200" dirty="0">
              <a:latin typeface="Courier New" charset="0"/>
              <a:ea typeface="ＭＳ Ｐゴシック" charset="-128"/>
            </a:endParaRPr>
          </a:p>
          <a:p>
            <a:pPr eaLnBrk="1" hangingPunct="1">
              <a:buFont typeface="Wingdings" charset="2"/>
              <a:buNone/>
            </a:pPr>
            <a:r>
              <a:rPr lang="en-US" altLang="en-US" sz="2200" dirty="0">
                <a:latin typeface="Courier New" charset="0"/>
                <a:ea typeface="ＭＳ Ｐゴシック" charset="-128"/>
              </a:rPr>
              <a:t>    Employee </a:t>
            </a:r>
            <a:r>
              <a:rPr lang="en-US" altLang="en-US" sz="2200" dirty="0" err="1">
                <a:latin typeface="Courier New" charset="0"/>
                <a:ea typeface="ＭＳ Ｐゴシック" charset="-128"/>
              </a:rPr>
              <a:t>emp</a:t>
            </a:r>
            <a:r>
              <a:rPr lang="en-US" altLang="en-US" sz="2200" dirty="0">
                <a:latin typeface="Courier New" charset="0"/>
                <a:ea typeface="ＭＳ Ｐゴシック" charset="-128"/>
              </a:rPr>
              <a:t> = new Employee(“Ed”);</a:t>
            </a:r>
          </a:p>
          <a:p>
            <a:pPr eaLnBrk="1" hangingPunct="1">
              <a:buFont typeface="Wingdings" charset="2"/>
              <a:buNone/>
            </a:pPr>
            <a:r>
              <a:rPr lang="en-US" altLang="en-US" sz="2200" dirty="0">
                <a:latin typeface="Courier New" charset="0"/>
                <a:ea typeface="ＭＳ Ｐゴシック" charset="-128"/>
              </a:rPr>
              <a:t>    </a:t>
            </a:r>
            <a:r>
              <a:rPr lang="en-US" altLang="en-US" sz="2200" dirty="0" err="1">
                <a:latin typeface="Courier New" charset="0"/>
                <a:ea typeface="ＭＳ Ｐゴシック" charset="-128"/>
              </a:rPr>
              <a:t>emp</a:t>
            </a:r>
            <a:r>
              <a:rPr lang="en-US" altLang="en-US" sz="2200" dirty="0">
                <a:latin typeface="Courier New" charset="0"/>
                <a:ea typeface="ＭＳ Ｐゴシック" charset="-128"/>
              </a:rPr>
              <a:t> = new Lawyer(</a:t>
            </a:r>
            <a:r>
              <a:rPr lang="ja-JP" altLang="en-US" sz="2200" dirty="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2200" dirty="0">
                <a:latin typeface="Courier New" charset="0"/>
                <a:ea typeface="ＭＳ Ｐゴシック" charset="-128"/>
              </a:rPr>
              <a:t>Larry</a:t>
            </a:r>
            <a:r>
              <a:rPr lang="ja-JP" altLang="en-US" sz="2200" dirty="0">
                <a:latin typeface="Courier New" charset="0"/>
                <a:ea typeface="ＭＳ Ｐゴシック" charset="-128"/>
              </a:rPr>
              <a:t>”</a:t>
            </a:r>
            <a:r>
              <a:rPr lang="en-US" altLang="ja-JP" sz="2200" dirty="0">
                <a:latin typeface="Courier New" charset="0"/>
                <a:ea typeface="ＭＳ Ｐゴシック" charset="-128"/>
              </a:rPr>
              <a:t>);</a:t>
            </a:r>
            <a:br>
              <a:rPr lang="en-US" altLang="ja-JP" sz="2200" dirty="0">
                <a:latin typeface="Courier New" charset="0"/>
                <a:ea typeface="ＭＳ Ｐゴシック" charset="-128"/>
              </a:rPr>
            </a:br>
            <a:r>
              <a:rPr lang="en-US" altLang="ja-JP" sz="2200" dirty="0">
                <a:latin typeface="Courier New" charset="0"/>
                <a:ea typeface="ＭＳ Ｐゴシック" charset="-128"/>
              </a:rPr>
              <a:t>  </a:t>
            </a:r>
            <a:r>
              <a:rPr lang="en-US" altLang="ja-JP" sz="2200" dirty="0" err="1">
                <a:latin typeface="Courier New" charset="0"/>
                <a:ea typeface="ＭＳ Ｐゴシック" charset="-128"/>
              </a:rPr>
              <a:t>emp</a:t>
            </a:r>
            <a:r>
              <a:rPr lang="en-US" altLang="ja-JP" sz="2200" dirty="0">
                <a:latin typeface="Courier New" charset="0"/>
                <a:ea typeface="ＭＳ Ｐゴシック" charset="-128"/>
              </a:rPr>
              <a:t> = new </a:t>
            </a:r>
            <a:r>
              <a:rPr lang="en-US" altLang="ja-JP" sz="2200" dirty="0" err="1">
                <a:latin typeface="Courier New" charset="0"/>
                <a:ea typeface="ＭＳ Ｐゴシック" charset="-128"/>
              </a:rPr>
              <a:t>LegalSecretary</a:t>
            </a:r>
            <a:r>
              <a:rPr lang="en-US" altLang="ja-JP" sz="2200" dirty="0">
                <a:latin typeface="Courier New" charset="0"/>
                <a:ea typeface="ＭＳ Ｐゴシック" charset="-128"/>
              </a:rPr>
              <a:t>(</a:t>
            </a:r>
            <a:r>
              <a:rPr lang="ja-JP" altLang="en-US" sz="2200" dirty="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2200" dirty="0">
                <a:latin typeface="Courier New" charset="0"/>
                <a:ea typeface="ＭＳ Ｐゴシック" charset="-128"/>
              </a:rPr>
              <a:t>Lisa</a:t>
            </a:r>
            <a:r>
              <a:rPr lang="ja-JP" altLang="en-US" sz="2200" dirty="0">
                <a:latin typeface="Courier New" charset="0"/>
                <a:ea typeface="ＭＳ Ｐゴシック" charset="-128"/>
              </a:rPr>
              <a:t>”</a:t>
            </a:r>
            <a:r>
              <a:rPr lang="en-US" altLang="ja-JP" sz="2200" dirty="0">
                <a:latin typeface="Courier New" charset="0"/>
                <a:ea typeface="ＭＳ Ｐゴシック" charset="-128"/>
              </a:rPr>
              <a:t>);</a:t>
            </a:r>
            <a:endParaRPr lang="en-US" altLang="en-US" sz="2200" dirty="0">
              <a:latin typeface="Courier New" charset="0"/>
              <a:ea typeface="ＭＳ Ｐゴシック" charset="-128"/>
            </a:endParaRP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method used exists in all the objects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If the method is defined in the base class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method may behave differently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The child class can override the method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7531A4E0-442C-C193-758E-B84CF202E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7CE89C3-969C-A949-ABD8-ABA6A15C78C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17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4386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ea typeface="ＭＳ Ｐゴシック" charset="-128"/>
              </a:rPr>
              <a:t>Polymorphism through Inheritance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371600"/>
            <a:ext cx="7772400" cy="50292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You can call any methods defined in the based class T (e.g.,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Employee</a:t>
            </a:r>
            <a:r>
              <a:rPr lang="en-US" altLang="en-US" dirty="0">
                <a:ea typeface="ＭＳ Ｐゴシック" charset="-128"/>
              </a:rPr>
              <a:t>) class on polymorphic reference of type T (e.g., </a:t>
            </a:r>
            <a:r>
              <a:rPr lang="en-US" altLang="en-US" dirty="0" err="1">
                <a:latin typeface="Courier New" charset="0"/>
                <a:ea typeface="ＭＳ Ｐゴシック" charset="-128"/>
              </a:rPr>
              <a:t>emp</a:t>
            </a:r>
            <a:r>
              <a:rPr lang="en-US" altLang="en-US" dirty="0">
                <a:ea typeface="ＭＳ Ｐゴシック" charset="-128"/>
              </a:rPr>
              <a:t>)</a:t>
            </a:r>
            <a:endParaRPr lang="en-US" altLang="en-US" dirty="0">
              <a:solidFill>
                <a:srgbClr val="808080"/>
              </a:solidFill>
              <a:ea typeface="ＭＳ Ｐゴシック" charset="-128"/>
            </a:endParaRP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When you invoke a method through a polymorphic reference variable, </a:t>
            </a:r>
            <a:r>
              <a:rPr lang="en-US" altLang="en-US" b="1" dirty="0">
                <a:solidFill>
                  <a:srgbClr val="FF0000"/>
                </a:solidFill>
                <a:ea typeface="ＭＳ Ｐゴシック" charset="-128"/>
              </a:rPr>
              <a:t>it is the type of the object being referenced, not the reference type, that determines which method is invoked.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Careful use of polymorphic references can lead to elegant, robust, highly extensible software designs</a:t>
            </a:r>
          </a:p>
          <a:p>
            <a:pPr marL="457200" lvl="1" indent="0" eaLnBrk="1" hangingPunct="1">
              <a:buFont typeface="ZapfDingbats" charset="0"/>
              <a:buNone/>
            </a:pPr>
            <a:endParaRPr lang="en-US" altLang="en-US" b="1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B457902-E1E6-2CA1-C777-B6C2FA642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7CE89C3-969C-A949-ABD8-ABA6A15C78C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18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1795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05800" cy="1143000"/>
          </a:xfrm>
        </p:spPr>
        <p:txBody>
          <a:bodyPr/>
          <a:lstStyle/>
          <a:p>
            <a:r>
              <a:rPr lang="en-US" altLang="en-US" sz="3600" dirty="0">
                <a:ea typeface="ＭＳ Ｐゴシック" charset="-128"/>
              </a:rPr>
              <a:t>Example: Polymorphic Variable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6482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Employee </a:t>
            </a:r>
            <a:r>
              <a:rPr lang="en-US" altLang="en-US" sz="20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</a:t>
            </a: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  // base type</a:t>
            </a:r>
          </a:p>
          <a:p>
            <a:pPr>
              <a:buFont typeface="Wingdings" charset="2"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</a:t>
            </a: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Lawyer(</a:t>
            </a:r>
            <a:r>
              <a:rPr lang="en-US" altLang="en-US" sz="2000" b="1" dirty="0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"Larry"</a:t>
            </a:r>
            <a:r>
              <a:rPr lang="en-US" altLang="en-US" sz="20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</a:t>
            </a:r>
            <a:r>
              <a:rPr lang="en-US" altLang="en-US" sz="2000" i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out</a:t>
            </a:r>
            <a:r>
              <a:rPr lang="en-US" altLang="en-US" sz="2000" i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.println</a:t>
            </a:r>
            <a:r>
              <a:rPr lang="en-US" altLang="en-US" sz="20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( </a:t>
            </a:r>
            <a:r>
              <a:rPr lang="en-US" altLang="en-US" sz="2000" i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emp.vacationDays</a:t>
            </a:r>
            <a:r>
              <a:rPr lang="en-US" altLang="en-US" sz="20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);</a:t>
            </a:r>
          </a:p>
          <a:p>
            <a:pPr>
              <a:buFont typeface="Wingdings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// OUTPUT: 15</a:t>
            </a:r>
          </a:p>
          <a:p>
            <a:pPr>
              <a:buFont typeface="Wingdings" charset="2"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</a:t>
            </a:r>
            <a:r>
              <a:rPr lang="en-US" altLang="en-US" sz="2000" i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out</a:t>
            </a:r>
            <a:r>
              <a:rPr lang="en-US" altLang="en-US" sz="2000" i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.println</a:t>
            </a:r>
            <a:r>
              <a:rPr lang="en-US" altLang="en-US" sz="20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( </a:t>
            </a:r>
            <a:r>
              <a:rPr lang="en-US" altLang="en-US" sz="2000" i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emp.vacationForm</a:t>
            </a:r>
            <a:r>
              <a:rPr lang="en-US" altLang="en-US" sz="20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);</a:t>
            </a:r>
          </a:p>
          <a:p>
            <a:pPr>
              <a:buFont typeface="Wingdings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// OUTPUT: pink</a:t>
            </a:r>
          </a:p>
          <a:p>
            <a:pPr>
              <a:buFont typeface="Wingdings" charset="2"/>
              <a:buNone/>
            </a:pPr>
            <a:endParaRPr lang="en-US" altLang="en-US" sz="2000" dirty="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</a:t>
            </a: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= </a:t>
            </a:r>
            <a:r>
              <a:rPr lang="en-US" altLang="en-US" sz="20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LegalSecretary</a:t>
            </a:r>
            <a:r>
              <a:rPr lang="en-US" altLang="en-US" sz="20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</a:t>
            </a:r>
            <a:r>
              <a:rPr lang="ja-JP" altLang="en-US" sz="2000" b="1" dirty="0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2000" b="1" dirty="0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Lisa"</a:t>
            </a:r>
            <a:r>
              <a:rPr lang="en-US" altLang="ja-JP" sz="20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  <a:endParaRPr lang="en-US" altLang="ja-JP" sz="2000" dirty="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</a:t>
            </a:r>
            <a:r>
              <a:rPr lang="en-US" altLang="en-US" sz="2000" i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out</a:t>
            </a:r>
            <a:r>
              <a:rPr lang="en-US" altLang="en-US" sz="2000" i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.println</a:t>
            </a:r>
            <a:r>
              <a:rPr lang="en-US" altLang="en-US" sz="20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( </a:t>
            </a:r>
            <a:r>
              <a:rPr lang="en-US" altLang="en-US" sz="2000" i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emp.vacationDays</a:t>
            </a:r>
            <a:r>
              <a:rPr lang="en-US" altLang="en-US" sz="20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);</a:t>
            </a:r>
          </a:p>
          <a:p>
            <a:pPr>
              <a:buFont typeface="Wingdings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// OUTPUT: 10</a:t>
            </a:r>
            <a:endParaRPr lang="en-US" altLang="en-US" sz="2000" i="1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</a:t>
            </a:r>
            <a:r>
              <a:rPr lang="en-US" altLang="en-US" sz="2000" i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out</a:t>
            </a:r>
            <a:r>
              <a:rPr lang="en-US" altLang="en-US" sz="2000" i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.println</a:t>
            </a:r>
            <a:r>
              <a:rPr lang="en-US" altLang="en-US" sz="20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( </a:t>
            </a:r>
            <a:r>
              <a:rPr lang="en-US" altLang="en-US" sz="2000" i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emp.vacationForm</a:t>
            </a:r>
            <a:r>
              <a:rPr lang="en-US" altLang="en-US" sz="20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);</a:t>
            </a:r>
          </a:p>
          <a:p>
            <a:pPr>
              <a:buFont typeface="Wingdings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// OUTPUT: yellow</a:t>
            </a:r>
          </a:p>
        </p:txBody>
      </p:sp>
      <p:sp>
        <p:nvSpPr>
          <p:cNvPr id="8704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C92A733-86B2-5844-90D6-6340E49E67E5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19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7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5610D-D7E6-AE90-6F5D-38025331E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>
            <a:extLst>
              <a:ext uri="{FF2B5EF4-FFF2-40B4-BE49-F238E27FC236}">
                <a16:creationId xmlns:a16="http://schemas.microsoft.com/office/drawing/2014/main" id="{50F43E9B-2FA3-BCC1-F77D-E56906B6C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2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E4924867-DFBA-2D72-A251-132BB8B9A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 dirty="0">
                <a:solidFill>
                  <a:srgbClr val="3333CC"/>
                </a:solidFill>
                <a:latin typeface="Comic Sans MS" charset="0"/>
              </a:rPr>
              <a:t>Final</a:t>
            </a:r>
            <a:r>
              <a:rPr lang="zh-CN" altLang="en-US" sz="4000" u="sng" dirty="0">
                <a:solidFill>
                  <a:srgbClr val="3333CC"/>
                </a:solidFill>
                <a:latin typeface="Comic Sans MS" charset="0"/>
              </a:rPr>
              <a:t> </a:t>
            </a:r>
            <a:r>
              <a:rPr lang="en-US" altLang="zh-CN" sz="4000" u="sng" dirty="0">
                <a:solidFill>
                  <a:srgbClr val="3333CC"/>
                </a:solidFill>
                <a:latin typeface="Comic Sans MS" charset="0"/>
              </a:rPr>
              <a:t>Exam</a:t>
            </a:r>
            <a:endParaRPr lang="en-US" altLang="en-US" sz="4000" u="sng" dirty="0">
              <a:solidFill>
                <a:srgbClr val="3333CC"/>
              </a:solidFill>
              <a:latin typeface="Comic Sans MS" charset="0"/>
            </a:endParaRP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FCF12E62-811F-3A69-A441-3F84BE664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One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double-sided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A4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page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cheating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sheet</a:t>
            </a:r>
            <a:endParaRPr lang="en-US" sz="28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altLang="zh-CN" sz="2800" dirty="0">
                <a:latin typeface="Comic Sans MS" charset="0"/>
                <a:ea typeface="ＭＳ Ｐゴシック" charset="0"/>
                <a:cs typeface="Arial" charset="0"/>
              </a:rPr>
              <a:t>Date,</a:t>
            </a:r>
            <a:r>
              <a:rPr lang="zh-CN" altLang="en-US" sz="2800" dirty="0"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>
                <a:latin typeface="Comic Sans MS" charset="0"/>
                <a:ea typeface="ＭＳ Ｐゴシック" charset="0"/>
                <a:cs typeface="Arial" charset="0"/>
              </a:rPr>
              <a:t>location:</a:t>
            </a:r>
            <a:r>
              <a:rPr lang="zh-CN" altLang="en-US" sz="2800" dirty="0"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10:30 AM - 12:30 PM, Dec 30, 2025, </a:t>
            </a:r>
            <a:r>
              <a:rPr lang="en-US" altLang="zh-CN" sz="2800" dirty="0" err="1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Xuewu</a:t>
            </a:r>
            <a:r>
              <a:rPr lang="en-US" altLang="zh-CN" sz="28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 Building 1, A206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altLang="zh-CN" sz="2800" dirty="0">
                <a:latin typeface="Comic Sans MS" charset="0"/>
                <a:ea typeface="ＭＳ Ｐゴシック" charset="0"/>
                <a:cs typeface="Arial" charset="0"/>
              </a:rPr>
              <a:t>Coverage:</a:t>
            </a:r>
            <a:r>
              <a:rPr lang="zh-CN" altLang="en-US" sz="2800" dirty="0"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https://</a:t>
            </a:r>
            <a:r>
              <a:rPr lang="en-US" altLang="zh-CN" sz="2800" dirty="0" err="1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sngroup.org.cn</a:t>
            </a:r>
            <a:r>
              <a:rPr lang="en-US" altLang="zh-CN" sz="28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/courses/ct-xmuf25/exam-</a:t>
            </a:r>
            <a:r>
              <a:rPr lang="en-US" altLang="zh-CN" sz="2800" dirty="0" err="1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coverage.html</a:t>
            </a:r>
            <a:endParaRPr lang="en-US" altLang="zh-CN" sz="2800" dirty="0">
              <a:solidFill>
                <a:srgbClr val="C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endParaRPr lang="en-US" sz="2800" dirty="0">
              <a:solidFill>
                <a:srgbClr val="C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endParaRPr lang="en-US" sz="28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endParaRPr lang="en-US" sz="28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endParaRPr lang="en-US" sz="28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2093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ea typeface="ＭＳ Ｐゴシック" charset="-128"/>
              </a:rPr>
              <a:t>Example: Polymorphic Variable</a:t>
            </a:r>
            <a:endParaRPr lang="en-US" altLang="en-US" sz="2800" dirty="0">
              <a:ea typeface="ＭＳ Ｐゴシック" charset="-128"/>
            </a:endParaRPr>
          </a:p>
        </p:txBody>
      </p:sp>
      <p:sp>
        <p:nvSpPr>
          <p:cNvPr id="8601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D52A67D-9C39-B74B-BEF8-8527F21B54A8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20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6019" name="Rectangle 6"/>
          <p:cNvSpPr>
            <a:spLocks noChangeArrowheads="1"/>
          </p:cNvSpPr>
          <p:nvPr/>
        </p:nvSpPr>
        <p:spPr bwMode="auto">
          <a:xfrm>
            <a:off x="2514600" y="3810000"/>
            <a:ext cx="442913" cy="377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en-US" altLang="en-US" sz="1600">
              <a:solidFill>
                <a:srgbClr val="000000"/>
              </a:solidFill>
            </a:endParaRPr>
          </a:p>
        </p:txBody>
      </p:sp>
      <p:sp>
        <p:nvSpPr>
          <p:cNvPr id="86020" name="Rectangle 7"/>
          <p:cNvSpPr>
            <a:spLocks noChangeArrowheads="1"/>
          </p:cNvSpPr>
          <p:nvPr/>
        </p:nvSpPr>
        <p:spPr bwMode="auto">
          <a:xfrm>
            <a:off x="674353" y="3810000"/>
            <a:ext cx="1840247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Employee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</a:rPr>
              <a:t>emp</a:t>
            </a:r>
            <a:endParaRPr lang="en-US" altLang="en-US" sz="1800" dirty="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13" name="Rectangular Callout 12"/>
          <p:cNvSpPr/>
          <p:nvPr/>
        </p:nvSpPr>
        <p:spPr bwMode="auto">
          <a:xfrm>
            <a:off x="1066800" y="2362200"/>
            <a:ext cx="1447800" cy="612775"/>
          </a:xfrm>
          <a:prstGeom prst="wedgeRectCallout">
            <a:avLst>
              <a:gd name="adj1" fmla="val -10779"/>
              <a:gd name="adj2" fmla="val 21175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Reference variable type</a:t>
            </a:r>
          </a:p>
        </p:txBody>
      </p:sp>
      <p:cxnSp>
        <p:nvCxnSpPr>
          <p:cNvPr id="10" name="Straight Arrow Connector 9"/>
          <p:cNvCxnSpPr>
            <a:cxnSpLocks noChangeShapeType="1"/>
            <a:stCxn id="86019" idx="3"/>
          </p:cNvCxnSpPr>
          <p:nvPr/>
        </p:nvCxnSpPr>
        <p:spPr bwMode="auto">
          <a:xfrm flipV="1">
            <a:off x="2957513" y="2514600"/>
            <a:ext cx="1766887" cy="14843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81922" name="Picture 2" descr="http://t1.gstatic.com/images?q=tbn:ANd9GcQU11F5njRG6jJ6yJxsZwVvOEWHTLz230pcYLQRTiaiPv5PDqL9D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17287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ular Callout 13"/>
          <p:cNvSpPr/>
          <p:nvPr/>
        </p:nvSpPr>
        <p:spPr bwMode="auto">
          <a:xfrm>
            <a:off x="7086600" y="1752600"/>
            <a:ext cx="1447800" cy="612775"/>
          </a:xfrm>
          <a:prstGeom prst="wedgeRectCallout">
            <a:avLst>
              <a:gd name="adj1" fmla="val -119281"/>
              <a:gd name="adj2" fmla="val 98857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Object</a:t>
            </a:r>
            <a:br>
              <a: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</a:b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type: Lawyer</a:t>
            </a:r>
          </a:p>
        </p:txBody>
      </p:sp>
      <p:sp>
        <p:nvSpPr>
          <p:cNvPr id="15" name="Rectangular Callout 14"/>
          <p:cNvSpPr/>
          <p:nvPr/>
        </p:nvSpPr>
        <p:spPr bwMode="auto">
          <a:xfrm>
            <a:off x="7391400" y="4038600"/>
            <a:ext cx="1447800" cy="612775"/>
          </a:xfrm>
          <a:prstGeom prst="wedgeRectCallout">
            <a:avLst>
              <a:gd name="adj1" fmla="val -119281"/>
              <a:gd name="adj2" fmla="val 98857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Object</a:t>
            </a:r>
            <a:br>
              <a: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</a:b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type: Secretary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698972" y="2743200"/>
            <a:ext cx="24064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</a:rPr>
              <a:t>emp.vacationDays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()</a:t>
            </a:r>
            <a:br>
              <a:rPr lang="en-US" altLang="en-US" sz="1600" dirty="0">
                <a:solidFill>
                  <a:srgbClr val="000000"/>
                </a:solidFill>
                <a:latin typeface="Courier New" charset="0"/>
              </a:rPr>
            </a:br>
            <a:endParaRPr lang="en-US" altLang="en-US" sz="400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743200" y="3122990"/>
            <a:ext cx="8016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  <a:latin typeface="Courier New" charset="0"/>
              </a:rPr>
              <a:t>// 15</a:t>
            </a: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957513" y="3998913"/>
            <a:ext cx="3767137" cy="2506662"/>
            <a:chOff x="2957512" y="3998913"/>
            <a:chExt cx="3767138" cy="2506663"/>
          </a:xfrm>
        </p:grpSpPr>
        <p:pic>
          <p:nvPicPr>
            <p:cNvPr id="86031" name="Picture 4" descr="http://t3.gstatic.com/images?q=tbn:ANd9GcRbMMy842IG0vDkvjU5zCJCUcMajC5NiUJPd8shjnbDstBd8BXK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600" y="4800600"/>
              <a:ext cx="2686050" cy="1704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6032" name="Straight Arrow Connector 17"/>
            <p:cNvCxnSpPr>
              <a:cxnSpLocks noChangeShapeType="1"/>
              <a:stCxn id="86019" idx="3"/>
            </p:cNvCxnSpPr>
            <p:nvPr/>
          </p:nvCxnSpPr>
          <p:spPr bwMode="auto">
            <a:xfrm>
              <a:off x="2957512" y="3998913"/>
              <a:ext cx="1233488" cy="1106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365375" y="4419600"/>
            <a:ext cx="24064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</a:rPr>
              <a:t>emp.vacationDays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()</a:t>
            </a:r>
            <a:br>
              <a:rPr lang="en-US" altLang="en-US" sz="1600" dirty="0">
                <a:solidFill>
                  <a:srgbClr val="000000"/>
                </a:solidFill>
                <a:latin typeface="Courier New" charset="0"/>
              </a:rPr>
            </a:br>
            <a:endParaRPr lang="en-US" altLang="en-US" sz="400" dirty="0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398712" y="4667250"/>
            <a:ext cx="8016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  <a:latin typeface="Courier New" charset="0"/>
              </a:rPr>
              <a:t>// 10</a:t>
            </a:r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28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6" grpId="1"/>
      <p:bldP spid="17" grpId="0"/>
      <p:bldP spid="17" grpId="1"/>
      <p:bldP spid="22" grpId="0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28600"/>
            <a:ext cx="8153400" cy="990600"/>
          </a:xfrm>
        </p:spPr>
        <p:txBody>
          <a:bodyPr/>
          <a:lstStyle/>
          <a:p>
            <a:pPr lvl="2" eaLnBrk="1" hangingPunct="1"/>
            <a:r>
              <a:rPr lang="en-US" altLang="en-US" sz="3200" dirty="0">
                <a:ea typeface="ＭＳ Ｐゴシック" charset="-128"/>
              </a:rPr>
              <a:t>Example: Polymorphic Method</a:t>
            </a:r>
          </a:p>
        </p:txBody>
      </p:sp>
      <p:sp>
        <p:nvSpPr>
          <p:cNvPr id="8806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tabLst>
                <a:tab pos="3657600" algn="l"/>
              </a:tabLst>
            </a:pPr>
            <a:r>
              <a:rPr lang="en-US" altLang="en-US" dirty="0">
                <a:ea typeface="ＭＳ Ｐゴシック" charset="-128"/>
              </a:rPr>
              <a:t>Define a method that can apply to all objects of a base type or its derived types.</a:t>
            </a:r>
          </a:p>
          <a:p>
            <a:pPr eaLnBrk="1" hangingPunct="1">
              <a:tabLst>
                <a:tab pos="3657600" algn="l"/>
              </a:tabLst>
            </a:pPr>
            <a:endParaRPr lang="en-US" altLang="en-US" dirty="0">
              <a:ea typeface="ＭＳ Ｐゴシック" charset="-128"/>
            </a:endParaRPr>
          </a:p>
          <a:p>
            <a:pPr eaLnBrk="1" hangingPunct="1">
              <a:tabLst>
                <a:tab pos="3657600" algn="l"/>
              </a:tabLst>
            </a:pPr>
            <a:r>
              <a:rPr lang="en-US" altLang="en-US" dirty="0">
                <a:ea typeface="ＭＳ Ｐゴシック" charset="-128"/>
              </a:rPr>
              <a:t>This is how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print</a:t>
            </a:r>
            <a:r>
              <a:rPr lang="en-US" altLang="en-US" dirty="0">
                <a:ea typeface="ＭＳ Ｐゴシック" charset="-128"/>
              </a:rPr>
              <a:t> in </a:t>
            </a:r>
            <a:r>
              <a:rPr lang="en-US" altLang="en-US" dirty="0" err="1">
                <a:latin typeface="Courier New" charset="0"/>
                <a:ea typeface="ＭＳ Ｐゴシック" charset="-128"/>
              </a:rPr>
              <a:t>PrintStream</a:t>
            </a:r>
            <a:r>
              <a:rPr lang="en-US" altLang="en-US" dirty="0">
                <a:ea typeface="ＭＳ Ｐゴシック" charset="-128"/>
              </a:rPr>
              <a:t> is defined: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void print(Object </a:t>
            </a:r>
            <a:r>
              <a:rPr lang="en-US" altLang="en-US" dirty="0" err="1">
                <a:ea typeface="ＭＳ Ｐゴシック" charset="-128"/>
              </a:rPr>
              <a:t>obj</a:t>
            </a:r>
            <a:r>
              <a:rPr lang="en-US" altLang="en-US" dirty="0">
                <a:ea typeface="ＭＳ Ｐゴシック" charset="-128"/>
              </a:rPr>
              <a:t>) {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   // all objects have the </a:t>
            </a:r>
            <a:r>
              <a:rPr lang="en-US" altLang="en-US" dirty="0" err="1">
                <a:ea typeface="ＭＳ Ｐゴシック" charset="-128"/>
              </a:rPr>
              <a:t>toString</a:t>
            </a:r>
            <a:r>
              <a:rPr lang="en-US" altLang="en-US" dirty="0">
                <a:ea typeface="ＭＳ Ｐゴシック" charset="-128"/>
              </a:rPr>
              <a:t>() method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   // convert to string and then output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}</a:t>
            </a:r>
          </a:p>
          <a:p>
            <a:pPr lvl="1" eaLnBrk="1" hangingPunct="1">
              <a:lnSpc>
                <a:spcPct val="60000"/>
              </a:lnSpc>
              <a:buFont typeface="Wingdings" charset="2"/>
              <a:buNone/>
              <a:tabLst>
                <a:tab pos="3657600" algn="l"/>
              </a:tabLst>
            </a:pPr>
            <a:endParaRPr lang="en-US" altLang="en-US" sz="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60000"/>
              </a:lnSpc>
              <a:buFont typeface="Wingdings" charset="2"/>
              <a:buNone/>
              <a:tabLst>
                <a:tab pos="3657600" algn="l"/>
              </a:tabLst>
            </a:pPr>
            <a:endParaRPr lang="en-US" altLang="en-US" sz="800" dirty="0">
              <a:latin typeface="Courier New" charset="0"/>
              <a:ea typeface="ＭＳ Ｐゴシック" charset="-128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17B80876-FC00-852C-B523-0DA3D823A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7CE89C3-969C-A949-ABD8-ABA6A15C78C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21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301681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200" dirty="0">
                <a:solidFill>
                  <a:srgbClr val="3333CC"/>
                </a:solidFill>
                <a:latin typeface="Comic Sans MS" pitchFamily="66" charset="0"/>
                <a:ea typeface="ＭＳ Ｐゴシック" charset="-128"/>
              </a:rPr>
              <a:t>Example: Polymorphic Method</a:t>
            </a:r>
            <a:endParaRPr lang="en-US" altLang="en-US" sz="3600" dirty="0">
              <a:ea typeface="ＭＳ Ｐゴシック" charset="-128"/>
            </a:endParaRPr>
          </a:p>
        </p:txBody>
      </p:sp>
      <p:sp>
        <p:nvSpPr>
          <p:cNvPr id="8909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 eaLnBrk="1" hangingPunct="1">
              <a:lnSpc>
                <a:spcPct val="60000"/>
              </a:lnSpc>
              <a:buFont typeface="Wingdings" charset="2"/>
              <a:buNone/>
              <a:tabLst>
                <a:tab pos="3657600" algn="l"/>
              </a:tabLst>
            </a:pPr>
            <a:endParaRPr lang="en-US" altLang="en-US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60000"/>
              </a:lnSpc>
              <a:buFont typeface="Wingdings" charset="2"/>
              <a:buNone/>
              <a:tabLst>
                <a:tab pos="3657600" algn="l"/>
              </a:tabLst>
            </a:pPr>
            <a:endParaRPr lang="en-US" altLang="en-US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public class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EmployeeMain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 {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public static void main(String[]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args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   Lawyer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lisa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 = new Lawyer(“Lisa”);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   Secretary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steve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 = new Secretary(“Steve”);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b="1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400" b="1" dirty="0" err="1">
                <a:latin typeface="Courier New" charset="0"/>
                <a:ea typeface="ＭＳ Ｐゴシック" charset="-128"/>
              </a:rPr>
              <a:t>printInfo</a:t>
            </a:r>
            <a:r>
              <a:rPr lang="en-US" altLang="en-US" sz="1400" b="1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sz="1400" b="1" dirty="0" err="1">
                <a:latin typeface="Courier New" charset="0"/>
                <a:ea typeface="ＭＳ Ｐゴシック" charset="-128"/>
              </a:rPr>
              <a:t>lisa</a:t>
            </a:r>
            <a:r>
              <a:rPr lang="en-US" altLang="en-US" sz="1400" b="1" dirty="0">
                <a:latin typeface="Courier New" charset="0"/>
                <a:ea typeface="ＭＳ Ｐゴシック" charset="-128"/>
              </a:rPr>
              <a:t>);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b="1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400" b="1" dirty="0" err="1">
                <a:latin typeface="Courier New" charset="0"/>
                <a:ea typeface="ＭＳ Ｐゴシック" charset="-128"/>
              </a:rPr>
              <a:t>printInfo</a:t>
            </a:r>
            <a:r>
              <a:rPr lang="en-US" altLang="en-US" sz="1400" b="1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sz="1400" b="1" dirty="0" err="1">
                <a:latin typeface="Courier New" charset="0"/>
                <a:ea typeface="ＭＳ Ｐゴシック" charset="-128"/>
              </a:rPr>
              <a:t>steve</a:t>
            </a:r>
            <a:r>
              <a:rPr lang="en-US" altLang="en-US" sz="1400" b="1" dirty="0">
                <a:latin typeface="Courier New" charset="0"/>
                <a:ea typeface="ＭＳ Ｐゴシック" charset="-128"/>
              </a:rPr>
              <a:t>);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700" dirty="0">
                <a:latin typeface="Courier New" charset="0"/>
                <a:ea typeface="ＭＳ Ｐゴシック" charset="-128"/>
              </a:rPr>
              <a:t>	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public static void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printInfo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sz="1400" b="1" dirty="0">
                <a:latin typeface="Courier New" charset="0"/>
                <a:ea typeface="ＭＳ Ｐゴシック" charset="-128"/>
              </a:rPr>
              <a:t>Employee </a:t>
            </a:r>
            <a:r>
              <a:rPr lang="en-US" altLang="en-US" sz="1400" b="1" dirty="0" err="1">
                <a:latin typeface="Courier New" charset="0"/>
                <a:ea typeface="ＭＳ Ｐゴシック" charset="-128"/>
              </a:rPr>
              <a:t>empl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("salary: " +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empl.pay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());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("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v.days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: " +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empl.vacationDays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());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("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v.form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: " +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empl.vacationForm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());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();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lnSpc>
                <a:spcPct val="70000"/>
              </a:lnSpc>
              <a:buFont typeface="Wingdings" charset="2"/>
              <a:buNone/>
              <a:tabLst>
                <a:tab pos="3657600" algn="l"/>
              </a:tabLst>
            </a:pPr>
            <a:endParaRPr lang="en-US" altLang="en-US" sz="14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6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ea typeface="ＭＳ Ｐゴシック" charset="-128"/>
              </a:rPr>
              <a:t>OUTPUT:</a:t>
            </a:r>
          </a:p>
          <a:p>
            <a:pPr lvl="1" eaLnBrk="1" hangingPunct="1">
              <a:lnSpc>
                <a:spcPct val="60000"/>
              </a:lnSpc>
              <a:buFont typeface="Wingdings" charset="2"/>
              <a:buNone/>
              <a:tabLst>
                <a:tab pos="3657600" algn="l"/>
              </a:tabLst>
            </a:pPr>
            <a:endParaRPr lang="en-US" altLang="en-US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6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salary: 50000.0	salary: 50000.0</a:t>
            </a:r>
          </a:p>
          <a:p>
            <a:pPr lvl="1" eaLnBrk="1" hangingPunct="1">
              <a:lnSpc>
                <a:spcPct val="6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 err="1">
                <a:latin typeface="Courier New" charset="0"/>
                <a:ea typeface="ＭＳ Ｐゴシック" charset="-128"/>
              </a:rPr>
              <a:t>v.days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: 15	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v.days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: 10</a:t>
            </a:r>
          </a:p>
          <a:p>
            <a:pPr lvl="1" eaLnBrk="1" hangingPunct="1">
              <a:lnSpc>
                <a:spcPct val="60000"/>
              </a:lnSpc>
              <a:buFont typeface="Wingdings" charset="2"/>
              <a:buNone/>
              <a:tabLst>
                <a:tab pos="3657600" algn="l"/>
              </a:tabLst>
            </a:pPr>
            <a:r>
              <a:rPr lang="en-US" altLang="en-US" sz="1400" dirty="0" err="1">
                <a:latin typeface="Courier New" charset="0"/>
                <a:ea typeface="ＭＳ Ｐゴシック" charset="-128"/>
              </a:rPr>
              <a:t>v.form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: pink	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v.form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: yellow</a:t>
            </a:r>
          </a:p>
        </p:txBody>
      </p:sp>
      <p:sp>
        <p:nvSpPr>
          <p:cNvPr id="89091" name="Line 4"/>
          <p:cNvSpPr>
            <a:spLocks noChangeShapeType="1"/>
          </p:cNvSpPr>
          <p:nvPr/>
        </p:nvSpPr>
        <p:spPr bwMode="auto">
          <a:xfrm>
            <a:off x="3505200" y="2667000"/>
            <a:ext cx="1752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092" name="Line 5"/>
          <p:cNvSpPr>
            <a:spLocks noChangeShapeType="1"/>
          </p:cNvSpPr>
          <p:nvPr/>
        </p:nvSpPr>
        <p:spPr bwMode="auto">
          <a:xfrm>
            <a:off x="3505200" y="2819400"/>
            <a:ext cx="1447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CC710BE-D936-3463-8732-51D352544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7CE89C3-969C-A949-ABD8-ABA6A15C78C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22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37336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Polymorphic Arrays</a:t>
            </a:r>
          </a:p>
        </p:txBody>
      </p:sp>
      <p:sp>
        <p:nvSpPr>
          <p:cNvPr id="9011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charset="-128"/>
              </a:rPr>
              <a:t>A common usage of polymorphism is to define an array of a base type, but different entries refer to different types of objects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3200" dirty="0">
                <a:ea typeface="ＭＳ Ｐゴシック" charset="-128"/>
              </a:rPr>
              <a:t>To handle a </a:t>
            </a:r>
            <a:r>
              <a:rPr lang="en-US" altLang="en-US" sz="3200" dirty="0">
                <a:solidFill>
                  <a:srgbClr val="FF0000"/>
                </a:solidFill>
                <a:ea typeface="ＭＳ Ｐゴシック" charset="-128"/>
              </a:rPr>
              <a:t>heterogeneous population of objects with uniformity, achieving generic programming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521EAFF-4075-0C0E-24AA-C433397CC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7CE89C3-969C-A949-ABD8-ABA6A15C78C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23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633866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524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ＭＳ Ｐゴシック" charset="-128"/>
              </a:rPr>
              <a:t>Example: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en-US" dirty="0" err="1">
                <a:ea typeface="ＭＳ Ｐゴシック" charset="-128"/>
              </a:rPr>
              <a:t>CritterMain</a:t>
            </a:r>
            <a:r>
              <a:rPr lang="en-US" altLang="en-US" dirty="0">
                <a:ea typeface="ＭＳ Ｐゴシック" charset="-128"/>
              </a:rPr>
              <a:t> Internal</a:t>
            </a:r>
          </a:p>
        </p:txBody>
      </p:sp>
      <p:graphicFrame>
        <p:nvGraphicFramePr>
          <p:cNvPr id="4" name="Group 4"/>
          <p:cNvGraphicFramePr>
            <a:graphicFrameLocks noGrp="1"/>
          </p:cNvGraphicFramePr>
          <p:nvPr/>
        </p:nvGraphicFramePr>
        <p:xfrm>
          <a:off x="2514600" y="3830638"/>
          <a:ext cx="3090863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index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altLang="en-US" sz="20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658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430838"/>
            <a:ext cx="16716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6581" name="Straight Arrow Connector 4"/>
          <p:cNvCxnSpPr>
            <a:cxnSpLocks noChangeShapeType="1"/>
            <a:endCxn id="66580" idx="0"/>
          </p:cNvCxnSpPr>
          <p:nvPr/>
        </p:nvCxnSpPr>
        <p:spPr bwMode="auto">
          <a:xfrm flipH="1">
            <a:off x="1520825" y="4745038"/>
            <a:ext cx="1984375" cy="685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6658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811838"/>
            <a:ext cx="103028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6583" name="Straight Arrow Connector 8"/>
          <p:cNvCxnSpPr>
            <a:cxnSpLocks noChangeShapeType="1"/>
          </p:cNvCxnSpPr>
          <p:nvPr/>
        </p:nvCxnSpPr>
        <p:spPr bwMode="auto">
          <a:xfrm flipH="1">
            <a:off x="3259138" y="4668838"/>
            <a:ext cx="931862" cy="1143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66584" name="Picture 4" descr="snakePatter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31" t="54227"/>
          <a:stretch>
            <a:fillRect/>
          </a:stretch>
        </p:blipFill>
        <p:spPr bwMode="auto">
          <a:xfrm>
            <a:off x="4267200" y="5735638"/>
            <a:ext cx="920750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6585" name="Straight Arrow Connector 13"/>
          <p:cNvCxnSpPr>
            <a:cxnSpLocks noChangeShapeType="1"/>
            <a:endCxn id="66584" idx="0"/>
          </p:cNvCxnSpPr>
          <p:nvPr/>
        </p:nvCxnSpPr>
        <p:spPr bwMode="auto">
          <a:xfrm flipH="1">
            <a:off x="4727575" y="4668838"/>
            <a:ext cx="73025" cy="1066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66586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507038"/>
            <a:ext cx="1695450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6587" name="Straight Arrow Connector 17"/>
          <p:cNvCxnSpPr>
            <a:cxnSpLocks noChangeShapeType="1"/>
          </p:cNvCxnSpPr>
          <p:nvPr/>
        </p:nvCxnSpPr>
        <p:spPr bwMode="auto">
          <a:xfrm>
            <a:off x="5334000" y="4668838"/>
            <a:ext cx="609600" cy="990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Content Placeholder 3"/>
          <p:cNvSpPr txBox="1">
            <a:spLocks/>
          </p:cNvSpPr>
          <p:nvPr/>
        </p:nvSpPr>
        <p:spPr>
          <a:xfrm>
            <a:off x="381000" y="1524000"/>
            <a:ext cx="3352800" cy="205740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charset="0"/>
              <a:buChar char="q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 typeface="Wingdings" charset="0"/>
              <a:buNone/>
              <a:defRPr/>
            </a:pP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Critter[] critters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= {</a:t>
            </a:r>
            <a:br>
              <a:rPr lang="en-US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7F0055"/>
                </a:solidFill>
                <a:latin typeface="Courier New" charset="0"/>
              </a:rPr>
              <a:t>new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Ant(),</a:t>
            </a:r>
          </a:p>
          <a:p>
            <a:pPr>
              <a:buFont typeface="Wingdings" charset="0"/>
              <a:buNone/>
              <a:defRPr/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</a:rPr>
              <a:t>new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Cougar(),</a:t>
            </a:r>
          </a:p>
          <a:p>
            <a:pPr>
              <a:buFont typeface="Wingdings" charset="0"/>
              <a:buNone/>
              <a:defRPr/>
            </a:pPr>
            <a:r>
              <a:rPr lang="en-US" sz="1800" b="1" dirty="0">
                <a:solidFill>
                  <a:srgbClr val="7F0055"/>
                </a:solidFill>
                <a:latin typeface="Courier New" charset="0"/>
              </a:rPr>
              <a:t>   new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Snake(),</a:t>
            </a:r>
          </a:p>
          <a:p>
            <a:pPr>
              <a:buFont typeface="Wingdings" charset="0"/>
              <a:buNone/>
              <a:defRPr/>
            </a:pPr>
            <a:r>
              <a:rPr lang="en-US" sz="1800" b="1" dirty="0">
                <a:solidFill>
                  <a:srgbClr val="7F0055"/>
                </a:solidFill>
                <a:latin typeface="Courier New" charset="0"/>
              </a:rPr>
              <a:t>   new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Bulldog()</a:t>
            </a:r>
          </a:p>
          <a:p>
            <a:pPr>
              <a:buFont typeface="Wingdings" charset="0"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};</a:t>
            </a:r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4038600" y="1524000"/>
            <a:ext cx="5029200" cy="205740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charset="0"/>
              <a:buChar char="q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 typeface="Wingdings" charset="0"/>
              <a:buNone/>
              <a:defRPr/>
            </a:pP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while (true) </a:t>
            </a:r>
          </a:p>
          <a:p>
            <a:pPr>
              <a:buFont typeface="Wingdings" charset="0"/>
              <a:buNone/>
              <a:defRPr/>
            </a:pP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  for (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i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=0; 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i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&lt;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critters.length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; 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i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++)</a:t>
            </a:r>
          </a:p>
          <a:p>
            <a:pPr>
              <a:buFont typeface="Wingdings" charset="0"/>
              <a:buNone/>
              <a:defRPr/>
            </a:pP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   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newPos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 = critters[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i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].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getMove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();</a:t>
            </a:r>
          </a:p>
          <a:p>
            <a:pPr>
              <a:buFont typeface="Wingdings" charset="0"/>
              <a:buNone/>
              <a:defRPr/>
            </a:pP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   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disp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 = critters[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i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].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toString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();</a:t>
            </a:r>
          </a:p>
          <a:p>
            <a:pPr>
              <a:buFont typeface="Wingdings" charset="0"/>
              <a:buNone/>
              <a:defRPr/>
            </a:pP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   </a:t>
            </a:r>
            <a:r>
              <a:rPr lang="mr-IN" sz="1800" dirty="0">
                <a:solidFill>
                  <a:srgbClr val="0000C0"/>
                </a:solidFill>
                <a:latin typeface="Courier New" charset="0"/>
              </a:rPr>
              <a:t>…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 draw 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disp</a:t>
            </a:r>
            <a:r>
              <a:rPr lang="en-US" sz="1800" dirty="0">
                <a:solidFill>
                  <a:srgbClr val="0000C0"/>
                </a:solidFill>
                <a:latin typeface="Courier New" charset="0"/>
              </a:rPr>
              <a:t> at </a:t>
            </a:r>
            <a:r>
              <a:rPr lang="en-US" sz="1800" dirty="0" err="1">
                <a:solidFill>
                  <a:srgbClr val="0000C0"/>
                </a:solidFill>
                <a:latin typeface="Courier New" charset="0"/>
              </a:rPr>
              <a:t>pos</a:t>
            </a:r>
            <a:endParaRPr lang="en-US" sz="1800" dirty="0">
              <a:solidFill>
                <a:srgbClr val="0000C0"/>
              </a:solidFill>
              <a:latin typeface="Courier New" charset="0"/>
            </a:endParaRPr>
          </a:p>
          <a:p>
            <a:pPr>
              <a:buFont typeface="Wingdings" charset="0"/>
              <a:buNone/>
              <a:defRPr/>
            </a:pPr>
            <a:endParaRPr lang="en-US" sz="1800" dirty="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19" name="Rectangular Callout 18"/>
          <p:cNvSpPr/>
          <p:nvPr/>
        </p:nvSpPr>
        <p:spPr bwMode="auto">
          <a:xfrm>
            <a:off x="7239000" y="4572000"/>
            <a:ext cx="1905000" cy="1295400"/>
          </a:xfrm>
          <a:prstGeom prst="wedgeRectCallout">
            <a:avLst>
              <a:gd name="adj1" fmla="val -90744"/>
              <a:gd name="adj2" fmla="val -147055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Not dependent on any specific critters but only the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generic Critter concept</a:t>
            </a:r>
          </a:p>
        </p:txBody>
      </p:sp>
    </p:spTree>
    <p:extLst>
      <p:ext uri="{BB962C8B-B14F-4D97-AF65-F5344CB8AC3E}">
        <p14:creationId xmlns:p14="http://schemas.microsoft.com/office/powerpoint/2010/main" val="9859623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 dirty="0">
                <a:ea typeface="ＭＳ Ｐゴシック" charset="-128"/>
              </a:rPr>
              <a:t>Example:</a:t>
            </a:r>
            <a:r>
              <a:rPr lang="zh-CN" altLang="en-US" sz="3600" dirty="0">
                <a:ea typeface="ＭＳ Ｐゴシック" charset="-128"/>
              </a:rPr>
              <a:t> </a:t>
            </a:r>
            <a:r>
              <a:rPr lang="en-US" altLang="en-US" sz="3600" dirty="0">
                <a:ea typeface="ＭＳ Ｐゴシック" charset="-128"/>
              </a:rPr>
              <a:t>Polymorphic Array</a:t>
            </a:r>
            <a:r>
              <a:rPr lang="zh-CN" altLang="en-US" sz="3600" dirty="0">
                <a:ea typeface="ＭＳ Ｐゴシック" charset="-128"/>
              </a:rPr>
              <a:t> </a:t>
            </a:r>
            <a:r>
              <a:rPr lang="en-US" altLang="zh-CN" sz="3600" dirty="0">
                <a:ea typeface="ＭＳ Ｐゴシック" charset="-128"/>
              </a:rPr>
              <a:t>on</a:t>
            </a:r>
            <a:r>
              <a:rPr lang="zh-CN" altLang="en-US" sz="3600" dirty="0">
                <a:ea typeface="ＭＳ Ｐゴシック" charset="-128"/>
              </a:rPr>
              <a:t> </a:t>
            </a:r>
            <a:r>
              <a:rPr lang="en-US" altLang="zh-CN" sz="3600" dirty="0">
                <a:ea typeface="ＭＳ Ｐゴシック" charset="-128"/>
              </a:rPr>
              <a:t>Firm</a:t>
            </a:r>
            <a:endParaRPr lang="en-US" altLang="en-US" sz="3600" dirty="0">
              <a:ea typeface="ＭＳ Ｐゴシック" charset="-128"/>
            </a:endParaRPr>
          </a:p>
        </p:txBody>
      </p:sp>
      <p:sp>
        <p:nvSpPr>
          <p:cNvPr id="37890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public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class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Staff {</a:t>
            </a:r>
          </a:p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private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Employee[] </a:t>
            </a:r>
            <a:r>
              <a:rPr lang="en-US" altLang="en-US" sz="1400" b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</a:t>
            </a:r>
            <a:endParaRPr lang="en-US" altLang="en-US" sz="1400" dirty="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public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Staff() { 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       </a:t>
            </a:r>
            <a:r>
              <a:rPr lang="en-US" altLang="en-US" sz="1400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= </a:t>
            </a: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Employee[4];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       </a:t>
            </a:r>
            <a:r>
              <a:rPr lang="en-US" altLang="en-US" sz="1400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[0] = </a:t>
            </a: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Lawyer(</a:t>
            </a:r>
            <a:r>
              <a:rPr lang="en-US" altLang="en-US" sz="1400" b="1" dirty="0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"Lisa"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       </a:t>
            </a:r>
            <a:r>
              <a:rPr lang="en-US" altLang="en-US" sz="1400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[1] = </a:t>
            </a: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Secretary(</a:t>
            </a:r>
            <a:r>
              <a:rPr lang="en-US" altLang="en-US" sz="1400" b="1" dirty="0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"Sally"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       </a:t>
            </a:r>
            <a:r>
              <a:rPr lang="en-US" altLang="en-US" sz="1400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[2] = </a:t>
            </a: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Marketer(</a:t>
            </a:r>
            <a:r>
              <a:rPr lang="en-US" altLang="en-US" sz="1400" b="1" dirty="0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"Mike"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       </a:t>
            </a:r>
            <a:r>
              <a:rPr lang="en-US" altLang="en-US" sz="1400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[3] = </a:t>
            </a: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LegalSecretary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</a:t>
            </a:r>
            <a:r>
              <a:rPr lang="en-US" altLang="en-US" sz="1400" b="1" dirty="0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"Lynne"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buFont typeface="Wingdings" charset="2"/>
              <a:buNone/>
            </a:pPr>
            <a:endParaRPr lang="en-US" altLang="en-US" sz="1400" dirty="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public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void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payday() {</a:t>
            </a:r>
          </a:p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   for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(</a:t>
            </a:r>
            <a:r>
              <a:rPr lang="en-US" altLang="en-US" sz="1400" b="1" dirty="0" err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int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count = 0; count &lt; </a:t>
            </a:r>
            <a:r>
              <a:rPr lang="en-US" altLang="en-US" sz="1400" b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</a:t>
            </a:r>
            <a:r>
              <a:rPr lang="en-US" altLang="en-US" sz="1400" b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length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 count++) {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14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</a:t>
            </a:r>
            <a:r>
              <a:rPr lang="en-US" altLang="en-US" sz="1400" i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out</a:t>
            </a:r>
            <a:r>
              <a:rPr lang="en-US" altLang="en-US" sz="1400" i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.printf</a:t>
            </a:r>
            <a:r>
              <a:rPr lang="en-US" altLang="en-US" sz="14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</a:t>
            </a:r>
            <a:r>
              <a:rPr lang="en-US" altLang="en-US" sz="1400" i="1" dirty="0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"%-10s:"</a:t>
            </a:r>
            <a:r>
              <a:rPr lang="en-US" altLang="en-US" sz="14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, </a:t>
            </a:r>
            <a:r>
              <a:rPr lang="en-US" altLang="en-US" sz="1400" i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[count].name());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14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</a:t>
            </a:r>
            <a:r>
              <a:rPr lang="en-US" altLang="en-US" sz="1400" i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out</a:t>
            </a:r>
            <a:r>
              <a:rPr lang="en-US" altLang="en-US" sz="1400" i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.printf</a:t>
            </a:r>
            <a:r>
              <a:rPr lang="en-US" altLang="en-US" sz="14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</a:t>
            </a:r>
            <a:r>
              <a:rPr lang="en-US" altLang="en-US" sz="1400" i="1" dirty="0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"$%.2f\n"</a:t>
            </a:r>
            <a:r>
              <a:rPr lang="en-US" altLang="en-US" sz="14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, </a:t>
            </a:r>
            <a:r>
              <a:rPr lang="en-US" altLang="en-US" sz="1400" i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[count].pay());</a:t>
            </a:r>
            <a:endParaRPr lang="en-US" altLang="en-US" sz="1400" dirty="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14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</a:t>
            </a:r>
            <a:r>
              <a:rPr lang="en-US" altLang="en-US" sz="1400" i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out</a:t>
            </a:r>
            <a:r>
              <a:rPr lang="en-US" altLang="en-US" sz="1400" i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.println</a:t>
            </a:r>
            <a:r>
              <a:rPr lang="en-US" altLang="en-US" sz="14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</a:t>
            </a:r>
            <a:r>
              <a:rPr lang="en-US" altLang="en-US" sz="1400" i="1" dirty="0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"-----------------------------------"</a:t>
            </a:r>
            <a:r>
              <a:rPr lang="en-US" altLang="en-US" sz="1400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}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  <a:endParaRPr lang="en-US" altLang="en-US" sz="1400" dirty="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  <a:endParaRPr lang="en-US" altLang="en-US" sz="1400" dirty="0">
              <a:ea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990600" y="4191000"/>
            <a:ext cx="7239000" cy="1828800"/>
          </a:xfrm>
          <a:prstGeom prst="rect">
            <a:avLst/>
          </a:prstGeom>
          <a:noFill/>
          <a:ln w="25400" cap="flat" cmpd="sng" algn="ctr">
            <a:solidFill>
              <a:schemeClr val="accent6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5" name="Rectangular Callout 4"/>
          <p:cNvSpPr/>
          <p:nvPr/>
        </p:nvSpPr>
        <p:spPr bwMode="auto">
          <a:xfrm>
            <a:off x="7086600" y="2590800"/>
            <a:ext cx="1828800" cy="1219200"/>
          </a:xfrm>
          <a:prstGeom prst="wedgeRectCallout">
            <a:avLst>
              <a:gd name="adj1" fmla="val -256543"/>
              <a:gd name="adj2" fmla="val 82575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Works on </a:t>
            </a:r>
            <a:br>
              <a:rPr lang="en-US" sz="18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</a:b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any mix of Employee objects</a:t>
            </a:r>
          </a:p>
        </p:txBody>
      </p:sp>
    </p:spTree>
    <p:extLst>
      <p:ext uri="{BB962C8B-B14F-4D97-AF65-F5344CB8AC3E}">
        <p14:creationId xmlns:p14="http://schemas.microsoft.com/office/powerpoint/2010/main" val="1778162075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ea typeface="ＭＳ Ｐゴシック" charset="-128"/>
              </a:rPr>
              <a:t>Example</a:t>
            </a:r>
            <a:r>
              <a:rPr lang="en-US" altLang="zh-CN" sz="3600" dirty="0">
                <a:ea typeface="ＭＳ Ｐゴシック" charset="-128"/>
              </a:rPr>
              <a:t>:</a:t>
            </a:r>
            <a:r>
              <a:rPr lang="zh-CN" altLang="en-US" sz="3600" dirty="0">
                <a:ea typeface="ＭＳ Ｐゴシック" charset="-128"/>
              </a:rPr>
              <a:t> </a:t>
            </a:r>
            <a:r>
              <a:rPr lang="en-US" altLang="en-US" sz="3600" dirty="0">
                <a:ea typeface="ＭＳ Ｐゴシック" charset="-128"/>
              </a:rPr>
              <a:t>Extending the Program: Hourly</a:t>
            </a:r>
          </a:p>
        </p:txBody>
      </p:sp>
      <p:sp>
        <p:nvSpPr>
          <p:cNvPr id="3891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Include a new type of secretary who works variable number of hours and is paid by the hours.</a:t>
            </a:r>
          </a:p>
        </p:txBody>
      </p:sp>
      <p:sp>
        <p:nvSpPr>
          <p:cNvPr id="389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D92F2E4-B3BE-B941-AD4C-8599392D94D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26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5628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ea typeface="ＭＳ Ｐゴシック" charset="-128"/>
              </a:rPr>
              <a:t>Extending the Program: Hourly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rgbClr val="7F0055"/>
                </a:solidFill>
                <a:latin typeface="Courier New"/>
                <a:ea typeface="+mn-ea"/>
                <a:cs typeface="+mn-cs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/>
                <a:ea typeface="+mn-ea"/>
                <a:cs typeface="+mn-cs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Hourly </a:t>
            </a:r>
            <a:r>
              <a:rPr lang="en-US" sz="1800" b="1" dirty="0">
                <a:solidFill>
                  <a:srgbClr val="7F0055"/>
                </a:solidFill>
                <a:latin typeface="Courier New"/>
                <a:ea typeface="+mn-ea"/>
                <a:cs typeface="+mn-cs"/>
              </a:rPr>
              <a:t>extends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/>
                <a:ea typeface="+mn-ea"/>
                <a:cs typeface="+mn-cs"/>
              </a:rPr>
              <a:t>Secretary 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{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rgbClr val="7F0055"/>
                </a:solidFill>
                <a:latin typeface="Courier New"/>
                <a:ea typeface="+mn-ea"/>
                <a:cs typeface="+mn-cs"/>
              </a:rPr>
              <a:t>    private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/>
                <a:ea typeface="+mn-ea"/>
                <a:cs typeface="+mn-cs"/>
              </a:rPr>
              <a:t>double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</a:t>
            </a:r>
            <a:r>
              <a:rPr lang="en-US" sz="1800" b="1" dirty="0" err="1">
                <a:solidFill>
                  <a:srgbClr val="0000C0"/>
                </a:solidFill>
                <a:latin typeface="Courier New"/>
                <a:ea typeface="+mn-ea"/>
                <a:cs typeface="+mn-cs"/>
              </a:rPr>
              <a:t>payRate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;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   private 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hours;</a:t>
            </a:r>
          </a:p>
          <a:p>
            <a:pPr>
              <a:buFont typeface="Wingdings" pitchFamily="2" charset="2"/>
              <a:buNone/>
              <a:defRPr/>
            </a:pPr>
            <a:endParaRPr lang="en-US" sz="1800" dirty="0">
              <a:latin typeface="Courier New"/>
              <a:ea typeface="+mn-ea"/>
              <a:cs typeface="+mn-cs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rgbClr val="7F0055"/>
                </a:solidFill>
                <a:latin typeface="Courier New"/>
                <a:ea typeface="+mn-ea"/>
                <a:cs typeface="+mn-cs"/>
              </a:rPr>
              <a:t>    public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Hourly(String name, double 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payRate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)</a:t>
            </a:r>
            <a:endParaRPr lang="en-US" sz="1800" b="1" dirty="0">
              <a:solidFill>
                <a:srgbClr val="000000"/>
              </a:solidFill>
              <a:highlight>
                <a:srgbClr val="F0D8A8"/>
              </a:highlight>
              <a:latin typeface="Courier New"/>
              <a:ea typeface="+mn-ea"/>
              <a:cs typeface="+mn-cs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rgbClr val="7F0055"/>
                </a:solidFill>
                <a:latin typeface="Courier New"/>
                <a:ea typeface="+mn-ea"/>
                <a:cs typeface="+mn-cs"/>
              </a:rPr>
              <a:t>        super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(name);</a:t>
            </a:r>
            <a:endParaRPr lang="en-US" sz="1800" b="1" dirty="0">
              <a:solidFill>
                <a:srgbClr val="000000"/>
              </a:solidFill>
              <a:highlight>
                <a:srgbClr val="D4D4D4"/>
              </a:highlight>
              <a:latin typeface="Courier New"/>
              <a:ea typeface="+mn-ea"/>
              <a:cs typeface="+mn-cs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1800" dirty="0">
                <a:solidFill>
                  <a:srgbClr val="0000C0"/>
                </a:solidFill>
                <a:latin typeface="Courier New"/>
                <a:ea typeface="+mn-ea"/>
                <a:cs typeface="+mn-cs"/>
              </a:rPr>
              <a:t>        </a:t>
            </a:r>
            <a:r>
              <a:rPr lang="en-US" sz="1800" dirty="0" err="1">
                <a:solidFill>
                  <a:srgbClr val="0000C0"/>
                </a:solidFill>
                <a:latin typeface="Courier New"/>
                <a:ea typeface="+mn-ea"/>
                <a:cs typeface="+mn-cs"/>
              </a:rPr>
              <a:t>this.payRate</a:t>
            </a:r>
            <a:r>
              <a:rPr lang="en-US" sz="1800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payRate</a:t>
            </a:r>
            <a:r>
              <a:rPr lang="en-US" sz="1800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;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       hours = 0;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   }</a:t>
            </a:r>
            <a:endParaRPr lang="en-US" sz="1800" dirty="0">
              <a:latin typeface="Courier New"/>
              <a:ea typeface="+mn-ea"/>
              <a:cs typeface="+mn-cs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rgbClr val="7F0055"/>
                </a:solidFill>
                <a:latin typeface="Courier New"/>
              </a:rPr>
              <a:t>    public</a:t>
            </a:r>
            <a:r>
              <a:rPr lang="en-US" sz="18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</a:rPr>
              <a:t>addHours</a:t>
            </a:r>
            <a:r>
              <a:rPr lang="en-US" sz="1800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urier New"/>
              </a:rPr>
              <a:t> hours) { </a:t>
            </a:r>
            <a:br>
              <a:rPr lang="en-US" sz="1800" b="1" dirty="0">
                <a:solidFill>
                  <a:srgbClr val="000000"/>
                </a:solidFill>
                <a:latin typeface="Courier New"/>
              </a:rPr>
            </a:br>
            <a:r>
              <a:rPr lang="en-US" sz="1800" b="1" dirty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</a:rPr>
              <a:t>this.hours</a:t>
            </a:r>
            <a:r>
              <a:rPr lang="en-US" sz="1800" b="1" dirty="0">
                <a:solidFill>
                  <a:srgbClr val="000000"/>
                </a:solidFill>
                <a:latin typeface="Courier New"/>
              </a:rPr>
              <a:t> += hours;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   }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rgbClr val="7F0055"/>
                </a:solidFill>
                <a:latin typeface="Courier New"/>
              </a:rPr>
              <a:t>    public</a:t>
            </a:r>
            <a:r>
              <a:rPr lang="en-US" sz="18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800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sz="1800" b="1" dirty="0">
                <a:solidFill>
                  <a:srgbClr val="7F0055"/>
                </a:solidFill>
                <a:latin typeface="Courier New"/>
              </a:rPr>
              <a:t> hours</a:t>
            </a:r>
            <a:r>
              <a:rPr lang="en-US" sz="1800" b="1" dirty="0">
                <a:solidFill>
                  <a:srgbClr val="000000"/>
                </a:solidFill>
                <a:latin typeface="Courier New"/>
              </a:rPr>
              <a:t>() {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return hours; }</a:t>
            </a:r>
            <a:endParaRPr lang="en-US" sz="1800" dirty="0">
              <a:latin typeface="Courier New"/>
              <a:ea typeface="+mn-ea"/>
              <a:cs typeface="+mn-cs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1800" b="1" dirty="0">
                <a:solidFill>
                  <a:srgbClr val="7F0055"/>
                </a:solidFill>
                <a:latin typeface="Courier New"/>
                <a:ea typeface="+mn-ea"/>
                <a:cs typeface="+mn-cs"/>
              </a:rPr>
              <a:t>    public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/>
                <a:ea typeface="+mn-ea"/>
                <a:cs typeface="+mn-cs"/>
              </a:rPr>
              <a:t>double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pay() {</a:t>
            </a:r>
            <a:r>
              <a:rPr lang="en-US" sz="1800" b="1" dirty="0">
                <a:solidFill>
                  <a:srgbClr val="7F0055"/>
                </a:solidFill>
                <a:latin typeface="Courier New"/>
                <a:ea typeface="+mn-ea"/>
                <a:cs typeface="+mn-cs"/>
              </a:rPr>
              <a:t>return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 hours() * </a:t>
            </a:r>
            <a:r>
              <a:rPr lang="en-US" sz="1800" b="1" dirty="0" err="1">
                <a:solidFill>
                  <a:srgbClr val="0000C0"/>
                </a:solidFill>
                <a:latin typeface="Courier New"/>
                <a:ea typeface="+mn-ea"/>
                <a:cs typeface="+mn-cs"/>
              </a:rPr>
              <a:t>payRate</a:t>
            </a:r>
            <a:r>
              <a:rPr lang="en-US" sz="1800" b="1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;</a:t>
            </a:r>
            <a:r>
              <a:rPr lang="en-US" sz="1800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}</a:t>
            </a:r>
            <a:endParaRPr lang="en-US" sz="1800" dirty="0">
              <a:latin typeface="Courier New"/>
              <a:ea typeface="+mn-ea"/>
              <a:cs typeface="+mn-cs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Courier New"/>
                <a:ea typeface="+mn-ea"/>
                <a:cs typeface="+mn-cs"/>
              </a:rPr>
              <a:t>}</a:t>
            </a:r>
            <a:endParaRPr lang="en-US" sz="1800" dirty="0">
              <a:ea typeface="+mn-ea"/>
              <a:cs typeface="+mn-cs"/>
            </a:endParaRPr>
          </a:p>
        </p:txBody>
      </p:sp>
      <p:sp>
        <p:nvSpPr>
          <p:cNvPr id="3993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2342D46-3CFF-6342-8C45-76644B0FEF55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27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1912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ea typeface="ＭＳ Ｐゴシック" charset="-128"/>
              </a:rPr>
              <a:t>Polymorphic Array Handles Changes</a:t>
            </a:r>
          </a:p>
        </p:txBody>
      </p:sp>
      <p:sp>
        <p:nvSpPr>
          <p:cNvPr id="40962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public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class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Staff {</a:t>
            </a:r>
          </a:p>
          <a:p>
            <a:pPr>
              <a:buFont typeface="Wingdings" charset="2"/>
              <a:buNone/>
            </a:pP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private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Employee[] </a:t>
            </a:r>
            <a:r>
              <a:rPr lang="en-US" altLang="en-US" sz="1400" b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</a:t>
            </a:r>
            <a:endParaRPr lang="en-US" altLang="en-US" sz="140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public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Staff() { </a:t>
            </a: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       staffList</a:t>
            </a: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= </a:t>
            </a: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Employee[5];</a:t>
            </a: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       staffList</a:t>
            </a: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[0] = </a:t>
            </a: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Lawyer(</a:t>
            </a:r>
            <a:r>
              <a:rPr lang="en-US" altLang="en-US" sz="1400" b="1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"Lisa"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       staffList</a:t>
            </a: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[1] = </a:t>
            </a: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Secretary(</a:t>
            </a:r>
            <a:r>
              <a:rPr lang="en-US" altLang="en-US" sz="1400" b="1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"Sally"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       staffList</a:t>
            </a: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[2] = </a:t>
            </a: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Marketer(</a:t>
            </a:r>
            <a:r>
              <a:rPr lang="en-US" altLang="en-US" sz="1400" b="1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"Mike"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       staffList</a:t>
            </a: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[3] = </a:t>
            </a: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new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LegalSecretary(</a:t>
            </a:r>
            <a:r>
              <a:rPr lang="en-US" altLang="en-US" sz="1400" b="1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"Lynne"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</a:t>
            </a:r>
            <a:r>
              <a:rPr lang="en-US" altLang="en-US" sz="140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Hourly holly = </a:t>
            </a:r>
            <a:r>
              <a:rPr lang="en-US" altLang="en-US" sz="1400" b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new Hourly(</a:t>
            </a:r>
            <a:r>
              <a:rPr lang="ja-JP" altLang="en-US" sz="1400" b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400" b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Holly"); holly.addHours(10);</a:t>
            </a:r>
          </a:p>
          <a:p>
            <a:pPr>
              <a:buFont typeface="Wingdings" charset="2"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</a:t>
            </a:r>
            <a:r>
              <a:rPr lang="en-US" altLang="en-US" sz="140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staffList[4] = </a:t>
            </a:r>
            <a:r>
              <a:rPr lang="en-US" altLang="en-US" sz="1400" b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holly</a:t>
            </a:r>
            <a:r>
              <a:rPr lang="en-US" altLang="ja-JP" sz="1400" b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buFont typeface="Wingdings" charset="2"/>
              <a:buNone/>
            </a:pPr>
            <a:endParaRPr lang="en-US" altLang="en-US" sz="140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public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void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payday() {</a:t>
            </a:r>
          </a:p>
          <a:p>
            <a:pPr>
              <a:buFont typeface="Wingdings" charset="2"/>
              <a:buNone/>
            </a:pP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   for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(</a:t>
            </a:r>
            <a:r>
              <a:rPr lang="en-US" altLang="en-US" sz="14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int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count = 0; count &lt; </a:t>
            </a:r>
            <a:r>
              <a:rPr lang="en-US" altLang="en-US" sz="1400" b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</a:t>
            </a:r>
            <a:r>
              <a:rPr lang="en-US" altLang="en-US" sz="1400" b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length</a:t>
            </a:r>
            <a:r>
              <a:rPr lang="en-US" altLang="en-US" sz="14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 count++) {</a:t>
            </a: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System.</a:t>
            </a:r>
            <a:r>
              <a:rPr lang="en-US" altLang="en-US" sz="1400" i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out</a:t>
            </a:r>
            <a:r>
              <a:rPr lang="en-US" altLang="en-US" sz="1400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.printf(</a:t>
            </a:r>
            <a:r>
              <a:rPr lang="en-US" altLang="en-US" sz="1400" i="1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"%-10s:"</a:t>
            </a:r>
            <a:r>
              <a:rPr lang="en-US" altLang="en-US" sz="1400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, </a:t>
            </a:r>
            <a:r>
              <a:rPr lang="en-US" altLang="en-US" sz="1400" i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[count].name());</a:t>
            </a: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System.</a:t>
            </a:r>
            <a:r>
              <a:rPr lang="en-US" altLang="en-US" sz="1400" i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out</a:t>
            </a:r>
            <a:r>
              <a:rPr lang="en-US" altLang="en-US" sz="1400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.printf(</a:t>
            </a:r>
            <a:r>
              <a:rPr lang="en-US" altLang="en-US" sz="1400" i="1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"$%.2f\n"</a:t>
            </a:r>
            <a:r>
              <a:rPr lang="en-US" altLang="en-US" sz="1400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, </a:t>
            </a:r>
            <a:r>
              <a:rPr lang="en-US" altLang="en-US" sz="1400" i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staffList</a:t>
            </a:r>
            <a:r>
              <a:rPr lang="en-US" altLang="en-US" sz="1400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[count].pay());</a:t>
            </a:r>
            <a:endParaRPr lang="en-US" altLang="en-US" sz="140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System.</a:t>
            </a:r>
            <a:r>
              <a:rPr lang="en-US" altLang="en-US" sz="1400" i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out</a:t>
            </a:r>
            <a:r>
              <a:rPr lang="en-US" altLang="en-US" sz="1400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.println(</a:t>
            </a:r>
            <a:r>
              <a:rPr lang="en-US" altLang="en-US" sz="1400" i="1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"-----------------------------------"</a:t>
            </a:r>
            <a:r>
              <a:rPr lang="en-US" altLang="en-US" sz="1400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}</a:t>
            </a: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  <a:endParaRPr lang="en-US" altLang="en-US" sz="140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14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  <a:endParaRPr lang="en-US" altLang="en-US" sz="1400">
              <a:ea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990600" y="4419600"/>
            <a:ext cx="7239000" cy="1828800"/>
          </a:xfrm>
          <a:prstGeom prst="rect">
            <a:avLst/>
          </a:prstGeom>
          <a:noFill/>
          <a:ln w="25400" cap="flat" cmpd="sng" algn="ctr">
            <a:solidFill>
              <a:schemeClr val="accent6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5" name="Rectangular Callout 4"/>
          <p:cNvSpPr/>
          <p:nvPr/>
        </p:nvSpPr>
        <p:spPr bwMode="auto">
          <a:xfrm>
            <a:off x="7315200" y="3124200"/>
            <a:ext cx="1828800" cy="1219200"/>
          </a:xfrm>
          <a:prstGeom prst="wedgeRectCallout">
            <a:avLst>
              <a:gd name="adj1" fmla="val -258598"/>
              <a:gd name="adj2" fmla="val 88877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No need to change the payday method at all.</a:t>
            </a:r>
          </a:p>
        </p:txBody>
      </p:sp>
    </p:spTree>
    <p:extLst>
      <p:ext uri="{BB962C8B-B14F-4D97-AF65-F5344CB8AC3E}">
        <p14:creationId xmlns:p14="http://schemas.microsoft.com/office/powerpoint/2010/main" val="1278534106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EA3FDF9-749D-0247-A2AC-9EF0A579286F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29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0" y="10668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1987" name="Line 5"/>
          <p:cNvSpPr>
            <a:spLocks noChangeShapeType="1"/>
          </p:cNvSpPr>
          <p:nvPr/>
        </p:nvSpPr>
        <p:spPr bwMode="auto">
          <a:xfrm>
            <a:off x="3352800" y="3124200"/>
            <a:ext cx="3581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988" name="Line 6"/>
          <p:cNvSpPr>
            <a:spLocks noChangeShapeType="1"/>
          </p:cNvSpPr>
          <p:nvPr/>
        </p:nvSpPr>
        <p:spPr bwMode="auto">
          <a:xfrm flipV="1">
            <a:off x="5029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989" name="Line 10"/>
          <p:cNvSpPr>
            <a:spLocks noChangeShapeType="1"/>
          </p:cNvSpPr>
          <p:nvPr/>
        </p:nvSpPr>
        <p:spPr bwMode="auto">
          <a:xfrm flipV="1">
            <a:off x="7239000" y="4572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990" name="AutoShape 11"/>
          <p:cNvSpPr>
            <a:spLocks noChangeArrowheads="1"/>
          </p:cNvSpPr>
          <p:nvPr/>
        </p:nvSpPr>
        <p:spPr bwMode="auto">
          <a:xfrm>
            <a:off x="7086600" y="4572000"/>
            <a:ext cx="304800" cy="2286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1991" name="AutoShape 12"/>
          <p:cNvSpPr>
            <a:spLocks noChangeArrowheads="1"/>
          </p:cNvSpPr>
          <p:nvPr/>
        </p:nvSpPr>
        <p:spPr bwMode="auto">
          <a:xfrm>
            <a:off x="4876800" y="2667000"/>
            <a:ext cx="304800" cy="2286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41992" name="Group 13"/>
          <p:cNvGrpSpPr>
            <a:grpSpLocks/>
          </p:cNvGrpSpPr>
          <p:nvPr/>
        </p:nvGrpSpPr>
        <p:grpSpPr bwMode="auto">
          <a:xfrm>
            <a:off x="4267200" y="1447800"/>
            <a:ext cx="1676400" cy="1219200"/>
            <a:chOff x="2064" y="912"/>
            <a:chExt cx="1056" cy="768"/>
          </a:xfrm>
        </p:grpSpPr>
        <p:sp>
          <p:nvSpPr>
            <p:cNvPr id="42024" name="Rectangle 14"/>
            <p:cNvSpPr>
              <a:spLocks noChangeArrowheads="1"/>
            </p:cNvSpPr>
            <p:nvPr/>
          </p:nvSpPr>
          <p:spPr bwMode="auto">
            <a:xfrm>
              <a:off x="2064" y="912"/>
              <a:ext cx="1056" cy="192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400" b="1" i="1">
                  <a:solidFill>
                    <a:srgbClr val="000000"/>
                  </a:solidFill>
                </a:rPr>
                <a:t>Employee</a:t>
              </a:r>
            </a:p>
          </p:txBody>
        </p:sp>
        <p:sp>
          <p:nvSpPr>
            <p:cNvPr id="42025" name="Rectangle 15"/>
            <p:cNvSpPr>
              <a:spLocks noChangeArrowheads="1"/>
            </p:cNvSpPr>
            <p:nvPr/>
          </p:nvSpPr>
          <p:spPr bwMode="auto">
            <a:xfrm>
              <a:off x="2064" y="1104"/>
              <a:ext cx="1056" cy="33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200">
                  <a:solidFill>
                    <a:srgbClr val="000000"/>
                  </a:solidFill>
                </a:rPr>
                <a:t># name : String</a:t>
              </a:r>
            </a:p>
          </p:txBody>
        </p:sp>
        <p:sp>
          <p:nvSpPr>
            <p:cNvPr id="42026" name="Rectangle 16"/>
            <p:cNvSpPr>
              <a:spLocks noChangeArrowheads="1"/>
            </p:cNvSpPr>
            <p:nvPr/>
          </p:nvSpPr>
          <p:spPr bwMode="auto">
            <a:xfrm>
              <a:off x="2064" y="1440"/>
              <a:ext cx="1056" cy="24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200">
                  <a:solidFill>
                    <a:srgbClr val="000000"/>
                  </a:solidFill>
                </a:rPr>
                <a:t>+ toString() : String</a:t>
              </a:r>
            </a:p>
            <a:p>
              <a:pPr algn="l" eaLnBrk="1" hangingPunct="1"/>
              <a:r>
                <a:rPr lang="en-US" altLang="en-US" sz="1200" i="1">
                  <a:solidFill>
                    <a:srgbClr val="CC0000"/>
                  </a:solidFill>
                </a:rPr>
                <a:t>+ pay() : double</a:t>
              </a:r>
            </a:p>
          </p:txBody>
        </p:sp>
      </p:grpSp>
      <p:grpSp>
        <p:nvGrpSpPr>
          <p:cNvPr id="41993" name="Group 17"/>
          <p:cNvGrpSpPr>
            <a:grpSpLocks/>
          </p:cNvGrpSpPr>
          <p:nvPr/>
        </p:nvGrpSpPr>
        <p:grpSpPr bwMode="auto">
          <a:xfrm>
            <a:off x="2667000" y="3429000"/>
            <a:ext cx="1676400" cy="1219200"/>
            <a:chOff x="2064" y="912"/>
            <a:chExt cx="1056" cy="768"/>
          </a:xfrm>
        </p:grpSpPr>
        <p:sp>
          <p:nvSpPr>
            <p:cNvPr id="42021" name="Rectangle 18"/>
            <p:cNvSpPr>
              <a:spLocks noChangeArrowheads="1"/>
            </p:cNvSpPr>
            <p:nvPr/>
          </p:nvSpPr>
          <p:spPr bwMode="auto">
            <a:xfrm>
              <a:off x="2064" y="912"/>
              <a:ext cx="1056" cy="192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400" b="1">
                  <a:solidFill>
                    <a:srgbClr val="000000"/>
                  </a:solidFill>
                </a:rPr>
                <a:t>Hourly</a:t>
              </a:r>
            </a:p>
          </p:txBody>
        </p:sp>
        <p:sp>
          <p:nvSpPr>
            <p:cNvPr id="42022" name="Rectangle 19"/>
            <p:cNvSpPr>
              <a:spLocks noChangeArrowheads="1"/>
            </p:cNvSpPr>
            <p:nvPr/>
          </p:nvSpPr>
          <p:spPr bwMode="auto">
            <a:xfrm>
              <a:off x="2064" y="1104"/>
              <a:ext cx="1056" cy="33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200">
                  <a:solidFill>
                    <a:srgbClr val="000000"/>
                  </a:solidFill>
                </a:rPr>
                <a:t>- payRate: double</a:t>
              </a:r>
            </a:p>
          </p:txBody>
        </p:sp>
        <p:sp>
          <p:nvSpPr>
            <p:cNvPr id="42023" name="Rectangle 20"/>
            <p:cNvSpPr>
              <a:spLocks noChangeArrowheads="1"/>
            </p:cNvSpPr>
            <p:nvPr/>
          </p:nvSpPr>
          <p:spPr bwMode="auto">
            <a:xfrm>
              <a:off x="2064" y="1440"/>
              <a:ext cx="1056" cy="24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200" i="1">
                  <a:solidFill>
                    <a:srgbClr val="CC0000"/>
                  </a:solidFill>
                </a:rPr>
                <a:t>+ pay() : double</a:t>
              </a:r>
            </a:p>
          </p:txBody>
        </p:sp>
      </p:grpSp>
      <p:sp>
        <p:nvSpPr>
          <p:cNvPr id="41994" name="Line 21"/>
          <p:cNvSpPr>
            <a:spLocks noChangeShapeType="1"/>
          </p:cNvSpPr>
          <p:nvPr/>
        </p:nvSpPr>
        <p:spPr bwMode="auto">
          <a:xfrm>
            <a:off x="33528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41995" name="Group 22"/>
          <p:cNvGrpSpPr>
            <a:grpSpLocks/>
          </p:cNvGrpSpPr>
          <p:nvPr/>
        </p:nvGrpSpPr>
        <p:grpSpPr bwMode="auto">
          <a:xfrm>
            <a:off x="6096000" y="3352800"/>
            <a:ext cx="2209800" cy="1219200"/>
            <a:chOff x="2064" y="912"/>
            <a:chExt cx="1056" cy="768"/>
          </a:xfrm>
        </p:grpSpPr>
        <p:sp>
          <p:nvSpPr>
            <p:cNvPr id="42018" name="Rectangle 23"/>
            <p:cNvSpPr>
              <a:spLocks noChangeArrowheads="1"/>
            </p:cNvSpPr>
            <p:nvPr/>
          </p:nvSpPr>
          <p:spPr bwMode="auto">
            <a:xfrm>
              <a:off x="2064" y="912"/>
              <a:ext cx="1056" cy="192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400" b="1">
                  <a:solidFill>
                    <a:srgbClr val="000000"/>
                  </a:solidFill>
                </a:rPr>
                <a:t>Lawyer</a:t>
              </a:r>
            </a:p>
          </p:txBody>
        </p:sp>
        <p:sp>
          <p:nvSpPr>
            <p:cNvPr id="42019" name="Rectangle 24"/>
            <p:cNvSpPr>
              <a:spLocks noChangeArrowheads="1"/>
            </p:cNvSpPr>
            <p:nvPr/>
          </p:nvSpPr>
          <p:spPr bwMode="auto">
            <a:xfrm>
              <a:off x="2064" y="1104"/>
              <a:ext cx="1056" cy="33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42020" name="Rectangle 25"/>
            <p:cNvSpPr>
              <a:spLocks noChangeArrowheads="1"/>
            </p:cNvSpPr>
            <p:nvPr/>
          </p:nvSpPr>
          <p:spPr bwMode="auto">
            <a:xfrm>
              <a:off x="2064" y="1440"/>
              <a:ext cx="1056" cy="24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200">
                  <a:solidFill>
                    <a:srgbClr val="000000"/>
                  </a:solidFill>
                </a:rPr>
                <a:t>+ toString() : String</a:t>
              </a:r>
            </a:p>
            <a:p>
              <a:pPr algn="l" eaLnBrk="1" hangingPunct="1"/>
              <a:r>
                <a:rPr lang="en-US" altLang="en-US" sz="1200" i="1">
                  <a:solidFill>
                    <a:srgbClr val="CC0000"/>
                  </a:solidFill>
                </a:rPr>
                <a:t>+ pay() : double</a:t>
              </a:r>
            </a:p>
          </p:txBody>
        </p:sp>
      </p:grpSp>
      <p:sp>
        <p:nvSpPr>
          <p:cNvPr id="41996" name="Line 26"/>
          <p:cNvSpPr>
            <a:spLocks noChangeShapeType="1"/>
          </p:cNvSpPr>
          <p:nvPr/>
        </p:nvSpPr>
        <p:spPr bwMode="auto">
          <a:xfrm>
            <a:off x="6934200" y="3124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41997" name="Group 27"/>
          <p:cNvGrpSpPr>
            <a:grpSpLocks/>
          </p:cNvGrpSpPr>
          <p:nvPr/>
        </p:nvGrpSpPr>
        <p:grpSpPr bwMode="auto">
          <a:xfrm>
            <a:off x="5867400" y="5105400"/>
            <a:ext cx="2743200" cy="1219200"/>
            <a:chOff x="2064" y="912"/>
            <a:chExt cx="1056" cy="768"/>
          </a:xfrm>
        </p:grpSpPr>
        <p:sp>
          <p:nvSpPr>
            <p:cNvPr id="42015" name="Rectangle 28"/>
            <p:cNvSpPr>
              <a:spLocks noChangeArrowheads="1"/>
            </p:cNvSpPr>
            <p:nvPr/>
          </p:nvSpPr>
          <p:spPr bwMode="auto">
            <a:xfrm>
              <a:off x="2064" y="912"/>
              <a:ext cx="1056" cy="192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400" b="1">
                  <a:solidFill>
                    <a:srgbClr val="000000"/>
                  </a:solidFill>
                </a:rPr>
                <a:t>Partner</a:t>
              </a:r>
            </a:p>
          </p:txBody>
        </p:sp>
        <p:sp>
          <p:nvSpPr>
            <p:cNvPr id="42016" name="Rectangle 29"/>
            <p:cNvSpPr>
              <a:spLocks noChangeArrowheads="1"/>
            </p:cNvSpPr>
            <p:nvPr/>
          </p:nvSpPr>
          <p:spPr bwMode="auto">
            <a:xfrm>
              <a:off x="2064" y="1104"/>
              <a:ext cx="1056" cy="33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200">
                  <a:solidFill>
                    <a:srgbClr val="000000"/>
                  </a:solidFill>
                </a:rPr>
                <a:t>- bonus : double</a:t>
              </a:r>
            </a:p>
          </p:txBody>
        </p:sp>
        <p:sp>
          <p:nvSpPr>
            <p:cNvPr id="42017" name="Rectangle 30"/>
            <p:cNvSpPr>
              <a:spLocks noChangeArrowheads="1"/>
            </p:cNvSpPr>
            <p:nvPr/>
          </p:nvSpPr>
          <p:spPr bwMode="auto">
            <a:xfrm>
              <a:off x="2064" y="1440"/>
              <a:ext cx="1056" cy="24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200">
                  <a:solidFill>
                    <a:srgbClr val="000000"/>
                  </a:solidFill>
                </a:rPr>
                <a:t>+ awardBonus(bonus : double) : void</a:t>
              </a:r>
            </a:p>
            <a:p>
              <a:pPr algn="l" eaLnBrk="1" hangingPunct="1"/>
              <a:r>
                <a:rPr lang="en-US" altLang="en-US" sz="1200" i="1">
                  <a:solidFill>
                    <a:srgbClr val="CC0000"/>
                  </a:solidFill>
                </a:rPr>
                <a:t>+ pay() : double</a:t>
              </a:r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304800" y="76200"/>
            <a:ext cx="2057400" cy="1371600"/>
            <a:chOff x="192" y="48"/>
            <a:chExt cx="1296" cy="864"/>
          </a:xfrm>
        </p:grpSpPr>
        <p:sp>
          <p:nvSpPr>
            <p:cNvPr id="42010" name="Line 36"/>
            <p:cNvSpPr>
              <a:spLocks noChangeShapeType="1"/>
            </p:cNvSpPr>
            <p:nvPr/>
          </p:nvSpPr>
          <p:spPr bwMode="auto">
            <a:xfrm>
              <a:off x="864" y="672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42011" name="Group 37"/>
            <p:cNvGrpSpPr>
              <a:grpSpLocks/>
            </p:cNvGrpSpPr>
            <p:nvPr/>
          </p:nvGrpSpPr>
          <p:grpSpPr bwMode="auto">
            <a:xfrm>
              <a:off x="192" y="48"/>
              <a:ext cx="1296" cy="624"/>
              <a:chOff x="240" y="48"/>
              <a:chExt cx="1392" cy="624"/>
            </a:xfrm>
          </p:grpSpPr>
          <p:sp>
            <p:nvSpPr>
              <p:cNvPr id="42012" name="Rectangle 38"/>
              <p:cNvSpPr>
                <a:spLocks noChangeArrowheads="1"/>
              </p:cNvSpPr>
              <p:nvPr/>
            </p:nvSpPr>
            <p:spPr bwMode="auto">
              <a:xfrm>
                <a:off x="240" y="48"/>
                <a:ext cx="1392" cy="192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r>
                  <a:rPr lang="en-US" altLang="en-US" sz="1400" b="1">
                    <a:solidFill>
                      <a:srgbClr val="000000"/>
                    </a:solidFill>
                  </a:rPr>
                  <a:t>Payroll</a:t>
                </a:r>
              </a:p>
            </p:txBody>
          </p:sp>
          <p:sp>
            <p:nvSpPr>
              <p:cNvPr id="42013" name="Rectangle 39"/>
              <p:cNvSpPr>
                <a:spLocks noChangeArrowheads="1"/>
              </p:cNvSpPr>
              <p:nvPr/>
            </p:nvSpPr>
            <p:spPr bwMode="auto">
              <a:xfrm>
                <a:off x="240" y="240"/>
                <a:ext cx="1392" cy="192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4" name="Rectangle 40"/>
              <p:cNvSpPr>
                <a:spLocks noChangeArrowheads="1"/>
              </p:cNvSpPr>
              <p:nvPr/>
            </p:nvSpPr>
            <p:spPr bwMode="auto">
              <a:xfrm>
                <a:off x="240" y="432"/>
                <a:ext cx="1392" cy="240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r>
                  <a:rPr lang="en-US" altLang="en-US" sz="1200">
                    <a:solidFill>
                      <a:srgbClr val="000000"/>
                    </a:solidFill>
                  </a:rPr>
                  <a:t>+ main (args : String[]) : void</a:t>
                </a:r>
              </a:p>
            </p:txBody>
          </p:sp>
        </p:grpSp>
      </p:grp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152400" y="1447800"/>
            <a:ext cx="4114800" cy="1219200"/>
            <a:chOff x="96" y="912"/>
            <a:chExt cx="2592" cy="768"/>
          </a:xfrm>
        </p:grpSpPr>
        <p:sp>
          <p:nvSpPr>
            <p:cNvPr id="42002" name="Text Box 42"/>
            <p:cNvSpPr txBox="1">
              <a:spLocks noChangeArrowheads="1"/>
            </p:cNvSpPr>
            <p:nvPr/>
          </p:nvSpPr>
          <p:spPr bwMode="auto">
            <a:xfrm>
              <a:off x="96" y="1207"/>
              <a:ext cx="137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400">
                  <a:solidFill>
                    <a:srgbClr val="000000"/>
                  </a:solidFill>
                </a:rPr>
                <a:t>  - staffList: staffMemeber[]</a:t>
              </a:r>
            </a:p>
          </p:txBody>
        </p:sp>
        <p:sp>
          <p:nvSpPr>
            <p:cNvPr id="42003" name="Line 43"/>
            <p:cNvSpPr>
              <a:spLocks noChangeShapeType="1"/>
            </p:cNvSpPr>
            <p:nvPr/>
          </p:nvSpPr>
          <p:spPr bwMode="auto">
            <a:xfrm>
              <a:off x="1488" y="1296"/>
              <a:ext cx="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2004" name="AutoShape 44"/>
            <p:cNvSpPr>
              <a:spLocks noChangeArrowheads="1"/>
            </p:cNvSpPr>
            <p:nvPr/>
          </p:nvSpPr>
          <p:spPr bwMode="auto">
            <a:xfrm>
              <a:off x="1488" y="1200"/>
              <a:ext cx="192" cy="192"/>
            </a:xfrm>
            <a:prstGeom prst="diamond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42005" name="Group 45"/>
            <p:cNvGrpSpPr>
              <a:grpSpLocks/>
            </p:cNvGrpSpPr>
            <p:nvPr/>
          </p:nvGrpSpPr>
          <p:grpSpPr bwMode="auto">
            <a:xfrm>
              <a:off x="192" y="912"/>
              <a:ext cx="1296" cy="768"/>
              <a:chOff x="2064" y="912"/>
              <a:chExt cx="1056" cy="768"/>
            </a:xfrm>
          </p:grpSpPr>
          <p:sp>
            <p:nvSpPr>
              <p:cNvPr id="42007" name="Rectangle 46"/>
              <p:cNvSpPr>
                <a:spLocks noChangeArrowheads="1"/>
              </p:cNvSpPr>
              <p:nvPr/>
            </p:nvSpPr>
            <p:spPr bwMode="auto">
              <a:xfrm>
                <a:off x="2064" y="912"/>
                <a:ext cx="1056" cy="192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r>
                  <a:rPr lang="en-US" altLang="en-US" sz="1400" b="1">
                    <a:solidFill>
                      <a:srgbClr val="000000"/>
                    </a:solidFill>
                  </a:rPr>
                  <a:t>Staff</a:t>
                </a:r>
              </a:p>
            </p:txBody>
          </p:sp>
          <p:sp>
            <p:nvSpPr>
              <p:cNvPr id="42008" name="Rectangle 47"/>
              <p:cNvSpPr>
                <a:spLocks noChangeArrowheads="1"/>
              </p:cNvSpPr>
              <p:nvPr/>
            </p:nvSpPr>
            <p:spPr bwMode="auto">
              <a:xfrm>
                <a:off x="2064" y="1104"/>
                <a:ext cx="1056" cy="336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09" name="Rectangle 48"/>
              <p:cNvSpPr>
                <a:spLocks noChangeArrowheads="1"/>
              </p:cNvSpPr>
              <p:nvPr/>
            </p:nvSpPr>
            <p:spPr bwMode="auto">
              <a:xfrm>
                <a:off x="2064" y="1440"/>
                <a:ext cx="1056" cy="240"/>
              </a:xfrm>
              <a:prstGeom prst="rect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r>
                  <a:rPr lang="en-US" altLang="en-US" sz="1200">
                    <a:solidFill>
                      <a:srgbClr val="000000"/>
                    </a:solidFill>
                  </a:rPr>
                  <a:t>+ payday() : void</a:t>
                </a:r>
              </a:p>
            </p:txBody>
          </p:sp>
        </p:grpSp>
        <p:sp>
          <p:nvSpPr>
            <p:cNvPr id="42006" name="Text Box 49"/>
            <p:cNvSpPr txBox="1">
              <a:spLocks noChangeArrowheads="1"/>
            </p:cNvSpPr>
            <p:nvPr/>
          </p:nvSpPr>
          <p:spPr bwMode="auto">
            <a:xfrm>
              <a:off x="192" y="1200"/>
              <a:ext cx="10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200" b="1">
                  <a:solidFill>
                    <a:srgbClr val="CC0000"/>
                  </a:solidFill>
                </a:rPr>
                <a:t>- staffList : Employee[]</a:t>
              </a:r>
            </a:p>
          </p:txBody>
        </p:sp>
      </p:grpSp>
      <p:sp>
        <p:nvSpPr>
          <p:cNvPr id="42000" name="Rectangle 50"/>
          <p:cNvSpPr>
            <a:spLocks noChangeArrowheads="1"/>
          </p:cNvSpPr>
          <p:nvPr/>
        </p:nvSpPr>
        <p:spPr bwMode="auto">
          <a:xfrm>
            <a:off x="6477000" y="228600"/>
            <a:ext cx="2198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ZapfDingbats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The pay-roll of a firm</a:t>
            </a:r>
          </a:p>
        </p:txBody>
      </p:sp>
      <p:cxnSp>
        <p:nvCxnSpPr>
          <p:cNvPr id="42001" name="Straight Connector 50"/>
          <p:cNvCxnSpPr>
            <a:cxnSpLocks noChangeShapeType="1"/>
          </p:cNvCxnSpPr>
          <p:nvPr/>
        </p:nvCxnSpPr>
        <p:spPr bwMode="auto">
          <a:xfrm>
            <a:off x="8458200" y="4038600"/>
            <a:ext cx="457200" cy="0"/>
          </a:xfrm>
          <a:prstGeom prst="line">
            <a:avLst/>
          </a:prstGeom>
          <a:noFill/>
          <a:ln w="412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60134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3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Critters and objects coordination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latin typeface="Comic Sans MS" charset="0"/>
                <a:ea typeface="ＭＳ Ｐゴシック" charset="0"/>
                <a:cs typeface="Arial" charset="0"/>
              </a:rPr>
              <a:t>Polymorphism</a:t>
            </a:r>
            <a:r>
              <a:rPr lang="zh-CN" altLang="en-US" sz="2800" dirty="0">
                <a:latin typeface="Comic Sans MS" charset="0"/>
                <a:ea typeface="ＭＳ Ｐゴシック" charset="0"/>
                <a:cs typeface="Arial" charset="0"/>
              </a:rPr>
              <a:t> 多态</a:t>
            </a:r>
            <a:endParaRPr lang="en-US" sz="2800" dirty="0"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endParaRPr lang="en-US" sz="28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endParaRPr lang="en-US" sz="28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endParaRPr lang="en-US" sz="28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3127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FEE7025-83EF-A54D-B880-77F6DE1FD7C1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30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ea typeface="ＭＳ Ｐゴシック" charset="-128"/>
              </a:rPr>
              <a:t>Comment: Variable Type and Method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153400" cy="5029200"/>
          </a:xfrm>
          <a:noFill/>
        </p:spPr>
        <p:txBody>
          <a:bodyPr lIns="92075" tIns="46038" rIns="92075" bIns="46038"/>
          <a:lstStyle/>
          <a:p>
            <a:r>
              <a:rPr lang="en-US" altLang="en-US">
                <a:ea typeface="ＭＳ Ｐゴシック" charset="-128"/>
              </a:rPr>
              <a:t>Through a given type of reference variable, we can invoke only the methods defined in that type</a:t>
            </a:r>
          </a:p>
        </p:txBody>
      </p:sp>
      <p:sp>
        <p:nvSpPr>
          <p:cNvPr id="44036" name="Text Box 5"/>
          <p:cNvSpPr txBox="1">
            <a:spLocks noChangeArrowheads="1"/>
          </p:cNvSpPr>
          <p:nvPr/>
        </p:nvSpPr>
        <p:spPr bwMode="auto">
          <a:xfrm>
            <a:off x="1981200" y="5699125"/>
            <a:ext cx="4492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Can we do the following statements:</a:t>
            </a:r>
          </a:p>
          <a:p>
            <a:pPr algn="l" eaLnBrk="1" hangingPunct="1"/>
            <a:r>
              <a:rPr lang="en-US" altLang="en-US" sz="2000">
                <a:solidFill>
                  <a:srgbClr val="000000"/>
                </a:solidFill>
                <a:latin typeface="Courier New" charset="0"/>
              </a:rPr>
              <a:t>  ed.pay();</a:t>
            </a:r>
          </a:p>
          <a:p>
            <a:pPr algn="l" eaLnBrk="1" hangingPunct="1"/>
            <a:r>
              <a:rPr lang="en-US" altLang="en-US" sz="2000">
                <a:solidFill>
                  <a:srgbClr val="000000"/>
                </a:solidFill>
                <a:latin typeface="Courier New" charset="0"/>
              </a:rPr>
              <a:t>  ed.sue();</a:t>
            </a:r>
          </a:p>
        </p:txBody>
      </p:sp>
      <p:sp>
        <p:nvSpPr>
          <p:cNvPr id="44037" name="Text Box 6"/>
          <p:cNvSpPr txBox="1">
            <a:spLocks noChangeArrowheads="1"/>
          </p:cNvSpPr>
          <p:nvPr/>
        </p:nvSpPr>
        <p:spPr bwMode="auto">
          <a:xfrm>
            <a:off x="2209800" y="4953000"/>
            <a:ext cx="4381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 b="1">
                <a:solidFill>
                  <a:srgbClr val="000000"/>
                </a:solidFill>
                <a:latin typeface="Courier New" charset="0"/>
              </a:rPr>
              <a:t>Employee ed = new</a:t>
            </a:r>
            <a:r>
              <a:rPr lang="en-US" altLang="en-US" sz="1600" b="1">
                <a:solidFill>
                  <a:srgbClr val="CC0000"/>
                </a:solidFill>
                <a:latin typeface="Courier New" charset="0"/>
              </a:rPr>
              <a:t> Lawyer(</a:t>
            </a:r>
            <a:r>
              <a:rPr lang="ja-JP" altLang="en-US" sz="1600" b="1">
                <a:solidFill>
                  <a:srgbClr val="CC0000"/>
                </a:solidFill>
                <a:latin typeface="Courier New" charset="0"/>
              </a:rPr>
              <a:t>“</a:t>
            </a:r>
            <a:r>
              <a:rPr lang="en-US" altLang="ja-JP" sz="1600" b="1">
                <a:solidFill>
                  <a:srgbClr val="CC0000"/>
                </a:solidFill>
                <a:latin typeface="Courier New" charset="0"/>
              </a:rPr>
              <a:t>Larry</a:t>
            </a:r>
            <a:r>
              <a:rPr lang="ja-JP" altLang="en-US" sz="1600" b="1">
                <a:solidFill>
                  <a:srgbClr val="CC0000"/>
                </a:solidFill>
                <a:latin typeface="Courier New" charset="0"/>
              </a:rPr>
              <a:t>”</a:t>
            </a:r>
            <a:r>
              <a:rPr lang="en-US" altLang="ja-JP" sz="1600" b="1">
                <a:solidFill>
                  <a:srgbClr val="CC0000"/>
                </a:solidFill>
                <a:latin typeface="Courier New" charset="0"/>
              </a:rPr>
              <a:t>);</a:t>
            </a:r>
            <a:endParaRPr lang="en-US" altLang="en-US" sz="1600" b="1">
              <a:solidFill>
                <a:srgbClr val="CC0000"/>
              </a:solidFill>
              <a:latin typeface="Courier New" charset="0"/>
            </a:endParaRPr>
          </a:p>
        </p:txBody>
      </p:sp>
      <p:sp>
        <p:nvSpPr>
          <p:cNvPr id="44038" name="Text Box 7"/>
          <p:cNvSpPr txBox="1">
            <a:spLocks noChangeArrowheads="1"/>
          </p:cNvSpPr>
          <p:nvPr/>
        </p:nvSpPr>
        <p:spPr bwMode="auto">
          <a:xfrm>
            <a:off x="2236788" y="2814638"/>
            <a:ext cx="5764212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  <a:latin typeface="Courier New" charset="0"/>
              </a:rPr>
              <a:t>class Employee{</a:t>
            </a:r>
            <a:br>
              <a:rPr lang="en-US" altLang="en-US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600">
                <a:solidFill>
                  <a:srgbClr val="000000"/>
                </a:solidFill>
                <a:latin typeface="Courier New" charset="0"/>
              </a:rPr>
              <a:t>   public double pay() </a:t>
            </a:r>
            <a:br>
              <a:rPr lang="en-US" altLang="en-US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600">
                <a:solidFill>
                  <a:srgbClr val="000000"/>
                </a:solidFill>
                <a:latin typeface="Courier New" charset="0"/>
              </a:rPr>
              <a:t>   {…}</a:t>
            </a:r>
            <a:br>
              <a:rPr lang="en-US" altLang="en-US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60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 algn="l" eaLnBrk="1" hangingPunct="1"/>
            <a:r>
              <a:rPr lang="en-US" altLang="en-US" sz="1600">
                <a:solidFill>
                  <a:srgbClr val="000000"/>
                </a:solidFill>
                <a:latin typeface="Courier New" charset="0"/>
              </a:rPr>
              <a:t>class Lawyer extends Employee {</a:t>
            </a:r>
          </a:p>
          <a:p>
            <a:pPr algn="l" eaLnBrk="1" hangingPunct="1"/>
            <a:r>
              <a:rPr lang="en-US" altLang="en-US" sz="1600">
                <a:solidFill>
                  <a:srgbClr val="000000"/>
                </a:solidFill>
                <a:latin typeface="Courier New" charset="0"/>
              </a:rPr>
              <a:t>   public void sue() </a:t>
            </a:r>
            <a:br>
              <a:rPr lang="en-US" altLang="en-US" sz="160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600">
                <a:solidFill>
                  <a:srgbClr val="000000"/>
                </a:solidFill>
                <a:latin typeface="Courier New" charset="0"/>
              </a:rPr>
              <a:t>   {…}</a:t>
            </a:r>
          </a:p>
          <a:p>
            <a:pPr algn="l" eaLnBrk="1" hangingPunct="1"/>
            <a:r>
              <a:rPr lang="en-US" altLang="en-US" sz="16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79025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4576AF5-ED72-B34B-8F68-F8BAEB528CF9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31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sz="3200">
                <a:ea typeface="ＭＳ Ｐゴシック" charset="-128"/>
              </a:rPr>
              <a:t>Comment: Variable Type and Method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153400" cy="4038600"/>
          </a:xfrm>
          <a:noFill/>
        </p:spPr>
        <p:txBody>
          <a:bodyPr lIns="92075" tIns="46038" rIns="92075" bIns="46038"/>
          <a:lstStyle/>
          <a:p>
            <a:r>
              <a:rPr lang="en-US" altLang="en-US">
                <a:ea typeface="ＭＳ Ｐゴシック" charset="-128"/>
              </a:rPr>
              <a:t>We can </a:t>
            </a:r>
            <a:r>
              <a:rPr lang="ja-JP" altLang="en-US">
                <a:ea typeface="ＭＳ Ｐゴシック" charset="-128"/>
              </a:rPr>
              <a:t>“</a:t>
            </a:r>
            <a:r>
              <a:rPr lang="en-US" altLang="ja-JP">
                <a:ea typeface="ＭＳ Ｐゴシック" charset="-128"/>
              </a:rPr>
              <a:t>promote</a:t>
            </a:r>
            <a:r>
              <a:rPr lang="ja-JP" altLang="en-US">
                <a:ea typeface="ＭＳ Ｐゴシック" charset="-128"/>
              </a:rPr>
              <a:t>”</a:t>
            </a:r>
            <a:r>
              <a:rPr lang="en-US" altLang="ja-JP">
                <a:ea typeface="ＭＳ Ｐゴシック" charset="-128"/>
              </a:rPr>
              <a:t> an object back to its original type through an explicit narrowing </a:t>
            </a:r>
            <a:r>
              <a:rPr lang="en-US" altLang="ja-JP">
                <a:solidFill>
                  <a:srgbClr val="CC0000"/>
                </a:solidFill>
                <a:ea typeface="ＭＳ Ｐゴシック" charset="-128"/>
              </a:rPr>
              <a:t>cast</a:t>
            </a:r>
            <a:r>
              <a:rPr lang="en-US" altLang="ja-JP">
                <a:ea typeface="ＭＳ Ｐゴシック" charset="-128"/>
              </a:rPr>
              <a:t>:</a:t>
            </a:r>
            <a:endParaRPr lang="en-US" altLang="en-US">
              <a:ea typeface="ＭＳ Ｐゴシック" charset="-128"/>
            </a:endParaRP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136650" y="3048000"/>
            <a:ext cx="614045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 b="1">
                <a:solidFill>
                  <a:srgbClr val="000000"/>
                </a:solidFill>
                <a:latin typeface="Courier New" charset="0"/>
              </a:rPr>
              <a:t>staffList = new Employee[5];</a:t>
            </a:r>
          </a:p>
          <a:p>
            <a:pPr algn="l" eaLnBrk="1" hangingPunct="1"/>
            <a:r>
              <a:rPr lang="en-US" altLang="en-US" sz="1800" b="1">
                <a:solidFill>
                  <a:srgbClr val="000000"/>
                </a:solidFill>
                <a:latin typeface="Courier New" charset="0"/>
              </a:rPr>
              <a:t>staffList[0] = new Lawyer("Lisa");</a:t>
            </a:r>
          </a:p>
          <a:p>
            <a:pPr algn="l" eaLnBrk="1" hangingPunct="1"/>
            <a:r>
              <a:rPr lang="en-US" altLang="en-US" sz="1800" b="1">
                <a:solidFill>
                  <a:srgbClr val="000000"/>
                </a:solidFill>
                <a:latin typeface="Courier New" charset="0"/>
              </a:rPr>
              <a:t>staffList[1] = new Secretary("Sally");</a:t>
            </a:r>
          </a:p>
          <a:p>
            <a:pPr algn="l" eaLnBrk="1" hangingPunct="1"/>
            <a:r>
              <a:rPr lang="en-US" altLang="en-US" sz="1800" b="1">
                <a:solidFill>
                  <a:srgbClr val="000000"/>
                </a:solidFill>
                <a:latin typeface="Courier New" charset="0"/>
              </a:rPr>
              <a:t>staffList[2] = new Marketer("Mike");</a:t>
            </a:r>
          </a:p>
          <a:p>
            <a:pPr algn="l" eaLnBrk="1" hangingPunct="1"/>
            <a:r>
              <a:rPr lang="en-US" altLang="en-US" sz="1800" b="1">
                <a:solidFill>
                  <a:srgbClr val="000000"/>
                </a:solidFill>
                <a:latin typeface="Courier New" charset="0"/>
              </a:rPr>
              <a:t>staffList[3] = new LegalSecretary("Lynne");</a:t>
            </a:r>
          </a:p>
          <a:p>
            <a:pPr algn="l" eaLnBrk="1" hangingPunct="1"/>
            <a:r>
              <a:rPr lang="en-US" altLang="en-US" sz="1800" b="1">
                <a:solidFill>
                  <a:srgbClr val="000000"/>
                </a:solidFill>
                <a:latin typeface="Courier New" charset="0"/>
              </a:rPr>
              <a:t>staffList[4] = new Hourly(“Holly");</a:t>
            </a:r>
          </a:p>
          <a:p>
            <a:pPr algn="l" eaLnBrk="1" hangingPunct="1"/>
            <a:endParaRPr lang="en-US" altLang="en-US" sz="1800" b="1">
              <a:solidFill>
                <a:srgbClr val="000000"/>
              </a:solidFill>
              <a:latin typeface="Courier New" charset="0"/>
            </a:endParaRPr>
          </a:p>
          <a:p>
            <a:pPr algn="l" eaLnBrk="1" hangingPunct="1"/>
            <a:r>
              <a:rPr lang="en-US" altLang="en-US" sz="1800" b="1">
                <a:solidFill>
                  <a:srgbClr val="FF0000"/>
                </a:solidFill>
                <a:latin typeface="Courier New" charset="0"/>
              </a:rPr>
              <a:t>Hourly holly = (Hourly)staffList[4]; </a:t>
            </a:r>
          </a:p>
          <a:p>
            <a:pPr algn="l" eaLnBrk="1" hangingPunct="1"/>
            <a:endParaRPr lang="en-US" altLang="en-US" sz="1800" b="1">
              <a:solidFill>
                <a:srgbClr val="000000"/>
              </a:solidFill>
              <a:latin typeface="Courier New" charset="0"/>
            </a:endParaRPr>
          </a:p>
          <a:p>
            <a:pPr algn="l" eaLnBrk="1" hangingPunct="1"/>
            <a:r>
              <a:rPr lang="en-US" altLang="en-US" sz="1800" b="1">
                <a:solidFill>
                  <a:srgbClr val="000000"/>
                </a:solidFill>
                <a:latin typeface="Courier New" charset="0"/>
              </a:rPr>
              <a:t>holly.addHours (5);</a:t>
            </a:r>
          </a:p>
        </p:txBody>
      </p:sp>
      <p:sp>
        <p:nvSpPr>
          <p:cNvPr id="9" name="Rectangular Callout 8"/>
          <p:cNvSpPr/>
          <p:nvPr/>
        </p:nvSpPr>
        <p:spPr bwMode="auto">
          <a:xfrm>
            <a:off x="6781800" y="5181600"/>
            <a:ext cx="1905000" cy="1295400"/>
          </a:xfrm>
          <a:prstGeom prst="wedgeRectCallout">
            <a:avLst>
              <a:gd name="adj1" fmla="val -95036"/>
              <a:gd name="adj2" fmla="val -46100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ＭＳ Ｐゴシック" charset="0"/>
                <a:cs typeface="Arial" charset="0"/>
              </a:rPr>
              <a:t>If the type of object referred to by staff[4] is not Hourly, program error.</a:t>
            </a:r>
          </a:p>
        </p:txBody>
      </p:sp>
    </p:spTree>
    <p:extLst>
      <p:ext uri="{BB962C8B-B14F-4D97-AF65-F5344CB8AC3E}">
        <p14:creationId xmlns:p14="http://schemas.microsoft.com/office/powerpoint/2010/main" val="126885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Summary: Polymorphism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00200"/>
            <a:ext cx="8305800" cy="46482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b="1" dirty="0">
                <a:ea typeface="ＭＳ Ｐゴシック" charset="-128"/>
              </a:rPr>
              <a:t>polymorphism</a:t>
            </a:r>
            <a:r>
              <a:rPr lang="en-US" altLang="en-US" dirty="0">
                <a:ea typeface="ＭＳ Ｐゴシック" charset="-128"/>
              </a:rPr>
              <a:t>: Ability for the same code to be used with different types of objects and behave differently with each.</a:t>
            </a:r>
          </a:p>
          <a:p>
            <a:pPr lvl="1" eaLnBrk="1" hangingPunct="1">
              <a:buFont typeface="Wingdings 2" charset="2"/>
              <a:buNone/>
            </a:pPr>
            <a:endParaRPr lang="en-US" altLang="en-US" dirty="0">
              <a:ea typeface="ＭＳ Ｐゴシック" charset="-128"/>
            </a:endParaRPr>
          </a:p>
          <a:p>
            <a:pPr marL="914400" lvl="2" indent="0" eaLnBrk="1" hangingPunct="1">
              <a:buNone/>
            </a:pPr>
            <a:endParaRPr lang="en-US" altLang="en-US" dirty="0">
              <a:ea typeface="ＭＳ Ｐゴシック" charset="-128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 err="1">
                <a:latin typeface="Courier New" charset="0"/>
                <a:ea typeface="ＭＳ Ｐゴシック" charset="-128"/>
              </a:rPr>
              <a:t>CritterMain</a:t>
            </a:r>
            <a:r>
              <a:rPr lang="en-US" altLang="en-US" dirty="0">
                <a:ea typeface="ＭＳ Ｐゴシック" charset="-128"/>
              </a:rPr>
              <a:t> can interact with any type of critter.</a:t>
            </a:r>
          </a:p>
          <a:p>
            <a:pPr lvl="2" eaLnBrk="1" hangingPunct="1"/>
            <a:r>
              <a:rPr lang="en-US" altLang="en-US" dirty="0">
                <a:ea typeface="ＭＳ Ｐゴシック" charset="-128"/>
              </a:rPr>
              <a:t>Each one moves, fights, etc. in its own way.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zh-CN" dirty="0">
                <a:latin typeface="Courier New" charset="0"/>
                <a:ea typeface="ＭＳ Ｐゴシック" charset="-128"/>
              </a:rPr>
              <a:t>Firm</a:t>
            </a:r>
            <a:r>
              <a:rPr lang="zh-CN" altLang="en-US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dirty="0">
                <a:ea typeface="ＭＳ Ｐゴシック" charset="-128"/>
              </a:rPr>
              <a:t>can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use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one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method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to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pay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for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any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type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of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Employee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lvl="2" eaLnBrk="1" hangingPunct="1"/>
            <a:r>
              <a:rPr lang="en-US" altLang="en-US" dirty="0">
                <a:ea typeface="ＭＳ Ｐゴシック" charset="-128"/>
              </a:rPr>
              <a:t>Each one </a:t>
            </a:r>
            <a:r>
              <a:rPr lang="en-US" altLang="zh-CN" dirty="0">
                <a:ea typeface="ＭＳ Ｐゴシック" charset="-128"/>
              </a:rPr>
              <a:t>is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paid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in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its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own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way</a:t>
            </a:r>
            <a:r>
              <a:rPr lang="en-US" altLang="en-US" dirty="0">
                <a:ea typeface="ＭＳ Ｐゴシック" charset="-128"/>
              </a:rPr>
              <a:t>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zh-CN" dirty="0">
                <a:latin typeface="Courier New" charset="0"/>
                <a:ea typeface="ＭＳ Ｐゴシック" charset="-128"/>
              </a:rPr>
              <a:t>Print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A09BAA3-FA62-F88D-F163-9A3000540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B1B8BD3-7BD0-564E-808A-8AE5F529091F}" type="slidenum">
              <a:rPr lang="en-US" altLang="en-US" sz="1200">
                <a:latin typeface="Tahoma" charset="0"/>
              </a:rPr>
              <a:pPr eaLnBrk="1" hangingPunct="1"/>
              <a:t>32</a:t>
            </a:fld>
            <a:endParaRPr lang="en-US" alt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04720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B971126-DA58-FD42-92CD-F782030D0E0A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33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1371600"/>
            <a:ext cx="8610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Wingdings" charset="2"/>
              <a:buChar char="q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Class inheritance</a:t>
            </a:r>
            <a:endParaRPr lang="en-US" sz="20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polymorphism, and polymorphism through inheritance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Wingdings" charset="2"/>
              <a:buChar char="q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Interface as an alternative of inheritance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0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motivation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0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syntax</a:t>
            </a:r>
          </a:p>
        </p:txBody>
      </p:sp>
    </p:spTree>
    <p:extLst>
      <p:ext uri="{BB962C8B-B14F-4D97-AF65-F5344CB8AC3E}">
        <p14:creationId xmlns:p14="http://schemas.microsoft.com/office/powerpoint/2010/main" val="2852361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54AB347-5E38-EE46-A181-4284D1EB6195}" type="slidenum">
              <a:rPr lang="en-US" altLang="en-US" sz="1200">
                <a:latin typeface="Tahoma" charset="0"/>
              </a:rPr>
              <a:pPr eaLnBrk="1" hangingPunct="1"/>
              <a:t>34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Interface Syntax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01000" cy="4648200"/>
          </a:xfrm>
        </p:spPr>
        <p:txBody>
          <a:bodyPr/>
          <a:lstStyle/>
          <a:p>
            <a:r>
              <a:rPr lang="en-US" altLang="en-US" sz="3200" dirty="0">
                <a:ea typeface="ＭＳ Ｐゴシック" charset="-128"/>
              </a:rPr>
              <a:t>An </a:t>
            </a:r>
            <a:r>
              <a:rPr lang="en-US" altLang="en-US" sz="3200" i="1" dirty="0">
                <a:solidFill>
                  <a:srgbClr val="CC0000"/>
                </a:solidFill>
                <a:ea typeface="ＭＳ Ｐゴシック" charset="-128"/>
              </a:rPr>
              <a:t>interface</a:t>
            </a:r>
            <a:r>
              <a:rPr lang="en-US" altLang="en-US" sz="3200" dirty="0">
                <a:ea typeface="ＭＳ Ｐゴシック" charset="-128"/>
              </a:rPr>
              <a:t> is a collection of </a:t>
            </a:r>
            <a:r>
              <a:rPr lang="en-US" altLang="en-US" sz="3200" dirty="0">
                <a:solidFill>
                  <a:srgbClr val="CC0000"/>
                </a:solidFill>
                <a:ea typeface="ＭＳ Ｐゴシック" charset="-128"/>
              </a:rPr>
              <a:t>constants</a:t>
            </a:r>
            <a:r>
              <a:rPr lang="en-US" altLang="en-US" sz="3200" dirty="0">
                <a:ea typeface="ＭＳ Ｐゴシック" charset="-128"/>
              </a:rPr>
              <a:t>  and </a:t>
            </a:r>
            <a:r>
              <a:rPr lang="en-US" altLang="en-US" sz="3200" dirty="0">
                <a:solidFill>
                  <a:srgbClr val="CC0000"/>
                </a:solidFill>
                <a:ea typeface="ＭＳ Ｐゴシック" charset="-128"/>
              </a:rPr>
              <a:t>abstract methods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800" dirty="0">
                <a:ea typeface="ＭＳ Ｐゴシック" charset="-128"/>
              </a:rPr>
              <a:t>abstract method: a method header without a method body; we declare an abstract method using the modifier </a:t>
            </a:r>
            <a:r>
              <a:rPr lang="en-US" altLang="en-US" sz="2800" dirty="0">
                <a:latin typeface="Courier New" charset="0"/>
                <a:ea typeface="ＭＳ Ｐゴシック" charset="-128"/>
              </a:rPr>
              <a:t>abstract</a:t>
            </a:r>
            <a:r>
              <a:rPr lang="en-US" altLang="en-US" sz="2800" dirty="0">
                <a:ea typeface="ＭＳ Ｐゴシック" charset="-128"/>
              </a:rPr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800" dirty="0">
                <a:ea typeface="ＭＳ Ｐゴシック" charset="-128"/>
              </a:rPr>
              <a:t>since all methods in an interface are abstract, the </a:t>
            </a:r>
            <a:r>
              <a:rPr lang="en-US" altLang="en-US" sz="2800" dirty="0">
                <a:latin typeface="Courier New" charset="0"/>
                <a:ea typeface="ＭＳ Ｐゴシック" charset="-128"/>
              </a:rPr>
              <a:t>abstract</a:t>
            </a:r>
            <a:r>
              <a:rPr lang="en-US" altLang="en-US" sz="2800" dirty="0">
                <a:ea typeface="ＭＳ Ｐゴシック" charset="-128"/>
              </a:rPr>
              <a:t> modifier is usually left off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B1B8BD3-7BD0-564E-808A-8AE5F529091F}" type="slidenum">
              <a:rPr lang="en-US" altLang="en-US" sz="1200">
                <a:latin typeface="Tahoma" charset="0"/>
              </a:rPr>
              <a:pPr eaLnBrk="1" hangingPunct="1"/>
              <a:t>35</a:t>
            </a:fld>
            <a:endParaRPr lang="en-US" altLang="en-US" sz="1200" dirty="0">
              <a:latin typeface="Tahoma" charset="0"/>
            </a:endParaRP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Interface: Example</a:t>
            </a:r>
          </a:p>
        </p:txBody>
      </p:sp>
      <p:sp>
        <p:nvSpPr>
          <p:cNvPr id="575491" name="Text Box 3"/>
          <p:cNvSpPr txBox="1">
            <a:spLocks noChangeArrowheads="1"/>
          </p:cNvSpPr>
          <p:nvPr/>
        </p:nvSpPr>
        <p:spPr bwMode="auto">
          <a:xfrm>
            <a:off x="990600" y="2565400"/>
            <a:ext cx="719455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 b="1">
                <a:latin typeface="Courier New" charset="0"/>
              </a:rPr>
              <a:t>public interface Movable {</a:t>
            </a:r>
            <a:br>
              <a:rPr lang="en-US" altLang="en-US" sz="1800" b="1">
                <a:latin typeface="Courier New" charset="0"/>
              </a:rPr>
            </a:br>
            <a:endParaRPr lang="en-US" altLang="en-US" sz="1800" b="1">
              <a:latin typeface="Courier New" charset="0"/>
            </a:endParaRPr>
          </a:p>
          <a:p>
            <a:pPr algn="l" eaLnBrk="1" hangingPunct="1"/>
            <a:r>
              <a:rPr lang="en-US" altLang="en-US" sz="1800" b="1">
                <a:latin typeface="Courier New" charset="0"/>
              </a:rPr>
              <a:t>   public double getSpeed();</a:t>
            </a:r>
          </a:p>
          <a:p>
            <a:pPr algn="l" eaLnBrk="1" hangingPunct="1"/>
            <a:r>
              <a:rPr lang="en-US" altLang="en-US" sz="1800" b="1">
                <a:latin typeface="Courier New" charset="0"/>
              </a:rPr>
              <a:t>   public void   setSpeed(double speed);</a:t>
            </a:r>
          </a:p>
          <a:p>
            <a:pPr algn="l" eaLnBrk="1" hangingPunct="1"/>
            <a:r>
              <a:rPr lang="en-US" altLang="en-US" sz="1800" b="1">
                <a:latin typeface="Courier New" charset="0"/>
              </a:rPr>
              <a:t>   public void   setDirection(int direction);</a:t>
            </a:r>
          </a:p>
          <a:p>
            <a:pPr algn="l" eaLnBrk="1" hangingPunct="1"/>
            <a:r>
              <a:rPr lang="en-US" altLang="en-US" sz="1800" b="1">
                <a:latin typeface="Courier New" charset="0"/>
              </a:rPr>
              <a:t>   public int    getDirection();</a:t>
            </a:r>
          </a:p>
          <a:p>
            <a:pPr algn="l" eaLnBrk="1" hangingPunct="1"/>
            <a:r>
              <a:rPr lang="en-US" altLang="en-US" sz="1800" b="1">
                <a:latin typeface="Courier New" charset="0"/>
              </a:rPr>
              <a:t>}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01763" y="1371600"/>
            <a:ext cx="3186112" cy="1295400"/>
            <a:chOff x="883" y="931"/>
            <a:chExt cx="2007" cy="816"/>
          </a:xfrm>
        </p:grpSpPr>
        <p:sp>
          <p:nvSpPr>
            <p:cNvPr id="575493" name="Text Box 5"/>
            <p:cNvSpPr txBox="1">
              <a:spLocks noChangeArrowheads="1"/>
            </p:cNvSpPr>
            <p:nvPr/>
          </p:nvSpPr>
          <p:spPr bwMode="auto">
            <a:xfrm>
              <a:off x="883" y="931"/>
              <a:ext cx="2007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2000" b="1">
                  <a:solidFill>
                    <a:srgbClr val="C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interface is a reserved word</a:t>
              </a:r>
              <a:endParaRPr lang="en-US" sz="2000">
                <a:solidFill>
                  <a:srgbClr val="C00000"/>
                </a:solidFill>
              </a:endParaRPr>
            </a:p>
          </p:txBody>
        </p:sp>
        <p:sp>
          <p:nvSpPr>
            <p:cNvPr id="85003" name="Line 6"/>
            <p:cNvSpPr>
              <a:spLocks noChangeShapeType="1"/>
            </p:cNvSpPr>
            <p:nvPr/>
          </p:nvSpPr>
          <p:spPr bwMode="auto">
            <a:xfrm>
              <a:off x="1728" y="1200"/>
              <a:ext cx="0" cy="547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 type="none" w="sm" len="sm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5495" name="Text Box 7"/>
          <p:cNvSpPr txBox="1">
            <a:spLocks noChangeArrowheads="1"/>
          </p:cNvSpPr>
          <p:nvPr/>
        </p:nvSpPr>
        <p:spPr bwMode="auto">
          <a:xfrm>
            <a:off x="4335463" y="6030913"/>
            <a:ext cx="3325812" cy="64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b="1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No method in an</a:t>
            </a:r>
          </a:p>
          <a:p>
            <a:pPr eaLnBrk="1" hangingPunct="1">
              <a:defRPr/>
            </a:pPr>
            <a:r>
              <a:rPr lang="en-US" sz="1800" b="1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interface has a definition (body)</a:t>
            </a:r>
            <a:endParaRPr lang="en-US" sz="1800">
              <a:solidFill>
                <a:srgbClr val="C00000"/>
              </a:solidFill>
            </a:endParaRP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4578350" y="4038600"/>
            <a:ext cx="4230688" cy="1800225"/>
            <a:chOff x="2832" y="2554"/>
            <a:chExt cx="2665" cy="1134"/>
          </a:xfrm>
        </p:grpSpPr>
        <p:sp>
          <p:nvSpPr>
            <p:cNvPr id="575497" name="Text Box 9"/>
            <p:cNvSpPr txBox="1">
              <a:spLocks noChangeArrowheads="1"/>
            </p:cNvSpPr>
            <p:nvPr/>
          </p:nvSpPr>
          <p:spPr bwMode="auto">
            <a:xfrm>
              <a:off x="2832" y="3281"/>
              <a:ext cx="2665" cy="40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1800" b="1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 semicolon follows each method header</a:t>
              </a:r>
              <a:endParaRPr lang="en-US" altLang="en-US" sz="1800">
                <a:solidFill>
                  <a:srgbClr val="C00000"/>
                </a:solidFill>
              </a:endParaRPr>
            </a:p>
            <a:p>
              <a:pPr eaLnBrk="1" hangingPunct="1"/>
              <a:r>
                <a:rPr lang="en-US" altLang="en-US" sz="1800" b="1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immediately</a:t>
              </a:r>
            </a:p>
          </p:txBody>
        </p:sp>
        <p:sp>
          <p:nvSpPr>
            <p:cNvPr id="85001" name="Line 10"/>
            <p:cNvSpPr>
              <a:spLocks noChangeShapeType="1"/>
            </p:cNvSpPr>
            <p:nvPr/>
          </p:nvSpPr>
          <p:spPr bwMode="auto">
            <a:xfrm flipV="1">
              <a:off x="3984" y="2554"/>
              <a:ext cx="428" cy="662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 type="none" w="sm" len="sm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2" name="Rectangle 11"/>
          <p:cNvSpPr>
            <a:spLocks noChangeArrowheads="1"/>
          </p:cNvSpPr>
          <p:nvPr/>
        </p:nvSpPr>
        <p:spPr bwMode="auto">
          <a:xfrm>
            <a:off x="228600" y="5257800"/>
            <a:ext cx="35052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/>
            <a:r>
              <a:rPr lang="en-US" altLang="en-US" sz="1800"/>
              <a:t>This interface describes the behaviors common to all movable things.</a:t>
            </a:r>
            <a:br>
              <a:rPr lang="en-US" altLang="en-US" sz="1800"/>
            </a:br>
            <a:r>
              <a:rPr lang="en-US" altLang="en-US" sz="1800"/>
              <a:t>(Every Movable thing should have these methods.)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5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7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1" grpId="0" autoUpdateAnimBg="0"/>
      <p:bldP spid="575495" grpId="0" autoUpdateAnimBg="0"/>
      <p:bldP spid="3175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Implementing an interface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dirty="0">
                <a:ea typeface="ＭＳ Ｐゴシック" charset="-128"/>
              </a:rPr>
              <a:t>general syntax: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	public class </a:t>
            </a:r>
            <a:r>
              <a:rPr lang="en-US" altLang="en-US" sz="1800" b="1" i="1" dirty="0">
                <a:ea typeface="ＭＳ Ｐゴシック" charset="-128"/>
              </a:rPr>
              <a:t>&lt;name&gt;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 implements </a:t>
            </a:r>
            <a:r>
              <a:rPr lang="en-US" altLang="en-US" sz="1800" b="1" i="1" dirty="0">
                <a:ea typeface="ＭＳ Ｐゴシック" charset="-128"/>
              </a:rPr>
              <a:t>&lt;interface names&gt;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 {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	    ...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	}</a:t>
            </a:r>
          </a:p>
          <a:p>
            <a:pPr lvl="1">
              <a:buFont typeface="Wingdings" charset="2"/>
              <a:buNone/>
            </a:pPr>
            <a:endParaRPr lang="en-US" altLang="en-US" sz="700" dirty="0">
              <a:ea typeface="ＭＳ Ｐゴシック" charset="-128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Example: 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	public class Bicycle </a:t>
            </a:r>
            <a:r>
              <a:rPr lang="en-US" altLang="en-US" sz="1800" b="1" dirty="0">
                <a:latin typeface="Courier New" charset="0"/>
                <a:ea typeface="ＭＳ Ｐゴシック" charset="-128"/>
              </a:rPr>
              <a:t>implements Movable 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{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	    ...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	}</a:t>
            </a:r>
          </a:p>
          <a:p>
            <a:pPr lvl="1">
              <a:buFont typeface="Wingdings" charset="2"/>
              <a:buNone/>
            </a:pPr>
            <a:endParaRPr lang="en-US" altLang="en-US" sz="700" dirty="0">
              <a:ea typeface="ＭＳ Ｐゴシック" charset="-128"/>
            </a:endParaRPr>
          </a:p>
          <a:p>
            <a:pPr lvl="1">
              <a:buFont typeface="Wingdings" charset="2"/>
              <a:buNone/>
            </a:pPr>
            <a:r>
              <a:rPr lang="en-US" altLang="en-US" sz="1800" dirty="0">
                <a:ea typeface="ＭＳ Ｐゴシック" charset="-128"/>
              </a:rPr>
              <a:t>	(What must be true about the 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Bicycle</a:t>
            </a:r>
            <a:r>
              <a:rPr lang="en-US" altLang="en-US" sz="1800" dirty="0">
                <a:ea typeface="ＭＳ Ｐゴシック" charset="-128"/>
              </a:rPr>
              <a:t> class for it to compile?)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AFCBE30-0575-5EA9-1365-B5E953784AAA}"/>
              </a:ext>
            </a:extLst>
          </p:cNvPr>
          <p:cNvSpPr txBox="1">
            <a:spLocks/>
          </p:cNvSpPr>
          <p:nvPr/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12813" rtl="0" eaLnBrk="1" fontAlgn="base" hangingPunct="1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1pPr>
            <a:lvl2pPr marL="742950" indent="-28575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2pPr>
            <a:lvl3pPr marL="11430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3pPr>
            <a:lvl4pPr marL="16002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4pPr>
            <a:lvl5pPr marL="20574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5pPr>
            <a:lvl6pPr marL="25146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6pPr>
            <a:lvl7pPr marL="29718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7pPr>
            <a:lvl8pPr marL="34290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8pPr>
            <a:lvl9pPr marL="38862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9pPr>
          </a:lstStyle>
          <a:p>
            <a:fld id="{CB1B8BD3-7BD0-564E-808A-8AE5F529091F}" type="slidenum">
              <a:rPr lang="en-US" altLang="en-US" sz="1200" smtClean="0">
                <a:latin typeface="Tahoma" charset="0"/>
              </a:rPr>
              <a:pPr/>
              <a:t>36</a:t>
            </a:fld>
            <a:endParaRPr lang="en-US" altLang="en-US" sz="1200" dirty="0">
              <a:latin typeface="Tahoma" charset="0"/>
            </a:endParaRP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Interface Implementation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610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If we write a class that claims to be an interface (e.g.,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Movable</a:t>
            </a:r>
            <a:r>
              <a:rPr lang="en-US" altLang="en-US" dirty="0">
                <a:ea typeface="ＭＳ Ｐゴシック" charset="-128"/>
              </a:rPr>
              <a:t>) , but doesn't implement all of the methods defined in the interface, it will not compile.</a:t>
            </a:r>
          </a:p>
          <a:p>
            <a:pPr lvl="1">
              <a:lnSpc>
                <a:spcPct val="90000"/>
              </a:lnSpc>
              <a:buFont typeface="Wingdings" charset="2"/>
              <a:buNone/>
            </a:pPr>
            <a:endParaRPr lang="en-US" altLang="en-US" dirty="0">
              <a:ea typeface="ＭＳ Ｐゴシック" charset="-128"/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Example:</a:t>
            </a:r>
          </a:p>
          <a:p>
            <a:pPr lvl="1">
              <a:lnSpc>
                <a:spcPct val="90000"/>
              </a:lnSpc>
              <a:buFont typeface="Wingdings" charset="2"/>
              <a:buNone/>
            </a:pPr>
            <a:r>
              <a:rPr lang="en-US" altLang="en-US" dirty="0">
                <a:latin typeface="Courier New" charset="0"/>
                <a:ea typeface="ＭＳ Ｐゴシック" charset="-128"/>
              </a:rPr>
              <a:t>	public class Bicycle </a:t>
            </a:r>
            <a:r>
              <a:rPr lang="en-US" altLang="en-US" b="1" dirty="0">
                <a:solidFill>
                  <a:srgbClr val="A50021"/>
                </a:solidFill>
                <a:latin typeface="Courier New" charset="0"/>
                <a:ea typeface="ＭＳ Ｐゴシック" charset="-128"/>
              </a:rPr>
              <a:t>implements Movable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{</a:t>
            </a:r>
          </a:p>
          <a:p>
            <a:pPr lvl="1">
              <a:lnSpc>
                <a:spcPct val="90000"/>
              </a:lnSpc>
              <a:buFont typeface="Wingdings" charset="2"/>
              <a:buNone/>
            </a:pPr>
            <a:r>
              <a:rPr lang="en-US" altLang="en-US" dirty="0">
                <a:latin typeface="Courier New" charset="0"/>
                <a:ea typeface="ＭＳ Ｐゴシック" charset="-128"/>
              </a:rPr>
              <a:t>	}</a:t>
            </a:r>
          </a:p>
          <a:p>
            <a:pPr lvl="1">
              <a:lnSpc>
                <a:spcPct val="90000"/>
              </a:lnSpc>
              <a:buFont typeface="Wingdings" charset="2"/>
              <a:buNone/>
            </a:pPr>
            <a:endParaRPr lang="en-US" altLang="en-US" dirty="0">
              <a:latin typeface="Courier New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The compiler error message:</a:t>
            </a:r>
          </a:p>
          <a:p>
            <a:pPr lvl="1">
              <a:lnSpc>
                <a:spcPct val="90000"/>
              </a:lnSpc>
              <a:buFont typeface="Wingdings" charset="2"/>
              <a:buNone/>
            </a:pPr>
            <a:r>
              <a:rPr lang="en-US" altLang="en-US" dirty="0">
                <a:latin typeface="Courier New" charset="0"/>
                <a:ea typeface="ＭＳ Ｐゴシック" charset="-128"/>
              </a:rPr>
              <a:t>	Bicycle.java:1: Bicycle is not abstract and does not override abstract method </a:t>
            </a:r>
            <a:r>
              <a:rPr lang="en-US" altLang="en-US" dirty="0" err="1">
                <a:latin typeface="Courier New" charset="0"/>
                <a:ea typeface="ＭＳ Ｐゴシック" charset="-128"/>
              </a:rPr>
              <a:t>getSpeed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() in Movable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27CAA72-76A2-AB98-F891-DF687B31DE07}"/>
              </a:ext>
            </a:extLst>
          </p:cNvPr>
          <p:cNvSpPr txBox="1">
            <a:spLocks/>
          </p:cNvSpPr>
          <p:nvPr/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12813" rtl="0" eaLnBrk="1" fontAlgn="base" hangingPunct="1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1pPr>
            <a:lvl2pPr marL="742950" indent="-28575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2pPr>
            <a:lvl3pPr marL="11430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3pPr>
            <a:lvl4pPr marL="16002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4pPr>
            <a:lvl5pPr marL="20574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5pPr>
            <a:lvl6pPr marL="25146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6pPr>
            <a:lvl7pPr marL="29718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7pPr>
            <a:lvl8pPr marL="34290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8pPr>
            <a:lvl9pPr marL="38862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9pPr>
          </a:lstStyle>
          <a:p>
            <a:fld id="{CB1B8BD3-7BD0-564E-808A-8AE5F529091F}" type="slidenum">
              <a:rPr lang="en-US" altLang="en-US" sz="1200" smtClean="0">
                <a:latin typeface="Tahoma" charset="0"/>
              </a:rPr>
              <a:pPr/>
              <a:t>37</a:t>
            </a:fld>
            <a:endParaRPr lang="en-US" altLang="en-US" sz="1200" dirty="0">
              <a:latin typeface="Tahoma" charset="0"/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Example: Shape interface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An interface for shapes:</a:t>
            </a:r>
          </a:p>
          <a:p>
            <a:pPr lvl="1">
              <a:buFont typeface="Wingdings" charset="2"/>
              <a:buNone/>
            </a:pPr>
            <a:endParaRPr lang="en-US" altLang="en-US" sz="800" dirty="0">
              <a:latin typeface="Courier New" charset="0"/>
              <a:ea typeface="ＭＳ Ｐゴシック" charset="-128"/>
            </a:endParaRP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altLang="en-US" dirty="0">
                <a:latin typeface="Courier New" charset="0"/>
                <a:ea typeface="ＭＳ Ｐゴシック" charset="-128"/>
              </a:rPr>
              <a:t>	public interface Shape {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altLang="en-US" dirty="0">
                <a:latin typeface="Courier New" charset="0"/>
                <a:ea typeface="ＭＳ Ｐゴシック" charset="-128"/>
              </a:rPr>
              <a:t>	    public double area();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altLang="en-US" dirty="0">
                <a:latin typeface="Courier New" charset="0"/>
                <a:ea typeface="ＭＳ Ｐゴシック" charset="-128"/>
              </a:rPr>
              <a:t>	}</a:t>
            </a:r>
          </a:p>
          <a:p>
            <a:pPr lvl="1">
              <a:buFont typeface="Wingdings" charset="2"/>
              <a:buNone/>
            </a:pPr>
            <a:endParaRPr lang="en-US" altLang="en-US" sz="800" dirty="0">
              <a:latin typeface="Courier New" charset="0"/>
              <a:ea typeface="ＭＳ Ｐゴシック" charset="-128"/>
            </a:endParaRPr>
          </a:p>
          <a:p>
            <a:pPr lvl="1"/>
            <a:endParaRPr lang="en-US" altLang="en-US" dirty="0">
              <a:ea typeface="ＭＳ Ｐゴシック" charset="-128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This interface describes the common features that all shapes should have in your design.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(Every shape has an area.)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77D71E-098A-D7E1-A726-6BA5C4145E88}"/>
              </a:ext>
            </a:extLst>
          </p:cNvPr>
          <p:cNvSpPr txBox="1">
            <a:spLocks/>
          </p:cNvSpPr>
          <p:nvPr/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12813" rtl="0" eaLnBrk="1" fontAlgn="base" hangingPunct="1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1pPr>
            <a:lvl2pPr marL="742950" indent="-28575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2pPr>
            <a:lvl3pPr marL="11430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3pPr>
            <a:lvl4pPr marL="16002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4pPr>
            <a:lvl5pPr marL="20574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5pPr>
            <a:lvl6pPr marL="25146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6pPr>
            <a:lvl7pPr marL="29718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7pPr>
            <a:lvl8pPr marL="34290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8pPr>
            <a:lvl9pPr marL="38862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9pPr>
          </a:lstStyle>
          <a:p>
            <a:fld id="{CB1B8BD3-7BD0-564E-808A-8AE5F529091F}" type="slidenum">
              <a:rPr lang="en-US" altLang="en-US" sz="1200" smtClean="0">
                <a:latin typeface="Tahoma" charset="0"/>
              </a:rPr>
              <a:pPr/>
              <a:t>38</a:t>
            </a:fld>
            <a:endParaRPr lang="en-US" altLang="en-US" sz="1200" dirty="0">
              <a:latin typeface="Tahoma" charset="0"/>
            </a:endParaRP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Example: Circle class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// Represents circles.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public class Circle </a:t>
            </a:r>
            <a:r>
              <a:rPr lang="en-US" altLang="en-US" sz="1800" b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implements Shape </a:t>
            </a:r>
            <a:r>
              <a:rPr lang="en-US" altLang="en-US" sz="1800">
                <a:latin typeface="Courier New" charset="0"/>
                <a:ea typeface="ＭＳ Ｐゴシック" charset="-128"/>
              </a:rPr>
              <a:t>{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private double radius;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// Constructs a new circle with the given radius.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public Circle(double radius) {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    this.radius = radius;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// Returns the area of this circle.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public double area() {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    return Math.PI * radius * radius;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A8B504C-8E34-E49F-D46C-353CF2512945}"/>
              </a:ext>
            </a:extLst>
          </p:cNvPr>
          <p:cNvSpPr txBox="1">
            <a:spLocks/>
          </p:cNvSpPr>
          <p:nvPr/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12813" rtl="0" eaLnBrk="1" fontAlgn="base" hangingPunct="1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1pPr>
            <a:lvl2pPr marL="742950" indent="-28575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2pPr>
            <a:lvl3pPr marL="11430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3pPr>
            <a:lvl4pPr marL="16002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4pPr>
            <a:lvl5pPr marL="20574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5pPr>
            <a:lvl6pPr marL="25146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6pPr>
            <a:lvl7pPr marL="29718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7pPr>
            <a:lvl8pPr marL="34290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8pPr>
            <a:lvl9pPr marL="38862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9pPr>
          </a:lstStyle>
          <a:p>
            <a:fld id="{CB1B8BD3-7BD0-564E-808A-8AE5F529091F}" type="slidenum">
              <a:rPr lang="en-US" altLang="en-US" sz="1200" smtClean="0">
                <a:latin typeface="Tahoma" charset="0"/>
              </a:rPr>
              <a:pPr/>
              <a:t>39</a:t>
            </a:fld>
            <a:endParaRPr lang="en-US" altLang="en-US" sz="1200" dirty="0">
              <a:latin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ea typeface="ＭＳ Ｐゴシック" charset="-128"/>
              </a:rPr>
              <a:t>Re</a:t>
            </a:r>
            <a:r>
              <a:rPr lang="en-US" altLang="zh-CN" sz="2800" dirty="0">
                <a:ea typeface="ＭＳ Ｐゴシック" charset="-128"/>
              </a:rPr>
              <a:t>cap:</a:t>
            </a:r>
            <a:r>
              <a:rPr lang="zh-CN" altLang="en-US" sz="2800" dirty="0">
                <a:ea typeface="ＭＳ Ｐゴシック" charset="-128"/>
              </a:rPr>
              <a:t> </a:t>
            </a:r>
            <a:r>
              <a:rPr lang="en-US" altLang="en-US" sz="2800" dirty="0">
                <a:ea typeface="ＭＳ Ｐゴシック" charset="-128"/>
              </a:rPr>
              <a:t>Critters and Event-Driven Programming</a:t>
            </a:r>
          </a:p>
        </p:txBody>
      </p:sp>
      <p:sp>
        <p:nvSpPr>
          <p:cNvPr id="1152003" name="Rectangle 3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4648200" cy="4648200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charset="-128"/>
              </a:rPr>
              <a:t>Key concepts: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The simulator is in control, NOT an animal.</a:t>
            </a:r>
          </a:p>
          <a:p>
            <a:pPr lvl="2" eaLnBrk="1" hangingPunct="1"/>
            <a:r>
              <a:rPr lang="en-US" altLang="en-US" sz="1800" dirty="0">
                <a:ea typeface="ＭＳ Ｐゴシック" charset="-128"/>
              </a:rPr>
              <a:t>An animal must keep </a:t>
            </a:r>
            <a:r>
              <a:rPr lang="en-US" altLang="en-US" sz="1800" u="sng" dirty="0">
                <a:ea typeface="ＭＳ Ｐゴシック" charset="-128"/>
              </a:rPr>
              <a:t>state</a:t>
            </a:r>
            <a:r>
              <a:rPr lang="en-US" altLang="en-US" sz="1800" dirty="0">
                <a:ea typeface="ＭＳ Ｐゴシック" charset="-128"/>
              </a:rPr>
              <a:t> (as fields) so that it can make a single move, and know what moves to make later.</a:t>
            </a:r>
          </a:p>
          <a:p>
            <a:pPr lvl="2" eaLnBrk="1" hangingPunct="1"/>
            <a:r>
              <a:rPr lang="en-US" altLang="en-US" sz="1800" dirty="0">
                <a:ea typeface="ＭＳ Ｐゴシック" charset="-128"/>
              </a:rPr>
              <a:t>We say that </a:t>
            </a:r>
            <a:r>
              <a:rPr lang="en-US" altLang="en-US" sz="1800" dirty="0">
                <a:solidFill>
                  <a:srgbClr val="C00000"/>
                </a:solidFill>
                <a:ea typeface="ＭＳ Ｐゴシック" charset="-128"/>
              </a:rPr>
              <a:t>event-driven programming</a:t>
            </a:r>
            <a:r>
              <a:rPr lang="en-US" altLang="en-US" sz="1800" dirty="0">
                <a:ea typeface="ＭＳ Ｐゴシック" charset="-128"/>
              </a:rPr>
              <a:t> (EDP) focuses on writing the </a:t>
            </a:r>
            <a:r>
              <a:rPr lang="en-US" altLang="en-US" sz="1800" dirty="0">
                <a:solidFill>
                  <a:srgbClr val="C00000"/>
                </a:solidFill>
                <a:ea typeface="ＭＳ Ｐゴシック" charset="-128"/>
              </a:rPr>
              <a:t>callback </a:t>
            </a:r>
            <a:r>
              <a:rPr lang="en-US" altLang="en-US" sz="1800" dirty="0">
                <a:ea typeface="ＭＳ Ｐゴシック" charset="-128"/>
              </a:rPr>
              <a:t>functions of objects</a:t>
            </a:r>
          </a:p>
        </p:txBody>
      </p:sp>
      <p:pic>
        <p:nvPicPr>
          <p:cNvPr id="3277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1935163"/>
            <a:ext cx="263525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7" descr="octopusinterview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388" y="3194050"/>
            <a:ext cx="2855912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2413" y="3200400"/>
            <a:ext cx="1220787" cy="216535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charset="0"/>
              </a:rPr>
              <a:t>%</a:t>
            </a:r>
          </a:p>
        </p:txBody>
      </p:sp>
      <p:sp>
        <p:nvSpPr>
          <p:cNvPr id="7" name="Oval 6"/>
          <p:cNvSpPr/>
          <p:nvPr/>
        </p:nvSpPr>
        <p:spPr>
          <a:xfrm>
            <a:off x="6726238" y="2224088"/>
            <a:ext cx="131762" cy="1571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sp>
        <p:nvSpPr>
          <p:cNvPr id="32775" name="Rounded Rectangular Callout 11"/>
          <p:cNvSpPr>
            <a:spLocks noChangeArrowheads="1"/>
          </p:cNvSpPr>
          <p:nvPr/>
        </p:nvSpPr>
        <p:spPr bwMode="auto">
          <a:xfrm>
            <a:off x="5105400" y="1676400"/>
            <a:ext cx="1752600" cy="1143000"/>
          </a:xfrm>
          <a:prstGeom prst="wedgeRoundRectCallout">
            <a:avLst>
              <a:gd name="adj1" fmla="val 94838"/>
              <a:gd name="adj2" fmla="val 80694"/>
              <a:gd name="adj3" fmla="val 16667"/>
            </a:avLst>
          </a:prstGeom>
          <a:solidFill>
            <a:schemeClr val="bg1"/>
          </a:solidFill>
          <a:ln w="57150">
            <a:solidFill>
              <a:srgbClr val="434343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 sz="3200" b="1">
                <a:solidFill>
                  <a:srgbClr val="2E2B31"/>
                </a:solidFill>
                <a:latin typeface="Calibri" charset="0"/>
              </a:rPr>
              <a:t>Next move?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20603D12-C52B-8530-7A90-A8A28733F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1802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Example: Rectangle class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// Represents person.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public class Person </a:t>
            </a:r>
            <a:r>
              <a:rPr lang="en-US" altLang="en-US" sz="1800" b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implements Shape </a:t>
            </a:r>
            <a:r>
              <a:rPr lang="en-US" altLang="en-US" sz="1800">
                <a:latin typeface="Courier New" charset="0"/>
                <a:ea typeface="ＭＳ Ｐゴシック" charset="-128"/>
              </a:rPr>
              <a:t>{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private double weight;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private double height;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…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endParaRPr lang="en-US" altLang="en-US" sz="1800">
              <a:latin typeface="Courier New" charset="0"/>
              <a:ea typeface="ＭＳ Ｐゴシック" charset="-128"/>
            </a:endParaRP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public Person(double weight, double height) {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    this.weight = weight;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    this.height = height;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endParaRPr lang="en-US" altLang="en-US" sz="1800">
              <a:latin typeface="Courier New" charset="0"/>
              <a:ea typeface="ＭＳ Ｐゴシック" charset="-128"/>
            </a:endParaRP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// Returns the area of a person using Du Bois formula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public double area() {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    return 0.007184 * Math.power(weight, 0.425) </a:t>
            </a:r>
            <a:br>
              <a:rPr lang="en-US" altLang="en-US" sz="1800">
                <a:latin typeface="Courier New" charset="0"/>
                <a:ea typeface="ＭＳ Ｐゴシック" charset="-128"/>
              </a:rPr>
            </a:br>
            <a:r>
              <a:rPr lang="en-US" altLang="en-US" sz="1800">
                <a:latin typeface="Courier New" charset="0"/>
                <a:ea typeface="ＭＳ Ｐゴシック" charset="-128"/>
              </a:rPr>
              <a:t>                     * Math.power(height, 0.725);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    // other methods</a:t>
            </a:r>
          </a:p>
          <a:p>
            <a:pPr>
              <a:lnSpc>
                <a:spcPct val="60000"/>
              </a:lnSpc>
              <a:buFont typeface="Wingdings" charset="2"/>
              <a:buNone/>
            </a:pPr>
            <a:r>
              <a:rPr lang="en-US" altLang="en-US" sz="1800"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AFAEAD1-E7CC-975F-584D-B9CB2C411398}"/>
              </a:ext>
            </a:extLst>
          </p:cNvPr>
          <p:cNvSpPr txBox="1">
            <a:spLocks/>
          </p:cNvSpPr>
          <p:nvPr/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12813" rtl="0" eaLnBrk="1" fontAlgn="base" hangingPunct="1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1pPr>
            <a:lvl2pPr marL="742950" indent="-28575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2pPr>
            <a:lvl3pPr marL="11430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3pPr>
            <a:lvl4pPr marL="16002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4pPr>
            <a:lvl5pPr marL="2057400" indent="-228600" algn="l" defTabSz="912813" rtl="0" eaLnBrk="0" fontAlgn="base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5pPr>
            <a:lvl6pPr marL="25146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6pPr>
            <a:lvl7pPr marL="29718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7pPr>
            <a:lvl8pPr marL="34290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8pPr>
            <a:lvl9pPr marL="3886200" indent="-228600" algn="ctr" defTabSz="912813" rtl="0" eaLnBrk="0" fontAlgn="base" latinLnBrk="0" hangingPunct="0">
              <a:spcBef>
                <a:spcPct val="0"/>
              </a:spcBef>
              <a:spcAft>
                <a:spcPct val="0"/>
              </a:spcAft>
              <a:defRPr sz="5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9pPr>
          </a:lstStyle>
          <a:p>
            <a:fld id="{CB1B8BD3-7BD0-564E-808A-8AE5F529091F}" type="slidenum">
              <a:rPr lang="en-US" altLang="en-US" sz="1200" smtClean="0">
                <a:latin typeface="Tahoma" charset="0"/>
              </a:rPr>
              <a:pPr/>
              <a:t>40</a:t>
            </a:fld>
            <a:endParaRPr lang="en-US" altLang="en-US" sz="1200" dirty="0">
              <a:latin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7700" y="6392863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1183A8E-DE08-8A44-BCAC-C14FE0B1ABA8}" type="slidenum">
              <a:rPr lang="en-US" altLang="en-US" sz="1200">
                <a:latin typeface="Tahoma" charset="0"/>
              </a:rPr>
              <a:pPr eaLnBrk="1" hangingPunct="1"/>
              <a:t>41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Summary: Interfaces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58131"/>
            <a:ext cx="7772400" cy="4648200"/>
          </a:xfrm>
        </p:spPr>
        <p:txBody>
          <a:bodyPr/>
          <a:lstStyle/>
          <a:p>
            <a:r>
              <a:rPr lang="en-US" altLang="en-US" sz="2400" b="1" dirty="0">
                <a:ea typeface="ＭＳ Ｐゴシック" charset="-128"/>
              </a:rPr>
              <a:t>interface</a:t>
            </a:r>
            <a:r>
              <a:rPr lang="en-US" altLang="en-US" sz="2400" dirty="0">
                <a:ea typeface="ＭＳ Ｐゴシック" charset="-128"/>
              </a:rPr>
              <a:t>: A list of methods that classes can promise to implement.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Analogous to non-programming idea of roles or </a:t>
            </a:r>
            <a:r>
              <a:rPr lang="en-US" altLang="en-US" sz="2000" u="sng" dirty="0">
                <a:ea typeface="ＭＳ Ｐゴシック" charset="-128"/>
              </a:rPr>
              <a:t>certifications</a:t>
            </a:r>
          </a:p>
          <a:p>
            <a:pPr lvl="2"/>
            <a:r>
              <a:rPr lang="en-US" altLang="en-US" sz="1800" dirty="0">
                <a:ea typeface="ＭＳ Ｐゴシック" charset="-128"/>
              </a:rPr>
              <a:t>"I'm certified as a CPA accountant.”</a:t>
            </a:r>
          </a:p>
          <a:p>
            <a:r>
              <a:rPr lang="en-US" altLang="en-US" sz="2400" dirty="0">
                <a:solidFill>
                  <a:srgbClr val="FF0000"/>
                </a:solidFill>
                <a:ea typeface="ＭＳ Ｐゴシック" charset="-128"/>
              </a:rPr>
              <a:t>interface vs inheritance</a:t>
            </a:r>
            <a:r>
              <a:rPr lang="en-US" altLang="en-US" sz="2400" dirty="0">
                <a:ea typeface="ＭＳ Ｐゴシック" charset="-128"/>
              </a:rPr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inheritance gives an </a:t>
            </a:r>
            <a:r>
              <a:rPr lang="en-US" altLang="en-US" sz="2000" dirty="0">
                <a:solidFill>
                  <a:srgbClr val="FF0000"/>
                </a:solidFill>
                <a:ea typeface="ＭＳ Ｐゴシック" charset="-128"/>
              </a:rPr>
              <a:t>is-a</a:t>
            </a:r>
            <a:r>
              <a:rPr lang="en-US" altLang="en-US" sz="2000" dirty="0">
                <a:ea typeface="ＭＳ Ｐゴシック" charset="-128"/>
              </a:rPr>
              <a:t> relationship and </a:t>
            </a:r>
            <a:r>
              <a:rPr lang="en-US" altLang="en-US" sz="2000" dirty="0">
                <a:solidFill>
                  <a:srgbClr val="FF0000"/>
                </a:solidFill>
                <a:ea typeface="ＭＳ Ｐゴシック" charset="-128"/>
              </a:rPr>
              <a:t>code-sharing</a:t>
            </a:r>
            <a:r>
              <a:rPr lang="en-US" altLang="en-US" sz="2000" dirty="0">
                <a:ea typeface="ＭＳ Ｐゴシック" charset="-128"/>
              </a:rPr>
              <a:t>.</a:t>
            </a:r>
          </a:p>
          <a:p>
            <a:pPr lvl="2"/>
            <a:r>
              <a:rPr lang="en-US" altLang="en-US" sz="1800" dirty="0">
                <a:ea typeface="ＭＳ Ｐゴシック" charset="-128"/>
              </a:rPr>
              <a:t>A Lawyer object can be treated as an Employee, and Lawyer inherits Employee's code.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interface gives an </a:t>
            </a:r>
            <a:r>
              <a:rPr lang="en-US" altLang="en-US" sz="2000" dirty="0">
                <a:solidFill>
                  <a:srgbClr val="FF0000"/>
                </a:solidFill>
                <a:ea typeface="ＭＳ Ｐゴシック" charset="-128"/>
              </a:rPr>
              <a:t>is-a</a:t>
            </a:r>
            <a:r>
              <a:rPr lang="en-US" altLang="en-US" sz="2000" dirty="0">
                <a:ea typeface="ＭＳ Ｐゴシック" charset="-128"/>
              </a:rPr>
              <a:t> relationship </a:t>
            </a:r>
            <a:r>
              <a:rPr lang="en-US" altLang="en-US" sz="2000" dirty="0">
                <a:solidFill>
                  <a:srgbClr val="FF0000"/>
                </a:solidFill>
                <a:ea typeface="ＭＳ Ｐゴシック" charset="-128"/>
              </a:rPr>
              <a:t>without code sharing</a:t>
            </a:r>
            <a:r>
              <a:rPr lang="en-US" altLang="en-US" sz="2000" dirty="0">
                <a:ea typeface="ＭＳ Ｐゴシック" charset="-128"/>
              </a:rPr>
              <a:t>.</a:t>
            </a:r>
          </a:p>
          <a:p>
            <a:endParaRPr lang="en-US" altLang="en-US" sz="24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3217453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B971126-DA58-FD42-92CD-F782030D0E0A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42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1371600"/>
            <a:ext cx="8610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Char char="q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Admin and recap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Wingdings" charset="2"/>
              <a:buChar char="q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Class inheritance</a:t>
            </a:r>
            <a:endParaRPr lang="en-US" sz="20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polymorphism, and polymorphism through inheritance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Wingdings" charset="2"/>
              <a:buChar char="q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Interface as an alternative of inheritance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motivation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0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syntax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0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polymorphism through inheritance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endParaRPr lang="en-US" sz="20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8325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ea typeface="ＭＳ Ｐゴシック" charset="-128"/>
              </a:rPr>
              <a:t>Satisfy Polymorphism Requirements using Interface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3716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Same reference points to different types of objects</a:t>
            </a:r>
          </a:p>
          <a:p>
            <a:pPr lvl="1" eaLnBrk="1" hangingPunct="1">
              <a:buClr>
                <a:srgbClr val="3333CC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A variable of interface type </a:t>
            </a:r>
            <a:r>
              <a:rPr lang="en-US" altLang="en-US" i="1" dirty="0">
                <a:solidFill>
                  <a:srgbClr val="000000"/>
                </a:solidFill>
                <a:ea typeface="ＭＳ Ｐゴシック" charset="-128"/>
              </a:rPr>
              <a:t>T</a:t>
            </a: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 can hold an object of any class implementing </a:t>
            </a:r>
            <a:r>
              <a:rPr lang="en-US" altLang="en-US" i="1" dirty="0">
                <a:solidFill>
                  <a:srgbClr val="000000"/>
                </a:solidFill>
                <a:ea typeface="ＭＳ Ｐゴシック" charset="-128"/>
              </a:rPr>
              <a:t>T</a:t>
            </a: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.</a:t>
            </a:r>
            <a:endParaRPr lang="en-US" altLang="en-US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spcBef>
                <a:spcPct val="0"/>
              </a:spcBef>
              <a:buClr>
                <a:srgbClr val="3333CC"/>
              </a:buClr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	Movable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mobj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= new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Bicyle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();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method used exists in all the objects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Using an interface reference, you can </a:t>
            </a:r>
            <a:r>
              <a:rPr lang="en-US" altLang="en-US" dirty="0">
                <a:solidFill>
                  <a:srgbClr val="C00000"/>
                </a:solidFill>
                <a:ea typeface="ＭＳ Ｐゴシック" charset="-128"/>
              </a:rPr>
              <a:t>only</a:t>
            </a:r>
            <a:r>
              <a:rPr lang="en-US" altLang="en-US" dirty="0">
                <a:ea typeface="ＭＳ Ｐゴシック" charset="-128"/>
              </a:rPr>
              <a:t> invoke the methods defined in the interface;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A class must implement the methods defined in the interface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method may behave differently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Different class can implement the method differently</a:t>
            </a:r>
          </a:p>
        </p:txBody>
      </p:sp>
    </p:spTree>
    <p:extLst>
      <p:ext uri="{BB962C8B-B14F-4D97-AF65-F5344CB8AC3E}">
        <p14:creationId xmlns:p14="http://schemas.microsoft.com/office/powerpoint/2010/main" val="16842609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34950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fld id="{731312AE-7784-B144-84BC-256EA2ACD3D7}" type="slidenum">
              <a:rPr lang="en-US" altLang="en-US" sz="1200">
                <a:latin typeface="Tahoma" charset="0"/>
              </a:rPr>
              <a:pPr algn="l" eaLnBrk="1" hangingPunct="1"/>
              <a:t>44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82000" cy="1143000"/>
          </a:xfrm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Interface Polymorphism: Example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60000"/>
              </a:lnSpc>
              <a:buFont typeface="Wingdings" charset="2"/>
              <a:buNone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	public static void </a:t>
            </a:r>
            <a:r>
              <a:rPr lang="en-US" altLang="en-US" sz="1800" dirty="0" err="1">
                <a:latin typeface="Courier New" charset="0"/>
                <a:ea typeface="ＭＳ Ｐゴシック" charset="-128"/>
              </a:rPr>
              <a:t>printShapeInfo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sz="18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Shape s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) {</a:t>
            </a:r>
          </a:p>
          <a:p>
            <a:pPr lvl="1">
              <a:lnSpc>
                <a:spcPct val="60000"/>
              </a:lnSpc>
              <a:buFont typeface="Wingdings" charset="2"/>
              <a:buNone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en-US" sz="18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("area : " + </a:t>
            </a:r>
            <a:r>
              <a:rPr lang="en-US" altLang="en-US" sz="1800" dirty="0" err="1">
                <a:latin typeface="Courier New" charset="0"/>
                <a:ea typeface="ＭＳ Ｐゴシック" charset="-128"/>
              </a:rPr>
              <a:t>s.area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());</a:t>
            </a:r>
          </a:p>
          <a:p>
            <a:pPr lvl="1">
              <a:lnSpc>
                <a:spcPct val="60000"/>
              </a:lnSpc>
              <a:buFont typeface="Wingdings" charset="2"/>
              <a:buNone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en-US" sz="18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();</a:t>
            </a:r>
          </a:p>
          <a:p>
            <a:pPr lvl="1">
              <a:lnSpc>
                <a:spcPct val="60000"/>
              </a:lnSpc>
              <a:buFont typeface="Wingdings" charset="2"/>
              <a:buNone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	}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endParaRPr lang="en-US" altLang="en-US" sz="1800" dirty="0">
              <a:latin typeface="Courier New" charset="0"/>
              <a:ea typeface="ＭＳ Ｐゴシック" charset="-128"/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Any object that implements the interface may be passed as the parameter to the above method.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r>
              <a:rPr lang="en-US" altLang="en-US" sz="1800" dirty="0">
                <a:ea typeface="ＭＳ Ｐゴシック" charset="-128"/>
              </a:rPr>
              <a:t>	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Circle circ = new Circle(12.0);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	Person john = new Person(60, 175);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r>
              <a:rPr lang="en-US" altLang="en-US" sz="1800" b="1" dirty="0">
                <a:latin typeface="Courier New" charset="0"/>
                <a:ea typeface="ＭＳ Ｐゴシック" charset="-128"/>
              </a:rPr>
              <a:t>	</a:t>
            </a:r>
            <a:r>
              <a:rPr lang="en-US" altLang="en-US" sz="1800" b="1" dirty="0" err="1">
                <a:latin typeface="Courier New" charset="0"/>
                <a:ea typeface="ＭＳ Ｐゴシック" charset="-128"/>
              </a:rPr>
              <a:t>printShapeInfo</a:t>
            </a:r>
            <a:r>
              <a:rPr lang="en-US" altLang="en-US" sz="1800" b="1" dirty="0">
                <a:latin typeface="Courier New" charset="0"/>
                <a:ea typeface="ＭＳ Ｐゴシック" charset="-128"/>
              </a:rPr>
              <a:t>(circ);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r>
              <a:rPr lang="en-US" altLang="en-US" sz="1800" b="1" dirty="0">
                <a:latin typeface="Courier New" charset="0"/>
                <a:ea typeface="ＭＳ Ｐゴシック" charset="-128"/>
              </a:rPr>
              <a:t>	</a:t>
            </a:r>
            <a:r>
              <a:rPr lang="en-US" altLang="en-US" sz="1800" b="1" dirty="0" err="1">
                <a:latin typeface="Courier New" charset="0"/>
                <a:ea typeface="ＭＳ Ｐゴシック" charset="-128"/>
              </a:rPr>
              <a:t>printShapeInfo</a:t>
            </a:r>
            <a:r>
              <a:rPr lang="en-US" altLang="en-US" sz="1800" b="1" dirty="0">
                <a:latin typeface="Courier New" charset="0"/>
                <a:ea typeface="ＭＳ Ｐゴシック" charset="-128"/>
              </a:rPr>
              <a:t>(john);</a:t>
            </a:r>
            <a:endParaRPr lang="en-US" altLang="en-US" sz="700" b="1" dirty="0">
              <a:latin typeface="Courier New" charset="0"/>
              <a:ea typeface="ＭＳ Ｐゴシック" charset="-128"/>
            </a:endParaRP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34950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fld id="{AC0B1138-2F5C-0942-B3CB-C49451AE17A3}" type="slidenum">
              <a:rPr lang="en-US" altLang="en-US" sz="1200">
                <a:latin typeface="Tahoma" charset="0"/>
              </a:rPr>
              <a:pPr algn="l" eaLnBrk="1" hangingPunct="1"/>
              <a:t>45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Interface Polymorphism: Example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charset="-128"/>
              </a:rPr>
              <a:t>We can create an array of an interface type, and store any object implementing that interface as an element.</a:t>
            </a:r>
          </a:p>
          <a:p>
            <a:pPr lvl="1">
              <a:lnSpc>
                <a:spcPct val="90000"/>
              </a:lnSpc>
              <a:buFont typeface="Wingdings" charset="2"/>
              <a:buNone/>
            </a:pPr>
            <a:r>
              <a:rPr lang="en-US" altLang="en-US" sz="700" dirty="0">
                <a:latin typeface="Courier New" charset="0"/>
                <a:ea typeface="ＭＳ Ｐゴシック" charset="-128"/>
              </a:rPr>
              <a:t>	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	Circle circ = new Circle(12.0);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	Person john = new John(60, 175);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	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YaleStudent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nicole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 = new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YaleStudent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();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endParaRPr lang="en-US" altLang="en-US" sz="700" b="1" dirty="0">
              <a:latin typeface="Courier New" charset="0"/>
              <a:ea typeface="ＭＳ Ｐゴシック" charset="-128"/>
            </a:endParaRPr>
          </a:p>
          <a:p>
            <a:pPr lvl="1">
              <a:lnSpc>
                <a:spcPct val="70000"/>
              </a:lnSpc>
              <a:buFont typeface="Wingdings" charset="2"/>
              <a:buNone/>
            </a:pPr>
            <a:r>
              <a:rPr lang="en-US" altLang="en-US" sz="2000" b="1" dirty="0">
                <a:latin typeface="Courier New" charset="0"/>
                <a:ea typeface="ＭＳ Ｐゴシック" charset="-128"/>
              </a:rPr>
              <a:t>	Shape[] shapes = {circ, john, </a:t>
            </a:r>
            <a:r>
              <a:rPr lang="en-US" altLang="en-US" sz="2000" b="1" dirty="0" err="1">
                <a:latin typeface="Courier New" charset="0"/>
                <a:ea typeface="ＭＳ Ｐゴシック" charset="-128"/>
              </a:rPr>
              <a:t>nicole</a:t>
            </a:r>
            <a:r>
              <a:rPr lang="en-US" altLang="en-US" sz="2000" b="1" dirty="0">
                <a:latin typeface="Courier New" charset="0"/>
                <a:ea typeface="ＭＳ Ｐゴシック" charset="-128"/>
              </a:rPr>
              <a:t>};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	for (int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 = 0;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 &lt;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shapes.length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;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++) {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printShapeInfo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sz="2000" b="1" dirty="0">
                <a:latin typeface="Courier New" charset="0"/>
                <a:ea typeface="ＭＳ Ｐゴシック" charset="-128"/>
              </a:rPr>
              <a:t>shapes[</a:t>
            </a:r>
            <a:r>
              <a:rPr lang="en-US" altLang="en-US" sz="2000" b="1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en-US" sz="2000" b="1" dirty="0">
                <a:latin typeface="Courier New" charset="0"/>
                <a:ea typeface="ＭＳ Ｐゴシック" charset="-128"/>
              </a:rPr>
              <a:t>]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);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	}</a:t>
            </a:r>
          </a:p>
          <a:p>
            <a:pPr lvl="1">
              <a:lnSpc>
                <a:spcPct val="70000"/>
              </a:lnSpc>
              <a:buFont typeface="Wingdings" charset="2"/>
              <a:buNone/>
            </a:pPr>
            <a:endParaRPr lang="en-US" altLang="en-US" sz="2000" dirty="0">
              <a:latin typeface="Courier New" charset="0"/>
              <a:ea typeface="ＭＳ Ｐゴシック" charset="-128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Each element of the array executes the appropriate behavior for its object when it is passed to the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printShapeInfo</a:t>
            </a:r>
            <a:r>
              <a:rPr lang="en-US" altLang="en-US" sz="2000" dirty="0">
                <a:ea typeface="ＭＳ Ｐゴシック" charset="-128"/>
              </a:rPr>
              <a:t> method</a:t>
            </a:r>
          </a:p>
        </p:txBody>
      </p:sp>
    </p:spTree>
    <p:extLst>
      <p:ext uri="{BB962C8B-B14F-4D97-AF65-F5344CB8AC3E}">
        <p14:creationId xmlns:p14="http://schemas.microsoft.com/office/powerpoint/2010/main" val="1748536940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9B096D0-C914-784A-A6B1-1A0DCD88D3BA}" type="slidenum">
              <a:rPr lang="en-US" altLang="en-US" sz="1200">
                <a:latin typeface="Tahoma" charset="0"/>
              </a:rPr>
              <a:pPr eaLnBrk="1" hangingPunct="1"/>
              <a:t>46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Interface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01000" cy="46482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An </a:t>
            </a:r>
            <a:r>
              <a:rPr lang="en-US" altLang="en-US" i="1" dirty="0">
                <a:solidFill>
                  <a:srgbClr val="CC0000"/>
                </a:solidFill>
                <a:ea typeface="ＭＳ Ｐゴシック" charset="-128"/>
              </a:rPr>
              <a:t>interface</a:t>
            </a:r>
            <a:r>
              <a:rPr lang="en-US" altLang="en-US" dirty="0">
                <a:ea typeface="ＭＳ Ｐゴシック" charset="-128"/>
              </a:rPr>
              <a:t> provides an abstraction to write reusable, general programs</a:t>
            </a:r>
          </a:p>
          <a:p>
            <a:r>
              <a:rPr lang="en-US" altLang="en-US" dirty="0">
                <a:ea typeface="ＭＳ Ｐゴシック" charset="-128"/>
              </a:rPr>
              <a:t>Instead of writing a program for </a:t>
            </a:r>
            <a:r>
              <a:rPr lang="en-US" altLang="en-US" b="1" dirty="0">
                <a:solidFill>
                  <a:srgbClr val="FF0000"/>
                </a:solidFill>
                <a:ea typeface="ＭＳ Ｐゴシック" charset="-128"/>
              </a:rPr>
              <a:t>a single class (hierarchy)</a:t>
            </a:r>
            <a:r>
              <a:rPr lang="en-US" altLang="en-US" dirty="0">
                <a:ea typeface="ＭＳ Ｐゴシック" charset="-128"/>
              </a:rPr>
              <a:t> of objects, we want to </a:t>
            </a:r>
            <a:r>
              <a:rPr lang="en-US" altLang="en-US" dirty="0">
                <a:solidFill>
                  <a:srgbClr val="000090"/>
                </a:solidFill>
                <a:ea typeface="ＭＳ Ｐゴシック" charset="-128"/>
              </a:rPr>
              <a:t>write a program to handle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all classes with a given set of behaviors/properties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An interface is an abstraction for the common behaviors of these behaviors</a:t>
            </a:r>
          </a:p>
          <a:p>
            <a:r>
              <a:rPr lang="en-US" altLang="en-US" dirty="0">
                <a:ea typeface="ＭＳ Ｐゴシック" charset="-128"/>
              </a:rPr>
              <a:t>Often interface represents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abstract concepts</a:t>
            </a:r>
          </a:p>
        </p:txBody>
      </p:sp>
    </p:spTree>
    <p:extLst>
      <p:ext uri="{BB962C8B-B14F-4D97-AF65-F5344CB8AC3E}">
        <p14:creationId xmlns:p14="http://schemas.microsoft.com/office/powerpoint/2010/main" val="290841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>
                <a:ea typeface="ＭＳ Ｐゴシック" charset="-128"/>
              </a:rPr>
              <a:t>Summary: Using Interface for General Programming</a:t>
            </a:r>
          </a:p>
        </p:txBody>
      </p:sp>
      <p:sp>
        <p:nvSpPr>
          <p:cNvPr id="1034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When defining a class or method (e.g., sorting), think about the </a:t>
            </a:r>
            <a:r>
              <a:rPr lang="en-US" altLang="en-US">
                <a:solidFill>
                  <a:srgbClr val="FF0000"/>
                </a:solidFill>
                <a:ea typeface="ＭＳ Ｐゴシック" charset="-128"/>
              </a:rPr>
              <a:t>essence</a:t>
            </a:r>
            <a:r>
              <a:rPr lang="en-US" altLang="en-US">
                <a:ea typeface="ＭＳ Ｐゴシック" charset="-128"/>
              </a:rPr>
              <a:t> (</a:t>
            </a:r>
            <a:r>
              <a:rPr lang="en-US" altLang="en-US">
                <a:solidFill>
                  <a:srgbClr val="FF0000"/>
                </a:solidFill>
                <a:ea typeface="ＭＳ Ｐゴシック" charset="-128"/>
              </a:rPr>
              <a:t>most general</a:t>
            </a:r>
            <a:r>
              <a:rPr lang="en-US" altLang="en-US">
                <a:ea typeface="ＭＳ Ｐゴシック" charset="-128"/>
              </a:rPr>
              <a:t>) properties/behaviors of the objects you require</a:t>
            </a:r>
          </a:p>
          <a:p>
            <a:endParaRPr lang="en-US" altLang="en-US">
              <a:ea typeface="ＭＳ Ｐゴシック" charset="-128"/>
            </a:endParaRPr>
          </a:p>
          <a:p>
            <a:r>
              <a:rPr lang="en-US" altLang="en-US">
                <a:ea typeface="ＭＳ Ｐゴシック" charset="-128"/>
              </a:rPr>
              <a:t>Define those properties in an interface</a:t>
            </a:r>
          </a:p>
          <a:p>
            <a:endParaRPr lang="en-US" altLang="en-US">
              <a:ea typeface="ＭＳ Ｐゴシック" charset="-128"/>
            </a:endParaRPr>
          </a:p>
          <a:p>
            <a:r>
              <a:rPr lang="en-US" altLang="en-US">
                <a:ea typeface="ＭＳ Ｐゴシック" charset="-128"/>
              </a:rPr>
              <a:t>Implement the class/method for the interface only so that your design is the most general !</a:t>
            </a:r>
          </a:p>
        </p:txBody>
      </p:sp>
      <p:sp>
        <p:nvSpPr>
          <p:cNvPr id="1034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E6F5654-A095-8B4E-9895-A1A9A16F3B7B}" type="slidenum">
              <a:rPr lang="en-US" altLang="en-US" sz="1200">
                <a:latin typeface="Tahoma" charset="0"/>
              </a:rPr>
              <a:pPr eaLnBrk="1" hangingPunct="1"/>
              <a:t>47</a:t>
            </a:fld>
            <a:endParaRPr lang="en-US" altLang="en-US" sz="1200">
              <a:latin typeface="Tahoma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ea typeface="ＭＳ Ｐゴシック" charset="-128"/>
              </a:rPr>
              <a:t>Re</a:t>
            </a:r>
            <a:r>
              <a:rPr lang="en-US" altLang="zh-CN" sz="4000" dirty="0">
                <a:ea typeface="ＭＳ Ｐゴシック" charset="-128"/>
              </a:rPr>
              <a:t>cap:</a:t>
            </a:r>
            <a:r>
              <a:rPr lang="zh-CN" altLang="en-US" sz="4000" dirty="0">
                <a:ea typeface="ＭＳ Ｐゴシック" charset="-128"/>
              </a:rPr>
              <a:t> </a:t>
            </a:r>
            <a:r>
              <a:rPr lang="en-US" altLang="en-US" dirty="0">
                <a:ea typeface="ＭＳ Ｐゴシック" charset="-128"/>
              </a:rPr>
              <a:t>Critter :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Snake</a:t>
            </a:r>
          </a:p>
        </p:txBody>
      </p:sp>
      <p:pic>
        <p:nvPicPr>
          <p:cNvPr id="65538" name="Picture 4" descr="snakePatter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25" y="4481513"/>
            <a:ext cx="3000375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59172" name="Group 4"/>
          <p:cNvGraphicFramePr>
            <a:graphicFrameLocks noGrp="1"/>
          </p:cNvGraphicFramePr>
          <p:nvPr/>
        </p:nvGraphicFramePr>
        <p:xfrm>
          <a:off x="785813" y="1482725"/>
          <a:ext cx="7816850" cy="2860675"/>
        </p:xfrm>
        <a:graphic>
          <a:graphicData uri="http://schemas.openxmlformats.org/drawingml/2006/table">
            <a:tbl>
              <a:tblPr/>
              <a:tblGrid>
                <a:gridCol w="1624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2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46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Behavior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constructor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public Snake()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eat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Never eats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fight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random pounce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</a:t>
                      </a:r>
                      <a:r>
                        <a:rPr kumimoji="0" lang="zh-C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猛扑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)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or roar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3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getColor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Color(20, 50, 128)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1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getMove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1 E, 1 S; 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W, 1 S; 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3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E, 1 S; 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4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W, 1 S; 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5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E, 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6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toString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"S"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F92AF91-6C5A-48C4-A953-41BF6D89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78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ea typeface="ＭＳ Ｐゴシック" charset="-128"/>
              </a:rPr>
              <a:t>Re</a:t>
            </a:r>
            <a:r>
              <a:rPr lang="en-US" altLang="zh-CN" sz="4000" dirty="0">
                <a:ea typeface="ＭＳ Ｐゴシック" charset="-128"/>
              </a:rPr>
              <a:t>cap:</a:t>
            </a:r>
            <a:r>
              <a:rPr lang="zh-CN" altLang="en-US" sz="4000" dirty="0">
                <a:ea typeface="ＭＳ Ｐゴシック" charset="-128"/>
              </a:rPr>
              <a:t> </a:t>
            </a:r>
            <a:r>
              <a:rPr lang="en-US" altLang="en-US" dirty="0">
                <a:ea typeface="ＭＳ Ｐゴシック" charset="-128"/>
              </a:rPr>
              <a:t>EDP for </a:t>
            </a:r>
            <a:r>
              <a:rPr lang="en-US" altLang="en-US" dirty="0" err="1">
                <a:ea typeface="ＭＳ Ｐゴシック" charset="-128"/>
              </a:rPr>
              <a:t>getMove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Variables that determine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the state for </a:t>
            </a:r>
            <a:r>
              <a:rPr lang="en-US" altLang="en-US" dirty="0" err="1">
                <a:ea typeface="ＭＳ Ｐゴシック" charset="-128"/>
              </a:rPr>
              <a:t>getMove</a:t>
            </a:r>
            <a:r>
              <a:rPr lang="en-US" altLang="en-US" dirty="0">
                <a:ea typeface="ＭＳ Ｐゴシック" charset="-128"/>
              </a:rPr>
              <a:t>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Length of current cycle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(east-west)</a:t>
            </a:r>
            <a:endParaRPr lang="en-US" altLang="en-US" dirty="0">
              <a:ea typeface="ＭＳ Ｐゴシック" charset="-128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Number of moves made in 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current cycle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What is the initial state?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 err="1">
                <a:ea typeface="ＭＳ Ｐゴシック" charset="-128"/>
              </a:rPr>
              <a:t>cycleLength</a:t>
            </a:r>
            <a:r>
              <a:rPr lang="en-US" altLang="en-US" dirty="0">
                <a:ea typeface="ＭＳ Ｐゴシック" charset="-128"/>
              </a:rPr>
              <a:t> = 1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steps = 0</a:t>
            </a:r>
          </a:p>
        </p:txBody>
      </p:sp>
      <p:pic>
        <p:nvPicPr>
          <p:cNvPr id="66563" name="Picture 4" descr="snakePatter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1295400"/>
            <a:ext cx="300037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D2C1F4CD-322C-EAF6-0197-FFC8911C9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63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ea typeface="ＭＳ Ｐゴシック" charset="-128"/>
              </a:rPr>
              <a:t>Re</a:t>
            </a:r>
            <a:r>
              <a:rPr lang="en-US" altLang="zh-CN" sz="4000" dirty="0">
                <a:ea typeface="ＭＳ Ｐゴシック" charset="-128"/>
              </a:rPr>
              <a:t>cap:</a:t>
            </a:r>
            <a:r>
              <a:rPr lang="zh-CN" altLang="en-US" sz="4000" dirty="0">
                <a:ea typeface="ＭＳ Ｐゴシック" charset="-128"/>
              </a:rPr>
              <a:t> </a:t>
            </a:r>
            <a:r>
              <a:rPr lang="en-US" altLang="en-US" dirty="0">
                <a:ea typeface="ＭＳ Ｐゴシック" charset="-128"/>
              </a:rPr>
              <a:t>Non-EDP Version</a:t>
            </a:r>
          </a:p>
        </p:txBody>
      </p:sp>
      <p:pic>
        <p:nvPicPr>
          <p:cNvPr id="69634" name="Picture 4" descr="snakePatter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1295400"/>
            <a:ext cx="300037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Content Placeholder 2"/>
          <p:cNvSpPr txBox="1">
            <a:spLocks/>
          </p:cNvSpPr>
          <p:nvPr/>
        </p:nvSpPr>
        <p:spPr bwMode="auto">
          <a:xfrm>
            <a:off x="533400" y="1600200"/>
            <a:ext cx="54102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mic Sans MS" charset="0"/>
              </a:rPr>
              <a:t>A non-event driven version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endParaRPr lang="en-US" altLang="en-US" sz="2400" dirty="0">
              <a:solidFill>
                <a:srgbClr val="000000"/>
              </a:solidFill>
              <a:latin typeface="Comic Sans MS" charset="0"/>
            </a:endParaRP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= 1; steps = 0;</a:t>
            </a:r>
            <a:endParaRPr lang="en-US" altLang="en-US" sz="2400" dirty="0">
              <a:solidFill>
                <a:srgbClr val="000000"/>
              </a:solidFill>
              <a:latin typeface="Comic Sans MS" charset="0"/>
            </a:endParaRP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do {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while (steps &lt;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)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if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% 2 == 1</a:t>
            </a:r>
            <a:br>
              <a:rPr lang="en-US" altLang="en-US" sz="1800" dirty="0">
                <a:solidFill>
                  <a:srgbClr val="000000"/>
                </a:solidFill>
                <a:latin typeface="Comic Sans MS" charset="0"/>
              </a:rPr>
            </a:b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    go East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else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       go West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steps ++;</a:t>
            </a:r>
            <a:br>
              <a:rPr lang="en-US" altLang="en-US" sz="1800" dirty="0">
                <a:solidFill>
                  <a:srgbClr val="000000"/>
                </a:solidFill>
                <a:latin typeface="Comic Sans MS" charset="0"/>
              </a:rPr>
            </a:br>
            <a:endParaRPr lang="en-US" altLang="en-US" sz="1800" dirty="0">
              <a:solidFill>
                <a:srgbClr val="000000"/>
              </a:solidFill>
              <a:latin typeface="Comic Sans MS" charset="0"/>
            </a:endParaRP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go South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++; steps = 0;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}</a:t>
            </a:r>
            <a:r>
              <a:rPr lang="en-US" altLang="en-US" sz="2400" dirty="0">
                <a:solidFill>
                  <a:srgbClr val="000000"/>
                </a:solidFill>
                <a:latin typeface="Comic Sans MS" charset="0"/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while (true);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8B4BDB9E-6816-39F4-88D8-5374DA188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7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58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ea typeface="ＭＳ Ｐゴシック" charset="-128"/>
              </a:rPr>
              <a:t>Re</a:t>
            </a:r>
            <a:r>
              <a:rPr lang="en-US" altLang="zh-CN" sz="3600" dirty="0">
                <a:ea typeface="ＭＳ Ｐゴシック" charset="-128"/>
              </a:rPr>
              <a:t>cap:</a:t>
            </a:r>
            <a:r>
              <a:rPr lang="zh-CN" altLang="en-US" sz="3600" dirty="0">
                <a:ea typeface="ＭＳ Ｐゴシック" charset="-128"/>
              </a:rPr>
              <a:t> </a:t>
            </a:r>
            <a:r>
              <a:rPr lang="en-US" altLang="en-US" sz="3600" dirty="0">
                <a:ea typeface="ＭＳ Ｐゴシック" charset="-128"/>
              </a:rPr>
              <a:t>Non-EDP-&gt; EDP: Guarding Condition</a:t>
            </a:r>
          </a:p>
        </p:txBody>
      </p:sp>
      <p:sp>
        <p:nvSpPr>
          <p:cNvPr id="3789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2F89746-34D0-704D-8891-A1E3EF90D7AB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8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715000" y="1447800"/>
            <a:ext cx="3124200" cy="2667000"/>
            <a:chOff x="5715000" y="1447800"/>
            <a:chExt cx="3124200" cy="2667000"/>
          </a:xfrm>
        </p:grpSpPr>
        <p:pic>
          <p:nvPicPr>
            <p:cNvPr id="37902" name="Picture 2" descr="http://www.clipartguide.com/_thumbs/0511-1012-3117-3850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5000" y="1447800"/>
              <a:ext cx="69532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03" name="AutoShape 5"/>
            <p:cNvSpPr>
              <a:spLocks noChangeArrowheads="1"/>
            </p:cNvSpPr>
            <p:nvPr/>
          </p:nvSpPr>
          <p:spPr bwMode="auto">
            <a:xfrm>
              <a:off x="6172200" y="1447800"/>
              <a:ext cx="2667000" cy="914400"/>
            </a:xfrm>
            <a:prstGeom prst="diamond">
              <a:avLst/>
            </a:prstGeom>
            <a:solidFill>
              <a:srgbClr val="99CCFF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00"/>
                  </a:solidFill>
                </a:rPr>
                <a:t>steps &lt; cycleLength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172200" y="2667000"/>
              <a:ext cx="2667000" cy="14478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if (cycleLength % 2 == 1)</a:t>
              </a:r>
              <a:b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</a:b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    go East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else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    go West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steps++;</a:t>
              </a:r>
            </a:p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cxnSp>
          <p:nvCxnSpPr>
            <p:cNvPr id="37905" name="Straight Arrow Connector 11"/>
            <p:cNvCxnSpPr>
              <a:cxnSpLocks noChangeShapeType="1"/>
              <a:stCxn id="37903" idx="2"/>
              <a:endCxn id="10" idx="0"/>
            </p:cNvCxnSpPr>
            <p:nvPr/>
          </p:nvCxnSpPr>
          <p:spPr bwMode="auto">
            <a:xfrm rot="5400000">
              <a:off x="7353300" y="2514600"/>
              <a:ext cx="3048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867400" y="4572000"/>
            <a:ext cx="3048000" cy="1981200"/>
            <a:chOff x="5867400" y="4572000"/>
            <a:chExt cx="3048000" cy="1981200"/>
          </a:xfrm>
        </p:grpSpPr>
        <p:pic>
          <p:nvPicPr>
            <p:cNvPr id="37898" name="Picture 2" descr="http://www.clipartguide.com/_thumbs/0511-1012-3117-3850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7400" y="4572000"/>
              <a:ext cx="69532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899" name="AutoShape 5"/>
            <p:cNvSpPr>
              <a:spLocks noChangeArrowheads="1"/>
            </p:cNvSpPr>
            <p:nvPr/>
          </p:nvSpPr>
          <p:spPr bwMode="auto">
            <a:xfrm>
              <a:off x="6248400" y="4572000"/>
              <a:ext cx="2667000" cy="914400"/>
            </a:xfrm>
            <a:prstGeom prst="diamond">
              <a:avLst/>
            </a:prstGeom>
            <a:solidFill>
              <a:srgbClr val="99CCFF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00"/>
                  </a:solidFill>
                </a:rPr>
                <a:t>steps == cycleLength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248400" y="5715000"/>
              <a:ext cx="2667000" cy="8382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go South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cycleLength ++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steps=0;</a:t>
              </a:r>
            </a:p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cxnSp>
          <p:nvCxnSpPr>
            <p:cNvPr id="37901" name="Straight Arrow Connector 15"/>
            <p:cNvCxnSpPr>
              <a:cxnSpLocks noChangeShapeType="1"/>
              <a:stCxn id="37899" idx="2"/>
              <a:endCxn id="15" idx="0"/>
            </p:cNvCxnSpPr>
            <p:nvPr/>
          </p:nvCxnSpPr>
          <p:spPr bwMode="auto">
            <a:xfrm rot="5400000">
              <a:off x="7467600" y="5600700"/>
              <a:ext cx="2286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7894" name="Rectangle 13"/>
          <p:cNvSpPr>
            <a:spLocks noChangeArrowheads="1"/>
          </p:cNvSpPr>
          <p:nvPr/>
        </p:nvSpPr>
        <p:spPr bwMode="auto">
          <a:xfrm>
            <a:off x="1219200" y="3810000"/>
            <a:ext cx="3048000" cy="15240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352800" y="2133600"/>
            <a:ext cx="3200400" cy="2438400"/>
            <a:chOff x="3352800" y="2133600"/>
            <a:chExt cx="3200400" cy="2438400"/>
          </a:xfrm>
        </p:grpSpPr>
        <p:cxnSp>
          <p:nvCxnSpPr>
            <p:cNvPr id="37896" name="Straight Arrow Connector 15"/>
            <p:cNvCxnSpPr>
              <a:cxnSpLocks noChangeShapeType="1"/>
              <a:stCxn id="37894" idx="3"/>
              <a:endCxn id="10" idx="1"/>
            </p:cNvCxnSpPr>
            <p:nvPr/>
          </p:nvCxnSpPr>
          <p:spPr bwMode="auto">
            <a:xfrm flipV="1">
              <a:off x="4267200" y="3390900"/>
              <a:ext cx="1905000" cy="11811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897" name="Straight Arrow Connector 15"/>
            <p:cNvCxnSpPr>
              <a:cxnSpLocks noChangeShapeType="1"/>
            </p:cNvCxnSpPr>
            <p:nvPr/>
          </p:nvCxnSpPr>
          <p:spPr bwMode="auto">
            <a:xfrm flipV="1">
              <a:off x="3352800" y="2133600"/>
              <a:ext cx="3200400" cy="14097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533400" y="2743200"/>
            <a:ext cx="4382294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en-US" sz="1800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= 1; steps = 0;</a:t>
            </a:r>
            <a:endParaRPr lang="en-US" altLang="en-US" sz="2400" dirty="0">
              <a:solidFill>
                <a:srgbClr val="000000"/>
              </a:solidFill>
              <a:latin typeface="Comic Sans MS" charset="0"/>
            </a:endParaRP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do {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while (steps &lt;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)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if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% 2 == 1</a:t>
            </a:r>
            <a:br>
              <a:rPr lang="en-US" altLang="en-US" sz="1800" dirty="0">
                <a:solidFill>
                  <a:srgbClr val="000000"/>
                </a:solidFill>
                <a:latin typeface="Comic Sans MS" charset="0"/>
              </a:rPr>
            </a:b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    go East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else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       go West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steps ++;</a:t>
            </a:r>
            <a:br>
              <a:rPr lang="en-US" altLang="en-US" sz="1800" dirty="0">
                <a:solidFill>
                  <a:srgbClr val="000000"/>
                </a:solidFill>
                <a:latin typeface="Comic Sans MS" charset="0"/>
              </a:rPr>
            </a:br>
            <a:endParaRPr lang="en-US" altLang="en-US" sz="1800" dirty="0">
              <a:solidFill>
                <a:srgbClr val="000000"/>
              </a:solidFill>
              <a:latin typeface="Comic Sans MS" charset="0"/>
            </a:endParaRP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go South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++; steps = 0;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}</a:t>
            </a:r>
            <a:r>
              <a:rPr lang="en-US" altLang="en-US" sz="2400" dirty="0">
                <a:solidFill>
                  <a:srgbClr val="000000"/>
                </a:solidFill>
                <a:latin typeface="Comic Sans MS" charset="0"/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while (true);</a:t>
            </a:r>
          </a:p>
        </p:txBody>
      </p:sp>
      <p:sp>
        <p:nvSpPr>
          <p:cNvPr id="2" name="Rectangle 1"/>
          <p:cNvSpPr/>
          <p:nvPr/>
        </p:nvSpPr>
        <p:spPr>
          <a:xfrm>
            <a:off x="431921" y="1498253"/>
            <a:ext cx="39503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1" hangingPunct="1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en-US" sz="2000" dirty="0">
                <a:solidFill>
                  <a:srgbClr val="000000"/>
                </a:solidFill>
                <a:latin typeface="Comic Sans MS" charset="0"/>
              </a:rPr>
              <a:t>Technique: determine the </a:t>
            </a:r>
            <a:br>
              <a:rPr lang="en-US" altLang="en-US" sz="2000" dirty="0">
                <a:solidFill>
                  <a:srgbClr val="000000"/>
                </a:solidFill>
                <a:latin typeface="Comic Sans MS" charset="0"/>
              </a:rPr>
            </a:br>
            <a:r>
              <a:rPr lang="en-US" altLang="en-US" sz="2000" dirty="0">
                <a:solidFill>
                  <a:srgbClr val="000000"/>
                </a:solidFill>
                <a:latin typeface="Comic Sans MS" charset="0"/>
              </a:rPr>
              <a:t>guarding condition (using state variables) on action statements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7034" y="3530600"/>
            <a:ext cx="184731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914400" y="5638800"/>
            <a:ext cx="3048000" cy="6858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17766" y="4521200"/>
            <a:ext cx="184731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07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4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ourier New" charset="0"/>
                <a:ea typeface="ＭＳ Ｐゴシック" charset="-128"/>
              </a:rPr>
              <a:t>Snake</a:t>
            </a:r>
            <a:r>
              <a:rPr lang="en-US" altLang="en-US" dirty="0">
                <a:ea typeface="ＭＳ Ｐゴシック" charset="-128"/>
              </a:rPr>
              <a:t> solution</a:t>
            </a:r>
          </a:p>
        </p:txBody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8229600" cy="4648200"/>
          </a:xfrm>
        </p:spPr>
        <p:txBody>
          <a:bodyPr/>
          <a:lstStyle/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import java.awt.*;    </a:t>
            </a:r>
            <a:r>
              <a:rPr lang="en-US" altLang="en-US" sz="12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for Color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endParaRPr lang="en-US" altLang="en-US" sz="12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public class Snake extends Critter {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private int cycleLength;   </a:t>
            </a:r>
            <a:r>
              <a:rPr lang="en-US" altLang="en-US" sz="12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# steps in curr. Horiz. cycle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private int steps;         </a:t>
            </a:r>
            <a:r>
              <a:rPr lang="en-US" altLang="en-US" sz="12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# of cycle's steps already taken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public Snake() {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    cycleLength = 1;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    steps = 0;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public Direction getMove() {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if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(</a:t>
            </a:r>
            <a:r>
              <a:rPr lang="en-US" altLang="en-US" sz="1200" b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steps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&lt; </a:t>
            </a:r>
            <a:r>
              <a:rPr lang="en-US" altLang="en-US" sz="1200" b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cycleLength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 {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</a:t>
            </a:r>
            <a:r>
              <a:rPr lang="en-US" altLang="en-US" sz="120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steps</a:t>
            </a: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++;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if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(</a:t>
            </a:r>
            <a:r>
              <a:rPr lang="en-US" altLang="en-US" sz="1200" b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cycleLength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% 2 == 1) {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    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return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Direction.</a:t>
            </a:r>
            <a:r>
              <a:rPr lang="en-US" altLang="en-US" sz="1200" b="1" i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EAST</a:t>
            </a:r>
            <a:r>
              <a:rPr lang="en-US" altLang="en-US" sz="1200" b="1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 }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else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{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    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return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Direction.</a:t>
            </a:r>
            <a:r>
              <a:rPr lang="en-US" altLang="en-US" sz="1200" b="1" i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WEST</a:t>
            </a:r>
            <a:r>
              <a:rPr lang="en-US" altLang="en-US" sz="1200" b="1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 }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}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else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{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120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steps</a:t>
            </a: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= 0;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120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cycleLength</a:t>
            </a: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++;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return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Direction.</a:t>
            </a:r>
            <a:r>
              <a:rPr lang="en-US" altLang="en-US" sz="1200" b="1" i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SOUTH</a:t>
            </a:r>
            <a:r>
              <a:rPr lang="en-US" altLang="en-US" sz="1200" b="1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}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</a:t>
            </a:r>
            <a:r>
              <a:rPr lang="en-US" altLang="en-US" sz="1200">
                <a:latin typeface="Courier New" charset="0"/>
                <a:ea typeface="ＭＳ Ｐゴシック" charset="-128"/>
              </a:rPr>
              <a:t>}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public String toString() {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    return "S";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}</a:t>
            </a:r>
          </a:p>
        </p:txBody>
      </p:sp>
      <p:grpSp>
        <p:nvGrpSpPr>
          <p:cNvPr id="38915" name="Group 3"/>
          <p:cNvGrpSpPr>
            <a:grpSpLocks/>
          </p:cNvGrpSpPr>
          <p:nvPr/>
        </p:nvGrpSpPr>
        <p:grpSpPr bwMode="auto">
          <a:xfrm>
            <a:off x="5715000" y="1447800"/>
            <a:ext cx="3124200" cy="2667000"/>
            <a:chOff x="5715000" y="1447800"/>
            <a:chExt cx="3124200" cy="2667000"/>
          </a:xfrm>
        </p:grpSpPr>
        <p:pic>
          <p:nvPicPr>
            <p:cNvPr id="38925" name="Picture 2" descr="http://www.clipartguide.com/_thumbs/0511-1012-3117-3850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5000" y="1447800"/>
              <a:ext cx="69532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26" name="AutoShape 5"/>
            <p:cNvSpPr>
              <a:spLocks noChangeArrowheads="1"/>
            </p:cNvSpPr>
            <p:nvPr/>
          </p:nvSpPr>
          <p:spPr bwMode="auto">
            <a:xfrm>
              <a:off x="6172200" y="1447800"/>
              <a:ext cx="2667000" cy="914400"/>
            </a:xfrm>
            <a:prstGeom prst="diamond">
              <a:avLst/>
            </a:prstGeom>
            <a:solidFill>
              <a:srgbClr val="99CCFF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00"/>
                  </a:solidFill>
                </a:rPr>
                <a:t>steps &lt; cycleLength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172200" y="2667000"/>
              <a:ext cx="2667000" cy="14478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if (cycleLength % 2 == 1)</a:t>
              </a:r>
              <a:b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</a:b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    go East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else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    go West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steps++;</a:t>
              </a:r>
            </a:p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cxnSp>
          <p:nvCxnSpPr>
            <p:cNvPr id="38928" name="Straight Arrow Connector 7"/>
            <p:cNvCxnSpPr>
              <a:cxnSpLocks noChangeShapeType="1"/>
              <a:stCxn id="38926" idx="2"/>
              <a:endCxn id="7" idx="0"/>
            </p:cNvCxnSpPr>
            <p:nvPr/>
          </p:nvCxnSpPr>
          <p:spPr bwMode="auto">
            <a:xfrm rot="5400000">
              <a:off x="7353300" y="2514600"/>
              <a:ext cx="3048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8916" name="Group 8"/>
          <p:cNvGrpSpPr>
            <a:grpSpLocks/>
          </p:cNvGrpSpPr>
          <p:nvPr/>
        </p:nvGrpSpPr>
        <p:grpSpPr bwMode="auto">
          <a:xfrm>
            <a:off x="5867400" y="4572000"/>
            <a:ext cx="3048000" cy="1981200"/>
            <a:chOff x="5867400" y="4572000"/>
            <a:chExt cx="3048000" cy="1981200"/>
          </a:xfrm>
        </p:grpSpPr>
        <p:pic>
          <p:nvPicPr>
            <p:cNvPr id="38921" name="Picture 2" descr="http://www.clipartguide.com/_thumbs/0511-1012-3117-3850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7400" y="4572000"/>
              <a:ext cx="69532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22" name="AutoShape 5"/>
            <p:cNvSpPr>
              <a:spLocks noChangeArrowheads="1"/>
            </p:cNvSpPr>
            <p:nvPr/>
          </p:nvSpPr>
          <p:spPr bwMode="auto">
            <a:xfrm>
              <a:off x="6248400" y="4572000"/>
              <a:ext cx="2667000" cy="914400"/>
            </a:xfrm>
            <a:prstGeom prst="diamond">
              <a:avLst/>
            </a:prstGeom>
            <a:solidFill>
              <a:srgbClr val="99CCFF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00"/>
                  </a:solidFill>
                </a:rPr>
                <a:t>steps == cycleLength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248400" y="5715000"/>
              <a:ext cx="2667000" cy="8382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Go South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cycleLength ++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steps=0;</a:t>
              </a:r>
            </a:p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cxnSp>
          <p:nvCxnSpPr>
            <p:cNvPr id="38924" name="Straight Arrow Connector 12"/>
            <p:cNvCxnSpPr>
              <a:cxnSpLocks noChangeShapeType="1"/>
              <a:stCxn id="38922" idx="2"/>
              <a:endCxn id="12" idx="0"/>
            </p:cNvCxnSpPr>
            <p:nvPr/>
          </p:nvCxnSpPr>
          <p:spPr bwMode="auto">
            <a:xfrm rot="5400000">
              <a:off x="7467600" y="5600700"/>
              <a:ext cx="2286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8917" name="Rectangle 13"/>
          <p:cNvSpPr>
            <a:spLocks noChangeArrowheads="1"/>
          </p:cNvSpPr>
          <p:nvPr/>
        </p:nvSpPr>
        <p:spPr bwMode="auto">
          <a:xfrm>
            <a:off x="1219200" y="3505200"/>
            <a:ext cx="3048000" cy="12954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cxnSp>
        <p:nvCxnSpPr>
          <p:cNvPr id="38918" name="Straight Arrow Connector 15"/>
          <p:cNvCxnSpPr>
            <a:cxnSpLocks noChangeShapeType="1"/>
            <a:stCxn id="7" idx="1"/>
          </p:cNvCxnSpPr>
          <p:nvPr/>
        </p:nvCxnSpPr>
        <p:spPr bwMode="auto">
          <a:xfrm rot="10800000" flipV="1">
            <a:off x="4267200" y="3390900"/>
            <a:ext cx="1905000" cy="7239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19" name="Rectangle 16"/>
          <p:cNvSpPr>
            <a:spLocks noChangeArrowheads="1"/>
          </p:cNvSpPr>
          <p:nvPr/>
        </p:nvSpPr>
        <p:spPr bwMode="auto">
          <a:xfrm>
            <a:off x="1219200" y="5029200"/>
            <a:ext cx="3048000" cy="6096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cxnSp>
        <p:nvCxnSpPr>
          <p:cNvPr id="38920" name="Straight Arrow Connector 17"/>
          <p:cNvCxnSpPr>
            <a:cxnSpLocks noChangeShapeType="1"/>
            <a:stCxn id="12" idx="1"/>
          </p:cNvCxnSpPr>
          <p:nvPr/>
        </p:nvCxnSpPr>
        <p:spPr bwMode="auto">
          <a:xfrm rot="10800000">
            <a:off x="4267200" y="5295900"/>
            <a:ext cx="1981200" cy="838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15626F7D-7EAA-B00D-3438-8E2E59E8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9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747248"/>
      </p:ext>
    </p:extLst>
  </p:cSld>
  <p:clrMapOvr>
    <a:masterClrMapping/>
  </p:clrMapOvr>
</p:sld>
</file>

<file path=ppt/theme/theme1.xml><?xml version="1.0" encoding="utf-8"?>
<a:theme xmlns:a="http://schemas.openxmlformats.org/drawingml/2006/main" name="1_Kurose">
  <a:themeElements>
    <a:clrScheme name="1_Kuro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Kuros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cs112</Template>
  <TotalTime>22645</TotalTime>
  <Words>3437</Words>
  <Application>Microsoft Macintosh PowerPoint</Application>
  <PresentationFormat>On-screen Show (4:3)</PresentationFormat>
  <Paragraphs>584</Paragraphs>
  <Slides>47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9" baseType="lpstr">
      <vt:lpstr>ＭＳ Ｐゴシック</vt:lpstr>
      <vt:lpstr>ZapfDingbats</vt:lpstr>
      <vt:lpstr>Arial</vt:lpstr>
      <vt:lpstr>Calibri</vt:lpstr>
      <vt:lpstr>Comic Sans MS</vt:lpstr>
      <vt:lpstr>Courier New</vt:lpstr>
      <vt:lpstr>Tahoma</vt:lpstr>
      <vt:lpstr>Times New Roman</vt:lpstr>
      <vt:lpstr>Verdana</vt:lpstr>
      <vt:lpstr>Wingdings</vt:lpstr>
      <vt:lpstr>Wingdings 2</vt:lpstr>
      <vt:lpstr>1_Kurose</vt:lpstr>
      <vt:lpstr>Introduction to  Computational Thinking</vt:lpstr>
      <vt:lpstr>PowerPoint Presentation</vt:lpstr>
      <vt:lpstr>PowerPoint Presentation</vt:lpstr>
      <vt:lpstr>Recap: Critters and Event-Driven Programming</vt:lpstr>
      <vt:lpstr>Recap: Critter : Snake</vt:lpstr>
      <vt:lpstr>Recap: EDP for getMove</vt:lpstr>
      <vt:lpstr>Recap: Non-EDP Version</vt:lpstr>
      <vt:lpstr>Recap: Non-EDP-&gt; EDP: Guarding Condition</vt:lpstr>
      <vt:lpstr>Snake solution</vt:lpstr>
      <vt:lpstr>Comment: States</vt:lpstr>
      <vt:lpstr>PowerPoint Presentation</vt:lpstr>
      <vt:lpstr>Motivation</vt:lpstr>
      <vt:lpstr>What is Polymorphism?</vt:lpstr>
      <vt:lpstr>Recap: Reference Variables</vt:lpstr>
      <vt:lpstr>Recap: Object Reference Variable</vt:lpstr>
      <vt:lpstr>Requirements on Polymorphic Code</vt:lpstr>
      <vt:lpstr>Polymorphism through Inheritance</vt:lpstr>
      <vt:lpstr>Polymorphism through Inheritance</vt:lpstr>
      <vt:lpstr>Example: Polymorphic Variable</vt:lpstr>
      <vt:lpstr>Example: Polymorphic Variable</vt:lpstr>
      <vt:lpstr>Example: Polymorphic Method</vt:lpstr>
      <vt:lpstr>Example: Polymorphic Method</vt:lpstr>
      <vt:lpstr>Polymorphic Arrays</vt:lpstr>
      <vt:lpstr>Example: CritterMain Internal</vt:lpstr>
      <vt:lpstr>Example: Polymorphic Array on Firm</vt:lpstr>
      <vt:lpstr>Example: Extending the Program: Hourly</vt:lpstr>
      <vt:lpstr>Extending the Program: Hourly</vt:lpstr>
      <vt:lpstr>Polymorphic Array Handles Changes</vt:lpstr>
      <vt:lpstr>PowerPoint Presentation</vt:lpstr>
      <vt:lpstr>Comment: Variable Type and Method</vt:lpstr>
      <vt:lpstr>Comment: Variable Type and Method</vt:lpstr>
      <vt:lpstr>Summary: Polymorphism</vt:lpstr>
      <vt:lpstr>PowerPoint Presentation</vt:lpstr>
      <vt:lpstr>Interface Syntax</vt:lpstr>
      <vt:lpstr>Interface: Example</vt:lpstr>
      <vt:lpstr>Implementing an interface</vt:lpstr>
      <vt:lpstr>Interface Implementation</vt:lpstr>
      <vt:lpstr>Example: Shape interface</vt:lpstr>
      <vt:lpstr>Example: Circle class</vt:lpstr>
      <vt:lpstr>Example: Rectangle class</vt:lpstr>
      <vt:lpstr>Summary: Interfaces</vt:lpstr>
      <vt:lpstr>PowerPoint Presentation</vt:lpstr>
      <vt:lpstr>Satisfy Polymorphism Requirements using Interface</vt:lpstr>
      <vt:lpstr>Interface Polymorphism: Example</vt:lpstr>
      <vt:lpstr>Interface Polymorphism: Example</vt:lpstr>
      <vt:lpstr>Interface</vt:lpstr>
      <vt:lpstr>Summary: Using Interface for General Programming</vt:lpstr>
    </vt:vector>
  </TitlesOfParts>
  <Company>Yale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112 Introduction to Programming</dc:title>
  <dc:subject>Lecture 2: Programming Language Levels and Java Program Structure</dc:subject>
  <dc:creator>Richard Yang</dc:creator>
  <cp:lastModifiedBy>Simmons</cp:lastModifiedBy>
  <cp:revision>1278</cp:revision>
  <cp:lastPrinted>2017-04-08T18:54:29Z</cp:lastPrinted>
  <dcterms:created xsi:type="dcterms:W3CDTF">1999-08-16T14:47:17Z</dcterms:created>
  <dcterms:modified xsi:type="dcterms:W3CDTF">2025-12-24T13:22:12Z</dcterms:modified>
</cp:coreProperties>
</file>