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77" r:id="rId3"/>
    <p:sldId id="266" r:id="rId4"/>
    <p:sldId id="268" r:id="rId5"/>
    <p:sldId id="270" r:id="rId6"/>
    <p:sldId id="258" r:id="rId7"/>
    <p:sldId id="271" r:id="rId8"/>
    <p:sldId id="260" r:id="rId9"/>
    <p:sldId id="279" r:id="rId10"/>
    <p:sldId id="280" r:id="rId11"/>
    <p:sldId id="275" r:id="rId12"/>
    <p:sldId id="281" r:id="rId13"/>
    <p:sldId id="287" r:id="rId14"/>
    <p:sldId id="282" r:id="rId15"/>
    <p:sldId id="285" r:id="rId16"/>
    <p:sldId id="283" r:id="rId17"/>
    <p:sldId id="284" r:id="rId18"/>
    <p:sldId id="276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80"/>
    <p:restoredTop sz="94512"/>
  </p:normalViewPr>
  <p:slideViewPr>
    <p:cSldViewPr snapToGrid="0" snapToObjects="1">
      <p:cViewPr varScale="1">
        <p:scale>
          <a:sx n="78" d="100"/>
          <a:sy n="78" d="100"/>
        </p:scale>
        <p:origin x="155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7A989-7C63-8C4A-9271-D802E1C26743}" type="datetimeFigureOut">
              <a:rPr lang="en-US" smtClean="0"/>
              <a:t>11/3/25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961702-D623-954E-A406-27FFED188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01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N" dirty="0"/>
              <a:t>文件名类名相同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961702-D623-954E-A406-27FFED18833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074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11646-01B5-1F45-9370-D4A83E340B9B}" type="datetimeFigureOut">
              <a:rPr lang="en-US" smtClean="0"/>
              <a:t>11/3/25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940ED-7812-7F43-90F5-6F324EFAC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659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11646-01B5-1F45-9370-D4A83E340B9B}" type="datetimeFigureOut">
              <a:rPr lang="en-US" smtClean="0"/>
              <a:t>11/3/25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940ED-7812-7F43-90F5-6F324EFAC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462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11646-01B5-1F45-9370-D4A83E340B9B}" type="datetimeFigureOut">
              <a:rPr lang="en-US" smtClean="0"/>
              <a:t>11/3/25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940ED-7812-7F43-90F5-6F324EFAC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567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11646-01B5-1F45-9370-D4A83E340B9B}" type="datetimeFigureOut">
              <a:rPr lang="en-US" smtClean="0"/>
              <a:t>11/3/25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940ED-7812-7F43-90F5-6F324EFAC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95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11646-01B5-1F45-9370-D4A83E340B9B}" type="datetimeFigureOut">
              <a:rPr lang="en-US" smtClean="0"/>
              <a:t>11/3/25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940ED-7812-7F43-90F5-6F324EFAC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897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11646-01B5-1F45-9370-D4A83E340B9B}" type="datetimeFigureOut">
              <a:rPr lang="en-US" smtClean="0"/>
              <a:t>11/3/25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940ED-7812-7F43-90F5-6F324EFAC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7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11646-01B5-1F45-9370-D4A83E340B9B}" type="datetimeFigureOut">
              <a:rPr lang="en-US" smtClean="0"/>
              <a:t>11/3/25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940ED-7812-7F43-90F5-6F324EFAC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41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11646-01B5-1F45-9370-D4A83E340B9B}" type="datetimeFigureOut">
              <a:rPr lang="en-US" smtClean="0"/>
              <a:t>11/3/25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940ED-7812-7F43-90F5-6F324EFAC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776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11646-01B5-1F45-9370-D4A83E340B9B}" type="datetimeFigureOut">
              <a:rPr lang="en-US" smtClean="0"/>
              <a:t>11/3/25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940ED-7812-7F43-90F5-6F324EFAC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853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11646-01B5-1F45-9370-D4A83E340B9B}" type="datetimeFigureOut">
              <a:rPr lang="en-US" smtClean="0"/>
              <a:t>11/3/25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940ED-7812-7F43-90F5-6F324EFAC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37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11646-01B5-1F45-9370-D4A83E340B9B}" type="datetimeFigureOut">
              <a:rPr lang="en-US" smtClean="0"/>
              <a:t>11/3/25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940ED-7812-7F43-90F5-6F324EFAC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265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211646-01B5-1F45-9370-D4A83E340B9B}" type="datetimeFigureOut">
              <a:rPr lang="en-US" smtClean="0"/>
              <a:t>11/3/25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3940ED-7812-7F43-90F5-6F324EFAC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760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resource.com/slides/java-coding-style-guide.php" TargetMode="External"/><Relationship Id="rId2" Type="http://schemas.openxmlformats.org/officeDocument/2006/relationships/hyperlink" Target="https://google.github.io/styleguide/javaguide.html#s5.2-specific-identifier-name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cs.cornell.edu/courses/JavaAndDS/JavaStyle.html" TargetMode="External"/><Relationship Id="rId4" Type="http://schemas.openxmlformats.org/officeDocument/2006/relationships/hyperlink" Target="http://www.oracle.com/technetwork/java/codeconventions-150003.pdf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Java Coding Style Review</a:t>
            </a:r>
            <a:br>
              <a:rPr lang="en-US" altLang="zh-CN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293278"/>
            <a:ext cx="9144000" cy="2893765"/>
          </a:xfrm>
        </p:spPr>
        <p:txBody>
          <a:bodyPr>
            <a:noAutofit/>
          </a:bodyPr>
          <a:lstStyle/>
          <a:p>
            <a:r>
              <a:rPr lang="en-US" sz="2800" b="1" i="1" dirty="0"/>
              <a:t>Q</a:t>
            </a:r>
            <a:r>
              <a:rPr lang="en-US" altLang="zh-CN" sz="2800" b="1" i="1" dirty="0"/>
              <a:t>ingyu</a:t>
            </a:r>
            <a:r>
              <a:rPr lang="zh-CN" altLang="en-US" sz="2800" b="1" i="1" dirty="0"/>
              <a:t> </a:t>
            </a:r>
            <a:r>
              <a:rPr lang="en-US" altLang="zh-CN" sz="2800" b="1" i="1" dirty="0" err="1"/>
              <a:t>Song,</a:t>
            </a:r>
            <a:r>
              <a:rPr lang="zh-CN" altLang="en-US" sz="2800" b="1" i="1" dirty="0"/>
              <a:t> </a:t>
            </a:r>
            <a:r>
              <a:rPr lang="en-US" sz="2800" i="1" dirty="0" err="1"/>
              <a:t>Qiao</a:t>
            </a:r>
            <a:r>
              <a:rPr lang="en-US" sz="2800" i="1" dirty="0"/>
              <a:t> Xiang</a:t>
            </a:r>
          </a:p>
          <a:p>
            <a:r>
              <a:rPr lang="en-US" altLang="zh-CN" sz="2800" i="1" dirty="0"/>
              <a:t>School</a:t>
            </a:r>
            <a:r>
              <a:rPr lang="zh-CN" altLang="en-US" sz="2800" i="1" dirty="0"/>
              <a:t> </a:t>
            </a:r>
            <a:r>
              <a:rPr lang="en-US" altLang="zh-CN" sz="2800" i="1" dirty="0"/>
              <a:t>of</a:t>
            </a:r>
            <a:r>
              <a:rPr lang="zh-CN" altLang="en-US" sz="2800" i="1" dirty="0"/>
              <a:t> </a:t>
            </a:r>
            <a:r>
              <a:rPr lang="en-US" altLang="zh-CN" sz="2800" i="1" dirty="0"/>
              <a:t>Informatics</a:t>
            </a:r>
            <a:endParaRPr lang="en-US" sz="2800" i="1" dirty="0"/>
          </a:p>
          <a:p>
            <a:r>
              <a:rPr lang="en-US" altLang="zh-CN" sz="2800" i="1" dirty="0"/>
              <a:t>Xiamen</a:t>
            </a:r>
            <a:r>
              <a:rPr lang="en-US" sz="2800" i="1" dirty="0"/>
              <a:t> University</a:t>
            </a:r>
          </a:p>
          <a:p>
            <a:r>
              <a:rPr lang="en-US" sz="2800" i="1" dirty="0"/>
              <a:t>Email: </a:t>
            </a:r>
            <a:r>
              <a:rPr lang="en-US" altLang="zh-CN" sz="2800" i="1" dirty="0" err="1"/>
              <a:t>qingyusong@xmu.edu.cn</a:t>
            </a:r>
            <a:r>
              <a:rPr lang="en-US" sz="2800" i="1" dirty="0"/>
              <a:t>, </a:t>
            </a:r>
          </a:p>
          <a:p>
            <a:r>
              <a:rPr lang="en-US" altLang="zh-CN" sz="2800" i="1" dirty="0" err="1"/>
              <a:t>qiaoxiang@xmu.edu.cn</a:t>
            </a:r>
            <a:endParaRPr lang="en-US" sz="2800" i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C0E2AE-ABFA-6D5D-E436-4B23D008F486}"/>
              </a:ext>
            </a:extLst>
          </p:cNvPr>
          <p:cNvSpPr txBox="1"/>
          <p:nvPr/>
        </p:nvSpPr>
        <p:spPr>
          <a:xfrm>
            <a:off x="7985051" y="6379535"/>
            <a:ext cx="3934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Credit</a:t>
            </a:r>
            <a:r>
              <a:rPr lang="zh-CN" altLang="en-US" dirty="0"/>
              <a:t> </a:t>
            </a:r>
            <a:r>
              <a:rPr lang="en-US" altLang="zh-CN" dirty="0"/>
              <a:t>to</a:t>
            </a:r>
            <a:r>
              <a:rPr lang="zh-CN" altLang="en-US" dirty="0"/>
              <a:t> </a:t>
            </a:r>
            <a:r>
              <a:rPr lang="en-US" altLang="zh-CN" dirty="0"/>
              <a:t>Richard</a:t>
            </a:r>
            <a:r>
              <a:rPr lang="zh-CN" altLang="en-US" dirty="0"/>
              <a:t> </a:t>
            </a:r>
            <a:r>
              <a:rPr lang="en-US" altLang="zh-CN" dirty="0"/>
              <a:t>Yang</a:t>
            </a:r>
            <a:r>
              <a:rPr lang="zh-CN" altLang="en-US" dirty="0"/>
              <a:t> </a:t>
            </a:r>
            <a:r>
              <a:rPr lang="en-US" altLang="zh-CN" dirty="0"/>
              <a:t>@</a:t>
            </a:r>
            <a:r>
              <a:rPr lang="zh-CN" altLang="en-US" dirty="0"/>
              <a:t> </a:t>
            </a:r>
            <a:r>
              <a:rPr lang="en-US" altLang="zh-CN" dirty="0"/>
              <a:t>Yale</a:t>
            </a:r>
            <a:r>
              <a:rPr lang="zh-CN" altLang="en-US" dirty="0"/>
              <a:t> </a:t>
            </a:r>
            <a:r>
              <a:rPr lang="en-US" altLang="zh-CN" dirty="0"/>
              <a:t>University</a:t>
            </a:r>
            <a:endParaRPr lang="en-CN" dirty="0"/>
          </a:p>
        </p:txBody>
      </p:sp>
    </p:spTree>
    <p:extLst>
      <p:ext uri="{BB962C8B-B14F-4D97-AF65-F5344CB8AC3E}">
        <p14:creationId xmlns:p14="http://schemas.microsoft.com/office/powerpoint/2010/main" val="2846328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Layout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Indentation</a:t>
            </a:r>
          </a:p>
          <a:p>
            <a:pPr lvl="1"/>
            <a:r>
              <a:rPr lang="en-US" dirty="0"/>
              <a:t>4-space, 2-space or 1-tab</a:t>
            </a:r>
          </a:p>
          <a:p>
            <a:pPr lvl="1"/>
            <a:r>
              <a:rPr lang="en-US" dirty="0"/>
              <a:t>Either is acceptable, but need to be consistent across the whole project</a:t>
            </a:r>
          </a:p>
          <a:p>
            <a:r>
              <a:rPr lang="en-US" dirty="0"/>
              <a:t>Line length</a:t>
            </a:r>
          </a:p>
          <a:p>
            <a:pPr lvl="1"/>
            <a:r>
              <a:rPr lang="en-US" dirty="0"/>
              <a:t>Typically no more than 100 columns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20170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Variable Declarations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variable per declaration</a:t>
            </a:r>
          </a:p>
          <a:p>
            <a:r>
              <a:rPr lang="en-US" dirty="0"/>
              <a:t>Declare local variables just before they are needed.</a:t>
            </a:r>
          </a:p>
        </p:txBody>
      </p:sp>
      <p:sp>
        <p:nvSpPr>
          <p:cNvPr id="4" name="Rectangle 3"/>
          <p:cNvSpPr/>
          <p:nvPr/>
        </p:nvSpPr>
        <p:spPr>
          <a:xfrm>
            <a:off x="6022633" y="3551151"/>
            <a:ext cx="5257800" cy="2554545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wrap="square">
            <a:spAutoFit/>
          </a:bodyPr>
          <a:lstStyle>
            <a:lvl1pPr marL="342900" indent="-3429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>
              <a:buClr>
                <a:srgbClr val="3333CC"/>
              </a:buClr>
              <a:buSzPct val="75000"/>
            </a:pPr>
            <a:r>
              <a:rPr lang="en-US" altLang="x-none" sz="1600" kern="0" dirty="0">
                <a:solidFill>
                  <a:srgbClr val="000000"/>
                </a:solidFill>
                <a:latin typeface="Courier New" charset="0"/>
              </a:rPr>
              <a:t>public static void main() {</a:t>
            </a:r>
          </a:p>
          <a:p>
            <a:pPr algn="l" eaLnBrk="1" hangingPunct="1">
              <a:buClr>
                <a:srgbClr val="3333CC"/>
              </a:buClr>
              <a:buSzPct val="75000"/>
            </a:pPr>
            <a:r>
              <a:rPr lang="en-US" altLang="x-none" sz="1600" dirty="0">
                <a:solidFill>
                  <a:srgbClr val="000000"/>
                </a:solidFill>
                <a:latin typeface="Courier New" charset="0"/>
                <a:cs typeface="ＭＳ Ｐゴシック" charset="0"/>
              </a:rPr>
              <a:t>  final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  <a:cs typeface="ＭＳ Ｐゴシック" charset="0"/>
              </a:rPr>
              <a:t>int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  <a:cs typeface="ＭＳ Ｐゴシック" charset="0"/>
              </a:rPr>
              <a:t> N = 10;</a:t>
            </a:r>
          </a:p>
          <a:p>
            <a:pPr algn="l" eaLnBrk="1" hangingPunct="1">
              <a:buClr>
                <a:srgbClr val="3333CC"/>
              </a:buClr>
              <a:buSzPct val="75000"/>
            </a:pPr>
            <a:r>
              <a:rPr lang="en-US" altLang="x-none" sz="1600" kern="0" dirty="0">
                <a:solidFill>
                  <a:srgbClr val="000000"/>
                </a:solidFill>
                <a:latin typeface="Courier New" charset="0"/>
                <a:cs typeface="ＭＳ Ｐゴシック" charset="0"/>
              </a:rPr>
              <a:t>  </a:t>
            </a:r>
            <a:r>
              <a:rPr lang="en-US" altLang="x-none" sz="1600" kern="0" dirty="0">
                <a:solidFill>
                  <a:srgbClr val="000000"/>
                </a:solidFill>
                <a:latin typeface="Courier New" charset="0"/>
              </a:rPr>
              <a:t>for (</a:t>
            </a:r>
            <a:r>
              <a:rPr lang="en-US" altLang="x-none" sz="1600" b="1" kern="0" dirty="0" err="1">
                <a:solidFill>
                  <a:srgbClr val="FF0000"/>
                </a:solidFill>
                <a:latin typeface="Courier New" charset="0"/>
              </a:rPr>
              <a:t>int</a:t>
            </a:r>
            <a:r>
              <a:rPr lang="en-US" altLang="x-none" sz="1600" b="1" kern="0" dirty="0">
                <a:solidFill>
                  <a:srgbClr val="FF0000"/>
                </a:solidFill>
                <a:latin typeface="Courier New" charset="0"/>
              </a:rPr>
              <a:t> </a:t>
            </a:r>
            <a:r>
              <a:rPr lang="en-US" altLang="x-none" sz="1600" b="1" kern="0" dirty="0" err="1">
                <a:solidFill>
                  <a:srgbClr val="FF0000"/>
                </a:solidFill>
                <a:latin typeface="Courier New" charset="0"/>
              </a:rPr>
              <a:t>i</a:t>
            </a:r>
            <a:r>
              <a:rPr lang="en-US" altLang="x-none" sz="1600" b="1" kern="0" dirty="0">
                <a:solidFill>
                  <a:srgbClr val="FF0000"/>
                </a:solidFill>
                <a:latin typeface="Courier New" charset="0"/>
              </a:rPr>
              <a:t> = 1</a:t>
            </a:r>
            <a:r>
              <a:rPr lang="en-US" altLang="x-none" sz="1600" kern="0" dirty="0">
                <a:solidFill>
                  <a:srgbClr val="000000"/>
                </a:solidFill>
                <a:latin typeface="Courier New" charset="0"/>
              </a:rPr>
              <a:t>; </a:t>
            </a:r>
            <a:r>
              <a:rPr lang="en-US" altLang="x-none" sz="1600" kern="0" dirty="0" err="1">
                <a:solidFill>
                  <a:srgbClr val="000000"/>
                </a:solidFill>
                <a:latin typeface="Courier New" charset="0"/>
              </a:rPr>
              <a:t>i</a:t>
            </a:r>
            <a:r>
              <a:rPr lang="en-US" altLang="x-none" sz="1600" kern="0" dirty="0">
                <a:solidFill>
                  <a:srgbClr val="000000"/>
                </a:solidFill>
                <a:latin typeface="Courier New" charset="0"/>
              </a:rPr>
              <a:t> &lt;= N; </a:t>
            </a:r>
            <a:r>
              <a:rPr lang="en-US" altLang="x-none" sz="1600" kern="0" dirty="0" err="1">
                <a:solidFill>
                  <a:srgbClr val="000000"/>
                </a:solidFill>
                <a:latin typeface="Courier New" charset="0"/>
              </a:rPr>
              <a:t>i</a:t>
            </a:r>
            <a:r>
              <a:rPr lang="en-US" altLang="x-none" sz="1600" kern="0" dirty="0">
                <a:solidFill>
                  <a:srgbClr val="000000"/>
                </a:solidFill>
                <a:latin typeface="Courier New" charset="0"/>
              </a:rPr>
              <a:t>++) {</a:t>
            </a:r>
          </a:p>
          <a:p>
            <a:pPr lvl="1" algn="l" eaLnBrk="1" hangingPunct="1">
              <a:buClr>
                <a:srgbClr val="3333CC"/>
              </a:buClr>
              <a:buSzPct val="75000"/>
            </a:pPr>
            <a:r>
              <a:rPr lang="en-US" altLang="x-none" sz="1600" kern="0" dirty="0">
                <a:solidFill>
                  <a:srgbClr val="000000"/>
                </a:solidFill>
                <a:latin typeface="Courier New" charset="0"/>
              </a:rPr>
              <a:t>  </a:t>
            </a:r>
            <a:r>
              <a:rPr lang="en-US" altLang="x-none" sz="1600" kern="0" dirty="0" err="1">
                <a:solidFill>
                  <a:srgbClr val="000000"/>
                </a:solidFill>
                <a:latin typeface="Courier New" charset="0"/>
              </a:rPr>
              <a:t>System.out.print</a:t>
            </a:r>
            <a:r>
              <a:rPr lang="en-US" altLang="x-none" sz="1600" kern="0" dirty="0">
                <a:solidFill>
                  <a:srgbClr val="000000"/>
                </a:solidFill>
                <a:latin typeface="Courier New" charset="0"/>
              </a:rPr>
              <a:t>( N+1-i + </a:t>
            </a:r>
            <a:r>
              <a:rPr lang="en-US" altLang="en-US" sz="1600" kern="0" dirty="0">
                <a:solidFill>
                  <a:srgbClr val="000000"/>
                </a:solidFill>
                <a:latin typeface="Courier New" charset="0"/>
              </a:rPr>
              <a:t>“</a:t>
            </a:r>
            <a:r>
              <a:rPr lang="en-US" altLang="x-none" sz="1600" kern="0" dirty="0">
                <a:solidFill>
                  <a:srgbClr val="000000"/>
                </a:solidFill>
                <a:latin typeface="Courier New" charset="0"/>
              </a:rPr>
              <a:t> </a:t>
            </a:r>
            <a:r>
              <a:rPr lang="en-US" altLang="en-US" sz="1600" kern="0" dirty="0">
                <a:solidFill>
                  <a:srgbClr val="000000"/>
                </a:solidFill>
                <a:latin typeface="Courier New" charset="0"/>
              </a:rPr>
              <a:t>“</a:t>
            </a:r>
            <a:r>
              <a:rPr lang="en-US" altLang="x-none" sz="1600" kern="0" dirty="0">
                <a:solidFill>
                  <a:srgbClr val="000000"/>
                </a:solidFill>
                <a:latin typeface="Courier New" charset="0"/>
              </a:rPr>
              <a:t> );</a:t>
            </a:r>
          </a:p>
          <a:p>
            <a:pPr algn="l" eaLnBrk="1" hangingPunct="1">
              <a:buClr>
                <a:srgbClr val="3333CC"/>
              </a:buClr>
              <a:buSzPct val="75000"/>
            </a:pPr>
            <a:r>
              <a:rPr lang="en-US" altLang="x-none" sz="1600" kern="0" dirty="0">
                <a:solidFill>
                  <a:srgbClr val="000000"/>
                </a:solidFill>
                <a:latin typeface="Courier New" charset="0"/>
              </a:rPr>
              <a:t>  }</a:t>
            </a:r>
          </a:p>
          <a:p>
            <a:pPr algn="l" eaLnBrk="1" hangingPunct="1">
              <a:buClr>
                <a:srgbClr val="3333CC"/>
              </a:buClr>
              <a:buSzPct val="75000"/>
            </a:pPr>
            <a:r>
              <a:rPr lang="en-US" altLang="x-none" sz="1600" kern="0" dirty="0">
                <a:solidFill>
                  <a:srgbClr val="000000"/>
                </a:solidFill>
                <a:latin typeface="Courier New" charset="0"/>
              </a:rPr>
              <a:t>  </a:t>
            </a:r>
            <a:r>
              <a:rPr lang="en-US" altLang="x-none" sz="1600" kern="0" dirty="0" err="1">
                <a:solidFill>
                  <a:srgbClr val="000000"/>
                </a:solidFill>
                <a:latin typeface="Courier New" charset="0"/>
              </a:rPr>
              <a:t>System.out.println</a:t>
            </a:r>
            <a:r>
              <a:rPr lang="en-US" altLang="x-none" sz="1600" kern="0" dirty="0">
                <a:solidFill>
                  <a:srgbClr val="000000"/>
                </a:solidFill>
                <a:latin typeface="Courier New" charset="0"/>
              </a:rPr>
              <a:t>(</a:t>
            </a:r>
            <a:r>
              <a:rPr lang="en-US" altLang="ja-JP" sz="1600" kern="0" dirty="0">
                <a:solidFill>
                  <a:srgbClr val="000000"/>
                </a:solidFill>
                <a:latin typeface="Courier New" charset="0"/>
              </a:rPr>
              <a:t>);</a:t>
            </a:r>
          </a:p>
          <a:p>
            <a:pPr algn="l" eaLnBrk="1" hangingPunct="1">
              <a:buClr>
                <a:srgbClr val="3333CC"/>
              </a:buClr>
              <a:buSzPct val="75000"/>
            </a:pPr>
            <a:r>
              <a:rPr lang="en-US" altLang="x-none" sz="1600" kern="0" dirty="0">
                <a:solidFill>
                  <a:srgbClr val="000000"/>
                </a:solidFill>
                <a:latin typeface="Courier New" charset="0"/>
              </a:rPr>
              <a:t>  for (</a:t>
            </a:r>
            <a:r>
              <a:rPr lang="en-US" altLang="x-none" sz="1600" b="1" kern="0" dirty="0" err="1">
                <a:solidFill>
                  <a:srgbClr val="FF0000"/>
                </a:solidFill>
                <a:latin typeface="Courier New" charset="0"/>
              </a:rPr>
              <a:t>int</a:t>
            </a:r>
            <a:r>
              <a:rPr lang="en-US" altLang="x-none" sz="1600" b="1" kern="0" dirty="0">
                <a:solidFill>
                  <a:srgbClr val="FF0000"/>
                </a:solidFill>
                <a:latin typeface="Courier New" charset="0"/>
              </a:rPr>
              <a:t> </a:t>
            </a:r>
            <a:r>
              <a:rPr lang="en-US" altLang="x-none" sz="1600" b="1" kern="0" dirty="0" err="1">
                <a:solidFill>
                  <a:srgbClr val="FF0000"/>
                </a:solidFill>
                <a:latin typeface="Courier New" charset="0"/>
              </a:rPr>
              <a:t>i</a:t>
            </a:r>
            <a:r>
              <a:rPr lang="en-US" altLang="x-none" sz="1600" b="1" kern="0" dirty="0">
                <a:solidFill>
                  <a:srgbClr val="FF0000"/>
                </a:solidFill>
                <a:latin typeface="Courier New" charset="0"/>
              </a:rPr>
              <a:t> = 1</a:t>
            </a:r>
            <a:r>
              <a:rPr lang="en-US" altLang="x-none" sz="1600" kern="0" dirty="0">
                <a:solidFill>
                  <a:srgbClr val="000000"/>
                </a:solidFill>
                <a:latin typeface="Courier New" charset="0"/>
              </a:rPr>
              <a:t>; </a:t>
            </a:r>
            <a:r>
              <a:rPr lang="en-US" altLang="x-none" sz="1600" kern="0" dirty="0" err="1">
                <a:solidFill>
                  <a:srgbClr val="000000"/>
                </a:solidFill>
                <a:latin typeface="Courier New" charset="0"/>
              </a:rPr>
              <a:t>i</a:t>
            </a:r>
            <a:r>
              <a:rPr lang="en-US" altLang="x-none" sz="1600" kern="0" dirty="0">
                <a:solidFill>
                  <a:srgbClr val="000000"/>
                </a:solidFill>
                <a:latin typeface="Courier New" charset="0"/>
              </a:rPr>
              <a:t> &lt;= N; </a:t>
            </a:r>
            <a:r>
              <a:rPr lang="en-US" altLang="x-none" sz="1600" kern="0" dirty="0" err="1">
                <a:solidFill>
                  <a:srgbClr val="000000"/>
                </a:solidFill>
                <a:latin typeface="Courier New" charset="0"/>
              </a:rPr>
              <a:t>i</a:t>
            </a:r>
            <a:r>
              <a:rPr lang="en-US" altLang="x-none" sz="1600" kern="0" dirty="0">
                <a:solidFill>
                  <a:srgbClr val="000000"/>
                </a:solidFill>
                <a:latin typeface="Courier New" charset="0"/>
              </a:rPr>
              <a:t>++) {</a:t>
            </a:r>
            <a:endParaRPr lang="en-US" altLang="x-none" sz="1600" b="1" kern="0" dirty="0">
              <a:solidFill>
                <a:srgbClr val="003399"/>
              </a:solidFill>
              <a:latin typeface="Courier New" charset="0"/>
            </a:endParaRPr>
          </a:p>
          <a:p>
            <a:pPr lvl="1" algn="l" eaLnBrk="1" hangingPunct="1">
              <a:buClr>
                <a:srgbClr val="3333CC"/>
              </a:buClr>
              <a:buSzPct val="75000"/>
            </a:pPr>
            <a:r>
              <a:rPr lang="en-US" altLang="x-none" sz="1600" kern="0" dirty="0">
                <a:solidFill>
                  <a:srgbClr val="000000"/>
                </a:solidFill>
                <a:latin typeface="Courier New" charset="0"/>
              </a:rPr>
              <a:t>  </a:t>
            </a:r>
            <a:r>
              <a:rPr lang="en-US" altLang="x-none" sz="1600" kern="0" dirty="0" err="1">
                <a:solidFill>
                  <a:srgbClr val="000000"/>
                </a:solidFill>
                <a:latin typeface="Courier New" charset="0"/>
              </a:rPr>
              <a:t>System.out.print</a:t>
            </a:r>
            <a:r>
              <a:rPr lang="en-US" altLang="x-none" sz="1600" kern="0" dirty="0">
                <a:solidFill>
                  <a:srgbClr val="000000"/>
                </a:solidFill>
                <a:latin typeface="Courier New" charset="0"/>
              </a:rPr>
              <a:t>( N+1–</a:t>
            </a:r>
            <a:r>
              <a:rPr lang="en-US" altLang="x-none" sz="1600" kern="0" dirty="0" err="1">
                <a:solidFill>
                  <a:srgbClr val="000000"/>
                </a:solidFill>
                <a:latin typeface="Courier New" charset="0"/>
              </a:rPr>
              <a:t>i</a:t>
            </a:r>
            <a:r>
              <a:rPr lang="en-US" altLang="x-none" sz="1600" kern="0" dirty="0">
                <a:solidFill>
                  <a:srgbClr val="000000"/>
                </a:solidFill>
                <a:latin typeface="Courier New" charset="0"/>
              </a:rPr>
              <a:t> + </a:t>
            </a:r>
            <a:r>
              <a:rPr lang="en-US" altLang="en-US" sz="1600" kern="0" dirty="0">
                <a:solidFill>
                  <a:srgbClr val="000000"/>
                </a:solidFill>
                <a:latin typeface="Courier New" charset="0"/>
              </a:rPr>
              <a:t>“</a:t>
            </a:r>
            <a:r>
              <a:rPr lang="en-US" altLang="x-none" sz="1600" kern="0" dirty="0">
                <a:solidFill>
                  <a:srgbClr val="000000"/>
                </a:solidFill>
                <a:latin typeface="Courier New" charset="0"/>
              </a:rPr>
              <a:t> </a:t>
            </a:r>
            <a:r>
              <a:rPr lang="en-US" altLang="en-US" sz="1600" kern="0" dirty="0">
                <a:solidFill>
                  <a:srgbClr val="000000"/>
                </a:solidFill>
                <a:latin typeface="Courier New" charset="0"/>
              </a:rPr>
              <a:t>“</a:t>
            </a:r>
            <a:r>
              <a:rPr lang="en-US" altLang="x-none" sz="1600" kern="0" dirty="0">
                <a:solidFill>
                  <a:srgbClr val="000000"/>
                </a:solidFill>
                <a:latin typeface="Courier New" charset="0"/>
              </a:rPr>
              <a:t>);</a:t>
            </a:r>
          </a:p>
          <a:p>
            <a:pPr algn="l" eaLnBrk="1" hangingPunct="1">
              <a:buClr>
                <a:srgbClr val="3333CC"/>
              </a:buClr>
              <a:buSzPct val="75000"/>
            </a:pPr>
            <a:r>
              <a:rPr lang="en-US" altLang="x-none" sz="1600" kern="0" dirty="0">
                <a:solidFill>
                  <a:srgbClr val="000000"/>
                </a:solidFill>
                <a:latin typeface="Courier New" charset="0"/>
              </a:rPr>
              <a:t>  }</a:t>
            </a:r>
          </a:p>
          <a:p>
            <a:pPr algn="l" eaLnBrk="1" hangingPunct="1">
              <a:buClr>
                <a:srgbClr val="3333CC"/>
              </a:buClr>
              <a:buSzPct val="75000"/>
            </a:pPr>
            <a:r>
              <a:rPr lang="en-US" altLang="x-none" sz="1600" kern="0" dirty="0">
                <a:solidFill>
                  <a:srgbClr val="000000"/>
                </a:solidFill>
                <a:latin typeface="Courier New" charset="0"/>
              </a:rPr>
              <a:t>}</a:t>
            </a:r>
            <a:endParaRPr lang="en-US" altLang="x-none" sz="1600" b="1" kern="0" dirty="0">
              <a:solidFill>
                <a:srgbClr val="003399"/>
              </a:solidFill>
              <a:latin typeface="Courier New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1359" y="3551151"/>
            <a:ext cx="5410200" cy="2800767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wrap="square">
            <a:spAutoFit/>
          </a:bodyPr>
          <a:lstStyle>
            <a:lvl1pPr marL="342900" indent="-3429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>
              <a:buClr>
                <a:srgbClr val="3333CC"/>
              </a:buClr>
              <a:buSzPct val="75000"/>
            </a:pPr>
            <a:r>
              <a:rPr lang="en-US" altLang="x-none" sz="1600" kern="0" dirty="0">
                <a:solidFill>
                  <a:srgbClr val="000000"/>
                </a:solidFill>
                <a:latin typeface="Courier New" charset="0"/>
              </a:rPr>
              <a:t>public static void main() {</a:t>
            </a:r>
          </a:p>
          <a:p>
            <a:pPr algn="l" eaLnBrk="1" hangingPunct="1">
              <a:buClr>
                <a:srgbClr val="3333CC"/>
              </a:buClr>
              <a:buSzPct val="75000"/>
            </a:pPr>
            <a:r>
              <a:rPr lang="en-US" altLang="x-none" sz="1600" dirty="0">
                <a:solidFill>
                  <a:srgbClr val="000000"/>
                </a:solidFill>
                <a:latin typeface="Courier New" charset="0"/>
                <a:cs typeface="ＭＳ Ｐゴシック" charset="0"/>
              </a:rPr>
              <a:t>  final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  <a:cs typeface="ＭＳ Ｐゴシック" charset="0"/>
              </a:rPr>
              <a:t>int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  <a:cs typeface="ＭＳ Ｐゴシック" charset="0"/>
              </a:rPr>
              <a:t> N = 10;</a:t>
            </a:r>
          </a:p>
          <a:p>
            <a:pPr algn="l" eaLnBrk="1" hangingPunct="1">
              <a:buClr>
                <a:srgbClr val="3333CC"/>
              </a:buClr>
              <a:buSzPct val="75000"/>
            </a:pPr>
            <a:r>
              <a:rPr lang="en-US" altLang="x-none" sz="1600" b="1" kern="0" dirty="0">
                <a:solidFill>
                  <a:srgbClr val="000000"/>
                </a:solidFill>
                <a:latin typeface="Courier New" charset="0"/>
                <a:cs typeface="ＭＳ Ｐゴシック" charset="0"/>
              </a:rPr>
              <a:t>  </a:t>
            </a:r>
            <a:r>
              <a:rPr lang="en-US" altLang="x-none" sz="1600" b="1" kern="0" dirty="0" err="1">
                <a:solidFill>
                  <a:srgbClr val="FF0000"/>
                </a:solidFill>
                <a:latin typeface="Courier New" charset="0"/>
                <a:cs typeface="ＭＳ Ｐゴシック" charset="0"/>
              </a:rPr>
              <a:t>int</a:t>
            </a:r>
            <a:r>
              <a:rPr lang="en-US" altLang="x-none" sz="1600" b="1" kern="0" dirty="0">
                <a:solidFill>
                  <a:srgbClr val="FF0000"/>
                </a:solidFill>
                <a:latin typeface="Courier New" charset="0"/>
                <a:cs typeface="ＭＳ Ｐゴシック" charset="0"/>
              </a:rPr>
              <a:t> </a:t>
            </a:r>
            <a:r>
              <a:rPr lang="en-US" altLang="x-none" sz="1600" b="1" kern="0" dirty="0" err="1">
                <a:solidFill>
                  <a:srgbClr val="FF0000"/>
                </a:solidFill>
                <a:latin typeface="Courier New" charset="0"/>
                <a:cs typeface="ＭＳ Ｐゴシック" charset="0"/>
              </a:rPr>
              <a:t>i</a:t>
            </a:r>
            <a:r>
              <a:rPr lang="en-US" altLang="x-none" sz="1600" b="1" kern="0" dirty="0">
                <a:solidFill>
                  <a:srgbClr val="16165D"/>
                </a:solidFill>
                <a:latin typeface="Courier New" charset="0"/>
                <a:cs typeface="ＭＳ Ｐゴシック" charset="0"/>
              </a:rPr>
              <a:t>;</a:t>
            </a:r>
            <a:endParaRPr lang="en-US" altLang="x-none" sz="1600" kern="0" dirty="0">
              <a:solidFill>
                <a:srgbClr val="000000"/>
              </a:solidFill>
              <a:latin typeface="Courier New" charset="0"/>
            </a:endParaRPr>
          </a:p>
          <a:p>
            <a:pPr algn="l" eaLnBrk="1" hangingPunct="1">
              <a:buClr>
                <a:srgbClr val="3333CC"/>
              </a:buClr>
              <a:buSzPct val="75000"/>
            </a:pPr>
            <a:r>
              <a:rPr lang="en-US" altLang="x-none" sz="1600" kern="0" dirty="0">
                <a:solidFill>
                  <a:srgbClr val="000000"/>
                </a:solidFill>
                <a:latin typeface="Courier New" charset="0"/>
              </a:rPr>
              <a:t>  for (</a:t>
            </a:r>
            <a:r>
              <a:rPr lang="en-US" altLang="x-none" sz="1600" b="1" kern="0" dirty="0" err="1">
                <a:solidFill>
                  <a:srgbClr val="FF0000"/>
                </a:solidFill>
                <a:latin typeface="Courier New" charset="0"/>
              </a:rPr>
              <a:t>i</a:t>
            </a:r>
            <a:r>
              <a:rPr lang="en-US" altLang="x-none" sz="1600" b="1" kern="0" dirty="0">
                <a:solidFill>
                  <a:srgbClr val="FF0000"/>
                </a:solidFill>
                <a:latin typeface="Courier New" charset="0"/>
              </a:rPr>
              <a:t> = 1</a:t>
            </a:r>
            <a:r>
              <a:rPr lang="en-US" altLang="x-none" sz="1600" kern="0" dirty="0">
                <a:solidFill>
                  <a:srgbClr val="000000"/>
                </a:solidFill>
                <a:latin typeface="Courier New" charset="0"/>
              </a:rPr>
              <a:t>; </a:t>
            </a:r>
            <a:r>
              <a:rPr lang="en-US" altLang="x-none" sz="1600" kern="0" dirty="0" err="1">
                <a:solidFill>
                  <a:srgbClr val="000000"/>
                </a:solidFill>
                <a:latin typeface="Courier New" charset="0"/>
              </a:rPr>
              <a:t>i</a:t>
            </a:r>
            <a:r>
              <a:rPr lang="en-US" altLang="x-none" sz="1600" kern="0" dirty="0">
                <a:solidFill>
                  <a:srgbClr val="000000"/>
                </a:solidFill>
                <a:latin typeface="Courier New" charset="0"/>
              </a:rPr>
              <a:t> &lt;= N; </a:t>
            </a:r>
            <a:r>
              <a:rPr lang="en-US" altLang="x-none" sz="1600" kern="0" dirty="0" err="1">
                <a:solidFill>
                  <a:srgbClr val="000000"/>
                </a:solidFill>
                <a:latin typeface="Courier New" charset="0"/>
              </a:rPr>
              <a:t>i</a:t>
            </a:r>
            <a:r>
              <a:rPr lang="en-US" altLang="x-none" sz="1600" kern="0" dirty="0">
                <a:solidFill>
                  <a:srgbClr val="000000"/>
                </a:solidFill>
                <a:latin typeface="Courier New" charset="0"/>
              </a:rPr>
              <a:t>++) {</a:t>
            </a:r>
          </a:p>
          <a:p>
            <a:pPr algn="l" eaLnBrk="1" hangingPunct="1">
              <a:buClr>
                <a:srgbClr val="3333CC"/>
              </a:buClr>
              <a:buSzPct val="75000"/>
            </a:pPr>
            <a:r>
              <a:rPr lang="en-US" altLang="x-none" sz="1600" kern="0" dirty="0">
                <a:solidFill>
                  <a:srgbClr val="000000"/>
                </a:solidFill>
                <a:latin typeface="Courier New" charset="0"/>
              </a:rPr>
              <a:t>     </a:t>
            </a:r>
            <a:r>
              <a:rPr lang="en-US" altLang="x-none" sz="1600" kern="0" dirty="0" err="1">
                <a:solidFill>
                  <a:srgbClr val="000000"/>
                </a:solidFill>
                <a:latin typeface="Courier New" charset="0"/>
              </a:rPr>
              <a:t>System.out.print</a:t>
            </a:r>
            <a:r>
              <a:rPr lang="en-US" altLang="x-none" sz="1600" kern="0" dirty="0">
                <a:solidFill>
                  <a:srgbClr val="000000"/>
                </a:solidFill>
                <a:latin typeface="Courier New" charset="0"/>
              </a:rPr>
              <a:t>( N+1-i + </a:t>
            </a:r>
            <a:r>
              <a:rPr lang="en-US" altLang="en-US" sz="1600" kern="0" dirty="0">
                <a:solidFill>
                  <a:srgbClr val="000000"/>
                </a:solidFill>
                <a:latin typeface="Courier New" charset="0"/>
              </a:rPr>
              <a:t>“</a:t>
            </a:r>
            <a:r>
              <a:rPr lang="en-US" altLang="x-none" sz="1600" kern="0" dirty="0">
                <a:solidFill>
                  <a:srgbClr val="000000"/>
                </a:solidFill>
                <a:latin typeface="Courier New" charset="0"/>
              </a:rPr>
              <a:t> </a:t>
            </a:r>
            <a:r>
              <a:rPr lang="en-US" altLang="en-US" sz="1600" kern="0" dirty="0">
                <a:solidFill>
                  <a:srgbClr val="000000"/>
                </a:solidFill>
                <a:latin typeface="Courier New" charset="0"/>
              </a:rPr>
              <a:t>“</a:t>
            </a:r>
            <a:r>
              <a:rPr lang="en-US" altLang="x-none" sz="1600" kern="0" dirty="0">
                <a:solidFill>
                  <a:srgbClr val="000000"/>
                </a:solidFill>
                <a:latin typeface="Courier New" charset="0"/>
              </a:rPr>
              <a:t> );</a:t>
            </a:r>
          </a:p>
          <a:p>
            <a:pPr algn="l" eaLnBrk="1" hangingPunct="1">
              <a:buClr>
                <a:srgbClr val="3333CC"/>
              </a:buClr>
              <a:buSzPct val="75000"/>
            </a:pPr>
            <a:r>
              <a:rPr lang="en-US" altLang="x-none" sz="1600" kern="0" dirty="0">
                <a:solidFill>
                  <a:srgbClr val="000000"/>
                </a:solidFill>
                <a:latin typeface="Courier New" charset="0"/>
              </a:rPr>
              <a:t>  }</a:t>
            </a:r>
          </a:p>
          <a:p>
            <a:pPr algn="l" eaLnBrk="1" hangingPunct="1">
              <a:buClr>
                <a:srgbClr val="3333CC"/>
              </a:buClr>
              <a:buSzPct val="75000"/>
            </a:pPr>
            <a:r>
              <a:rPr lang="en-US" altLang="x-none" sz="1600" kern="0" dirty="0">
                <a:solidFill>
                  <a:srgbClr val="000000"/>
                </a:solidFill>
                <a:latin typeface="Courier New" charset="0"/>
              </a:rPr>
              <a:t>  </a:t>
            </a:r>
            <a:r>
              <a:rPr lang="en-US" altLang="x-none" sz="1600" kern="0" dirty="0" err="1">
                <a:solidFill>
                  <a:srgbClr val="000000"/>
                </a:solidFill>
                <a:latin typeface="Courier New" charset="0"/>
              </a:rPr>
              <a:t>System.out.println</a:t>
            </a:r>
            <a:r>
              <a:rPr lang="en-US" altLang="x-none" sz="1600" kern="0" dirty="0">
                <a:solidFill>
                  <a:srgbClr val="000000"/>
                </a:solidFill>
                <a:latin typeface="Courier New" charset="0"/>
              </a:rPr>
              <a:t>(</a:t>
            </a:r>
            <a:r>
              <a:rPr lang="en-US" altLang="ja-JP" sz="1600" kern="0" dirty="0">
                <a:solidFill>
                  <a:srgbClr val="000000"/>
                </a:solidFill>
                <a:latin typeface="Courier New" charset="0"/>
              </a:rPr>
              <a:t>);</a:t>
            </a:r>
          </a:p>
          <a:p>
            <a:pPr algn="l" eaLnBrk="1" hangingPunct="1">
              <a:buClr>
                <a:srgbClr val="3333CC"/>
              </a:buClr>
              <a:buSzPct val="75000"/>
            </a:pPr>
            <a:r>
              <a:rPr lang="en-US" altLang="x-none" sz="1600" kern="0" dirty="0">
                <a:solidFill>
                  <a:srgbClr val="000000"/>
                </a:solidFill>
                <a:latin typeface="Courier New" charset="0"/>
              </a:rPr>
              <a:t>  for (</a:t>
            </a:r>
            <a:r>
              <a:rPr lang="en-US" altLang="x-none" sz="1600" b="1" kern="0" dirty="0" err="1">
                <a:solidFill>
                  <a:srgbClr val="FF0000"/>
                </a:solidFill>
                <a:latin typeface="Courier New" charset="0"/>
              </a:rPr>
              <a:t>i</a:t>
            </a:r>
            <a:r>
              <a:rPr lang="en-US" altLang="x-none" sz="1600" b="1" kern="0" dirty="0">
                <a:solidFill>
                  <a:srgbClr val="FF0000"/>
                </a:solidFill>
                <a:latin typeface="Courier New" charset="0"/>
              </a:rPr>
              <a:t> = 1</a:t>
            </a:r>
            <a:r>
              <a:rPr lang="en-US" altLang="x-none" sz="1600" kern="0" dirty="0">
                <a:solidFill>
                  <a:srgbClr val="000000"/>
                </a:solidFill>
                <a:latin typeface="Courier New" charset="0"/>
              </a:rPr>
              <a:t>; </a:t>
            </a:r>
            <a:r>
              <a:rPr lang="en-US" altLang="x-none" sz="1600" kern="0" dirty="0" err="1">
                <a:solidFill>
                  <a:srgbClr val="000000"/>
                </a:solidFill>
                <a:latin typeface="Courier New" charset="0"/>
              </a:rPr>
              <a:t>i</a:t>
            </a:r>
            <a:r>
              <a:rPr lang="en-US" altLang="x-none" sz="1600" kern="0" dirty="0">
                <a:solidFill>
                  <a:srgbClr val="000000"/>
                </a:solidFill>
                <a:latin typeface="Courier New" charset="0"/>
              </a:rPr>
              <a:t> &lt;= N; </a:t>
            </a:r>
            <a:r>
              <a:rPr lang="en-US" altLang="x-none" sz="1600" kern="0" dirty="0" err="1">
                <a:solidFill>
                  <a:srgbClr val="000000"/>
                </a:solidFill>
                <a:latin typeface="Courier New" charset="0"/>
              </a:rPr>
              <a:t>i</a:t>
            </a:r>
            <a:r>
              <a:rPr lang="en-US" altLang="x-none" sz="1600" kern="0" dirty="0">
                <a:solidFill>
                  <a:srgbClr val="000000"/>
                </a:solidFill>
                <a:latin typeface="Courier New" charset="0"/>
              </a:rPr>
              <a:t>++) {</a:t>
            </a:r>
            <a:endParaRPr lang="en-US" altLang="x-none" sz="1600" b="1" kern="0" dirty="0">
              <a:solidFill>
                <a:srgbClr val="003399"/>
              </a:solidFill>
              <a:latin typeface="Courier New" charset="0"/>
            </a:endParaRPr>
          </a:p>
          <a:p>
            <a:pPr algn="l" eaLnBrk="1" hangingPunct="1">
              <a:buClr>
                <a:srgbClr val="3333CC"/>
              </a:buClr>
              <a:buSzPct val="75000"/>
            </a:pPr>
            <a:r>
              <a:rPr lang="en-US" altLang="x-none" sz="1600" kern="0" dirty="0">
                <a:solidFill>
                  <a:srgbClr val="000000"/>
                </a:solidFill>
                <a:latin typeface="Courier New" charset="0"/>
              </a:rPr>
              <a:t>     </a:t>
            </a:r>
            <a:r>
              <a:rPr lang="en-US" altLang="x-none" sz="1600" kern="0" dirty="0" err="1">
                <a:solidFill>
                  <a:srgbClr val="000000"/>
                </a:solidFill>
                <a:latin typeface="Courier New" charset="0"/>
              </a:rPr>
              <a:t>System.out.print</a:t>
            </a:r>
            <a:r>
              <a:rPr lang="en-US" altLang="x-none" sz="1600" kern="0" dirty="0">
                <a:solidFill>
                  <a:srgbClr val="000000"/>
                </a:solidFill>
                <a:latin typeface="Courier New" charset="0"/>
              </a:rPr>
              <a:t>( N+1–</a:t>
            </a:r>
            <a:r>
              <a:rPr lang="en-US" altLang="x-none" sz="1600" kern="0" dirty="0" err="1">
                <a:solidFill>
                  <a:srgbClr val="000000"/>
                </a:solidFill>
                <a:latin typeface="Courier New" charset="0"/>
              </a:rPr>
              <a:t>i</a:t>
            </a:r>
            <a:r>
              <a:rPr lang="en-US" altLang="x-none" sz="1600" kern="0" dirty="0">
                <a:solidFill>
                  <a:srgbClr val="000000"/>
                </a:solidFill>
                <a:latin typeface="Courier New" charset="0"/>
              </a:rPr>
              <a:t> + </a:t>
            </a:r>
            <a:r>
              <a:rPr lang="en-US" altLang="en-US" sz="1600" kern="0" dirty="0">
                <a:solidFill>
                  <a:srgbClr val="000000"/>
                </a:solidFill>
                <a:latin typeface="Courier New" charset="0"/>
              </a:rPr>
              <a:t>“</a:t>
            </a:r>
            <a:r>
              <a:rPr lang="en-US" altLang="x-none" sz="1600" kern="0" dirty="0">
                <a:solidFill>
                  <a:srgbClr val="000000"/>
                </a:solidFill>
                <a:latin typeface="Courier New" charset="0"/>
              </a:rPr>
              <a:t> </a:t>
            </a:r>
            <a:r>
              <a:rPr lang="en-US" altLang="en-US" sz="1600" kern="0" dirty="0">
                <a:solidFill>
                  <a:srgbClr val="000000"/>
                </a:solidFill>
                <a:latin typeface="Courier New" charset="0"/>
              </a:rPr>
              <a:t>“</a:t>
            </a:r>
            <a:r>
              <a:rPr lang="en-US" altLang="x-none" sz="1600" kern="0" dirty="0">
                <a:solidFill>
                  <a:srgbClr val="000000"/>
                </a:solidFill>
                <a:latin typeface="Courier New" charset="0"/>
              </a:rPr>
              <a:t>);</a:t>
            </a:r>
          </a:p>
          <a:p>
            <a:pPr algn="l" eaLnBrk="1" hangingPunct="1">
              <a:buClr>
                <a:srgbClr val="3333CC"/>
              </a:buClr>
              <a:buSzPct val="75000"/>
            </a:pPr>
            <a:r>
              <a:rPr lang="en-US" altLang="x-none" sz="1600" kern="0" dirty="0">
                <a:solidFill>
                  <a:srgbClr val="000000"/>
                </a:solidFill>
                <a:latin typeface="Courier New" charset="0"/>
              </a:rPr>
              <a:t>  }</a:t>
            </a:r>
          </a:p>
          <a:p>
            <a:pPr algn="l" eaLnBrk="1" hangingPunct="1">
              <a:buClr>
                <a:srgbClr val="3333CC"/>
              </a:buClr>
              <a:buSzPct val="75000"/>
            </a:pPr>
            <a:r>
              <a:rPr lang="en-US" altLang="x-none" sz="1600" kern="0" dirty="0">
                <a:solidFill>
                  <a:srgbClr val="000000"/>
                </a:solidFill>
                <a:latin typeface="Courier New" charset="0"/>
              </a:rPr>
              <a:t>}</a:t>
            </a:r>
            <a:endParaRPr lang="en-US" altLang="x-none" sz="1600" b="1" kern="0" dirty="0">
              <a:solidFill>
                <a:srgbClr val="003399"/>
              </a:solidFill>
              <a:latin typeface="Courier New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8651533" y="838301"/>
            <a:ext cx="3086757" cy="2712850"/>
            <a:chOff x="5676243" y="1709847"/>
            <a:chExt cx="3086757" cy="2712850"/>
          </a:xfrm>
        </p:grpSpPr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822950" y="1709847"/>
              <a:ext cx="2940050" cy="1828800"/>
            </a:xfrm>
            <a:prstGeom prst="rect">
              <a:avLst/>
            </a:prstGeom>
            <a:noFill/>
            <a:ln w="31750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2400" dirty="0"/>
                <a:t>This one is preferred because it declares variables with minimal scope.</a:t>
              </a:r>
            </a:p>
          </p:txBody>
        </p:sp>
        <p:cxnSp>
          <p:nvCxnSpPr>
            <p:cNvPr id="8" name="Straight Arrow Connector 7"/>
            <p:cNvCxnSpPr>
              <a:endCxn id="4" idx="0"/>
            </p:cNvCxnSpPr>
            <p:nvPr/>
          </p:nvCxnSpPr>
          <p:spPr bwMode="auto">
            <a:xfrm flipH="1">
              <a:off x="5676243" y="3538647"/>
              <a:ext cx="1616733" cy="88405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4016966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 Wrapping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an expression will not fit on a single line, break it according to these general principles:</a:t>
            </a:r>
          </a:p>
          <a:p>
            <a:pPr lvl="1"/>
            <a:r>
              <a:rPr lang="en-US" sz="2800" dirty="0"/>
              <a:t>break after a comma;</a:t>
            </a:r>
          </a:p>
          <a:p>
            <a:pPr lvl="1"/>
            <a:r>
              <a:rPr lang="en-US" sz="2800" dirty="0"/>
              <a:t>break before an operator;</a:t>
            </a:r>
          </a:p>
          <a:p>
            <a:pPr lvl="1"/>
            <a:r>
              <a:rPr lang="en-US" sz="2800" dirty="0"/>
              <a:t>prefer higher level breaks to lower level breaks;</a:t>
            </a:r>
          </a:p>
          <a:p>
            <a:pPr lvl="1"/>
            <a:r>
              <a:rPr lang="en-US" sz="2800" dirty="0"/>
              <a:t>indent the new line;</a:t>
            </a:r>
          </a:p>
          <a:p>
            <a:pPr lvl="1"/>
            <a:r>
              <a:rPr lang="en-US" sz="2800" dirty="0"/>
              <a:t>if the above rules lead to confusing code or to code that's squished up against the right margin, please use common sense.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5396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737936" y="264694"/>
            <a:ext cx="10920663" cy="6015789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spcBef>
                <a:spcPts val="200"/>
              </a:spcBef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public static void 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drawBook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(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int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 x0, 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int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 y0, 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int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 size) { </a:t>
            </a:r>
          </a:p>
          <a:p>
            <a:pPr>
              <a:lnSpc>
                <a:spcPct val="80000"/>
              </a:lnSpc>
              <a:spcBef>
                <a:spcPts val="200"/>
              </a:spcBef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    // draw Yale blue background </a:t>
            </a:r>
          </a:p>
          <a:p>
            <a:pPr>
              <a:lnSpc>
                <a:spcPct val="80000"/>
              </a:lnSpc>
              <a:spcBef>
                <a:spcPts val="200"/>
              </a:spcBef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    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StdDraw.setPenColor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(0, 53, 107); </a:t>
            </a:r>
          </a:p>
          <a:p>
            <a:pPr>
              <a:lnSpc>
                <a:spcPct val="80000"/>
              </a:lnSpc>
              <a:spcBef>
                <a:spcPts val="200"/>
              </a:spcBef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    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StdDraw.filledSquare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(x0 + size / 2, y0 + size / 2, size / 2); </a:t>
            </a:r>
          </a:p>
          <a:p>
            <a:pPr>
              <a:lnSpc>
                <a:spcPct val="80000"/>
              </a:lnSpc>
              <a:spcBef>
                <a:spcPts val="200"/>
              </a:spcBef>
              <a:buNone/>
            </a:pPr>
            <a:endParaRPr lang="en-US" altLang="x-none" sz="1800" dirty="0">
              <a:latin typeface="Courier New" charset="0"/>
              <a:ea typeface="ＭＳ Ｐゴシック" charset="-128"/>
            </a:endParaRPr>
          </a:p>
          <a:p>
            <a:pPr>
              <a:lnSpc>
                <a:spcPct val="80000"/>
              </a:lnSpc>
              <a:spcBef>
                <a:spcPts val="200"/>
              </a:spcBef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    // draw text 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StdDraw.setPenColor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(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Color.WHITE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); </a:t>
            </a:r>
          </a:p>
          <a:p>
            <a:pPr>
              <a:lnSpc>
                <a:spcPct val="80000"/>
              </a:lnSpc>
              <a:spcBef>
                <a:spcPts val="200"/>
              </a:spcBef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    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StdDraw.textLeft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(x0 + size / 2.0, y0 + 4 * size / 5.0, "CS112"); </a:t>
            </a:r>
          </a:p>
          <a:p>
            <a:pPr>
              <a:lnSpc>
                <a:spcPct val="80000"/>
              </a:lnSpc>
              <a:spcBef>
                <a:spcPts val="200"/>
              </a:spcBef>
              <a:buNone/>
            </a:pPr>
            <a:endParaRPr lang="en-US" altLang="x-none" sz="1800" dirty="0">
              <a:latin typeface="Courier New" charset="0"/>
              <a:ea typeface="ＭＳ Ｐゴシック" charset="-128"/>
            </a:endParaRPr>
          </a:p>
          <a:p>
            <a:pPr>
              <a:lnSpc>
                <a:spcPct val="80000"/>
              </a:lnSpc>
              <a:spcBef>
                <a:spcPts val="200"/>
              </a:spcBef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    // draw strips </a:t>
            </a:r>
          </a:p>
          <a:p>
            <a:pPr>
              <a:lnSpc>
                <a:spcPct val="80000"/>
              </a:lnSpc>
              <a:spcBef>
                <a:spcPts val="200"/>
              </a:spcBef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    final 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int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 N = 10; </a:t>
            </a:r>
          </a:p>
          <a:p>
            <a:pPr>
              <a:lnSpc>
                <a:spcPct val="80000"/>
              </a:lnSpc>
              <a:spcBef>
                <a:spcPts val="200"/>
              </a:spcBef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    double unit = (double)size / N; </a:t>
            </a:r>
          </a:p>
          <a:p>
            <a:pPr>
              <a:lnSpc>
                <a:spcPct val="80000"/>
              </a:lnSpc>
              <a:spcBef>
                <a:spcPts val="200"/>
              </a:spcBef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    for (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int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 line = 1; line &lt;= N; line++) { </a:t>
            </a:r>
          </a:p>
          <a:p>
            <a:pPr>
              <a:lnSpc>
                <a:spcPct val="80000"/>
              </a:lnSpc>
              <a:spcBef>
                <a:spcPts val="200"/>
              </a:spcBef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        double 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xLeft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 = x0; </a:t>
            </a:r>
          </a:p>
          <a:p>
            <a:pPr>
              <a:lnSpc>
                <a:spcPct val="80000"/>
              </a:lnSpc>
              <a:spcBef>
                <a:spcPts val="200"/>
              </a:spcBef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        double length = (N + 1 - line) * unit; </a:t>
            </a:r>
          </a:p>
          <a:p>
            <a:pPr>
              <a:lnSpc>
                <a:spcPct val="80000"/>
              </a:lnSpc>
              <a:spcBef>
                <a:spcPts val="200"/>
              </a:spcBef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        double 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yLow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 = y0 + (line - 1) * unit; </a:t>
            </a:r>
          </a:p>
          <a:p>
            <a:pPr>
              <a:lnSpc>
                <a:spcPct val="80000"/>
              </a:lnSpc>
              <a:spcBef>
                <a:spcPts val="200"/>
              </a:spcBef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        double height = unit - 2; // leave 2 points as space </a:t>
            </a:r>
          </a:p>
          <a:p>
            <a:pPr>
              <a:lnSpc>
                <a:spcPct val="80000"/>
              </a:lnSpc>
              <a:spcBef>
                <a:spcPts val="200"/>
              </a:spcBef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        </a:t>
            </a:r>
          </a:p>
          <a:p>
            <a:pPr>
              <a:lnSpc>
                <a:spcPct val="80000"/>
              </a:lnSpc>
              <a:spcBef>
                <a:spcPts val="200"/>
              </a:spcBef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        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StdDraw.setPenColor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(192, 128, 64); </a:t>
            </a:r>
          </a:p>
          <a:p>
            <a:pPr>
              <a:lnSpc>
                <a:spcPct val="80000"/>
              </a:lnSpc>
              <a:spcBef>
                <a:spcPts val="200"/>
              </a:spcBef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        </a:t>
            </a:r>
            <a:r>
              <a:rPr lang="en-US" altLang="x-none" sz="1800" b="1" dirty="0" err="1">
                <a:solidFill>
                  <a:srgbClr val="FF0000"/>
                </a:solidFill>
                <a:latin typeface="Courier New" charset="0"/>
                <a:ea typeface="ＭＳ Ｐゴシック" charset="-128"/>
              </a:rPr>
              <a:t>StdDraw.filledRectangle</a:t>
            </a:r>
            <a:r>
              <a:rPr lang="en-US" altLang="x-none" sz="1800" b="1" dirty="0">
                <a:solidFill>
                  <a:srgbClr val="FF0000"/>
                </a:solidFill>
                <a:latin typeface="Courier New" charset="0"/>
                <a:ea typeface="ＭＳ Ｐゴシック" charset="-128"/>
              </a:rPr>
              <a:t>(</a:t>
            </a:r>
            <a:r>
              <a:rPr lang="en-US" altLang="x-none" sz="1800" b="1" dirty="0" err="1">
                <a:solidFill>
                  <a:srgbClr val="FF0000"/>
                </a:solidFill>
                <a:latin typeface="Courier New" charset="0"/>
                <a:ea typeface="ＭＳ Ｐゴシック" charset="-128"/>
              </a:rPr>
              <a:t>xLeft</a:t>
            </a:r>
            <a:r>
              <a:rPr lang="en-US" altLang="x-none" sz="1800" b="1" dirty="0">
                <a:solidFill>
                  <a:srgbClr val="FF0000"/>
                </a:solidFill>
                <a:latin typeface="Courier New" charset="0"/>
                <a:ea typeface="ＭＳ Ｐゴシック" charset="-128"/>
              </a:rPr>
              <a:t> + length / 2.0, </a:t>
            </a:r>
          </a:p>
          <a:p>
            <a:pPr>
              <a:lnSpc>
                <a:spcPct val="80000"/>
              </a:lnSpc>
              <a:spcBef>
                <a:spcPts val="200"/>
              </a:spcBef>
              <a:buNone/>
            </a:pPr>
            <a:r>
              <a:rPr lang="en-US" altLang="x-none" sz="1800" b="1" dirty="0">
                <a:solidFill>
                  <a:srgbClr val="FF0000"/>
                </a:solidFill>
                <a:latin typeface="Courier New" charset="0"/>
                <a:ea typeface="ＭＳ Ｐゴシック" charset="-128"/>
              </a:rPr>
              <a:t>                                </a:t>
            </a:r>
            <a:r>
              <a:rPr lang="en-US" altLang="x-none" sz="1800" b="1" dirty="0" err="1">
                <a:solidFill>
                  <a:srgbClr val="FF0000"/>
                </a:solidFill>
                <a:latin typeface="Courier New" charset="0"/>
                <a:ea typeface="ＭＳ Ｐゴシック" charset="-128"/>
              </a:rPr>
              <a:t>yLow</a:t>
            </a:r>
            <a:r>
              <a:rPr lang="en-US" altLang="x-none" sz="1800" b="1" dirty="0">
                <a:solidFill>
                  <a:srgbClr val="FF0000"/>
                </a:solidFill>
                <a:latin typeface="Courier New" charset="0"/>
                <a:ea typeface="ＭＳ Ｐゴシック" charset="-128"/>
              </a:rPr>
              <a:t> + height / 2.0, </a:t>
            </a:r>
          </a:p>
          <a:p>
            <a:pPr>
              <a:lnSpc>
                <a:spcPct val="80000"/>
              </a:lnSpc>
              <a:spcBef>
                <a:spcPts val="200"/>
              </a:spcBef>
              <a:buNone/>
            </a:pPr>
            <a:r>
              <a:rPr lang="en-US" altLang="x-none" sz="1800" b="1" dirty="0">
                <a:solidFill>
                  <a:srgbClr val="FF0000"/>
                </a:solidFill>
                <a:latin typeface="Courier New" charset="0"/>
                <a:ea typeface="ＭＳ Ｐゴシック" charset="-128"/>
              </a:rPr>
              <a:t>                                length / 2.0, </a:t>
            </a:r>
          </a:p>
          <a:p>
            <a:pPr>
              <a:lnSpc>
                <a:spcPct val="80000"/>
              </a:lnSpc>
              <a:spcBef>
                <a:spcPts val="200"/>
              </a:spcBef>
              <a:buNone/>
            </a:pPr>
            <a:r>
              <a:rPr lang="en-US" altLang="x-none" sz="1800" b="1" dirty="0">
                <a:solidFill>
                  <a:srgbClr val="FF0000"/>
                </a:solidFill>
                <a:latin typeface="Courier New" charset="0"/>
                <a:ea typeface="ＭＳ Ｐゴシック" charset="-128"/>
              </a:rPr>
              <a:t>                                height / 2.0);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 </a:t>
            </a:r>
          </a:p>
          <a:p>
            <a:pPr>
              <a:lnSpc>
                <a:spcPct val="80000"/>
              </a:lnSpc>
              <a:spcBef>
                <a:spcPts val="200"/>
              </a:spcBef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    } </a:t>
            </a:r>
          </a:p>
          <a:p>
            <a:pPr>
              <a:lnSpc>
                <a:spcPct val="80000"/>
              </a:lnSpc>
              <a:spcBef>
                <a:spcPts val="200"/>
              </a:spcBef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032317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Blank 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Blank lines improve readability by setting of sections of code that are logically related. One blank line should always be used in the following </a:t>
            </a:r>
            <a:r>
              <a:rPr lang="en-US"/>
              <a:t>circumstances:</a:t>
            </a:r>
            <a:endParaRPr lang="en-US" sz="2800" dirty="0"/>
          </a:p>
          <a:p>
            <a:pPr lvl="1"/>
            <a:r>
              <a:rPr lang="en-US" sz="2800" dirty="0"/>
              <a:t>between methods;</a:t>
            </a:r>
          </a:p>
          <a:p>
            <a:pPr lvl="1"/>
            <a:r>
              <a:rPr lang="en-US" sz="2800" dirty="0"/>
              <a:t>before a block or single line comment;</a:t>
            </a:r>
          </a:p>
          <a:p>
            <a:pPr lvl="1"/>
            <a:r>
              <a:rPr lang="en-US" sz="2800" dirty="0"/>
              <a:t>between logical sections inside a method to improve readability.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6909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737936" y="264694"/>
            <a:ext cx="10920663" cy="6015789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charset="2"/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public class Mirror {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charset="2"/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    public static void main(String[] 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args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) {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charset="2"/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        line();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charset="2"/>
              <a:buNone/>
            </a:pPr>
            <a:endParaRPr lang="en-US" altLang="x-none" sz="1800" dirty="0">
              <a:latin typeface="Courier New" charset="0"/>
              <a:ea typeface="ＭＳ Ｐゴシック" charset="-128"/>
            </a:endParaRPr>
          </a:p>
          <a:p>
            <a:pPr>
              <a:lnSpc>
                <a:spcPct val="80000"/>
              </a:lnSpc>
              <a:spcBef>
                <a:spcPts val="200"/>
              </a:spcBef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		  </a:t>
            </a:r>
            <a:r>
              <a:rPr lang="en-US" altLang="x-none" sz="1800" b="1" dirty="0">
                <a:solidFill>
                  <a:srgbClr val="FF0000"/>
                </a:solidFill>
                <a:latin typeface="Courier New" charset="0"/>
                <a:ea typeface="ＭＳ Ｐゴシック" charset="-128"/>
              </a:rPr>
              <a:t>/*this methods draws the top half of the mirror */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charset="2"/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        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topHalf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();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charset="2"/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        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bottomHalf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();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charset="2"/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        line();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charset="2"/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    }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charset="2"/>
              <a:buNone/>
            </a:pPr>
            <a:endParaRPr lang="en-US" altLang="x-none" sz="1800" dirty="0">
              <a:latin typeface="Courier New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charset="2"/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    public static void 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topHalf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() {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charset="2"/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        for (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int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 line = 1; line &lt;= 4; line++) {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charset="2"/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            </a:t>
            </a:r>
            <a:r>
              <a:rPr lang="en-US" altLang="x-none" sz="1800" b="1" dirty="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// ...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charset="2"/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        }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charset="2"/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    }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charset="2"/>
              <a:buNone/>
            </a:pPr>
            <a:endParaRPr lang="en-US" altLang="x-none" sz="1800" dirty="0">
              <a:latin typeface="Courier New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charset="2"/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    public static void 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bottomHalf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() {</a:t>
            </a:r>
          </a:p>
          <a:p>
            <a:pPr>
              <a:lnSpc>
                <a:spcPct val="80000"/>
              </a:lnSpc>
              <a:spcBef>
                <a:spcPts val="200"/>
              </a:spcBef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        for (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int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 line = 1; line &lt;= 4; line++) {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charset="2"/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            </a:t>
            </a:r>
            <a:r>
              <a:rPr lang="en-US" altLang="x-none" sz="1800" b="1" dirty="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// ...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charset="2"/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        }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charset="2"/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    }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charset="2"/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    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charset="2"/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    public static void line() {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charset="2"/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        </a:t>
            </a:r>
            <a:r>
              <a:rPr lang="en-US" altLang="x-none" sz="1800" b="1" dirty="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// ...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charset="2"/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    }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buFont typeface="Wingdings" charset="2"/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5697453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Blank Spaces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keyword followed by a parenthesis should be separated by a space</a:t>
            </a:r>
          </a:p>
          <a:p>
            <a:r>
              <a:rPr lang="en-US" dirty="0"/>
              <a:t>The expressions in a for statement should be separated by blanks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pPr marL="228600" lvl="1">
              <a:spcBef>
                <a:spcPts val="1000"/>
              </a:spcBef>
            </a:pPr>
            <a:r>
              <a:rPr lang="en-US" sz="2800" dirty="0"/>
              <a:t>Blanks should appear after commas in argument lists;</a:t>
            </a:r>
          </a:p>
          <a:p>
            <a:pPr marL="228600" lvl="1">
              <a:spcBef>
                <a:spcPts val="1000"/>
              </a:spcBef>
            </a:pPr>
            <a:r>
              <a:rPr lang="en-US" sz="2800" dirty="0"/>
              <a:t>Blanks should </a:t>
            </a:r>
            <a:r>
              <a:rPr lang="en-US" sz="2800" b="1" dirty="0"/>
              <a:t>NOT</a:t>
            </a:r>
            <a:r>
              <a:rPr lang="en-US" sz="2800" dirty="0"/>
              <a:t> be used between a method call and its opening parenthesis. This helps to distinguish keywords from function calls.</a:t>
            </a:r>
          </a:p>
          <a:p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1844007" y="2799185"/>
            <a:ext cx="8305800" cy="1585049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>
            <a:spAutoFit/>
          </a:bodyPr>
          <a:lstStyle>
            <a:lvl1pPr marL="342900" indent="-3429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lvl="1" algn="l">
              <a:lnSpc>
                <a:spcPct val="8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 dirty="0" err="1">
                <a:solidFill>
                  <a:srgbClr val="000000"/>
                </a:solidFill>
                <a:latin typeface="Courier New" charset="0"/>
              </a:rPr>
              <a:t>System.out.print</a:t>
            </a: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("T-minus ");</a:t>
            </a:r>
            <a:endParaRPr lang="en-US" altLang="x-none" sz="2000" dirty="0">
              <a:solidFill>
                <a:srgbClr val="000000"/>
              </a:solidFill>
              <a:latin typeface="Comic Sans MS" charset="0"/>
            </a:endParaRPr>
          </a:p>
          <a:p>
            <a:pPr lvl="1" algn="l">
              <a:lnSpc>
                <a:spcPct val="8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 b="1" dirty="0">
                <a:solidFill>
                  <a:srgbClr val="FF0000"/>
                </a:solidFill>
                <a:latin typeface="Courier New" charset="0"/>
              </a:rPr>
              <a:t>for</a:t>
            </a: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 (</a:t>
            </a:r>
            <a:r>
              <a:rPr lang="en-US" altLang="x-none" sz="2000" dirty="0" err="1">
                <a:solidFill>
                  <a:srgbClr val="000000"/>
                </a:solidFill>
                <a:latin typeface="Courier New" charset="0"/>
              </a:rPr>
              <a:t>int</a:t>
            </a: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 </a:t>
            </a:r>
            <a:r>
              <a:rPr lang="en-US" altLang="x-none" sz="2000" dirty="0" err="1">
                <a:solidFill>
                  <a:srgbClr val="000000"/>
                </a:solidFill>
                <a:latin typeface="Courier New" charset="0"/>
              </a:rPr>
              <a:t>i</a:t>
            </a: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 = 10</a:t>
            </a:r>
            <a:r>
              <a:rPr lang="en-US" altLang="x-none" sz="2000" b="1" dirty="0">
                <a:solidFill>
                  <a:srgbClr val="FF0000"/>
                </a:solidFill>
                <a:latin typeface="Courier New" charset="0"/>
              </a:rPr>
              <a:t>; </a:t>
            </a:r>
            <a:r>
              <a:rPr lang="en-US" altLang="x-none" sz="2000" b="1" dirty="0" err="1">
                <a:solidFill>
                  <a:srgbClr val="FF0000"/>
                </a:solidFill>
                <a:latin typeface="Courier New" charset="0"/>
              </a:rPr>
              <a:t>i</a:t>
            </a:r>
            <a:r>
              <a:rPr lang="en-US" altLang="x-none" sz="2000" b="1" dirty="0">
                <a:solidFill>
                  <a:srgbClr val="FF0000"/>
                </a:solidFill>
                <a:latin typeface="Courier New" charset="0"/>
              </a:rPr>
              <a:t> &gt;= 1; </a:t>
            </a:r>
            <a:r>
              <a:rPr lang="en-US" altLang="x-none" sz="2000" b="1" dirty="0" err="1">
                <a:solidFill>
                  <a:srgbClr val="FF0000"/>
                </a:solidFill>
                <a:latin typeface="Courier New" charset="0"/>
              </a:rPr>
              <a:t>i</a:t>
            </a:r>
            <a:r>
              <a:rPr lang="en-US" altLang="x-none" sz="2000" b="1" dirty="0">
                <a:solidFill>
                  <a:srgbClr val="FF0000"/>
                </a:solidFill>
                <a:latin typeface="Courier New" charset="0"/>
              </a:rPr>
              <a:t>--</a:t>
            </a: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) {</a:t>
            </a:r>
          </a:p>
          <a:p>
            <a:pPr lvl="1" algn="l">
              <a:lnSpc>
                <a:spcPct val="8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   </a:t>
            </a:r>
            <a:r>
              <a:rPr lang="en-US" altLang="x-none" sz="2000" dirty="0" err="1">
                <a:solidFill>
                  <a:srgbClr val="000000"/>
                </a:solidFill>
                <a:latin typeface="Courier New" charset="0"/>
              </a:rPr>
              <a:t>System.out.print</a:t>
            </a: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(</a:t>
            </a:r>
            <a:r>
              <a:rPr lang="en-US" altLang="x-none" sz="2000" dirty="0" err="1">
                <a:solidFill>
                  <a:srgbClr val="000000"/>
                </a:solidFill>
                <a:latin typeface="Courier New" charset="0"/>
              </a:rPr>
              <a:t>i</a:t>
            </a: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 + </a:t>
            </a:r>
            <a:r>
              <a:rPr lang="ja-JP" altLang="en-US" sz="2000" dirty="0">
                <a:solidFill>
                  <a:srgbClr val="000000"/>
                </a:solidFill>
                <a:latin typeface="Courier New" charset="0"/>
              </a:rPr>
              <a:t>“</a:t>
            </a:r>
            <a:r>
              <a:rPr lang="en-US" altLang="ja-JP" sz="2000" dirty="0">
                <a:solidFill>
                  <a:srgbClr val="000000"/>
                </a:solidFill>
                <a:latin typeface="Courier New" charset="0"/>
              </a:rPr>
              <a:t>, </a:t>
            </a:r>
            <a:r>
              <a:rPr lang="ja-JP" altLang="en-US" sz="2000" dirty="0">
                <a:solidFill>
                  <a:srgbClr val="000000"/>
                </a:solidFill>
                <a:latin typeface="Courier New" charset="0"/>
              </a:rPr>
              <a:t>“</a:t>
            </a:r>
            <a:r>
              <a:rPr lang="en-US" altLang="ja-JP" sz="2000" dirty="0">
                <a:solidFill>
                  <a:srgbClr val="000000"/>
                </a:solidFill>
                <a:latin typeface="Courier New" charset="0"/>
              </a:rPr>
              <a:t>);</a:t>
            </a:r>
          </a:p>
          <a:p>
            <a:pPr lvl="1" algn="l">
              <a:lnSpc>
                <a:spcPct val="8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}</a:t>
            </a:r>
          </a:p>
          <a:p>
            <a:pPr lvl="1" algn="l">
              <a:lnSpc>
                <a:spcPct val="8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 dirty="0" err="1">
                <a:solidFill>
                  <a:srgbClr val="000000"/>
                </a:solidFill>
                <a:latin typeface="Courier New" charset="0"/>
              </a:rPr>
              <a:t>System.out.println</a:t>
            </a: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("blastoff!");</a:t>
            </a:r>
          </a:p>
        </p:txBody>
      </p:sp>
      <p:sp>
        <p:nvSpPr>
          <p:cNvPr id="5" name="Rectangle 4"/>
          <p:cNvSpPr/>
          <p:nvPr/>
        </p:nvSpPr>
        <p:spPr>
          <a:xfrm>
            <a:off x="1844007" y="5699909"/>
            <a:ext cx="8305800" cy="954107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>
            <a:spAutoFit/>
          </a:bodyPr>
          <a:lstStyle>
            <a:lvl1pPr marL="342900" indent="-3429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lvl="1">
              <a:lnSpc>
                <a:spcPct val="8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public static void main(String[] </a:t>
            </a:r>
            <a:r>
              <a:rPr lang="en-US" altLang="x-none" sz="2000" dirty="0" err="1">
                <a:solidFill>
                  <a:srgbClr val="000000"/>
                </a:solidFill>
                <a:latin typeface="Courier New" charset="0"/>
              </a:rPr>
              <a:t>args</a:t>
            </a: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) {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		 </a:t>
            </a:r>
            <a:r>
              <a:rPr lang="en-US" altLang="x-none" sz="2000" b="1" dirty="0" err="1">
                <a:solidFill>
                  <a:srgbClr val="FF0000"/>
                </a:solidFill>
                <a:latin typeface="Courier New" charset="0"/>
              </a:rPr>
              <a:t>drawCar</a:t>
            </a: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(80</a:t>
            </a:r>
            <a:r>
              <a:rPr lang="en-US" altLang="x-none" sz="2000" b="1" dirty="0">
                <a:solidFill>
                  <a:srgbClr val="FF0000"/>
                </a:solidFill>
                <a:latin typeface="Courier New" charset="0"/>
              </a:rPr>
              <a:t>, 100, 100</a:t>
            </a: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);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310867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Blank Spaces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binary and ternary operators except "." should be separated from their operands by spaces. </a:t>
            </a:r>
          </a:p>
          <a:p>
            <a:r>
              <a:rPr lang="en-US" dirty="0"/>
              <a:t>Blanks should never separate unary operators such as unary minus, increment("++") and decrement("--") from their operands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Casts should be followed by a blank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759786" y="3649309"/>
            <a:ext cx="8305800" cy="969496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>
            <a:spAutoFit/>
          </a:bodyPr>
          <a:lstStyle>
            <a:lvl1pPr marL="342900" indent="-3429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lvl="1">
              <a:lnSpc>
                <a:spcPct val="8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 dirty="0" err="1">
                <a:solidFill>
                  <a:srgbClr val="000000"/>
                </a:solidFill>
                <a:latin typeface="Courier New" charset="0"/>
              </a:rPr>
              <a:t>System</a:t>
            </a:r>
            <a:r>
              <a:rPr lang="en-US" altLang="x-none" sz="2000" b="1" dirty="0" err="1">
                <a:solidFill>
                  <a:srgbClr val="FF0000"/>
                </a:solidFill>
                <a:latin typeface="Courier New" charset="0"/>
              </a:rPr>
              <a:t>.out.println</a:t>
            </a: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("blastoff!");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tr-TR" altLang="x-none" sz="2000" dirty="0">
                <a:solidFill>
                  <a:srgbClr val="000000"/>
                </a:solidFill>
                <a:latin typeface="Courier New" charset="0"/>
              </a:rPr>
              <a:t>a </a:t>
            </a:r>
            <a:r>
              <a:rPr lang="tr-TR" altLang="x-none" sz="2000" b="1" dirty="0">
                <a:solidFill>
                  <a:srgbClr val="FF0000"/>
                </a:solidFill>
                <a:latin typeface="Courier New" charset="0"/>
              </a:rPr>
              <a:t>=</a:t>
            </a:r>
            <a:r>
              <a:rPr lang="tr-TR" altLang="x-none" sz="2000" dirty="0">
                <a:solidFill>
                  <a:srgbClr val="000000"/>
                </a:solidFill>
                <a:latin typeface="Courier New" charset="0"/>
              </a:rPr>
              <a:t> 2 </a:t>
            </a:r>
            <a:r>
              <a:rPr lang="tr-TR" altLang="x-none" sz="2000" b="1" dirty="0">
                <a:solidFill>
                  <a:srgbClr val="FF0000"/>
                </a:solidFill>
                <a:latin typeface="Courier New" charset="0"/>
              </a:rPr>
              <a:t>+</a:t>
            </a:r>
            <a:r>
              <a:rPr lang="tr-TR" altLang="x-none" sz="2000" dirty="0">
                <a:solidFill>
                  <a:srgbClr val="000000"/>
                </a:solidFill>
                <a:latin typeface="Courier New" charset="0"/>
              </a:rPr>
              <a:t> 10 </a:t>
            </a:r>
            <a:r>
              <a:rPr lang="tr-TR" altLang="x-none" sz="2000" b="1" dirty="0">
                <a:solidFill>
                  <a:srgbClr val="FF0000"/>
                </a:solidFill>
                <a:latin typeface="Courier New" charset="0"/>
              </a:rPr>
              <a:t>/</a:t>
            </a:r>
            <a:r>
              <a:rPr lang="tr-TR" altLang="x-none" sz="2000" dirty="0">
                <a:solidFill>
                  <a:srgbClr val="000000"/>
                </a:solidFill>
                <a:latin typeface="Courier New" charset="0"/>
              </a:rPr>
              <a:t> 3 </a:t>
            </a:r>
            <a:r>
              <a:rPr lang="tr-TR" altLang="x-none" sz="2000" b="1" dirty="0">
                <a:solidFill>
                  <a:srgbClr val="FF0000"/>
                </a:solidFill>
                <a:latin typeface="Courier New" charset="0"/>
              </a:rPr>
              <a:t>-</a:t>
            </a:r>
            <a:r>
              <a:rPr lang="tr-TR" altLang="x-none" sz="2000" dirty="0">
                <a:solidFill>
                  <a:srgbClr val="000000"/>
                </a:solidFill>
                <a:latin typeface="Courier New" charset="0"/>
              </a:rPr>
              <a:t> 6 </a:t>
            </a:r>
            <a:r>
              <a:rPr lang="tr-TR" altLang="x-none" sz="2000" b="1" dirty="0">
                <a:solidFill>
                  <a:srgbClr val="FF0000"/>
                </a:solidFill>
                <a:latin typeface="Courier New" charset="0"/>
              </a:rPr>
              <a:t>/</a:t>
            </a:r>
            <a:r>
              <a:rPr lang="tr-TR" altLang="x-none" sz="2000" dirty="0">
                <a:solidFill>
                  <a:srgbClr val="000000"/>
                </a:solidFill>
                <a:latin typeface="Courier New" charset="0"/>
              </a:rPr>
              <a:t> 4;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a</a:t>
            </a:r>
            <a:r>
              <a:rPr lang="en-US" altLang="x-none" sz="2000" b="1" dirty="0">
                <a:solidFill>
                  <a:srgbClr val="FF0000"/>
                </a:solidFill>
                <a:latin typeface="Courier New" charset="0"/>
              </a:rPr>
              <a:t>++</a:t>
            </a: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;</a:t>
            </a:r>
          </a:p>
        </p:txBody>
      </p:sp>
      <p:sp>
        <p:nvSpPr>
          <p:cNvPr id="5" name="Rectangle 4"/>
          <p:cNvSpPr/>
          <p:nvPr/>
        </p:nvSpPr>
        <p:spPr>
          <a:xfrm>
            <a:off x="1759786" y="5342404"/>
            <a:ext cx="8305800" cy="353943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>
            <a:spAutoFit/>
          </a:bodyPr>
          <a:lstStyle>
            <a:lvl1pPr marL="342900" indent="-3429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lvl="1">
              <a:lnSpc>
                <a:spcPct val="8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double result = </a:t>
            </a:r>
            <a:r>
              <a:rPr lang="en-US" altLang="x-none" sz="2000" b="1" dirty="0">
                <a:solidFill>
                  <a:srgbClr val="FF0000"/>
                </a:solidFill>
                <a:latin typeface="Courier New" charset="0"/>
              </a:rPr>
              <a:t>(double) 19 /5</a:t>
            </a: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8404586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12128"/>
            <a:ext cx="10515600" cy="5445871"/>
          </a:xfrm>
        </p:spPr>
        <p:txBody>
          <a:bodyPr>
            <a:normAutofit/>
          </a:bodyPr>
          <a:lstStyle/>
          <a:p>
            <a:r>
              <a:rPr lang="en-US" dirty="0"/>
              <a:t>Package:</a:t>
            </a:r>
          </a:p>
          <a:p>
            <a:pPr lvl="1"/>
            <a:r>
              <a:rPr lang="en-US" dirty="0"/>
              <a:t>All lower cases</a:t>
            </a:r>
          </a:p>
          <a:p>
            <a:r>
              <a:rPr lang="en-US" dirty="0"/>
              <a:t>Class:</a:t>
            </a:r>
          </a:p>
          <a:p>
            <a:pPr lvl="1"/>
            <a:r>
              <a:rPr lang="en-US" dirty="0" err="1"/>
              <a:t>UpperCamelCase</a:t>
            </a:r>
            <a:endParaRPr lang="en-US" dirty="0"/>
          </a:p>
          <a:p>
            <a:r>
              <a:rPr lang="en-US" dirty="0"/>
              <a:t>Method, parameter and local variable:</a:t>
            </a:r>
          </a:p>
          <a:p>
            <a:pPr lvl="1"/>
            <a:r>
              <a:rPr lang="en-US" dirty="0" err="1"/>
              <a:t>lowerCamelCase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Constant</a:t>
            </a:r>
          </a:p>
          <a:p>
            <a:pPr lvl="1"/>
            <a:r>
              <a:rPr lang="en-US" dirty="0"/>
              <a:t>All uppercase letters, separated by underscore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486653" y="5893916"/>
            <a:ext cx="8305800" cy="353943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>
            <a:spAutoFit/>
          </a:bodyPr>
          <a:lstStyle>
            <a:lvl1pPr marL="342900" indent="-3429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lvl="1">
              <a:lnSpc>
                <a:spcPct val="8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public static final </a:t>
            </a:r>
            <a:r>
              <a:rPr lang="en-US" altLang="x-none" sz="2000" dirty="0" err="1">
                <a:solidFill>
                  <a:srgbClr val="000000"/>
                </a:solidFill>
                <a:latin typeface="Courier New" charset="0"/>
              </a:rPr>
              <a:t>int</a:t>
            </a: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 </a:t>
            </a:r>
            <a:r>
              <a:rPr lang="en-US" altLang="x-none" sz="2000" b="1" dirty="0">
                <a:solidFill>
                  <a:srgbClr val="FF0000"/>
                </a:solidFill>
                <a:latin typeface="Courier New" charset="0"/>
              </a:rPr>
              <a:t>DAYS_IN_WEEK</a:t>
            </a: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 = 7;</a:t>
            </a:r>
          </a:p>
        </p:txBody>
      </p:sp>
      <p:sp>
        <p:nvSpPr>
          <p:cNvPr id="5" name="Rectangle 4"/>
          <p:cNvSpPr/>
          <p:nvPr/>
        </p:nvSpPr>
        <p:spPr>
          <a:xfrm>
            <a:off x="1486653" y="4042924"/>
            <a:ext cx="9097230" cy="954107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wrap="square">
            <a:spAutoFit/>
          </a:bodyPr>
          <a:lstStyle>
            <a:lvl1pPr marL="342900" indent="-3429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lvl="1">
              <a:lnSpc>
                <a:spcPct val="8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public static void </a:t>
            </a:r>
            <a:r>
              <a:rPr lang="en-US" sz="2000" b="1" dirty="0" err="1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drawBook</a:t>
            </a: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200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 x0, </a:t>
            </a:r>
            <a:r>
              <a:rPr lang="en-US" sz="200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 y0, </a:t>
            </a:r>
            <a:r>
              <a:rPr lang="en-US" sz="200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 size) {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		 // ...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6" name="Rectangle 5"/>
          <p:cNvSpPr/>
          <p:nvPr/>
        </p:nvSpPr>
        <p:spPr>
          <a:xfrm>
            <a:off x="4107270" y="2260637"/>
            <a:ext cx="5108111" cy="954107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wrap="square">
            <a:spAutoFit/>
          </a:bodyPr>
          <a:lstStyle>
            <a:lvl1pPr marL="342900" indent="-3429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lvl="1">
              <a:lnSpc>
                <a:spcPct val="8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public class </a:t>
            </a:r>
            <a:r>
              <a:rPr lang="en-US" sz="2000" b="1" dirty="0" err="1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BookCover</a:t>
            </a:r>
            <a:r>
              <a:rPr lang="en-US" sz="2000" dirty="0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		 // ...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28530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Coding</a:t>
            </a:r>
            <a:r>
              <a:rPr lang="zh-CN" altLang="en-US" dirty="0"/>
              <a:t> </a:t>
            </a:r>
            <a:r>
              <a:rPr lang="en-US" altLang="zh-CN" dirty="0"/>
              <a:t>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“A</a:t>
            </a:r>
            <a:r>
              <a:rPr lang="zh-CN" altLang="en-US" dirty="0"/>
              <a:t> </a:t>
            </a:r>
            <a:r>
              <a:rPr lang="en-US" dirty="0"/>
              <a:t>set of rules or guidelines used when writing the source code</a:t>
            </a:r>
            <a:r>
              <a:rPr lang="zh-CN" altLang="en-US" dirty="0"/>
              <a:t> </a:t>
            </a:r>
            <a:r>
              <a:rPr lang="en-US" dirty="0"/>
              <a:t>for a computer program</a:t>
            </a:r>
            <a:r>
              <a:rPr lang="en-US" altLang="zh-CN" dirty="0"/>
              <a:t>”</a:t>
            </a:r>
            <a:r>
              <a:rPr lang="zh-CN" altLang="en-US" dirty="0"/>
              <a:t> </a:t>
            </a:r>
            <a:r>
              <a:rPr lang="en-US" altLang="zh-CN" dirty="0"/>
              <a:t>–</a:t>
            </a:r>
            <a:r>
              <a:rPr lang="zh-CN" altLang="en-US" dirty="0"/>
              <a:t> </a:t>
            </a:r>
            <a:r>
              <a:rPr lang="en-US" altLang="zh-CN" dirty="0"/>
              <a:t>Wikipedia</a:t>
            </a:r>
          </a:p>
          <a:p>
            <a:r>
              <a:rPr lang="en-US" altLang="zh-CN" dirty="0"/>
              <a:t>Make</a:t>
            </a:r>
            <a:r>
              <a:rPr lang="zh-CN" altLang="en-US" dirty="0"/>
              <a:t> </a:t>
            </a:r>
            <a:r>
              <a:rPr lang="en-US" altLang="zh-CN" dirty="0"/>
              <a:t>source</a:t>
            </a:r>
            <a:r>
              <a:rPr lang="zh-CN" altLang="en-US" dirty="0"/>
              <a:t> </a:t>
            </a:r>
            <a:r>
              <a:rPr lang="en-US" altLang="zh-CN" dirty="0"/>
              <a:t>code</a:t>
            </a:r>
            <a:r>
              <a:rPr lang="zh-CN" altLang="en-US" dirty="0"/>
              <a:t> </a:t>
            </a:r>
            <a:r>
              <a:rPr lang="en-US" altLang="zh-CN" dirty="0"/>
              <a:t>more</a:t>
            </a:r>
            <a:r>
              <a:rPr lang="zh-CN" altLang="en-US" dirty="0"/>
              <a:t> </a:t>
            </a:r>
            <a:r>
              <a:rPr lang="en-US" altLang="zh-CN" dirty="0"/>
              <a:t>readable</a:t>
            </a:r>
            <a:r>
              <a:rPr lang="zh-CN" altLang="en-US" dirty="0"/>
              <a:t> </a:t>
            </a:r>
            <a:r>
              <a:rPr lang="en-US" altLang="zh-CN" dirty="0"/>
              <a:t>and</a:t>
            </a:r>
            <a:r>
              <a:rPr lang="zh-CN" altLang="en-US" dirty="0"/>
              <a:t> </a:t>
            </a:r>
            <a:r>
              <a:rPr lang="en-US" altLang="zh-CN" dirty="0"/>
              <a:t>understandable</a:t>
            </a:r>
          </a:p>
          <a:p>
            <a:r>
              <a:rPr lang="en-US" altLang="zh-CN" dirty="0"/>
              <a:t>Avoid</a:t>
            </a:r>
            <a:r>
              <a:rPr lang="zh-CN" altLang="en-US" dirty="0"/>
              <a:t> </a:t>
            </a:r>
            <a:r>
              <a:rPr lang="en-US" altLang="zh-CN" dirty="0"/>
              <a:t>errors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8817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This review </a:t>
            </a:r>
            <a:r>
              <a:rPr lang="en-US" altLang="zh-CN"/>
              <a:t>borrows largely from: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Java</a:t>
            </a:r>
            <a:r>
              <a:rPr lang="zh-CN" altLang="en-US" dirty="0"/>
              <a:t> </a:t>
            </a:r>
            <a:r>
              <a:rPr lang="en-US" altLang="zh-CN" dirty="0"/>
              <a:t>Style</a:t>
            </a:r>
            <a:r>
              <a:rPr lang="zh-CN" altLang="en-US" dirty="0"/>
              <a:t> </a:t>
            </a:r>
            <a:r>
              <a:rPr lang="en-US" altLang="zh-CN" dirty="0" err="1"/>
              <a:t>Guide@Google</a:t>
            </a:r>
            <a:r>
              <a:rPr lang="en-US" altLang="zh-CN" dirty="0"/>
              <a:t>:</a:t>
            </a:r>
          </a:p>
          <a:p>
            <a:pPr lvl="1"/>
            <a:r>
              <a:rPr lang="en-US" altLang="zh-CN" dirty="0">
                <a:hlinkClick r:id="rId2"/>
              </a:rPr>
              <a:t>https://google.github.io/styleguide/javaguide.html#s5.2-specific-identifier-names</a:t>
            </a:r>
            <a:endParaRPr lang="en-US" altLang="zh-CN" dirty="0"/>
          </a:p>
          <a:p>
            <a:r>
              <a:rPr lang="en-US" dirty="0"/>
              <a:t>Java Coding Style Guide</a:t>
            </a:r>
            <a:r>
              <a:rPr lang="en-US" altLang="zh-CN" dirty="0"/>
              <a:t>@w3resource:</a:t>
            </a:r>
            <a:r>
              <a:rPr lang="zh-CN" altLang="en-US" dirty="0"/>
              <a:t> </a:t>
            </a:r>
            <a:endParaRPr lang="en-US" dirty="0"/>
          </a:p>
          <a:p>
            <a:pPr lvl="1"/>
            <a:r>
              <a:rPr lang="en-US" dirty="0">
                <a:hlinkClick r:id="rId3"/>
              </a:rPr>
              <a:t>http://www.w3resource.com/slides/java-coding-style-guide.php</a:t>
            </a:r>
            <a:endParaRPr lang="en-US" dirty="0"/>
          </a:p>
          <a:p>
            <a:r>
              <a:rPr lang="en-US" altLang="zh-CN" dirty="0"/>
              <a:t>Java</a:t>
            </a:r>
            <a:r>
              <a:rPr lang="zh-CN" altLang="en-US" dirty="0"/>
              <a:t> </a:t>
            </a:r>
            <a:r>
              <a:rPr lang="en-US" altLang="zh-CN" dirty="0"/>
              <a:t>Coding</a:t>
            </a:r>
            <a:r>
              <a:rPr lang="zh-CN" altLang="en-US" dirty="0"/>
              <a:t> </a:t>
            </a:r>
            <a:r>
              <a:rPr lang="en-US" altLang="zh-CN" dirty="0" err="1"/>
              <a:t>Conventions@Oracle</a:t>
            </a:r>
            <a:r>
              <a:rPr lang="en-US" altLang="zh-CN" dirty="0"/>
              <a:t>:</a:t>
            </a:r>
          </a:p>
          <a:p>
            <a:pPr lvl="1"/>
            <a:r>
              <a:rPr lang="en-US" dirty="0">
                <a:hlinkClick r:id="rId4"/>
              </a:rPr>
              <a:t>http://www.oracle.com/technetwork/java/codeconventions-150003.pdf</a:t>
            </a:r>
            <a:endParaRPr lang="en-US" dirty="0"/>
          </a:p>
          <a:p>
            <a:r>
              <a:rPr lang="en-US" dirty="0"/>
              <a:t>Java Code Style </a:t>
            </a:r>
            <a:r>
              <a:rPr lang="en-US" dirty="0" err="1"/>
              <a:t>Guidelines</a:t>
            </a:r>
            <a:r>
              <a:rPr lang="en-US" altLang="zh-CN" dirty="0" err="1"/>
              <a:t>@Cornell</a:t>
            </a:r>
            <a:r>
              <a:rPr lang="en-US" altLang="zh-CN" dirty="0"/>
              <a:t>:</a:t>
            </a:r>
          </a:p>
          <a:p>
            <a:pPr lvl="1"/>
            <a:r>
              <a:rPr lang="en-US" dirty="0">
                <a:hlinkClick r:id="rId5"/>
              </a:rPr>
              <a:t>https://www.cs.cornell.edu/courses/JavaAndDS/JavaStyle.html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732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Table</a:t>
            </a:r>
            <a:r>
              <a:rPr lang="zh-CN" altLang="en-US" dirty="0"/>
              <a:t> </a:t>
            </a:r>
            <a:r>
              <a:rPr lang="en-US" altLang="zh-CN" dirty="0"/>
              <a:t>of</a:t>
            </a:r>
            <a:r>
              <a:rPr lang="zh-CN" altLang="en-US" dirty="0"/>
              <a:t> </a:t>
            </a:r>
            <a:r>
              <a:rPr lang="en-US" altLang="zh-CN" dirty="0"/>
              <a:t>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Source</a:t>
            </a:r>
            <a:r>
              <a:rPr lang="zh-CN" altLang="en-US" dirty="0"/>
              <a:t> </a:t>
            </a:r>
            <a:r>
              <a:rPr lang="en-US" altLang="zh-CN" dirty="0"/>
              <a:t>file</a:t>
            </a:r>
            <a:r>
              <a:rPr lang="zh-CN" altLang="en-US" dirty="0"/>
              <a:t> </a:t>
            </a:r>
            <a:r>
              <a:rPr lang="en-US" altLang="zh-CN" dirty="0"/>
              <a:t>and</a:t>
            </a:r>
            <a:r>
              <a:rPr lang="zh-CN" altLang="en-US" dirty="0"/>
              <a:t> </a:t>
            </a:r>
            <a:r>
              <a:rPr lang="en-US" altLang="zh-CN" dirty="0"/>
              <a:t>file</a:t>
            </a:r>
            <a:r>
              <a:rPr lang="zh-CN" altLang="en-US" dirty="0"/>
              <a:t> </a:t>
            </a:r>
            <a:r>
              <a:rPr lang="en-US" altLang="zh-CN" dirty="0"/>
              <a:t>name</a:t>
            </a:r>
          </a:p>
          <a:p>
            <a:r>
              <a:rPr lang="en-US" altLang="zh-CN" dirty="0"/>
              <a:t>Source</a:t>
            </a:r>
            <a:r>
              <a:rPr lang="zh-CN" altLang="en-US" dirty="0"/>
              <a:t> </a:t>
            </a:r>
            <a:r>
              <a:rPr lang="en-US" altLang="zh-CN" dirty="0"/>
              <a:t>file</a:t>
            </a:r>
            <a:r>
              <a:rPr lang="zh-CN" altLang="en-US" dirty="0"/>
              <a:t> </a:t>
            </a:r>
            <a:r>
              <a:rPr lang="en-US" altLang="zh-CN" dirty="0"/>
              <a:t>structure</a:t>
            </a:r>
          </a:p>
          <a:p>
            <a:r>
              <a:rPr lang="en-US" altLang="zh-CN" dirty="0"/>
              <a:t>Class layout</a:t>
            </a:r>
          </a:p>
          <a:p>
            <a:r>
              <a:rPr lang="en-US" altLang="zh-CN" dirty="0"/>
              <a:t>Naming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8797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Table</a:t>
            </a:r>
            <a:r>
              <a:rPr lang="zh-CN" altLang="en-US" dirty="0"/>
              <a:t> </a:t>
            </a:r>
            <a:r>
              <a:rPr lang="en-US" altLang="zh-CN" dirty="0"/>
              <a:t>of</a:t>
            </a:r>
            <a:r>
              <a:rPr lang="zh-CN" altLang="en-US" dirty="0"/>
              <a:t> </a:t>
            </a:r>
            <a:r>
              <a:rPr lang="en-US" altLang="zh-CN" dirty="0"/>
              <a:t>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>
                <a:solidFill>
                  <a:srgbClr val="FF0000"/>
                </a:solidFill>
              </a:rPr>
              <a:t>Source</a:t>
            </a:r>
            <a:r>
              <a:rPr lang="zh-CN" altLang="en-US" dirty="0">
                <a:solidFill>
                  <a:srgbClr val="FF0000"/>
                </a:solidFill>
              </a:rPr>
              <a:t> </a:t>
            </a:r>
            <a:r>
              <a:rPr lang="en-US" altLang="zh-CN" dirty="0">
                <a:solidFill>
                  <a:srgbClr val="FF0000"/>
                </a:solidFill>
              </a:rPr>
              <a:t>file</a:t>
            </a:r>
            <a:r>
              <a:rPr lang="zh-CN" altLang="en-US" dirty="0">
                <a:solidFill>
                  <a:srgbClr val="FF0000"/>
                </a:solidFill>
              </a:rPr>
              <a:t> </a:t>
            </a:r>
            <a:r>
              <a:rPr lang="en-US" altLang="zh-CN" dirty="0">
                <a:solidFill>
                  <a:srgbClr val="FF0000"/>
                </a:solidFill>
              </a:rPr>
              <a:t>and</a:t>
            </a:r>
            <a:r>
              <a:rPr lang="zh-CN" altLang="en-US" dirty="0">
                <a:solidFill>
                  <a:srgbClr val="FF0000"/>
                </a:solidFill>
              </a:rPr>
              <a:t> </a:t>
            </a:r>
            <a:r>
              <a:rPr lang="en-US" altLang="zh-CN" dirty="0">
                <a:solidFill>
                  <a:srgbClr val="FF0000"/>
                </a:solidFill>
              </a:rPr>
              <a:t>file</a:t>
            </a:r>
            <a:r>
              <a:rPr lang="zh-CN" altLang="en-US" dirty="0">
                <a:solidFill>
                  <a:srgbClr val="FF0000"/>
                </a:solidFill>
              </a:rPr>
              <a:t> </a:t>
            </a:r>
            <a:r>
              <a:rPr lang="en-US" altLang="zh-CN" dirty="0">
                <a:solidFill>
                  <a:srgbClr val="FF0000"/>
                </a:solidFill>
              </a:rPr>
              <a:t>name</a:t>
            </a:r>
          </a:p>
          <a:p>
            <a:r>
              <a:rPr lang="en-US" altLang="zh-CN" dirty="0"/>
              <a:t>Source</a:t>
            </a:r>
            <a:r>
              <a:rPr lang="zh-CN" altLang="en-US" dirty="0"/>
              <a:t> </a:t>
            </a:r>
            <a:r>
              <a:rPr lang="en-US" altLang="zh-CN" dirty="0"/>
              <a:t>file</a:t>
            </a:r>
            <a:r>
              <a:rPr lang="zh-CN" altLang="en-US" dirty="0"/>
              <a:t> </a:t>
            </a:r>
            <a:r>
              <a:rPr lang="en-US" altLang="zh-CN" dirty="0"/>
              <a:t>structure</a:t>
            </a:r>
          </a:p>
          <a:p>
            <a:r>
              <a:rPr lang="en-US" altLang="zh-CN" dirty="0"/>
              <a:t>Class layout</a:t>
            </a:r>
          </a:p>
          <a:p>
            <a:r>
              <a:rPr lang="en-US" altLang="zh-CN" dirty="0"/>
              <a:t>Naming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408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Source</a:t>
            </a:r>
            <a:r>
              <a:rPr lang="zh-CN" altLang="en-US" dirty="0"/>
              <a:t> </a:t>
            </a:r>
            <a:r>
              <a:rPr lang="en-US" altLang="zh-CN" dirty="0"/>
              <a:t>File</a:t>
            </a:r>
            <a:r>
              <a:rPr lang="zh-CN" altLang="en-US" dirty="0"/>
              <a:t> </a:t>
            </a:r>
            <a:r>
              <a:rPr lang="en-US" altLang="zh-CN" dirty="0"/>
              <a:t>and</a:t>
            </a:r>
            <a:r>
              <a:rPr lang="zh-CN" altLang="en-US" dirty="0"/>
              <a:t> </a:t>
            </a:r>
            <a:r>
              <a:rPr lang="en-US" altLang="zh-CN" dirty="0"/>
              <a:t>File</a:t>
            </a:r>
            <a:r>
              <a:rPr lang="zh-CN" altLang="en-US" dirty="0"/>
              <a:t> </a:t>
            </a:r>
            <a:r>
              <a:rPr lang="en-US" altLang="zh-CN" dirty="0"/>
              <a:t>Name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Files</a:t>
            </a:r>
            <a:r>
              <a:rPr lang="zh-CN" altLang="en-US" dirty="0"/>
              <a:t> </a:t>
            </a:r>
            <a:r>
              <a:rPr lang="en-US" altLang="zh-CN" dirty="0"/>
              <a:t>containing</a:t>
            </a:r>
            <a:r>
              <a:rPr lang="zh-CN" altLang="en-US" dirty="0"/>
              <a:t> </a:t>
            </a:r>
            <a:r>
              <a:rPr lang="en-US" altLang="zh-CN" dirty="0"/>
              <a:t>more</a:t>
            </a:r>
            <a:r>
              <a:rPr lang="zh-CN" altLang="en-US" dirty="0"/>
              <a:t> </a:t>
            </a:r>
            <a:r>
              <a:rPr lang="en-US" altLang="zh-CN" dirty="0"/>
              <a:t>than</a:t>
            </a:r>
            <a:r>
              <a:rPr lang="zh-CN" altLang="en-US" dirty="0"/>
              <a:t> </a:t>
            </a:r>
            <a:r>
              <a:rPr lang="en-US" altLang="zh-CN" dirty="0"/>
              <a:t>2000</a:t>
            </a:r>
            <a:r>
              <a:rPr lang="zh-CN" altLang="en-US" dirty="0"/>
              <a:t> </a:t>
            </a:r>
            <a:r>
              <a:rPr lang="en-US" altLang="zh-CN" dirty="0"/>
              <a:t>lines</a:t>
            </a:r>
            <a:r>
              <a:rPr lang="zh-CN" altLang="en-US" dirty="0"/>
              <a:t> </a:t>
            </a:r>
            <a:r>
              <a:rPr lang="en-US" altLang="zh-CN" dirty="0"/>
              <a:t>should</a:t>
            </a:r>
            <a:r>
              <a:rPr lang="zh-CN" altLang="en-US" dirty="0"/>
              <a:t> </a:t>
            </a:r>
            <a:r>
              <a:rPr lang="en-US" altLang="zh-CN" dirty="0"/>
              <a:t>be</a:t>
            </a:r>
            <a:r>
              <a:rPr lang="zh-CN" altLang="en-US" dirty="0"/>
              <a:t> </a:t>
            </a:r>
            <a:r>
              <a:rPr lang="en-US" altLang="zh-CN" dirty="0"/>
              <a:t>avoided.</a:t>
            </a:r>
          </a:p>
          <a:p>
            <a:pPr lvl="1"/>
            <a:r>
              <a:rPr lang="en-US" altLang="zh-CN" dirty="0"/>
              <a:t>Long</a:t>
            </a:r>
            <a:r>
              <a:rPr lang="zh-CN" altLang="en-US" dirty="0"/>
              <a:t> </a:t>
            </a:r>
            <a:r>
              <a:rPr lang="en-US" altLang="zh-CN" dirty="0"/>
              <a:t>files</a:t>
            </a:r>
            <a:r>
              <a:rPr lang="zh-CN" altLang="en-US" dirty="0"/>
              <a:t> </a:t>
            </a:r>
            <a:r>
              <a:rPr lang="en-US" altLang="zh-CN" dirty="0"/>
              <a:t>are</a:t>
            </a:r>
            <a:r>
              <a:rPr lang="zh-CN" altLang="en-US" dirty="0"/>
              <a:t> </a:t>
            </a:r>
            <a:r>
              <a:rPr lang="en-US" altLang="zh-CN" dirty="0"/>
              <a:t>hard</a:t>
            </a:r>
            <a:r>
              <a:rPr lang="zh-CN" altLang="en-US" dirty="0"/>
              <a:t> </a:t>
            </a:r>
            <a:r>
              <a:rPr lang="en-US" altLang="zh-CN" dirty="0"/>
              <a:t>to</a:t>
            </a:r>
            <a:r>
              <a:rPr lang="zh-CN" altLang="en-US" dirty="0"/>
              <a:t> </a:t>
            </a:r>
            <a:r>
              <a:rPr lang="en-US" altLang="zh-CN" dirty="0"/>
              <a:t>understand.</a:t>
            </a:r>
          </a:p>
          <a:p>
            <a:r>
              <a:rPr lang="en-US" altLang="zh-CN" dirty="0"/>
              <a:t>The</a:t>
            </a:r>
            <a:r>
              <a:rPr lang="zh-CN" altLang="en-US" dirty="0"/>
              <a:t> </a:t>
            </a:r>
            <a:r>
              <a:rPr lang="en-US" altLang="zh-CN" dirty="0"/>
              <a:t>file</a:t>
            </a:r>
            <a:r>
              <a:rPr lang="zh-CN" altLang="en-US" dirty="0"/>
              <a:t> </a:t>
            </a:r>
            <a:r>
              <a:rPr lang="en-US" altLang="zh-CN" dirty="0"/>
              <a:t>must</a:t>
            </a:r>
            <a:r>
              <a:rPr lang="zh-CN" altLang="en-US" dirty="0"/>
              <a:t> </a:t>
            </a:r>
            <a:r>
              <a:rPr lang="en-US" altLang="zh-CN" dirty="0"/>
              <a:t>be</a:t>
            </a:r>
            <a:r>
              <a:rPr lang="zh-CN" altLang="en-US" dirty="0"/>
              <a:t> </a:t>
            </a:r>
            <a:r>
              <a:rPr lang="en-US" altLang="zh-CN" dirty="0"/>
              <a:t>named</a:t>
            </a:r>
            <a:r>
              <a:rPr lang="zh-CN" altLang="en-US" dirty="0"/>
              <a:t> </a:t>
            </a:r>
            <a:r>
              <a:rPr lang="en-US" altLang="zh-CN" dirty="0"/>
              <a:t>after</a:t>
            </a:r>
            <a:r>
              <a:rPr lang="zh-CN" altLang="en-US" dirty="0"/>
              <a:t> </a:t>
            </a:r>
            <a:r>
              <a:rPr lang="en-US" altLang="zh-CN" dirty="0"/>
              <a:t>the</a:t>
            </a:r>
            <a:r>
              <a:rPr lang="zh-CN" altLang="en-US" dirty="0"/>
              <a:t> </a:t>
            </a:r>
            <a:r>
              <a:rPr lang="en-US" altLang="zh-CN" dirty="0"/>
              <a:t>class</a:t>
            </a:r>
            <a:r>
              <a:rPr lang="zh-CN" altLang="en-US" dirty="0"/>
              <a:t> </a:t>
            </a:r>
            <a:r>
              <a:rPr lang="en-US" altLang="zh-CN" dirty="0"/>
              <a:t>it</a:t>
            </a:r>
            <a:r>
              <a:rPr lang="zh-CN" altLang="en-US" dirty="0"/>
              <a:t> </a:t>
            </a:r>
            <a:r>
              <a:rPr lang="en-US" altLang="zh-CN" dirty="0"/>
              <a:t>represents.</a:t>
            </a:r>
          </a:p>
          <a:p>
            <a:pPr lvl="1"/>
            <a:r>
              <a:rPr lang="en-US" altLang="zh-CN" dirty="0"/>
              <a:t>Both</a:t>
            </a:r>
            <a:r>
              <a:rPr lang="zh-CN" altLang="en-US" dirty="0"/>
              <a:t> </a:t>
            </a:r>
            <a:r>
              <a:rPr lang="en-US" altLang="zh-CN" dirty="0"/>
              <a:t>file</a:t>
            </a:r>
            <a:r>
              <a:rPr lang="zh-CN" altLang="en-US" dirty="0"/>
              <a:t> </a:t>
            </a:r>
            <a:r>
              <a:rPr lang="en-US" altLang="zh-CN" dirty="0"/>
              <a:t>name</a:t>
            </a:r>
            <a:r>
              <a:rPr lang="zh-CN" altLang="en-US" dirty="0"/>
              <a:t> </a:t>
            </a:r>
            <a:r>
              <a:rPr lang="en-US" altLang="zh-CN" dirty="0"/>
              <a:t>and</a:t>
            </a:r>
            <a:r>
              <a:rPr lang="zh-CN" altLang="en-US" dirty="0"/>
              <a:t> </a:t>
            </a:r>
            <a:r>
              <a:rPr lang="en-US" altLang="zh-CN" dirty="0"/>
              <a:t>class</a:t>
            </a:r>
            <a:r>
              <a:rPr lang="zh-CN" altLang="en-US" dirty="0"/>
              <a:t> </a:t>
            </a:r>
            <a:r>
              <a:rPr lang="en-US" altLang="zh-CN" dirty="0"/>
              <a:t>name</a:t>
            </a:r>
            <a:r>
              <a:rPr lang="zh-CN" altLang="en-US" dirty="0"/>
              <a:t> </a:t>
            </a:r>
            <a:r>
              <a:rPr lang="en-US" altLang="zh-CN" dirty="0"/>
              <a:t>are</a:t>
            </a:r>
            <a:r>
              <a:rPr lang="zh-CN" altLang="en-US" dirty="0"/>
              <a:t> </a:t>
            </a:r>
            <a:r>
              <a:rPr lang="en-US" altLang="zh-CN" dirty="0"/>
              <a:t>case-sensitive.</a:t>
            </a:r>
          </a:p>
          <a:p>
            <a:pPr lvl="1"/>
            <a:r>
              <a:rPr lang="en-US" dirty="0"/>
              <a:t>Each top-level class resides in a source file of its own.</a:t>
            </a:r>
          </a:p>
        </p:txBody>
      </p:sp>
    </p:spTree>
    <p:extLst>
      <p:ext uri="{BB962C8B-B14F-4D97-AF65-F5344CB8AC3E}">
        <p14:creationId xmlns:p14="http://schemas.microsoft.com/office/powerpoint/2010/main" val="662500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Table</a:t>
            </a:r>
            <a:r>
              <a:rPr lang="zh-CN" altLang="en-US" dirty="0"/>
              <a:t> </a:t>
            </a:r>
            <a:r>
              <a:rPr lang="en-US" altLang="zh-CN" dirty="0"/>
              <a:t>of</a:t>
            </a:r>
            <a:r>
              <a:rPr lang="zh-CN" altLang="en-US" dirty="0"/>
              <a:t> </a:t>
            </a:r>
            <a:r>
              <a:rPr lang="en-US" altLang="zh-CN" dirty="0"/>
              <a:t>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Source</a:t>
            </a:r>
            <a:r>
              <a:rPr lang="zh-CN" altLang="en-US" dirty="0"/>
              <a:t> </a:t>
            </a:r>
            <a:r>
              <a:rPr lang="en-US" altLang="zh-CN" dirty="0"/>
              <a:t>file</a:t>
            </a:r>
            <a:r>
              <a:rPr lang="zh-CN" altLang="en-US" dirty="0"/>
              <a:t> </a:t>
            </a:r>
            <a:r>
              <a:rPr lang="en-US" altLang="zh-CN" dirty="0"/>
              <a:t>and</a:t>
            </a:r>
            <a:r>
              <a:rPr lang="zh-CN" altLang="en-US" dirty="0"/>
              <a:t> </a:t>
            </a:r>
            <a:r>
              <a:rPr lang="en-US" altLang="zh-CN" dirty="0"/>
              <a:t>file</a:t>
            </a:r>
            <a:r>
              <a:rPr lang="zh-CN" altLang="en-US" dirty="0"/>
              <a:t> </a:t>
            </a:r>
            <a:r>
              <a:rPr lang="en-US" altLang="zh-CN" dirty="0"/>
              <a:t>name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Source</a:t>
            </a:r>
            <a:r>
              <a:rPr lang="zh-CN" altLang="en-US" dirty="0">
                <a:solidFill>
                  <a:srgbClr val="FF0000"/>
                </a:solidFill>
              </a:rPr>
              <a:t> </a:t>
            </a:r>
            <a:r>
              <a:rPr lang="en-US" altLang="zh-CN" dirty="0">
                <a:solidFill>
                  <a:srgbClr val="FF0000"/>
                </a:solidFill>
              </a:rPr>
              <a:t>file</a:t>
            </a:r>
            <a:r>
              <a:rPr lang="zh-CN" altLang="en-US" dirty="0">
                <a:solidFill>
                  <a:srgbClr val="FF0000"/>
                </a:solidFill>
              </a:rPr>
              <a:t> </a:t>
            </a:r>
            <a:r>
              <a:rPr lang="en-US" altLang="zh-CN" dirty="0">
                <a:solidFill>
                  <a:srgbClr val="FF0000"/>
                </a:solidFill>
              </a:rPr>
              <a:t>structure</a:t>
            </a:r>
          </a:p>
          <a:p>
            <a:r>
              <a:rPr lang="en-US" altLang="zh-CN" dirty="0"/>
              <a:t>Class layout</a:t>
            </a:r>
          </a:p>
          <a:p>
            <a:r>
              <a:rPr lang="en-US" altLang="zh-CN" dirty="0"/>
              <a:t>Naming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9209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</a:t>
            </a:r>
            <a:r>
              <a:rPr lang="zh-CN" altLang="en-US" dirty="0"/>
              <a:t> </a:t>
            </a:r>
            <a:r>
              <a:rPr lang="en-US" altLang="zh-CN" dirty="0"/>
              <a:t>Java</a:t>
            </a:r>
            <a:r>
              <a:rPr lang="zh-CN" altLang="en-US" dirty="0"/>
              <a:t> </a:t>
            </a:r>
            <a:r>
              <a:rPr lang="en-US" altLang="zh-CN" dirty="0"/>
              <a:t>source</a:t>
            </a:r>
            <a:r>
              <a:rPr lang="zh-CN" altLang="en-US" dirty="0"/>
              <a:t> </a:t>
            </a:r>
            <a:r>
              <a:rPr lang="en-US" altLang="zh-CN" dirty="0"/>
              <a:t>file</a:t>
            </a:r>
            <a:r>
              <a:rPr lang="zh-CN" altLang="en-US" dirty="0"/>
              <a:t> </a:t>
            </a:r>
            <a:r>
              <a:rPr lang="en-US" altLang="zh-CN" dirty="0"/>
              <a:t>has</a:t>
            </a:r>
            <a:r>
              <a:rPr lang="zh-CN" altLang="en-US" dirty="0"/>
              <a:t> </a:t>
            </a:r>
            <a:r>
              <a:rPr lang="en-US" altLang="zh-CN" dirty="0"/>
              <a:t>the</a:t>
            </a:r>
            <a:r>
              <a:rPr lang="zh-CN" altLang="en-US" dirty="0"/>
              <a:t> </a:t>
            </a:r>
            <a:r>
              <a:rPr lang="en-US" altLang="zh-CN" dirty="0"/>
              <a:t>following</a:t>
            </a:r>
            <a:r>
              <a:rPr lang="zh-CN" altLang="en-US" dirty="0"/>
              <a:t> </a:t>
            </a:r>
            <a:r>
              <a:rPr lang="en-US" altLang="zh-CN" dirty="0"/>
              <a:t>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altLang="zh-CN" dirty="0"/>
              <a:t>Beginning</a:t>
            </a:r>
            <a:r>
              <a:rPr lang="zh-CN" altLang="en-US" dirty="0"/>
              <a:t> </a:t>
            </a:r>
            <a:r>
              <a:rPr lang="en-US" altLang="zh-CN" dirty="0"/>
              <a:t>comments</a:t>
            </a:r>
          </a:p>
          <a:p>
            <a:pPr lvl="1">
              <a:buFont typeface="Arial" charset="0"/>
              <a:buChar char="•"/>
            </a:pPr>
            <a:r>
              <a:rPr lang="en-US" altLang="zh-CN" dirty="0"/>
              <a:t>Used</a:t>
            </a:r>
            <a:r>
              <a:rPr lang="zh-CN" altLang="en-US" dirty="0"/>
              <a:t> </a:t>
            </a:r>
            <a:r>
              <a:rPr lang="en-US" altLang="zh-CN" dirty="0"/>
              <a:t>for</a:t>
            </a:r>
            <a:r>
              <a:rPr lang="zh-CN" altLang="en-US" dirty="0"/>
              <a:t> </a:t>
            </a:r>
            <a:r>
              <a:rPr lang="en-US" altLang="zh-CN" dirty="0"/>
              <a:t>licensing</a:t>
            </a:r>
            <a:r>
              <a:rPr lang="zh-CN" altLang="en-US" dirty="0"/>
              <a:t> </a:t>
            </a:r>
            <a:r>
              <a:rPr lang="en-US" altLang="zh-CN" dirty="0"/>
              <a:t>and</a:t>
            </a:r>
            <a:r>
              <a:rPr lang="zh-CN" altLang="en-US" dirty="0"/>
              <a:t> </a:t>
            </a:r>
            <a:r>
              <a:rPr lang="en-US" altLang="zh-CN" dirty="0"/>
              <a:t>copyright</a:t>
            </a:r>
            <a:r>
              <a:rPr lang="zh-CN" altLang="en-US" dirty="0"/>
              <a:t> </a:t>
            </a:r>
            <a:r>
              <a:rPr lang="en-US" altLang="zh-CN" dirty="0"/>
              <a:t>information.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dirty="0"/>
              <a:t>Package</a:t>
            </a:r>
            <a:r>
              <a:rPr lang="zh-CN" altLang="en-US" dirty="0"/>
              <a:t> </a:t>
            </a:r>
            <a:r>
              <a:rPr lang="en-US" altLang="zh-CN" dirty="0"/>
              <a:t>statement</a:t>
            </a:r>
          </a:p>
          <a:p>
            <a:pPr lvl="1">
              <a:buFont typeface="Arial" charset="0"/>
              <a:buChar char="•"/>
            </a:pPr>
            <a:r>
              <a:rPr lang="en-US" altLang="zh-CN" dirty="0"/>
              <a:t>Not</a:t>
            </a:r>
            <a:r>
              <a:rPr lang="zh-CN" altLang="en-US" dirty="0"/>
              <a:t> </a:t>
            </a:r>
            <a:r>
              <a:rPr lang="en-US" altLang="zh-CN" dirty="0"/>
              <a:t>line-wrapped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dirty="0"/>
              <a:t>Import</a:t>
            </a:r>
            <a:r>
              <a:rPr lang="zh-CN" altLang="en-US" dirty="0"/>
              <a:t> </a:t>
            </a:r>
            <a:r>
              <a:rPr lang="en-US" altLang="zh-CN" dirty="0"/>
              <a:t>statements</a:t>
            </a:r>
          </a:p>
          <a:p>
            <a:pPr lvl="1">
              <a:buFont typeface="Arial" charset="0"/>
              <a:buChar char="•"/>
            </a:pPr>
            <a:r>
              <a:rPr lang="en-US" altLang="zh-CN" dirty="0"/>
              <a:t>Not</a:t>
            </a:r>
            <a:r>
              <a:rPr lang="zh-CN" altLang="en-US" dirty="0"/>
              <a:t> </a:t>
            </a:r>
            <a:r>
              <a:rPr lang="en-US" altLang="zh-CN" dirty="0"/>
              <a:t>line-wrapped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Exactly one top-level class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4743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Table</a:t>
            </a:r>
            <a:r>
              <a:rPr lang="zh-CN" altLang="en-US" dirty="0"/>
              <a:t> </a:t>
            </a:r>
            <a:r>
              <a:rPr lang="en-US" altLang="zh-CN" dirty="0"/>
              <a:t>of</a:t>
            </a:r>
            <a:r>
              <a:rPr lang="zh-CN" altLang="en-US" dirty="0"/>
              <a:t> </a:t>
            </a:r>
            <a:r>
              <a:rPr lang="en-US" altLang="zh-CN" dirty="0"/>
              <a:t>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Source</a:t>
            </a:r>
            <a:r>
              <a:rPr lang="zh-CN" altLang="en-US" dirty="0"/>
              <a:t> </a:t>
            </a:r>
            <a:r>
              <a:rPr lang="en-US" altLang="zh-CN" dirty="0"/>
              <a:t>file</a:t>
            </a:r>
            <a:r>
              <a:rPr lang="zh-CN" altLang="en-US" dirty="0"/>
              <a:t> </a:t>
            </a:r>
            <a:r>
              <a:rPr lang="en-US" altLang="zh-CN" dirty="0"/>
              <a:t>and</a:t>
            </a:r>
            <a:r>
              <a:rPr lang="zh-CN" altLang="en-US" dirty="0"/>
              <a:t> </a:t>
            </a:r>
            <a:r>
              <a:rPr lang="en-US" altLang="zh-CN" dirty="0"/>
              <a:t>file</a:t>
            </a:r>
            <a:r>
              <a:rPr lang="zh-CN" altLang="en-US" dirty="0"/>
              <a:t> </a:t>
            </a:r>
            <a:r>
              <a:rPr lang="en-US" altLang="zh-CN" dirty="0"/>
              <a:t>name</a:t>
            </a:r>
          </a:p>
          <a:p>
            <a:r>
              <a:rPr lang="en-US" altLang="zh-CN" dirty="0"/>
              <a:t>Source</a:t>
            </a:r>
            <a:r>
              <a:rPr lang="zh-CN" altLang="en-US" dirty="0"/>
              <a:t> </a:t>
            </a:r>
            <a:r>
              <a:rPr lang="en-US" altLang="zh-CN" dirty="0"/>
              <a:t>file</a:t>
            </a:r>
            <a:r>
              <a:rPr lang="zh-CN" altLang="en-US" dirty="0"/>
              <a:t> </a:t>
            </a:r>
            <a:r>
              <a:rPr lang="en-US" altLang="zh-CN" dirty="0"/>
              <a:t>structure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Class layout</a:t>
            </a:r>
          </a:p>
          <a:p>
            <a:r>
              <a:rPr lang="en-US" altLang="zh-CN" dirty="0"/>
              <a:t>Naming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1147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2601</TotalTime>
  <Words>1246</Words>
  <Application>Microsoft Macintosh PowerPoint</Application>
  <PresentationFormat>Widescreen</PresentationFormat>
  <Paragraphs>193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Comic Sans MS</vt:lpstr>
      <vt:lpstr>Courier New</vt:lpstr>
      <vt:lpstr>Wingdings</vt:lpstr>
      <vt:lpstr>Office Theme</vt:lpstr>
      <vt:lpstr>Java Coding Style Review </vt:lpstr>
      <vt:lpstr>Coding Style</vt:lpstr>
      <vt:lpstr>This review borrows largely from:</vt:lpstr>
      <vt:lpstr>Table of Contents</vt:lpstr>
      <vt:lpstr>Table of Contents</vt:lpstr>
      <vt:lpstr>Source File and File Name</vt:lpstr>
      <vt:lpstr>Table of Contents</vt:lpstr>
      <vt:lpstr>A Java source file has the following structure</vt:lpstr>
      <vt:lpstr>Table of Contents</vt:lpstr>
      <vt:lpstr>Class Layout</vt:lpstr>
      <vt:lpstr>Variable Declarations</vt:lpstr>
      <vt:lpstr>Line Wrapping</vt:lpstr>
      <vt:lpstr>PowerPoint Presentation</vt:lpstr>
      <vt:lpstr>Blank Lines</vt:lpstr>
      <vt:lpstr>PowerPoint Presentation</vt:lpstr>
      <vt:lpstr>Blank Spaces</vt:lpstr>
      <vt:lpstr>Blank Spaces</vt:lpstr>
      <vt:lpstr>Naming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 Coding Style Guide</dc:title>
  <dc:creator>Qiao Xiang</dc:creator>
  <cp:lastModifiedBy>Simmons</cp:lastModifiedBy>
  <cp:revision>142</cp:revision>
  <dcterms:created xsi:type="dcterms:W3CDTF">2017-02-05T22:29:39Z</dcterms:created>
  <dcterms:modified xsi:type="dcterms:W3CDTF">2025-11-03T05:54:13Z</dcterms:modified>
</cp:coreProperties>
</file>