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68" r:id="rId2"/>
    <p:sldId id="316" r:id="rId3"/>
    <p:sldId id="369" r:id="rId4"/>
    <p:sldId id="370" r:id="rId5"/>
    <p:sldId id="318" r:id="rId6"/>
    <p:sldId id="371" r:id="rId7"/>
    <p:sldId id="327" r:id="rId8"/>
    <p:sldId id="331" r:id="rId9"/>
    <p:sldId id="372" r:id="rId10"/>
    <p:sldId id="330" r:id="rId11"/>
    <p:sldId id="329" r:id="rId12"/>
    <p:sldId id="256" r:id="rId13"/>
    <p:sldId id="282" r:id="rId14"/>
    <p:sldId id="315" r:id="rId15"/>
    <p:sldId id="258" r:id="rId16"/>
    <p:sldId id="284" r:id="rId17"/>
    <p:sldId id="285" r:id="rId18"/>
    <p:sldId id="286" r:id="rId19"/>
    <p:sldId id="259" r:id="rId20"/>
    <p:sldId id="263" r:id="rId21"/>
    <p:sldId id="266" r:id="rId22"/>
    <p:sldId id="270" r:id="rId23"/>
    <p:sldId id="271" r:id="rId24"/>
    <p:sldId id="288" r:id="rId25"/>
    <p:sldId id="287" r:id="rId26"/>
    <p:sldId id="289" r:id="rId27"/>
    <p:sldId id="277" r:id="rId28"/>
    <p:sldId id="275" r:id="rId29"/>
    <p:sldId id="276" r:id="rId30"/>
    <p:sldId id="317" r:id="rId31"/>
    <p:sldId id="278" r:id="rId32"/>
    <p:sldId id="293" r:id="rId33"/>
    <p:sldId id="294" r:id="rId34"/>
    <p:sldId id="292" r:id="rId35"/>
    <p:sldId id="281" r:id="rId36"/>
    <p:sldId id="295" r:id="rId37"/>
    <p:sldId id="296" r:id="rId38"/>
    <p:sldId id="297" r:id="rId39"/>
    <p:sldId id="298" r:id="rId40"/>
    <p:sldId id="300" r:id="rId41"/>
    <p:sldId id="302" r:id="rId42"/>
    <p:sldId id="304" r:id="rId43"/>
    <p:sldId id="305" r:id="rId44"/>
    <p:sldId id="321" r:id="rId45"/>
    <p:sldId id="358" r:id="rId46"/>
    <p:sldId id="322" r:id="rId47"/>
    <p:sldId id="325" r:id="rId48"/>
    <p:sldId id="326" r:id="rId49"/>
    <p:sldId id="328" r:id="rId50"/>
    <p:sldId id="332" r:id="rId51"/>
    <p:sldId id="360" r:id="rId52"/>
    <p:sldId id="341" r:id="rId53"/>
    <p:sldId id="342" r:id="rId54"/>
    <p:sldId id="365" r:id="rId55"/>
    <p:sldId id="344" r:id="rId56"/>
    <p:sldId id="346" r:id="rId57"/>
    <p:sldId id="362" r:id="rId58"/>
    <p:sldId id="349" r:id="rId59"/>
    <p:sldId id="350" r:id="rId60"/>
  </p:sldIdLst>
  <p:sldSz cx="9144000" cy="6858000" type="screen4x3"/>
  <p:notesSz cx="6858000" cy="9144000"/>
  <p:embeddedFontLst>
    <p:embeddedFont>
      <p:font typeface="Calibri" panose="020F0502020204030204" pitchFamily="34" charset="0"/>
      <p:regular r:id="rId61"/>
      <p:bold r:id="rId62"/>
      <p:italic r:id="rId63"/>
      <p:boldItalic r:id="rId64"/>
    </p:embeddedFont>
    <p:embeddedFont>
      <p:font typeface="Cambria Math" panose="02040503050406030204" pitchFamily="18" charset="0"/>
      <p:regular r:id="rId65"/>
    </p:embeddedFont>
    <p:embeddedFont>
      <p:font typeface="Constantia" panose="02030602050306030303" pitchFamily="18" charset="0"/>
      <p:regular r:id="rId66"/>
      <p:bold r:id="rId67"/>
      <p:italic r:id="rId68"/>
      <p:boldItalic r:id="rId69"/>
    </p:embeddedFont>
    <p:embeddedFont>
      <p:font typeface="Wingdings 2" pitchFamily="2" charset="2"/>
      <p:regular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2" autoAdjust="0"/>
    <p:restoredTop sz="94698"/>
  </p:normalViewPr>
  <p:slideViewPr>
    <p:cSldViewPr showGuides="1">
      <p:cViewPr varScale="1">
        <p:scale>
          <a:sx n="134" d="100"/>
          <a:sy n="134" d="100"/>
        </p:scale>
        <p:origin x="117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5.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D15220D-0BB5-4C71-B862-812B075D02FE}" type="datetimeFigureOut">
              <a:rPr lang="en-US" smtClean="0"/>
              <a:t>9/24/25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t>9/24/25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t>9/24/25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t>9/24/25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t>9/24/25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t>9/24/25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t>9/24/25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D15220D-0BB5-4C71-B862-812B075D02FE}" type="datetimeFigureOut">
              <a:rPr lang="en-US" smtClean="0"/>
              <a:t>9/24/25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t>9/24/25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t>9/24/25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t>9/24/25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t>9/24/25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tags" Target="../tags/tag6.xml"/><Relationship Id="rId16" Type="http://schemas.openxmlformats.org/officeDocument/2006/relationships/image" Target="../media/image25.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20.png"/><Relationship Id="rId5" Type="http://schemas.openxmlformats.org/officeDocument/2006/relationships/tags" Target="../tags/tag9.xml"/><Relationship Id="rId15" Type="http://schemas.openxmlformats.org/officeDocument/2006/relationships/image" Target="../media/image24.png"/><Relationship Id="rId10" Type="http://schemas.openxmlformats.org/officeDocument/2006/relationships/slideLayout" Target="../slideLayouts/slideLayout2.xml"/><Relationship Id="rId19" Type="http://schemas.openxmlformats.org/officeDocument/2006/relationships/image" Target="../media/image28.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32.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tags" Target="../tags/tag15.xml"/><Relationship Id="rId16" Type="http://schemas.openxmlformats.org/officeDocument/2006/relationships/image" Target="../media/image35.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30.png"/><Relationship Id="rId5" Type="http://schemas.openxmlformats.org/officeDocument/2006/relationships/tags" Target="../tags/tag18.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tags" Target="../tags/tag17.xml"/><Relationship Id="rId9" Type="http://schemas.openxmlformats.org/officeDocument/2006/relationships/slideLayout" Target="../slideLayouts/slideLayout2.xml"/><Relationship Id="rId1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4.xml"/><Relationship Id="rId7" Type="http://schemas.openxmlformats.org/officeDocument/2006/relationships/image" Target="../media/image4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9.png"/><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4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47.pn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49.png"/><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tags" Target="../tags/tag35.xml"/><Relationship Id="rId7" Type="http://schemas.openxmlformats.org/officeDocument/2006/relationships/image" Target="../media/image51.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0.png"/><Relationship Id="rId5" Type="http://schemas.openxmlformats.org/officeDocument/2006/relationships/slideLayout" Target="../slideLayouts/slideLayout2.xml"/><Relationship Id="rId4" Type="http://schemas.openxmlformats.org/officeDocument/2006/relationships/tags" Target="../tags/tag36.xml"/><Relationship Id="rId9"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Discrete Mathematics and Its Applications</a:t>
            </a:r>
          </a:p>
        </p:txBody>
      </p:sp>
      <p:sp>
        <p:nvSpPr>
          <p:cNvPr id="3" name="Subtitle 2"/>
          <p:cNvSpPr>
            <a:spLocks noGrp="1"/>
          </p:cNvSpPr>
          <p:nvPr>
            <p:ph type="subTitle" idx="1"/>
          </p:nvPr>
        </p:nvSpPr>
        <p:spPr/>
        <p:txBody>
          <a:bodyPr/>
          <a:lstStyle/>
          <a:p>
            <a:r>
              <a:rPr lang="en-US" dirty="0"/>
              <a:t>Introductory Lecture</a:t>
            </a:r>
          </a:p>
        </p:txBody>
      </p:sp>
      <p:sp>
        <p:nvSpPr>
          <p:cNvPr id="4" name="Text Box 3"/>
          <p:cNvSpPr txBox="1">
            <a:spLocks noChangeArrowheads="1"/>
          </p:cNvSpPr>
          <p:nvPr/>
        </p:nvSpPr>
        <p:spPr bwMode="auto">
          <a:xfrm>
            <a:off x="0" y="652780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lvl1pPr defTabSz="1028700" eaLnBrk="0" hangingPunct="0">
              <a:spcBef>
                <a:spcPct val="20000"/>
              </a:spcBef>
              <a:buChar char="•"/>
              <a:defRPr sz="3200">
                <a:solidFill>
                  <a:schemeClr val="tx1"/>
                </a:solidFill>
                <a:latin typeface="Arial" charset="0"/>
              </a:defRPr>
            </a:lvl1pPr>
            <a:lvl2pPr marL="742950" indent="-285750" defTabSz="1028700" eaLnBrk="0" hangingPunct="0">
              <a:spcBef>
                <a:spcPct val="20000"/>
              </a:spcBef>
              <a:buChar char="–"/>
              <a:defRPr sz="2800">
                <a:solidFill>
                  <a:schemeClr val="tx1"/>
                </a:solidFill>
                <a:latin typeface="Arial" charset="0"/>
              </a:defRPr>
            </a:lvl2pPr>
            <a:lvl3pPr marL="1143000" indent="-228600" defTabSz="1028700" eaLnBrk="0" hangingPunct="0">
              <a:spcBef>
                <a:spcPct val="20000"/>
              </a:spcBef>
              <a:buChar char="•"/>
              <a:defRPr sz="2400">
                <a:solidFill>
                  <a:schemeClr val="tx1"/>
                </a:solidFill>
                <a:latin typeface="Arial" charset="0"/>
              </a:defRPr>
            </a:lvl3pPr>
            <a:lvl4pPr marL="1600200" indent="-228600" defTabSz="1028700" eaLnBrk="0" hangingPunct="0">
              <a:spcBef>
                <a:spcPct val="20000"/>
              </a:spcBef>
              <a:buChar char="–"/>
              <a:defRPr sz="2000">
                <a:solidFill>
                  <a:schemeClr val="tx1"/>
                </a:solidFill>
                <a:latin typeface="Arial" charset="0"/>
              </a:defRPr>
            </a:lvl4pPr>
            <a:lvl5pPr marL="2057400" indent="-228600" defTabSz="1028700" eaLnBrk="0" hangingPunct="0">
              <a:spcBef>
                <a:spcPct val="20000"/>
              </a:spcBef>
              <a:buChar char="»"/>
              <a:defRPr sz="2000">
                <a:solidFill>
                  <a:schemeClr val="tx1"/>
                </a:solidFill>
                <a:latin typeface="Arial" charset="0"/>
              </a:defRPr>
            </a:lvl5pPr>
            <a:lvl6pPr marL="2514600" indent="-228600" defTabSz="1028700" eaLnBrk="0" fontAlgn="base" hangingPunct="0">
              <a:spcBef>
                <a:spcPct val="20000"/>
              </a:spcBef>
              <a:spcAft>
                <a:spcPct val="0"/>
              </a:spcAft>
              <a:buChar char="»"/>
              <a:defRPr sz="2000">
                <a:solidFill>
                  <a:schemeClr val="tx1"/>
                </a:solidFill>
                <a:latin typeface="Arial" charset="0"/>
              </a:defRPr>
            </a:lvl6pPr>
            <a:lvl7pPr marL="2971800" indent="-228600" defTabSz="1028700" eaLnBrk="0" fontAlgn="base" hangingPunct="0">
              <a:spcBef>
                <a:spcPct val="20000"/>
              </a:spcBef>
              <a:spcAft>
                <a:spcPct val="0"/>
              </a:spcAft>
              <a:buChar char="»"/>
              <a:defRPr sz="2000">
                <a:solidFill>
                  <a:schemeClr val="tx1"/>
                </a:solidFill>
                <a:latin typeface="Arial" charset="0"/>
              </a:defRPr>
            </a:lvl7pPr>
            <a:lvl8pPr marL="3429000" indent="-228600" defTabSz="1028700" eaLnBrk="0" fontAlgn="base" hangingPunct="0">
              <a:spcBef>
                <a:spcPct val="20000"/>
              </a:spcBef>
              <a:spcAft>
                <a:spcPct val="0"/>
              </a:spcAft>
              <a:buChar char="»"/>
              <a:defRPr sz="2000">
                <a:solidFill>
                  <a:schemeClr val="tx1"/>
                </a:solidFill>
                <a:latin typeface="Arial" charset="0"/>
              </a:defRPr>
            </a:lvl8pPr>
            <a:lvl9pPr marL="3886200" indent="-228600" defTabSz="10287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4281214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68FD18-A879-254D-962E-EC6DE79B07F0}"/>
              </a:ext>
            </a:extLst>
          </p:cNvPr>
          <p:cNvPicPr>
            <a:picLocks noChangeAspect="1"/>
          </p:cNvPicPr>
          <p:nvPr/>
        </p:nvPicPr>
        <p:blipFill>
          <a:blip r:embed="rId2">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tretch>
            <a:fillRect/>
          </a:stretch>
        </p:blipFill>
        <p:spPr>
          <a:xfrm>
            <a:off x="1031445" y="1150733"/>
            <a:ext cx="7407479" cy="4739079"/>
          </a:xfrm>
          <a:prstGeom prst="rect">
            <a:avLst/>
          </a:prstGeom>
        </p:spPr>
      </p:pic>
      <p:sp>
        <p:nvSpPr>
          <p:cNvPr id="5" name="Rectangle 4">
            <a:extLst>
              <a:ext uri="{FF2B5EF4-FFF2-40B4-BE49-F238E27FC236}">
                <a16:creationId xmlns:a16="http://schemas.microsoft.com/office/drawing/2014/main" id="{BE263639-4E09-A94E-A9CA-72FFE858FCBF}"/>
              </a:ext>
            </a:extLst>
          </p:cNvPr>
          <p:cNvSpPr/>
          <p:nvPr/>
        </p:nvSpPr>
        <p:spPr>
          <a:xfrm>
            <a:off x="3439085" y="1331259"/>
            <a:ext cx="1210235"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逻辑</a:t>
            </a:r>
            <a:r>
              <a:rPr lang="zh-CN" altLang="en-US"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向乔</a:t>
            </a:r>
            <a:endParaRPr lang="en-US" sz="1350" b="1" dirty="0">
              <a:solidFill>
                <a:prstClr val="black"/>
              </a:solidFill>
              <a:latin typeface="Microsoft YaHei" panose="020B0503020204020204" pitchFamily="34" charset="-122"/>
              <a:ea typeface="Microsoft YaHei" panose="020B0503020204020204" pitchFamily="34" charset="-122"/>
            </a:endParaRPr>
          </a:p>
        </p:txBody>
      </p:sp>
      <p:sp>
        <p:nvSpPr>
          <p:cNvPr id="6" name="Rectangle 5">
            <a:extLst>
              <a:ext uri="{FF2B5EF4-FFF2-40B4-BE49-F238E27FC236}">
                <a16:creationId xmlns:a16="http://schemas.microsoft.com/office/drawing/2014/main" id="{515EA496-71EB-384D-B5C9-A84CC19470D1}"/>
              </a:ext>
            </a:extLst>
          </p:cNvPr>
          <p:cNvSpPr/>
          <p:nvPr/>
        </p:nvSpPr>
        <p:spPr>
          <a:xfrm>
            <a:off x="6871447" y="1980081"/>
            <a:ext cx="1210235"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布尔代数</a:t>
            </a:r>
            <a:r>
              <a:rPr lang="zh-CN" altLang="en-US"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向乔</a:t>
            </a:r>
            <a:endParaRPr lang="en-US" sz="1350" b="1" dirty="0">
              <a:solidFill>
                <a:prstClr val="black"/>
              </a:solidFill>
              <a:latin typeface="Microsoft YaHei" panose="020B0503020204020204" pitchFamily="34" charset="-122"/>
              <a:ea typeface="Microsoft YaHei" panose="020B0503020204020204" pitchFamily="34" charset="-122"/>
            </a:endParaRPr>
          </a:p>
        </p:txBody>
      </p:sp>
      <p:sp>
        <p:nvSpPr>
          <p:cNvPr id="7" name="Rectangle 6">
            <a:extLst>
              <a:ext uri="{FF2B5EF4-FFF2-40B4-BE49-F238E27FC236}">
                <a16:creationId xmlns:a16="http://schemas.microsoft.com/office/drawing/2014/main" id="{0E12538B-0D6F-6D48-B9E7-7E32A78972F9}"/>
              </a:ext>
            </a:extLst>
          </p:cNvPr>
          <p:cNvSpPr/>
          <p:nvPr/>
        </p:nvSpPr>
        <p:spPr>
          <a:xfrm>
            <a:off x="2558302" y="2048997"/>
            <a:ext cx="1210235"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集合论</a:t>
            </a:r>
            <a:r>
              <a:rPr lang="zh-CN" altLang="en-US" sz="1350" b="1" dirty="0">
                <a:solidFill>
                  <a:prstClr val="black"/>
                </a:solidFill>
                <a:latin typeface="Microsoft YaHei" panose="020B0503020204020204" pitchFamily="34" charset="-122"/>
                <a:ea typeface="Microsoft YaHei" panose="020B0503020204020204" pitchFamily="34" charset="-122"/>
              </a:rPr>
              <a:t>）</a:t>
            </a:r>
            <a:endParaRPr lang="en-US" altLang="ja-JP" sz="1350" b="1" dirty="0">
              <a:solidFill>
                <a:prstClr val="black"/>
              </a:solidFill>
              <a:latin typeface="Microsoft YaHei" panose="020B0503020204020204" pitchFamily="34" charset="-122"/>
              <a:ea typeface="Microsoft YaHei" panose="020B0503020204020204" pitchFamily="34" charset="-122"/>
            </a:endParaRPr>
          </a:p>
          <a:p>
            <a:pPr algn="ctr" defTabSz="685800"/>
            <a:r>
              <a:rPr lang="ja-JP" altLang="en-US" sz="1350" b="1">
                <a:solidFill>
                  <a:prstClr val="black"/>
                </a:solidFill>
                <a:latin typeface="Microsoft YaHei" panose="020B0503020204020204" pitchFamily="34" charset="-122"/>
                <a:ea typeface="Microsoft YaHei" panose="020B0503020204020204" pitchFamily="34" charset="-122"/>
              </a:rPr>
              <a:t>高聪明</a:t>
            </a:r>
            <a:endParaRPr lang="en-US" sz="1350" b="1" dirty="0">
              <a:solidFill>
                <a:prstClr val="black"/>
              </a:solidFill>
              <a:latin typeface="Microsoft YaHei" panose="020B0503020204020204" pitchFamily="34" charset="-122"/>
              <a:ea typeface="Microsoft YaHei" panose="020B0503020204020204" pitchFamily="34" charset="-122"/>
            </a:endParaRPr>
          </a:p>
        </p:txBody>
      </p:sp>
      <p:sp>
        <p:nvSpPr>
          <p:cNvPr id="8" name="Rectangle 7">
            <a:extLst>
              <a:ext uri="{FF2B5EF4-FFF2-40B4-BE49-F238E27FC236}">
                <a16:creationId xmlns:a16="http://schemas.microsoft.com/office/drawing/2014/main" id="{C722076F-24A6-E741-A8C1-4613DC14C2D1}"/>
              </a:ext>
            </a:extLst>
          </p:cNvPr>
          <p:cNvSpPr/>
          <p:nvPr/>
        </p:nvSpPr>
        <p:spPr>
          <a:xfrm>
            <a:off x="4457700" y="2728074"/>
            <a:ext cx="1432112"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算法复杂度</a:t>
            </a:r>
            <a:r>
              <a:rPr lang="zh-CN" altLang="en-US" sz="1350" b="1" dirty="0">
                <a:solidFill>
                  <a:prstClr val="black"/>
                </a:solidFill>
                <a:latin typeface="Microsoft YaHei" panose="020B0503020204020204" pitchFamily="34" charset="-122"/>
                <a:ea typeface="Microsoft YaHei" panose="020B0503020204020204" pitchFamily="34" charset="-122"/>
              </a:rPr>
              <a:t>）</a:t>
            </a:r>
            <a:endParaRPr lang="en-US" altLang="ja-JP" sz="1350" b="1" dirty="0">
              <a:solidFill>
                <a:prstClr val="black"/>
              </a:solidFill>
              <a:latin typeface="Microsoft YaHei" panose="020B0503020204020204" pitchFamily="34" charset="-122"/>
              <a:ea typeface="Microsoft YaHei" panose="020B0503020204020204" pitchFamily="34" charset="-122"/>
            </a:endParaRPr>
          </a:p>
          <a:p>
            <a:pPr algn="ctr" defTabSz="685800"/>
            <a:r>
              <a:rPr lang="ja-JP" altLang="en-US" sz="1350" b="1">
                <a:solidFill>
                  <a:prstClr val="black"/>
                </a:solidFill>
                <a:latin typeface="Microsoft YaHei" panose="020B0503020204020204" pitchFamily="34" charset="-122"/>
                <a:ea typeface="Microsoft YaHei" panose="020B0503020204020204" pitchFamily="34" charset="-122"/>
              </a:rPr>
              <a:t>沈志荣</a:t>
            </a:r>
            <a:endParaRPr lang="en-US" sz="1350" b="1" dirty="0">
              <a:solidFill>
                <a:prstClr val="black"/>
              </a:solidFill>
              <a:latin typeface="Microsoft YaHei" panose="020B0503020204020204" pitchFamily="34" charset="-122"/>
              <a:ea typeface="Microsoft YaHei" panose="020B0503020204020204" pitchFamily="34" charset="-122"/>
            </a:endParaRPr>
          </a:p>
        </p:txBody>
      </p:sp>
      <p:sp>
        <p:nvSpPr>
          <p:cNvPr id="9" name="Rectangle 8">
            <a:extLst>
              <a:ext uri="{FF2B5EF4-FFF2-40B4-BE49-F238E27FC236}">
                <a16:creationId xmlns:a16="http://schemas.microsoft.com/office/drawing/2014/main" id="{B70C6ECA-CBF4-FE46-8164-DB0918EEA108}"/>
              </a:ext>
            </a:extLst>
          </p:cNvPr>
          <p:cNvSpPr/>
          <p:nvPr/>
        </p:nvSpPr>
        <p:spPr>
          <a:xfrm>
            <a:off x="1534337" y="2559987"/>
            <a:ext cx="1210235"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关系代数</a:t>
            </a:r>
            <a:r>
              <a:rPr lang="zh-CN" altLang="en-US" sz="1350" b="1" dirty="0">
                <a:solidFill>
                  <a:prstClr val="black"/>
                </a:solidFill>
                <a:latin typeface="Microsoft YaHei" panose="020B0503020204020204" pitchFamily="34" charset="-122"/>
                <a:ea typeface="Microsoft YaHei" panose="020B0503020204020204" pitchFamily="34" charset="-122"/>
              </a:rPr>
              <a:t>）</a:t>
            </a:r>
            <a:endParaRPr lang="en-US" altLang="ja-JP" sz="1350" b="1" dirty="0">
              <a:solidFill>
                <a:prstClr val="black"/>
              </a:solidFill>
              <a:latin typeface="Microsoft YaHei" panose="020B0503020204020204" pitchFamily="34" charset="-122"/>
              <a:ea typeface="Microsoft YaHei" panose="020B0503020204020204" pitchFamily="34" charset="-122"/>
            </a:endParaRPr>
          </a:p>
          <a:p>
            <a:pPr algn="ctr" defTabSz="685800"/>
            <a:r>
              <a:rPr lang="ja-JP" altLang="en-US" sz="1350" b="1">
                <a:solidFill>
                  <a:prstClr val="black"/>
                </a:solidFill>
                <a:latin typeface="Microsoft YaHei" panose="020B0503020204020204" pitchFamily="34" charset="-122"/>
                <a:ea typeface="Microsoft YaHei" panose="020B0503020204020204" pitchFamily="34" charset="-122"/>
              </a:rPr>
              <a:t>沈志荣</a:t>
            </a:r>
            <a:endParaRPr lang="en-US" sz="1350" b="1" dirty="0">
              <a:solidFill>
                <a:prstClr val="black"/>
              </a:solidFill>
              <a:latin typeface="Microsoft YaHei" panose="020B0503020204020204" pitchFamily="34" charset="-122"/>
              <a:ea typeface="Microsoft YaHei" panose="020B0503020204020204" pitchFamily="34" charset="-122"/>
            </a:endParaRPr>
          </a:p>
        </p:txBody>
      </p:sp>
      <p:sp>
        <p:nvSpPr>
          <p:cNvPr id="11" name="Rectangle 10">
            <a:extLst>
              <a:ext uri="{FF2B5EF4-FFF2-40B4-BE49-F238E27FC236}">
                <a16:creationId xmlns:a16="http://schemas.microsoft.com/office/drawing/2014/main" id="{E46C0BF0-11CD-3A4B-BE40-B0A2390F2E6E}"/>
              </a:ext>
            </a:extLst>
          </p:cNvPr>
          <p:cNvSpPr/>
          <p:nvPr/>
        </p:nvSpPr>
        <p:spPr>
          <a:xfrm>
            <a:off x="831728" y="3520776"/>
            <a:ext cx="1210235"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图</a:t>
            </a:r>
            <a:r>
              <a:rPr lang="zh-CN" altLang="en-US" sz="1350" b="1" dirty="0">
                <a:solidFill>
                  <a:prstClr val="black"/>
                </a:solidFill>
                <a:latin typeface="Microsoft YaHei" panose="020B0503020204020204" pitchFamily="34" charset="-122"/>
                <a:ea typeface="Microsoft YaHei" panose="020B0503020204020204" pitchFamily="34" charset="-122"/>
              </a:rPr>
              <a:t>）</a:t>
            </a:r>
            <a:endParaRPr lang="en-US" altLang="ja-JP" sz="1350" b="1" dirty="0">
              <a:solidFill>
                <a:prstClr val="black"/>
              </a:solidFill>
              <a:latin typeface="Microsoft YaHei" panose="020B0503020204020204" pitchFamily="34" charset="-122"/>
              <a:ea typeface="Microsoft YaHei" panose="020B0503020204020204" pitchFamily="34" charset="-122"/>
            </a:endParaRPr>
          </a:p>
          <a:p>
            <a:pPr algn="ctr" defTabSz="685800"/>
            <a:r>
              <a:rPr lang="ja-JP" altLang="en-US" sz="1350" b="1">
                <a:solidFill>
                  <a:prstClr val="black"/>
                </a:solidFill>
                <a:latin typeface="Microsoft YaHei" panose="020B0503020204020204" pitchFamily="34" charset="-122"/>
                <a:ea typeface="Microsoft YaHei" panose="020B0503020204020204" pitchFamily="34" charset="-122"/>
              </a:rPr>
              <a:t>王晓黎</a:t>
            </a:r>
            <a:endParaRPr lang="en-US" altLang="ja-JP" sz="1350" b="1" dirty="0">
              <a:solidFill>
                <a:prstClr val="black"/>
              </a:solidFill>
              <a:latin typeface="Microsoft YaHei" panose="020B0503020204020204" pitchFamily="34" charset="-122"/>
              <a:ea typeface="Microsoft YaHei" panose="020B0503020204020204" pitchFamily="34" charset="-122"/>
            </a:endParaRPr>
          </a:p>
        </p:txBody>
      </p:sp>
      <p:sp>
        <p:nvSpPr>
          <p:cNvPr id="12" name="Rectangle 11">
            <a:extLst>
              <a:ext uri="{FF2B5EF4-FFF2-40B4-BE49-F238E27FC236}">
                <a16:creationId xmlns:a16="http://schemas.microsoft.com/office/drawing/2014/main" id="{072A7F5B-5E91-6743-A0EB-79AE35E15681}"/>
              </a:ext>
            </a:extLst>
          </p:cNvPr>
          <p:cNvSpPr/>
          <p:nvPr/>
        </p:nvSpPr>
        <p:spPr>
          <a:xfrm>
            <a:off x="831727" y="4068069"/>
            <a:ext cx="1210235"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树</a:t>
            </a:r>
            <a:r>
              <a:rPr lang="zh-CN" altLang="en-US" sz="1350" b="1" dirty="0">
                <a:solidFill>
                  <a:prstClr val="black"/>
                </a:solidFill>
                <a:latin typeface="Microsoft YaHei" panose="020B0503020204020204" pitchFamily="34" charset="-122"/>
                <a:ea typeface="Microsoft YaHei" panose="020B0503020204020204" pitchFamily="34" charset="-122"/>
              </a:rPr>
              <a:t>）</a:t>
            </a:r>
            <a:endParaRPr lang="en-US" altLang="ja-JP" sz="1350" b="1" dirty="0">
              <a:solidFill>
                <a:prstClr val="black"/>
              </a:solidFill>
              <a:latin typeface="Microsoft YaHei" panose="020B0503020204020204" pitchFamily="34" charset="-122"/>
              <a:ea typeface="Microsoft YaHei" panose="020B0503020204020204" pitchFamily="34" charset="-122"/>
            </a:endParaRPr>
          </a:p>
          <a:p>
            <a:pPr algn="ctr" defTabSz="685800"/>
            <a:r>
              <a:rPr lang="ja-JP" altLang="en-US" sz="1350" b="1">
                <a:solidFill>
                  <a:prstClr val="black"/>
                </a:solidFill>
                <a:latin typeface="Microsoft YaHei" panose="020B0503020204020204" pitchFamily="34" charset="-122"/>
                <a:ea typeface="Microsoft YaHei" panose="020B0503020204020204" pitchFamily="34" charset="-122"/>
              </a:rPr>
              <a:t>王晓黎</a:t>
            </a:r>
            <a:endParaRPr lang="en-US" altLang="ja-JP" sz="1350" b="1" dirty="0">
              <a:solidFill>
                <a:prstClr val="black"/>
              </a:solidFill>
              <a:latin typeface="Microsoft YaHei" panose="020B0503020204020204" pitchFamily="34" charset="-122"/>
              <a:ea typeface="Microsoft YaHei" panose="020B0503020204020204" pitchFamily="34" charset="-122"/>
            </a:endParaRPr>
          </a:p>
        </p:txBody>
      </p:sp>
      <p:sp>
        <p:nvSpPr>
          <p:cNvPr id="13" name="Rectangle 12">
            <a:extLst>
              <a:ext uri="{FF2B5EF4-FFF2-40B4-BE49-F238E27FC236}">
                <a16:creationId xmlns:a16="http://schemas.microsoft.com/office/drawing/2014/main" id="{E459587F-F21D-5540-A0DC-2967840303EF}"/>
              </a:ext>
            </a:extLst>
          </p:cNvPr>
          <p:cNvSpPr/>
          <p:nvPr/>
        </p:nvSpPr>
        <p:spPr>
          <a:xfrm>
            <a:off x="2924734" y="3251667"/>
            <a:ext cx="1210235"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数论</a:t>
            </a:r>
            <a:r>
              <a:rPr lang="en-US" altLang="zh-CN"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密码</a:t>
            </a:r>
            <a:r>
              <a:rPr lang="zh-CN" altLang="en-US" sz="1350" b="1" dirty="0">
                <a:solidFill>
                  <a:prstClr val="black"/>
                </a:solidFill>
                <a:latin typeface="Microsoft YaHei" panose="020B0503020204020204" pitchFamily="34" charset="-122"/>
                <a:ea typeface="Microsoft YaHei" panose="020B0503020204020204" pitchFamily="34" charset="-122"/>
              </a:rPr>
              <a:t>）</a:t>
            </a:r>
            <a:endParaRPr lang="en-US" altLang="ja-JP" sz="1350" b="1" dirty="0">
              <a:solidFill>
                <a:prstClr val="black"/>
              </a:solidFill>
              <a:latin typeface="Microsoft YaHei" panose="020B0503020204020204" pitchFamily="34" charset="-122"/>
              <a:ea typeface="Microsoft YaHei" panose="020B0503020204020204" pitchFamily="34" charset="-122"/>
            </a:endParaRPr>
          </a:p>
          <a:p>
            <a:pPr algn="ctr" defTabSz="685800"/>
            <a:r>
              <a:rPr lang="ja-JP" altLang="en-US" sz="1350" b="1">
                <a:solidFill>
                  <a:prstClr val="black"/>
                </a:solidFill>
                <a:latin typeface="Microsoft YaHei" panose="020B0503020204020204" pitchFamily="34" charset="-122"/>
                <a:ea typeface="Microsoft YaHei" panose="020B0503020204020204" pitchFamily="34" charset="-122"/>
              </a:rPr>
              <a:t>沈耀斌</a:t>
            </a:r>
            <a:endParaRPr lang="en-US" altLang="ja-JP" sz="1350" b="1" dirty="0">
              <a:solidFill>
                <a:prstClr val="black"/>
              </a:solidFill>
              <a:latin typeface="Microsoft YaHei" panose="020B0503020204020204" pitchFamily="34" charset="-122"/>
              <a:ea typeface="Microsoft YaHei" panose="020B0503020204020204" pitchFamily="34" charset="-122"/>
            </a:endParaRPr>
          </a:p>
        </p:txBody>
      </p:sp>
      <p:sp>
        <p:nvSpPr>
          <p:cNvPr id="14" name="Rectangle 13">
            <a:extLst>
              <a:ext uri="{FF2B5EF4-FFF2-40B4-BE49-F238E27FC236}">
                <a16:creationId xmlns:a16="http://schemas.microsoft.com/office/drawing/2014/main" id="{639EFFC9-1738-CB42-8CB7-269FF97A945C}"/>
              </a:ext>
            </a:extLst>
          </p:cNvPr>
          <p:cNvSpPr/>
          <p:nvPr/>
        </p:nvSpPr>
        <p:spPr>
          <a:xfrm>
            <a:off x="2833967" y="3968985"/>
            <a:ext cx="1433233"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数学归纳法</a:t>
            </a:r>
            <a:r>
              <a:rPr lang="zh-CN" altLang="en-US" sz="1350" b="1" dirty="0">
                <a:solidFill>
                  <a:prstClr val="black"/>
                </a:solidFill>
                <a:latin typeface="Microsoft YaHei" panose="020B0503020204020204" pitchFamily="34" charset="-122"/>
                <a:ea typeface="Microsoft YaHei" panose="020B0503020204020204" pitchFamily="34" charset="-122"/>
              </a:rPr>
              <a:t>）</a:t>
            </a:r>
            <a:endParaRPr lang="en-US" altLang="ja-JP" sz="1350" b="1" dirty="0">
              <a:solidFill>
                <a:prstClr val="black"/>
              </a:solidFill>
              <a:latin typeface="Microsoft YaHei" panose="020B0503020204020204" pitchFamily="34" charset="-122"/>
              <a:ea typeface="Microsoft YaHei" panose="020B0503020204020204" pitchFamily="34" charset="-122"/>
            </a:endParaRPr>
          </a:p>
          <a:p>
            <a:pPr algn="ctr" defTabSz="685800"/>
            <a:r>
              <a:rPr lang="ja-JP" altLang="en-US" sz="1350" b="1">
                <a:solidFill>
                  <a:prstClr val="black"/>
                </a:solidFill>
                <a:latin typeface="Microsoft YaHei" panose="020B0503020204020204" pitchFamily="34" charset="-122"/>
                <a:ea typeface="Microsoft YaHei" panose="020B0503020204020204" pitchFamily="34" charset="-122"/>
              </a:rPr>
              <a:t>唐璐</a:t>
            </a:r>
            <a:endParaRPr lang="en-US" altLang="ja-JP" sz="1350" b="1" dirty="0">
              <a:solidFill>
                <a:prstClr val="black"/>
              </a:solidFill>
              <a:latin typeface="Microsoft YaHei" panose="020B0503020204020204" pitchFamily="34" charset="-122"/>
              <a:ea typeface="Microsoft YaHei" panose="020B0503020204020204" pitchFamily="34" charset="-122"/>
            </a:endParaRPr>
          </a:p>
        </p:txBody>
      </p:sp>
      <p:sp>
        <p:nvSpPr>
          <p:cNvPr id="15" name="Rectangle 14">
            <a:extLst>
              <a:ext uri="{FF2B5EF4-FFF2-40B4-BE49-F238E27FC236}">
                <a16:creationId xmlns:a16="http://schemas.microsoft.com/office/drawing/2014/main" id="{4554E266-213D-E641-8FEE-3CB1D0BAECD2}"/>
              </a:ext>
            </a:extLst>
          </p:cNvPr>
          <p:cNvSpPr/>
          <p:nvPr/>
        </p:nvSpPr>
        <p:spPr>
          <a:xfrm>
            <a:off x="5718360" y="3245277"/>
            <a:ext cx="1673040"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文法与自动机</a:t>
            </a:r>
            <a:r>
              <a:rPr lang="zh-CN" altLang="en-US" sz="1350" b="1" dirty="0">
                <a:solidFill>
                  <a:prstClr val="black"/>
                </a:solidFill>
                <a:latin typeface="Microsoft YaHei" panose="020B0503020204020204" pitchFamily="34" charset="-122"/>
                <a:ea typeface="Microsoft YaHei" panose="020B0503020204020204" pitchFamily="34" charset="-122"/>
              </a:rPr>
              <a:t>）</a:t>
            </a:r>
            <a:endParaRPr lang="en-US" altLang="ja-JP" sz="1350" b="1" dirty="0">
              <a:solidFill>
                <a:prstClr val="black"/>
              </a:solidFill>
              <a:latin typeface="Microsoft YaHei" panose="020B0503020204020204" pitchFamily="34" charset="-122"/>
              <a:ea typeface="Microsoft YaHei" panose="020B0503020204020204" pitchFamily="34" charset="-122"/>
            </a:endParaRPr>
          </a:p>
          <a:p>
            <a:pPr algn="ctr" defTabSz="685800"/>
            <a:r>
              <a:rPr lang="ja-JP" altLang="en-US" sz="1350" b="1">
                <a:solidFill>
                  <a:prstClr val="black"/>
                </a:solidFill>
                <a:latin typeface="Microsoft YaHei" panose="020B0503020204020204" pitchFamily="34" charset="-122"/>
                <a:ea typeface="Microsoft YaHei" panose="020B0503020204020204" pitchFamily="34" charset="-122"/>
              </a:rPr>
              <a:t>吴荣鑫</a:t>
            </a:r>
            <a:endParaRPr lang="en-US" altLang="ja-JP" sz="1350" b="1" dirty="0">
              <a:solidFill>
                <a:prstClr val="black"/>
              </a:solidFill>
              <a:latin typeface="Microsoft YaHei" panose="020B0503020204020204" pitchFamily="34" charset="-122"/>
              <a:ea typeface="Microsoft YaHei" panose="020B0503020204020204" pitchFamily="34" charset="-122"/>
            </a:endParaRPr>
          </a:p>
        </p:txBody>
      </p:sp>
      <p:sp>
        <p:nvSpPr>
          <p:cNvPr id="16" name="Rectangle 15">
            <a:extLst>
              <a:ext uri="{FF2B5EF4-FFF2-40B4-BE49-F238E27FC236}">
                <a16:creationId xmlns:a16="http://schemas.microsoft.com/office/drawing/2014/main" id="{426C5901-A637-9643-9700-99FDB011E8AF}"/>
              </a:ext>
            </a:extLst>
          </p:cNvPr>
          <p:cNvSpPr/>
          <p:nvPr/>
        </p:nvSpPr>
        <p:spPr>
          <a:xfrm>
            <a:off x="4785610" y="4386177"/>
            <a:ext cx="1210235"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组合数学</a:t>
            </a:r>
            <a:r>
              <a:rPr lang="en-US" altLang="zh-CN" sz="1350" b="1" dirty="0">
                <a:solidFill>
                  <a:prstClr val="black"/>
                </a:solidFill>
                <a:latin typeface="Microsoft YaHei" panose="020B0503020204020204" pitchFamily="34" charset="-122"/>
                <a:ea typeface="Microsoft YaHei" panose="020B0503020204020204" pitchFamily="34" charset="-122"/>
              </a:rPr>
              <a:t>I</a:t>
            </a:r>
            <a:r>
              <a:rPr lang="zh-CN" altLang="en-US" sz="1350" b="1" dirty="0">
                <a:solidFill>
                  <a:prstClr val="black"/>
                </a:solidFill>
                <a:latin typeface="Microsoft YaHei" panose="020B0503020204020204" pitchFamily="34" charset="-122"/>
                <a:ea typeface="Microsoft YaHei" panose="020B0503020204020204" pitchFamily="34" charset="-122"/>
              </a:rPr>
              <a:t>）</a:t>
            </a:r>
            <a:endParaRPr lang="en-US" altLang="ja-JP" sz="1350" b="1" dirty="0">
              <a:solidFill>
                <a:prstClr val="black"/>
              </a:solidFill>
              <a:latin typeface="Microsoft YaHei" panose="020B0503020204020204" pitchFamily="34" charset="-122"/>
              <a:ea typeface="Microsoft YaHei" panose="020B0503020204020204" pitchFamily="34" charset="-122"/>
            </a:endParaRPr>
          </a:p>
          <a:p>
            <a:pPr algn="ctr" defTabSz="685800"/>
            <a:r>
              <a:rPr lang="ja-JP" altLang="en-US" sz="1350" b="1">
                <a:solidFill>
                  <a:prstClr val="black"/>
                </a:solidFill>
                <a:latin typeface="Microsoft YaHei" panose="020B0503020204020204" pitchFamily="34" charset="-122"/>
                <a:ea typeface="Microsoft YaHei" panose="020B0503020204020204" pitchFamily="34" charset="-122"/>
              </a:rPr>
              <a:t>沈耀斌</a:t>
            </a:r>
            <a:endParaRPr lang="en-US" altLang="ja-JP" sz="1350" b="1" dirty="0">
              <a:solidFill>
                <a:prstClr val="black"/>
              </a:solidFill>
              <a:latin typeface="Microsoft YaHei" panose="020B0503020204020204" pitchFamily="34" charset="-122"/>
              <a:ea typeface="Microsoft YaHei" panose="020B0503020204020204" pitchFamily="34" charset="-122"/>
            </a:endParaRPr>
          </a:p>
        </p:txBody>
      </p:sp>
      <p:sp>
        <p:nvSpPr>
          <p:cNvPr id="17" name="Rectangle 16">
            <a:extLst>
              <a:ext uri="{FF2B5EF4-FFF2-40B4-BE49-F238E27FC236}">
                <a16:creationId xmlns:a16="http://schemas.microsoft.com/office/drawing/2014/main" id="{0BBF147C-0887-E94B-ACB2-A5F848B095E8}"/>
              </a:ext>
            </a:extLst>
          </p:cNvPr>
          <p:cNvSpPr/>
          <p:nvPr/>
        </p:nvSpPr>
        <p:spPr>
          <a:xfrm>
            <a:off x="1623732" y="5475477"/>
            <a:ext cx="1210235"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概率论</a:t>
            </a:r>
            <a:r>
              <a:rPr lang="zh-CN" altLang="en-US" sz="1350" b="1" dirty="0">
                <a:solidFill>
                  <a:prstClr val="black"/>
                </a:solidFill>
                <a:latin typeface="Microsoft YaHei" panose="020B0503020204020204" pitchFamily="34" charset="-122"/>
                <a:ea typeface="Microsoft YaHei" panose="020B0503020204020204" pitchFamily="34" charset="-122"/>
              </a:rPr>
              <a:t>）</a:t>
            </a:r>
            <a:endParaRPr lang="en-US" altLang="ja-JP" sz="1350" b="1" dirty="0">
              <a:solidFill>
                <a:prstClr val="black"/>
              </a:solidFill>
              <a:latin typeface="Microsoft YaHei" panose="020B0503020204020204" pitchFamily="34" charset="-122"/>
              <a:ea typeface="Microsoft YaHei" panose="020B0503020204020204" pitchFamily="34" charset="-122"/>
            </a:endParaRPr>
          </a:p>
          <a:p>
            <a:pPr algn="ctr" defTabSz="685800"/>
            <a:r>
              <a:rPr lang="ja-JP" altLang="en-US" sz="1350" b="1">
                <a:solidFill>
                  <a:prstClr val="black"/>
                </a:solidFill>
                <a:latin typeface="Microsoft YaHei" panose="020B0503020204020204" pitchFamily="34" charset="-122"/>
                <a:ea typeface="Microsoft YaHei" panose="020B0503020204020204" pitchFamily="34" charset="-122"/>
              </a:rPr>
              <a:t>高聪明</a:t>
            </a:r>
            <a:endParaRPr lang="en-US" altLang="ja-JP" sz="1350" b="1" dirty="0">
              <a:solidFill>
                <a:prstClr val="black"/>
              </a:solidFill>
              <a:latin typeface="Microsoft YaHei" panose="020B0503020204020204" pitchFamily="34" charset="-122"/>
              <a:ea typeface="Microsoft YaHei" panose="020B0503020204020204" pitchFamily="34" charset="-122"/>
            </a:endParaRPr>
          </a:p>
        </p:txBody>
      </p:sp>
      <p:sp>
        <p:nvSpPr>
          <p:cNvPr id="18" name="Rectangle 17">
            <a:extLst>
              <a:ext uri="{FF2B5EF4-FFF2-40B4-BE49-F238E27FC236}">
                <a16:creationId xmlns:a16="http://schemas.microsoft.com/office/drawing/2014/main" id="{ECBBF9F4-E410-5841-BE46-005BF11D4698}"/>
              </a:ext>
            </a:extLst>
          </p:cNvPr>
          <p:cNvSpPr/>
          <p:nvPr/>
        </p:nvSpPr>
        <p:spPr>
          <a:xfrm>
            <a:off x="5889812" y="5477823"/>
            <a:ext cx="1210235" cy="413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zh-CN" altLang="en-US" sz="1350" b="1" dirty="0">
                <a:solidFill>
                  <a:prstClr val="black"/>
                </a:solidFill>
                <a:latin typeface="Microsoft YaHei" panose="020B0503020204020204" pitchFamily="34" charset="-122"/>
                <a:ea typeface="Microsoft YaHei" panose="020B0503020204020204" pitchFamily="34" charset="-122"/>
              </a:rPr>
              <a:t>（</a:t>
            </a:r>
            <a:r>
              <a:rPr lang="ja-JP" altLang="en-US" sz="1350" b="1">
                <a:solidFill>
                  <a:prstClr val="black"/>
                </a:solidFill>
                <a:latin typeface="Microsoft YaHei" panose="020B0503020204020204" pitchFamily="34" charset="-122"/>
                <a:ea typeface="Microsoft YaHei" panose="020B0503020204020204" pitchFamily="34" charset="-122"/>
              </a:rPr>
              <a:t>组合数学</a:t>
            </a:r>
            <a:r>
              <a:rPr lang="en-US" altLang="ja-JP" sz="1350" b="1" dirty="0">
                <a:solidFill>
                  <a:prstClr val="black"/>
                </a:solidFill>
                <a:latin typeface="Microsoft YaHei" panose="020B0503020204020204" pitchFamily="34" charset="-122"/>
                <a:ea typeface="Microsoft YaHei" panose="020B0503020204020204" pitchFamily="34" charset="-122"/>
              </a:rPr>
              <a:t>II</a:t>
            </a:r>
            <a:r>
              <a:rPr lang="zh-CN" altLang="en-US" sz="1350" b="1" dirty="0">
                <a:solidFill>
                  <a:prstClr val="black"/>
                </a:solidFill>
                <a:latin typeface="Microsoft YaHei" panose="020B0503020204020204" pitchFamily="34" charset="-122"/>
                <a:ea typeface="Microsoft YaHei" panose="020B0503020204020204" pitchFamily="34" charset="-122"/>
              </a:rPr>
              <a:t>）</a:t>
            </a:r>
            <a:endParaRPr lang="en-US" altLang="ja-JP" sz="1350" b="1" dirty="0">
              <a:solidFill>
                <a:prstClr val="black"/>
              </a:solidFill>
              <a:latin typeface="Microsoft YaHei" panose="020B0503020204020204" pitchFamily="34" charset="-122"/>
              <a:ea typeface="Microsoft YaHei" panose="020B0503020204020204" pitchFamily="34" charset="-122"/>
            </a:endParaRPr>
          </a:p>
          <a:p>
            <a:pPr algn="ctr" defTabSz="685800"/>
            <a:r>
              <a:rPr lang="ja-JP" altLang="en-US" sz="1350" b="1">
                <a:solidFill>
                  <a:prstClr val="black"/>
                </a:solidFill>
                <a:latin typeface="Microsoft YaHei" panose="020B0503020204020204" pitchFamily="34" charset="-122"/>
                <a:ea typeface="Microsoft YaHei" panose="020B0503020204020204" pitchFamily="34" charset="-122"/>
              </a:rPr>
              <a:t>唐璐</a:t>
            </a:r>
            <a:endParaRPr lang="en-US" altLang="ja-JP" sz="1350" b="1" dirty="0">
              <a:solidFill>
                <a:prstClr val="black"/>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9938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6333-C5D5-0A4F-A2F0-0CA153A8253A}"/>
              </a:ext>
            </a:extLst>
          </p:cNvPr>
          <p:cNvSpPr>
            <a:spLocks noGrp="1"/>
          </p:cNvSpPr>
          <p:nvPr>
            <p:ph type="title"/>
          </p:nvPr>
        </p:nvSpPr>
        <p:spPr/>
        <p:txBody>
          <a:bodyPr/>
          <a:lstStyle/>
          <a:p>
            <a:r>
              <a:rPr lang="en-US" dirty="0"/>
              <a:t>Workload</a:t>
            </a:r>
          </a:p>
        </p:txBody>
      </p:sp>
      <p:sp>
        <p:nvSpPr>
          <p:cNvPr id="3" name="Content Placeholder 2">
            <a:extLst>
              <a:ext uri="{FF2B5EF4-FFF2-40B4-BE49-F238E27FC236}">
                <a16:creationId xmlns:a16="http://schemas.microsoft.com/office/drawing/2014/main" id="{1666B235-3ECE-7144-A00E-B4DCCFEF907F}"/>
              </a:ext>
            </a:extLst>
          </p:cNvPr>
          <p:cNvSpPr>
            <a:spLocks noGrp="1"/>
          </p:cNvSpPr>
          <p:nvPr>
            <p:ph idx="1"/>
          </p:nvPr>
        </p:nvSpPr>
        <p:spPr/>
        <p:txBody>
          <a:bodyPr/>
          <a:lstStyle/>
          <a:p>
            <a:r>
              <a:rPr lang="en-US" dirty="0">
                <a:latin typeface="Times" pitchFamily="2" charset="0"/>
              </a:rPr>
              <a:t>One </a:t>
            </a:r>
            <a:r>
              <a:rPr lang="en-US" altLang="zh-CN" dirty="0">
                <a:latin typeface="Times" pitchFamily="2" charset="0"/>
              </a:rPr>
              <a:t>assignment</a:t>
            </a:r>
            <a:r>
              <a:rPr lang="en-US" dirty="0">
                <a:latin typeface="Times" pitchFamily="2" charset="0"/>
              </a:rPr>
              <a:t> per chapter</a:t>
            </a:r>
            <a:r>
              <a:rPr lang="zh-CN" altLang="en-US" dirty="0">
                <a:latin typeface="Times" pitchFamily="2" charset="0"/>
              </a:rPr>
              <a:t> </a:t>
            </a:r>
            <a:r>
              <a:rPr lang="en-US" altLang="zh-CN">
                <a:latin typeface="Times" pitchFamily="2" charset="0"/>
              </a:rPr>
              <a:t>(50%)</a:t>
            </a:r>
            <a:endParaRPr lang="en-US" dirty="0">
              <a:latin typeface="Times" pitchFamily="2" charset="0"/>
            </a:endParaRPr>
          </a:p>
          <a:p>
            <a:pPr lvl="1"/>
            <a:r>
              <a:rPr lang="en-US" altLang="zh-CN" dirty="0">
                <a:latin typeface="Times" pitchFamily="2" charset="0"/>
              </a:rPr>
              <a:t>Expect</a:t>
            </a:r>
            <a:r>
              <a:rPr lang="zh-CN" altLang="en-US" dirty="0">
                <a:latin typeface="Times" pitchFamily="2" charset="0"/>
              </a:rPr>
              <a:t> </a:t>
            </a:r>
            <a:r>
              <a:rPr lang="en-US" altLang="zh-CN" dirty="0">
                <a:latin typeface="Times" pitchFamily="2" charset="0"/>
              </a:rPr>
              <a:t>to</a:t>
            </a:r>
            <a:r>
              <a:rPr lang="zh-CN" altLang="en-US" dirty="0">
                <a:latin typeface="Times" pitchFamily="2" charset="0"/>
              </a:rPr>
              <a:t> </a:t>
            </a:r>
            <a:r>
              <a:rPr lang="en-US" altLang="zh-CN" dirty="0">
                <a:latin typeface="Times" pitchFamily="2" charset="0"/>
              </a:rPr>
              <a:t>spend</a:t>
            </a:r>
            <a:r>
              <a:rPr lang="zh-CN" altLang="en-US" dirty="0">
                <a:latin typeface="Times" pitchFamily="2" charset="0"/>
              </a:rPr>
              <a:t> </a:t>
            </a:r>
            <a:r>
              <a:rPr lang="en-US" altLang="zh-CN" dirty="0">
                <a:latin typeface="Times" pitchFamily="2" charset="0"/>
              </a:rPr>
              <a:t>1-3</a:t>
            </a:r>
            <a:r>
              <a:rPr lang="zh-CN" altLang="en-US" dirty="0">
                <a:latin typeface="Times" pitchFamily="2" charset="0"/>
              </a:rPr>
              <a:t> </a:t>
            </a:r>
            <a:r>
              <a:rPr lang="en-US" altLang="zh-CN" dirty="0">
                <a:latin typeface="Times" pitchFamily="2" charset="0"/>
              </a:rPr>
              <a:t>hours</a:t>
            </a:r>
            <a:r>
              <a:rPr lang="zh-CN" altLang="en-US" dirty="0">
                <a:latin typeface="Times" pitchFamily="2" charset="0"/>
              </a:rPr>
              <a:t> </a:t>
            </a:r>
            <a:r>
              <a:rPr lang="en-US" altLang="zh-CN" dirty="0">
                <a:latin typeface="Times" pitchFamily="2" charset="0"/>
              </a:rPr>
              <a:t>on</a:t>
            </a:r>
            <a:r>
              <a:rPr lang="zh-CN" altLang="en-US" dirty="0">
                <a:latin typeface="Times" pitchFamily="2" charset="0"/>
              </a:rPr>
              <a:t> </a:t>
            </a:r>
            <a:r>
              <a:rPr lang="en-US" altLang="zh-CN" dirty="0">
                <a:latin typeface="Times" pitchFamily="2" charset="0"/>
              </a:rPr>
              <a:t>every</a:t>
            </a:r>
            <a:r>
              <a:rPr lang="zh-CN" altLang="en-US" dirty="0">
                <a:latin typeface="Times" pitchFamily="2" charset="0"/>
              </a:rPr>
              <a:t> </a:t>
            </a:r>
            <a:r>
              <a:rPr lang="en-US" altLang="zh-CN" dirty="0">
                <a:latin typeface="Times" pitchFamily="2" charset="0"/>
              </a:rPr>
              <a:t>assignment</a:t>
            </a:r>
            <a:endParaRPr lang="en-US" dirty="0">
              <a:latin typeface="Times" pitchFamily="2" charset="0"/>
            </a:endParaRPr>
          </a:p>
          <a:p>
            <a:r>
              <a:rPr lang="en-US" dirty="0">
                <a:latin typeface="Times" pitchFamily="2" charset="0"/>
              </a:rPr>
              <a:t>One mid-term exam</a:t>
            </a:r>
            <a:r>
              <a:rPr lang="zh-CN" altLang="en-US" dirty="0">
                <a:latin typeface="Times" pitchFamily="2" charset="0"/>
              </a:rPr>
              <a:t> </a:t>
            </a:r>
            <a:r>
              <a:rPr lang="en-US" altLang="zh-CN" dirty="0">
                <a:latin typeface="Times" pitchFamily="2" charset="0"/>
              </a:rPr>
              <a:t>(20%)</a:t>
            </a:r>
            <a:endParaRPr lang="en-US" dirty="0">
              <a:latin typeface="Times" pitchFamily="2" charset="0"/>
            </a:endParaRPr>
          </a:p>
          <a:p>
            <a:pPr lvl="1"/>
            <a:r>
              <a:rPr lang="en-US" dirty="0">
                <a:latin typeface="Times" pitchFamily="2" charset="0"/>
              </a:rPr>
              <a:t>Chapters 1, 2, 3, 4, 5, and 12 </a:t>
            </a:r>
          </a:p>
          <a:p>
            <a:r>
              <a:rPr lang="en-US" dirty="0">
                <a:latin typeface="Times" pitchFamily="2" charset="0"/>
              </a:rPr>
              <a:t>One final exam</a:t>
            </a:r>
            <a:r>
              <a:rPr lang="zh-CN" altLang="en-US" dirty="0">
                <a:latin typeface="Times" pitchFamily="2" charset="0"/>
              </a:rPr>
              <a:t> </a:t>
            </a:r>
            <a:r>
              <a:rPr lang="en-US" altLang="zh-CN" dirty="0">
                <a:latin typeface="Times" pitchFamily="2" charset="0"/>
              </a:rPr>
              <a:t>(30%)</a:t>
            </a:r>
            <a:endParaRPr lang="en-US" dirty="0">
              <a:latin typeface="Times" pitchFamily="2" charset="0"/>
            </a:endParaRPr>
          </a:p>
          <a:p>
            <a:pPr lvl="1"/>
            <a:r>
              <a:rPr lang="en-US" dirty="0">
                <a:latin typeface="Times" pitchFamily="2" charset="0"/>
              </a:rPr>
              <a:t>Chapters 6, 7, 8, 9, 10, 11, 13</a:t>
            </a:r>
          </a:p>
        </p:txBody>
      </p:sp>
    </p:spTree>
    <p:extLst>
      <p:ext uri="{BB962C8B-B14F-4D97-AF65-F5344CB8AC3E}">
        <p14:creationId xmlns:p14="http://schemas.microsoft.com/office/powerpoint/2010/main" val="166080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Foundations: Logic and Proofs</a:t>
            </a:r>
          </a:p>
        </p:txBody>
      </p:sp>
      <p:sp>
        <p:nvSpPr>
          <p:cNvPr id="3" name="Subtitle 2"/>
          <p:cNvSpPr>
            <a:spLocks noGrp="1"/>
          </p:cNvSpPr>
          <p:nvPr>
            <p:ph type="subTitle" idx="1"/>
          </p:nvPr>
        </p:nvSpPr>
        <p:spPr/>
        <p:txBody>
          <a:bodyPr/>
          <a:lstStyle/>
          <a:p>
            <a:r>
              <a:rPr lang="en-US" dirty="0"/>
              <a:t>Chapter </a:t>
            </a:r>
            <a:r>
              <a:rPr lang="en-US" dirty="0">
                <a:latin typeface="Cambria Math" panose="02040503050406030204" pitchFamily="18" charset="0"/>
                <a:ea typeface="Cambria Math" panose="02040503050406030204" pitchFamily="18" charset="0"/>
              </a:rPr>
              <a:t>1</a:t>
            </a:r>
            <a:r>
              <a:rPr lang="en-US" dirty="0"/>
              <a:t>, Part I: Propositional Logic</a:t>
            </a:r>
          </a:p>
        </p:txBody>
      </p:sp>
      <p:sp>
        <p:nvSpPr>
          <p:cNvPr id="5" name="TextBox 4"/>
          <p:cNvSpPr txBox="1"/>
          <p:nvPr/>
        </p:nvSpPr>
        <p:spPr>
          <a:xfrm>
            <a:off x="2286000" y="4953000"/>
            <a:ext cx="4191000" cy="369332"/>
          </a:xfrm>
          <a:prstGeom prst="rect">
            <a:avLst/>
          </a:prstGeom>
          <a:noFill/>
        </p:spPr>
        <p:txBody>
          <a:bodyPr wrap="square" rtlCol="0">
            <a:spAutoFit/>
          </a:bodyPr>
          <a:lstStyle/>
          <a:p>
            <a:r>
              <a:rPr lang="en-US" dirty="0"/>
              <a:t>With Question/Answer Animations</a:t>
            </a:r>
          </a:p>
        </p:txBody>
      </p:sp>
      <p:sp>
        <p:nvSpPr>
          <p:cNvPr id="6" name="Text Box 3"/>
          <p:cNvSpPr txBox="1">
            <a:spLocks noChangeArrowheads="1"/>
          </p:cNvSpPr>
          <p:nvPr/>
        </p:nvSpPr>
        <p:spPr bwMode="auto">
          <a:xfrm>
            <a:off x="0" y="658022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Education.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fontScale="92500" lnSpcReduction="20000"/>
          </a:bodyPr>
          <a:lstStyle/>
          <a:p>
            <a:r>
              <a:rPr lang="en-US" dirty="0"/>
              <a:t>Propositional Logic</a:t>
            </a:r>
          </a:p>
          <a:p>
            <a:pPr lvl="1"/>
            <a:r>
              <a:rPr lang="en-US" dirty="0"/>
              <a:t>The Language of Propositions</a:t>
            </a:r>
          </a:p>
          <a:p>
            <a:pPr lvl="1"/>
            <a:r>
              <a:rPr lang="en-US" dirty="0"/>
              <a:t>Applications</a:t>
            </a:r>
          </a:p>
          <a:p>
            <a:pPr lvl="1"/>
            <a:r>
              <a:rPr lang="en-US" dirty="0"/>
              <a:t>Logical Equivalences</a:t>
            </a:r>
          </a:p>
          <a:p>
            <a:r>
              <a:rPr lang="en-US" dirty="0"/>
              <a:t>Predicate Logic</a:t>
            </a:r>
          </a:p>
          <a:p>
            <a:pPr lvl="1"/>
            <a:r>
              <a:rPr lang="en-US" dirty="0"/>
              <a:t>The Language of Quantifiers</a:t>
            </a:r>
          </a:p>
          <a:p>
            <a:pPr lvl="1"/>
            <a:r>
              <a:rPr lang="en-US" dirty="0"/>
              <a:t>Logical Equivalences</a:t>
            </a:r>
          </a:p>
          <a:p>
            <a:pPr lvl="1"/>
            <a:r>
              <a:rPr lang="en-US" dirty="0"/>
              <a:t>Nested Quantifiers</a:t>
            </a:r>
          </a:p>
          <a:p>
            <a:r>
              <a:rPr lang="en-US" dirty="0"/>
              <a:t>Proofs</a:t>
            </a:r>
          </a:p>
          <a:p>
            <a:pPr lvl="1"/>
            <a:r>
              <a:rPr lang="en-US" dirty="0"/>
              <a:t>Rules of Inference</a:t>
            </a:r>
          </a:p>
          <a:p>
            <a:pPr lvl="1"/>
            <a:r>
              <a:rPr lang="en-US" dirty="0"/>
              <a:t>Proof Methods</a:t>
            </a:r>
          </a:p>
          <a:p>
            <a:pPr lvl="1"/>
            <a:r>
              <a:rPr lang="en-US" dirty="0"/>
              <a:t>Proof Strategy</a:t>
            </a:r>
          </a:p>
          <a:p>
            <a:endParaRPr lang="en-US" dirty="0"/>
          </a:p>
          <a:p>
            <a:pPr lvl="1">
              <a:buNone/>
            </a:pPr>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Propositional Logic Summary</a:t>
            </a:r>
          </a:p>
        </p:txBody>
      </p:sp>
      <p:sp>
        <p:nvSpPr>
          <p:cNvPr id="3" name="Content Placeholder 2"/>
          <p:cNvSpPr>
            <a:spLocks noGrp="1"/>
          </p:cNvSpPr>
          <p:nvPr>
            <p:ph idx="1"/>
          </p:nvPr>
        </p:nvSpPr>
        <p:spPr/>
        <p:txBody>
          <a:bodyPr>
            <a:normAutofit fontScale="85000" lnSpcReduction="20000"/>
          </a:bodyPr>
          <a:lstStyle/>
          <a:p>
            <a:r>
              <a:rPr lang="en-US" dirty="0"/>
              <a:t>The Language of Propositions</a:t>
            </a:r>
          </a:p>
          <a:p>
            <a:pPr lvl="1"/>
            <a:r>
              <a:rPr lang="en-US" dirty="0"/>
              <a:t>Connectives</a:t>
            </a:r>
          </a:p>
          <a:p>
            <a:pPr lvl="1"/>
            <a:r>
              <a:rPr lang="en-US" dirty="0"/>
              <a:t>Truth Values</a:t>
            </a:r>
          </a:p>
          <a:p>
            <a:pPr lvl="1"/>
            <a:r>
              <a:rPr lang="en-US" dirty="0"/>
              <a:t>Truth Tables</a:t>
            </a:r>
          </a:p>
          <a:p>
            <a:r>
              <a:rPr lang="en-US" dirty="0"/>
              <a:t>Applications</a:t>
            </a:r>
          </a:p>
          <a:p>
            <a:pPr lvl="1"/>
            <a:r>
              <a:rPr lang="en-US" dirty="0"/>
              <a:t>Translating English Sentences</a:t>
            </a:r>
          </a:p>
          <a:p>
            <a:pPr lvl="1"/>
            <a:r>
              <a:rPr lang="en-US" dirty="0"/>
              <a:t>System Specifications</a:t>
            </a:r>
          </a:p>
          <a:p>
            <a:pPr lvl="1"/>
            <a:r>
              <a:rPr lang="en-US" dirty="0"/>
              <a:t>Logic Puzzles</a:t>
            </a:r>
          </a:p>
          <a:p>
            <a:pPr lvl="1"/>
            <a:r>
              <a:rPr lang="en-US" dirty="0"/>
              <a:t>Logic Circuits </a:t>
            </a:r>
          </a:p>
          <a:p>
            <a:r>
              <a:rPr lang="en-US" dirty="0"/>
              <a:t>Logical Equivalences</a:t>
            </a:r>
          </a:p>
          <a:p>
            <a:pPr lvl="1"/>
            <a:r>
              <a:rPr lang="en-US" dirty="0"/>
              <a:t>Important Equivalences</a:t>
            </a:r>
          </a:p>
          <a:p>
            <a:pPr lvl="1"/>
            <a:r>
              <a:rPr lang="en-US" dirty="0"/>
              <a:t>Showing Equivalence</a:t>
            </a:r>
          </a:p>
          <a:p>
            <a:pPr lvl="1"/>
            <a:r>
              <a:rPr lang="en-US" dirty="0" err="1"/>
              <a:t>Satisfiability</a:t>
            </a:r>
            <a:endParaRPr lang="en-US" dirty="0"/>
          </a:p>
          <a:p>
            <a:endParaRPr lang="en-US" dirty="0"/>
          </a:p>
          <a:p>
            <a:endParaRPr lang="en-US" dirty="0"/>
          </a:p>
          <a:p>
            <a:pPr lvl="1">
              <a:buNone/>
            </a:pPr>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Propositional Logic</a:t>
            </a:r>
          </a:p>
        </p:txBody>
      </p:sp>
      <p:sp>
        <p:nvSpPr>
          <p:cNvPr id="3" name="Subtitle 2"/>
          <p:cNvSpPr>
            <a:spLocks noGrp="1"/>
          </p:cNvSpPr>
          <p:nvPr>
            <p:ph type="subTitle" idx="1"/>
          </p:nvPr>
        </p:nvSpPr>
        <p:spPr/>
        <p:txBody>
          <a:bodyPr/>
          <a:lstStyle/>
          <a:p>
            <a:r>
              <a:rPr lang="en-US" dirty="0"/>
              <a:t>Section 1.1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Propositions</a:t>
            </a:r>
          </a:p>
          <a:p>
            <a:r>
              <a:rPr lang="en-US" dirty="0"/>
              <a:t>Connectives</a:t>
            </a:r>
          </a:p>
          <a:p>
            <a:pPr lvl="1"/>
            <a:r>
              <a:rPr lang="en-US" dirty="0"/>
              <a:t>Negation</a:t>
            </a:r>
          </a:p>
          <a:p>
            <a:pPr lvl="1"/>
            <a:r>
              <a:rPr lang="en-US" dirty="0"/>
              <a:t>Conjunction</a:t>
            </a:r>
          </a:p>
          <a:p>
            <a:pPr lvl="1"/>
            <a:r>
              <a:rPr lang="en-US" dirty="0"/>
              <a:t>Disjunction</a:t>
            </a:r>
          </a:p>
          <a:p>
            <a:pPr lvl="1"/>
            <a:r>
              <a:rPr lang="en-US" dirty="0"/>
              <a:t>Implication; </a:t>
            </a:r>
            <a:r>
              <a:rPr lang="en-US" dirty="0" err="1"/>
              <a:t>contrapositive</a:t>
            </a:r>
            <a:r>
              <a:rPr lang="en-US" dirty="0"/>
              <a:t>, inverse, converse</a:t>
            </a:r>
          </a:p>
          <a:p>
            <a:pPr lvl="1"/>
            <a:r>
              <a:rPr lang="en-US" dirty="0" err="1"/>
              <a:t>Biconditional</a:t>
            </a:r>
            <a:endParaRPr lang="en-US" dirty="0"/>
          </a:p>
          <a:p>
            <a:r>
              <a:rPr lang="en-US" dirty="0"/>
              <a:t>Truth Tables</a:t>
            </a:r>
          </a:p>
          <a:p>
            <a:endParaRPr lang="en-US" dirty="0"/>
          </a:p>
          <a:p>
            <a:pPr lvl="1">
              <a:buNone/>
            </a:pP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Propositions</a:t>
            </a:r>
          </a:p>
        </p:txBody>
      </p:sp>
      <p:sp>
        <p:nvSpPr>
          <p:cNvPr id="3" name="Content Placeholder 2"/>
          <p:cNvSpPr>
            <a:spLocks noGrp="1"/>
          </p:cNvSpPr>
          <p:nvPr>
            <p:ph idx="1"/>
          </p:nvPr>
        </p:nvSpPr>
        <p:spPr/>
        <p:txBody>
          <a:bodyPr>
            <a:normAutofit fontScale="85000" lnSpcReduction="10000"/>
          </a:bodyPr>
          <a:lstStyle/>
          <a:p>
            <a:r>
              <a:rPr lang="en-US" dirty="0"/>
              <a:t>A </a:t>
            </a:r>
            <a:r>
              <a:rPr lang="en-US" i="1" dirty="0">
                <a:solidFill>
                  <a:srgbClr val="FF0000"/>
                </a:solidFill>
              </a:rPr>
              <a:t>proposition</a:t>
            </a:r>
            <a:r>
              <a:rPr lang="en-US" dirty="0"/>
              <a:t> is a declarative sentence that is either true or false.</a:t>
            </a:r>
          </a:p>
          <a:p>
            <a:r>
              <a:rPr lang="en-US" dirty="0"/>
              <a:t>Examples of propositions:</a:t>
            </a:r>
          </a:p>
          <a:p>
            <a:pPr marL="880110" lvl="1" indent="-514350">
              <a:buFont typeface="+mj-lt"/>
              <a:buAutoNum type="alphaLcParenR"/>
            </a:pPr>
            <a:r>
              <a:rPr lang="en-US" dirty="0"/>
              <a:t>The Moon is made of green cheese.</a:t>
            </a:r>
          </a:p>
          <a:p>
            <a:pPr marL="880110" lvl="1" indent="-514350">
              <a:buFont typeface="+mj-lt"/>
              <a:buAutoNum type="alphaLcParenR"/>
            </a:pPr>
            <a:r>
              <a:rPr lang="en-US" dirty="0"/>
              <a:t>Trenton is the capital of New Jersey.</a:t>
            </a:r>
          </a:p>
          <a:p>
            <a:pPr marL="880110" lvl="1" indent="-514350">
              <a:buFont typeface="+mj-lt"/>
              <a:buAutoNum type="alphaLcParenR"/>
            </a:pPr>
            <a:r>
              <a:rPr lang="en-US" dirty="0"/>
              <a:t>Toronto is the capital of Canada.</a:t>
            </a:r>
          </a:p>
          <a:p>
            <a:pPr marL="880110" lvl="1" indent="-514350">
              <a:buFont typeface="+mj-lt"/>
              <a:buAutoNum type="alphaLcParenR"/>
            </a:pPr>
            <a:r>
              <a:rPr lang="en-US" dirty="0">
                <a:latin typeface="Cambria Math" panose="02040503050406030204" pitchFamily="18" charset="0"/>
                <a:ea typeface="Cambria Math" panose="02040503050406030204" pitchFamily="18" charset="0"/>
              </a:rPr>
              <a:t>1</a:t>
            </a:r>
            <a:r>
              <a:rPr lang="en-US" dirty="0"/>
              <a:t> + </a:t>
            </a:r>
            <a:r>
              <a:rPr lang="en-US" dirty="0">
                <a:latin typeface="Cambria Math" panose="02040503050406030204" pitchFamily="18" charset="0"/>
                <a:ea typeface="Cambria Math" panose="02040503050406030204" pitchFamily="18" charset="0"/>
              </a:rPr>
              <a:t>0</a:t>
            </a:r>
            <a:r>
              <a:rPr lang="en-US" dirty="0"/>
              <a:t> = </a:t>
            </a:r>
            <a:r>
              <a:rPr lang="en-US" dirty="0">
                <a:latin typeface="Cambria Math" panose="02040503050406030204" pitchFamily="18" charset="0"/>
                <a:ea typeface="Cambria Math" panose="02040503050406030204" pitchFamily="18" charset="0"/>
              </a:rPr>
              <a:t>1</a:t>
            </a:r>
          </a:p>
          <a:p>
            <a:pPr marL="880110" lvl="1" indent="-514350">
              <a:buFont typeface="+mj-lt"/>
              <a:buAutoNum type="alphaLcParenR"/>
            </a:pPr>
            <a:r>
              <a:rPr lang="en-US" dirty="0">
                <a:latin typeface="Cambria Math" panose="02040503050406030204" pitchFamily="18" charset="0"/>
                <a:ea typeface="Cambria Math" panose="02040503050406030204" pitchFamily="18" charset="0"/>
              </a:rPr>
              <a:t>0</a:t>
            </a:r>
            <a:r>
              <a:rPr lang="en-US" dirty="0"/>
              <a:t> + </a:t>
            </a:r>
            <a:r>
              <a:rPr lang="en-US" dirty="0">
                <a:latin typeface="Cambria Math" panose="02040503050406030204" pitchFamily="18" charset="0"/>
                <a:ea typeface="Cambria Math" panose="02040503050406030204" pitchFamily="18" charset="0"/>
              </a:rPr>
              <a:t>0</a:t>
            </a:r>
            <a:r>
              <a:rPr lang="en-US" dirty="0"/>
              <a:t> = </a:t>
            </a:r>
            <a:r>
              <a:rPr lang="en-US" dirty="0">
                <a:latin typeface="Cambria Math" panose="02040503050406030204" pitchFamily="18" charset="0"/>
                <a:ea typeface="Cambria Math" panose="02040503050406030204" pitchFamily="18" charset="0"/>
              </a:rPr>
              <a:t>2</a:t>
            </a:r>
          </a:p>
          <a:p>
            <a:r>
              <a:rPr lang="en-US" dirty="0"/>
              <a:t>Examples that are not propositions.</a:t>
            </a:r>
          </a:p>
          <a:p>
            <a:pPr marL="880110" lvl="1" indent="-514350">
              <a:buFont typeface="+mj-lt"/>
              <a:buAutoNum type="alphaLcParenR"/>
            </a:pPr>
            <a:r>
              <a:rPr lang="en-US" dirty="0"/>
              <a:t>Sit down!</a:t>
            </a:r>
          </a:p>
          <a:p>
            <a:pPr marL="880110" lvl="1" indent="-514350">
              <a:buFont typeface="+mj-lt"/>
              <a:buAutoNum type="alphaLcParenR"/>
            </a:pPr>
            <a:r>
              <a:rPr lang="en-US" dirty="0"/>
              <a:t>What time is it?</a:t>
            </a:r>
          </a:p>
          <a:p>
            <a:pPr marL="880110" lvl="1" indent="-514350">
              <a:buFont typeface="+mj-lt"/>
              <a:buAutoNum type="alphaLcParenR"/>
            </a:pPr>
            <a:r>
              <a:rPr lang="en-US" i="1" dirty="0"/>
              <a:t>x</a:t>
            </a:r>
            <a:r>
              <a:rPr lang="en-US" dirty="0"/>
              <a:t> + 1 = 2</a:t>
            </a:r>
          </a:p>
          <a:p>
            <a:pPr marL="880110" lvl="1" indent="-514350">
              <a:buFont typeface="+mj-lt"/>
              <a:buAutoNum type="alphaLcParenR"/>
            </a:pPr>
            <a:r>
              <a:rPr lang="en-US" i="1" dirty="0"/>
              <a:t>x</a:t>
            </a:r>
            <a:r>
              <a:rPr lang="en-US" dirty="0"/>
              <a:t> + </a:t>
            </a:r>
            <a:r>
              <a:rPr lang="en-US" i="1" dirty="0"/>
              <a:t>y </a:t>
            </a:r>
            <a:r>
              <a:rPr lang="en-US" dirty="0"/>
              <a:t>= </a:t>
            </a:r>
            <a:r>
              <a:rPr lang="en-US" i="1" dirty="0"/>
              <a:t>z</a:t>
            </a:r>
          </a:p>
          <a:p>
            <a:endParaRPr lang="en-US" dirty="0"/>
          </a:p>
        </p:txBody>
      </p:sp>
      <p:sp>
        <p:nvSpPr>
          <p:cNvPr id="4" name="文本框 3"/>
          <p:cNvSpPr txBox="1"/>
          <p:nvPr/>
        </p:nvSpPr>
        <p:spPr>
          <a:xfrm>
            <a:off x="6705600" y="6324600"/>
            <a:ext cx="3048000" cy="398780"/>
          </a:xfrm>
          <a:prstGeom prst="rect">
            <a:avLst/>
          </a:prstGeom>
          <a:noFill/>
        </p:spPr>
        <p:txBody>
          <a:bodyPr wrap="square" rtlCol="0">
            <a:spAutoFit/>
          </a:bodyPr>
          <a:lstStyle/>
          <a:p>
            <a:r>
              <a:rPr lang="en-US" sz="2000" i="1" dirty="0">
                <a:solidFill>
                  <a:srgbClr val="FF0000"/>
                </a:solidFill>
                <a:sym typeface="+mn-ea"/>
              </a:rPr>
              <a:t>proposition</a:t>
            </a:r>
            <a:r>
              <a:rPr lang="en-US" sz="2000" dirty="0">
                <a:sym typeface="+mn-ea"/>
              </a:rPr>
              <a:t>  </a:t>
            </a:r>
            <a:r>
              <a:rPr lang="zh-CN" altLang="en-US" sz="2000" dirty="0">
                <a:solidFill>
                  <a:srgbClr val="FF0000"/>
                </a:solidFill>
                <a:sym typeface="+mn-ea"/>
              </a:rPr>
              <a:t>命题</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Propositional Logic</a:t>
            </a:r>
          </a:p>
        </p:txBody>
      </p:sp>
      <p:sp>
        <p:nvSpPr>
          <p:cNvPr id="3" name="Content Placeholder 2"/>
          <p:cNvSpPr>
            <a:spLocks noGrp="1"/>
          </p:cNvSpPr>
          <p:nvPr>
            <p:ph idx="1"/>
          </p:nvPr>
        </p:nvSpPr>
        <p:spPr/>
        <p:txBody>
          <a:bodyPr>
            <a:normAutofit lnSpcReduction="10000"/>
          </a:bodyPr>
          <a:lstStyle/>
          <a:p>
            <a:r>
              <a:rPr lang="en-US" dirty="0"/>
              <a:t>Constructing Propositions</a:t>
            </a:r>
          </a:p>
          <a:p>
            <a:pPr lvl="1"/>
            <a:r>
              <a:rPr lang="en-US" dirty="0"/>
              <a:t>Propositional Variables: </a:t>
            </a:r>
            <a:r>
              <a:rPr lang="en-US" i="1" dirty="0"/>
              <a:t>p</a:t>
            </a:r>
            <a:r>
              <a:rPr lang="en-US" dirty="0"/>
              <a:t>, </a:t>
            </a:r>
            <a:r>
              <a:rPr lang="en-US" i="1" dirty="0"/>
              <a:t>q, r</a:t>
            </a:r>
            <a:r>
              <a:rPr lang="en-US" dirty="0"/>
              <a:t>, </a:t>
            </a:r>
            <a:r>
              <a:rPr lang="en-US" i="1" dirty="0"/>
              <a:t>s</a:t>
            </a:r>
            <a:r>
              <a:rPr lang="en-US" dirty="0"/>
              <a:t>, …</a:t>
            </a:r>
          </a:p>
          <a:p>
            <a:pPr lvl="1"/>
            <a:r>
              <a:rPr lang="en-US" dirty="0"/>
              <a:t>The proposition that is always true is denoted by </a:t>
            </a:r>
            <a:r>
              <a:rPr lang="en-US" b="1" dirty="0"/>
              <a:t>T</a:t>
            </a:r>
            <a:r>
              <a:rPr lang="en-US" dirty="0"/>
              <a:t> and the proposition that is always false is denoted by </a:t>
            </a:r>
            <a:r>
              <a:rPr lang="en-US" b="1" dirty="0"/>
              <a:t>F</a:t>
            </a:r>
            <a:r>
              <a:rPr lang="en-US" dirty="0"/>
              <a:t>.</a:t>
            </a:r>
          </a:p>
          <a:p>
            <a:pPr lvl="1"/>
            <a:r>
              <a:rPr lang="en-US" dirty="0"/>
              <a:t>Compound Propositions; constructed from logical connectives and other propositions</a:t>
            </a:r>
          </a:p>
          <a:p>
            <a:pPr lvl="2"/>
            <a:r>
              <a:rPr lang="en-US" dirty="0">
                <a:solidFill>
                  <a:srgbClr val="FF0000"/>
                </a:solidFill>
              </a:rPr>
              <a:t>Negation</a:t>
            </a:r>
            <a:r>
              <a:rPr lang="en-US" dirty="0"/>
              <a:t> </a:t>
            </a:r>
            <a:r>
              <a:rPr lang="en-US" dirty="0">
                <a:latin typeface="Cambria Math" panose="02040503050406030204"/>
                <a:ea typeface="Cambria Math" panose="02040503050406030204"/>
              </a:rPr>
              <a:t>¬</a:t>
            </a:r>
            <a:endParaRPr lang="en-US" dirty="0"/>
          </a:p>
          <a:p>
            <a:pPr lvl="2"/>
            <a:r>
              <a:rPr lang="en-US" dirty="0">
                <a:solidFill>
                  <a:srgbClr val="FF0000"/>
                </a:solidFill>
              </a:rPr>
              <a:t>Conjunction</a:t>
            </a:r>
            <a:r>
              <a:rPr lang="en-US" dirty="0"/>
              <a:t> </a:t>
            </a:r>
            <a:r>
              <a:rPr lang="en-US" dirty="0">
                <a:latin typeface="Cambria Math" panose="02040503050406030204" pitchFamily="18" charset="0"/>
                <a:ea typeface="Cambria Math" panose="02040503050406030204" pitchFamily="18" charset="0"/>
              </a:rPr>
              <a:t>∧</a:t>
            </a:r>
            <a:endParaRPr lang="en-US" dirty="0"/>
          </a:p>
          <a:p>
            <a:pPr lvl="2"/>
            <a:r>
              <a:rPr lang="en-US" dirty="0">
                <a:solidFill>
                  <a:srgbClr val="FF0000"/>
                </a:solidFill>
              </a:rPr>
              <a:t>Disjunction</a:t>
            </a:r>
            <a:r>
              <a:rPr lang="en-US" dirty="0"/>
              <a:t> </a:t>
            </a:r>
            <a:r>
              <a:rPr lang="en-US" dirty="0">
                <a:latin typeface="Cambria Math" panose="02040503050406030204" pitchFamily="18" charset="0"/>
                <a:ea typeface="Cambria Math" panose="02040503050406030204" pitchFamily="18" charset="0"/>
              </a:rPr>
              <a:t>∨</a:t>
            </a:r>
            <a:endParaRPr lang="en-US" dirty="0"/>
          </a:p>
          <a:p>
            <a:pPr lvl="2"/>
            <a:r>
              <a:rPr lang="en-US" dirty="0">
                <a:solidFill>
                  <a:srgbClr val="FF0000"/>
                </a:solidFill>
              </a:rPr>
              <a:t>Implication</a:t>
            </a:r>
            <a:r>
              <a:rPr lang="en-US" dirty="0"/>
              <a:t> </a:t>
            </a:r>
            <a:r>
              <a:rPr lang="en-US" sz="2400" dirty="0">
                <a:latin typeface="Cambria Math" panose="02040503050406030204"/>
                <a:ea typeface="Cambria Math" panose="02040503050406030204"/>
              </a:rPr>
              <a:t>→</a:t>
            </a:r>
            <a:endParaRPr lang="en-US" dirty="0"/>
          </a:p>
          <a:p>
            <a:pPr lvl="2"/>
            <a:r>
              <a:rPr lang="en-US" dirty="0" err="1">
                <a:solidFill>
                  <a:srgbClr val="FF0000"/>
                </a:solidFill>
              </a:rPr>
              <a:t>Biconditional</a:t>
            </a:r>
            <a:r>
              <a:rPr lang="en-US" dirty="0"/>
              <a:t> </a:t>
            </a:r>
            <a:r>
              <a:rPr lang="en-US" sz="2400" dirty="0">
                <a:latin typeface="Cambria Math" panose="02040503050406030204"/>
                <a:ea typeface="Cambria Math" panose="02040503050406030204"/>
              </a:rPr>
              <a:t>↔</a:t>
            </a:r>
            <a:endParaRPr lang="en-US" dirty="0"/>
          </a:p>
        </p:txBody>
      </p:sp>
      <p:sp>
        <p:nvSpPr>
          <p:cNvPr id="5" name="文本框 4"/>
          <p:cNvSpPr txBox="1"/>
          <p:nvPr/>
        </p:nvSpPr>
        <p:spPr>
          <a:xfrm>
            <a:off x="6248400" y="5257800"/>
            <a:ext cx="3048000" cy="1938020"/>
          </a:xfrm>
          <a:prstGeom prst="rect">
            <a:avLst/>
          </a:prstGeom>
          <a:noFill/>
        </p:spPr>
        <p:txBody>
          <a:bodyPr wrap="square" rtlCol="0">
            <a:spAutoFit/>
          </a:bodyPr>
          <a:lstStyle/>
          <a:p>
            <a:r>
              <a:rPr lang="en-US" sz="2000" dirty="0">
                <a:solidFill>
                  <a:srgbClr val="FF0000"/>
                </a:solidFill>
                <a:sym typeface="+mn-ea"/>
              </a:rPr>
              <a:t>Negation        </a:t>
            </a:r>
            <a:r>
              <a:rPr lang="zh-CN" altLang="en-US" sz="2000" dirty="0">
                <a:solidFill>
                  <a:srgbClr val="FF0000"/>
                </a:solidFill>
                <a:sym typeface="+mn-ea"/>
              </a:rPr>
              <a:t>否定</a:t>
            </a:r>
          </a:p>
          <a:p>
            <a:r>
              <a:rPr lang="en-US" sz="2000" dirty="0">
                <a:solidFill>
                  <a:srgbClr val="FF0000"/>
                </a:solidFill>
                <a:sym typeface="+mn-ea"/>
              </a:rPr>
              <a:t>Conjunction  </a:t>
            </a:r>
            <a:r>
              <a:rPr lang="zh-CN" altLang="en-US" sz="2000" dirty="0">
                <a:solidFill>
                  <a:srgbClr val="FF0000"/>
                </a:solidFill>
                <a:sym typeface="+mn-ea"/>
              </a:rPr>
              <a:t>合取</a:t>
            </a:r>
          </a:p>
          <a:p>
            <a:r>
              <a:rPr lang="en-US" sz="2000" dirty="0">
                <a:solidFill>
                  <a:srgbClr val="FF0000"/>
                </a:solidFill>
                <a:sym typeface="+mn-ea"/>
              </a:rPr>
              <a:t>Disjunction   </a:t>
            </a:r>
            <a:r>
              <a:rPr lang="zh-CN" altLang="en-US" sz="2000" dirty="0">
                <a:solidFill>
                  <a:srgbClr val="FF0000"/>
                </a:solidFill>
                <a:sym typeface="+mn-ea"/>
              </a:rPr>
              <a:t>析取</a:t>
            </a:r>
          </a:p>
          <a:p>
            <a:r>
              <a:rPr lang="en-US" sz="2000" dirty="0">
                <a:solidFill>
                  <a:srgbClr val="FF0000"/>
                </a:solidFill>
                <a:sym typeface="+mn-ea"/>
              </a:rPr>
              <a:t>Implication</a:t>
            </a:r>
            <a:r>
              <a:rPr lang="zh-CN" altLang="en-US" sz="2000" dirty="0">
                <a:solidFill>
                  <a:srgbClr val="FF0000"/>
                </a:solidFill>
                <a:sym typeface="+mn-ea"/>
              </a:rPr>
              <a:t> </a:t>
            </a:r>
            <a:r>
              <a:rPr lang="en-US" altLang="zh-CN" sz="2000" dirty="0">
                <a:solidFill>
                  <a:srgbClr val="FF0000"/>
                </a:solidFill>
                <a:sym typeface="+mn-ea"/>
              </a:rPr>
              <a:t>  </a:t>
            </a:r>
            <a:r>
              <a:rPr lang="zh-CN" altLang="en-US" sz="2000" dirty="0">
                <a:solidFill>
                  <a:srgbClr val="FF0000"/>
                </a:solidFill>
                <a:sym typeface="+mn-ea"/>
              </a:rPr>
              <a:t>蕴含</a:t>
            </a:r>
          </a:p>
          <a:p>
            <a:r>
              <a:rPr lang="en-US" sz="2000" dirty="0" err="1">
                <a:solidFill>
                  <a:srgbClr val="FF0000"/>
                </a:solidFill>
                <a:sym typeface="+mn-ea"/>
              </a:rPr>
              <a:t>Biconditional</a:t>
            </a:r>
            <a:r>
              <a:rPr lang="zh-CN" altLang="en-US" sz="2000" dirty="0">
                <a:solidFill>
                  <a:srgbClr val="FF0000"/>
                </a:solidFill>
                <a:sym typeface="+mn-ea"/>
              </a:rPr>
              <a:t> 双条件</a:t>
            </a:r>
          </a:p>
          <a:p>
            <a:endParaRPr lang="zh-CN" altLang="en-US" sz="2000" dirty="0">
              <a:solidFill>
                <a:srgbClr val="FF0000"/>
              </a:solidFill>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Compound Propositions: Negation</a:t>
            </a:r>
          </a:p>
        </p:txBody>
      </p:sp>
      <p:sp>
        <p:nvSpPr>
          <p:cNvPr id="3" name="Content Placeholder 2"/>
          <p:cNvSpPr>
            <a:spLocks noGrp="1"/>
          </p:cNvSpPr>
          <p:nvPr>
            <p:ph idx="1"/>
          </p:nvPr>
        </p:nvSpPr>
        <p:spPr/>
        <p:txBody>
          <a:bodyPr/>
          <a:lstStyle/>
          <a:p>
            <a:pPr marL="274320" lvl="1" indent="-274320">
              <a:buClr>
                <a:schemeClr val="accent3"/>
              </a:buClr>
              <a:buSzPct val="95000"/>
            </a:pPr>
            <a:r>
              <a:rPr lang="en-US" dirty="0"/>
              <a:t>The </a:t>
            </a:r>
            <a:r>
              <a:rPr lang="en-US" i="1" dirty="0"/>
              <a:t>negation</a:t>
            </a:r>
            <a:r>
              <a:rPr lang="en-US" dirty="0"/>
              <a:t> of a proposition  </a:t>
            </a:r>
            <a:r>
              <a:rPr lang="en-US" i="1" dirty="0">
                <a:latin typeface="Cambria Math" panose="02040503050406030204" pitchFamily="18" charset="0"/>
                <a:ea typeface="Cambria Math" panose="02040503050406030204" pitchFamily="18" charset="0"/>
              </a:rPr>
              <a:t>p</a:t>
            </a:r>
            <a:r>
              <a:rPr lang="en-US" dirty="0"/>
              <a:t>  is  denoted by  </a:t>
            </a:r>
            <a:r>
              <a:rPr lang="en-US" dirty="0">
                <a:latin typeface="Cambria Math" panose="02040503050406030204"/>
                <a:ea typeface="Cambria Math" panose="02040503050406030204"/>
              </a:rPr>
              <a:t>¬</a:t>
            </a:r>
            <a:r>
              <a:rPr lang="en-US" i="1" dirty="0">
                <a:latin typeface="Cambria Math" panose="02040503050406030204" pitchFamily="18" charset="0"/>
                <a:ea typeface="Cambria Math" panose="02040503050406030204" pitchFamily="18" charset="0"/>
              </a:rPr>
              <a:t>p</a:t>
            </a:r>
            <a:r>
              <a:rPr lang="en-US" dirty="0"/>
              <a:t>  and has this truth table:</a:t>
            </a:r>
          </a:p>
          <a:p>
            <a:pPr marL="274320" lvl="1" indent="-274320">
              <a:buClr>
                <a:schemeClr val="accent3"/>
              </a:buClr>
              <a:buSzPct val="95000"/>
            </a:pPr>
            <a:endParaRPr lang="en-US" dirty="0"/>
          </a:p>
          <a:p>
            <a:pPr marL="274320" lvl="1" indent="-274320">
              <a:buClr>
                <a:schemeClr val="accent3"/>
              </a:buClr>
              <a:buSzPct val="95000"/>
            </a:pPr>
            <a:endParaRPr lang="en-US" dirty="0"/>
          </a:p>
          <a:p>
            <a:endParaRPr lang="en-US" b="1" dirty="0"/>
          </a:p>
          <a:p>
            <a:endParaRPr lang="en-US" b="1" dirty="0"/>
          </a:p>
          <a:p>
            <a:r>
              <a:rPr lang="en-US" b="1" dirty="0"/>
              <a:t>Example</a:t>
            </a:r>
            <a:r>
              <a:rPr lang="en-US" dirty="0"/>
              <a:t>: If </a:t>
            </a:r>
            <a:r>
              <a:rPr lang="en-US" i="1" dirty="0">
                <a:latin typeface="Cambria Math" panose="02040503050406030204" pitchFamily="18" charset="0"/>
                <a:ea typeface="Cambria Math" panose="02040503050406030204" pitchFamily="18" charset="0"/>
              </a:rPr>
              <a:t>p</a:t>
            </a:r>
            <a:r>
              <a:rPr lang="en-US" dirty="0"/>
              <a:t>   denotes “The earth is round.”, then </a:t>
            </a:r>
            <a:r>
              <a:rPr lang="en-US" dirty="0">
                <a:latin typeface="Cambria Math" panose="02040503050406030204"/>
                <a:ea typeface="Cambria Math" panose="02040503050406030204"/>
              </a:rPr>
              <a:t>¬</a:t>
            </a:r>
            <a:r>
              <a:rPr lang="en-US" i="1" dirty="0">
                <a:latin typeface="Cambria Math" panose="02040503050406030204" pitchFamily="18" charset="0"/>
                <a:ea typeface="Cambria Math" panose="02040503050406030204" pitchFamily="18" charset="0"/>
              </a:rPr>
              <a:t>p</a:t>
            </a:r>
            <a:r>
              <a:rPr lang="en-US" dirty="0"/>
              <a:t>     denotes “It is not the case that the earth is round,” or more simply “The earth is not round.”  </a:t>
            </a:r>
          </a:p>
        </p:txBody>
      </p:sp>
      <p:graphicFrame>
        <p:nvGraphicFramePr>
          <p:cNvPr id="6" name="Content Placeholder 3"/>
          <p:cNvGraphicFramePr/>
          <p:nvPr/>
        </p:nvGraphicFramePr>
        <p:xfrm>
          <a:off x="1828800" y="2971800"/>
          <a:ext cx="5638800" cy="111252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0840">
                <a:tc>
                  <a:txBody>
                    <a:bodyPr/>
                    <a:lstStyle/>
                    <a:p>
                      <a:r>
                        <a:rPr lang="en-US" b="0" i="1" dirty="0">
                          <a:latin typeface="Cambria Math" panose="02040503050406030204" pitchFamily="18" charset="0"/>
                          <a:ea typeface="Cambria Math" panose="02040503050406030204" pitchFamily="18" charset="0"/>
                        </a:rPr>
                        <a:t>p</a:t>
                      </a:r>
                    </a:p>
                  </a:txBody>
                  <a:tcPr/>
                </a:tc>
                <a:tc>
                  <a:txBody>
                    <a:bodyPr/>
                    <a:lstStyle/>
                    <a:p>
                      <a:r>
                        <a:rPr lang="en-US" dirty="0">
                          <a:latin typeface="Cambria Math" panose="02040503050406030204"/>
                          <a:ea typeface="Cambria Math" panose="02040503050406030204"/>
                        </a:rPr>
                        <a:t>¬</a:t>
                      </a:r>
                      <a:r>
                        <a:rPr lang="en-US" i="1" dirty="0">
                          <a:latin typeface="Cambria Math" panose="02040503050406030204" pitchFamily="18" charset="0"/>
                          <a:ea typeface="Cambria Math" panose="02040503050406030204" pitchFamily="18" charset="0"/>
                        </a:rPr>
                        <a:t>p</a:t>
                      </a:r>
                      <a:r>
                        <a:rPr lang="en-US" dirty="0"/>
                        <a:t> </a:t>
                      </a:r>
                    </a:p>
                  </a:txBody>
                  <a:tcPr/>
                </a:tc>
                <a:extLst>
                  <a:ext uri="{0D108BD9-81ED-4DB2-BD59-A6C34878D82A}">
                    <a16:rowId xmlns:a16="http://schemas.microsoft.com/office/drawing/2014/main" val="10000"/>
                  </a:ext>
                </a:extLst>
              </a:tr>
              <a:tr h="370840">
                <a:tc>
                  <a:txBody>
                    <a:bodyPr/>
                    <a:lstStyle/>
                    <a:p>
                      <a:r>
                        <a:rPr lang="en-US" dirty="0"/>
                        <a:t>T</a:t>
                      </a:r>
                    </a:p>
                  </a:txBody>
                  <a:tcPr/>
                </a:tc>
                <a:tc>
                  <a:txBody>
                    <a:bodyPr/>
                    <a:lstStyle/>
                    <a:p>
                      <a:r>
                        <a:rPr lang="en-US" dirty="0"/>
                        <a:t>F</a:t>
                      </a:r>
                    </a:p>
                  </a:txBody>
                  <a:tcPr/>
                </a:tc>
                <a:extLst>
                  <a:ext uri="{0D108BD9-81ED-4DB2-BD59-A6C34878D82A}">
                    <a16:rowId xmlns:a16="http://schemas.microsoft.com/office/drawing/2014/main" val="10001"/>
                  </a:ext>
                </a:extLst>
              </a:tr>
              <a:tr h="370840">
                <a:tc>
                  <a:txBody>
                    <a:bodyPr/>
                    <a:lstStyle/>
                    <a:p>
                      <a:r>
                        <a:rPr lang="en-US" dirty="0"/>
                        <a:t>F</a:t>
                      </a:r>
                    </a:p>
                  </a:txBody>
                  <a:tcPr/>
                </a:tc>
                <a:tc>
                  <a:txBody>
                    <a:bodyPr/>
                    <a:lstStyle/>
                    <a:p>
                      <a:r>
                        <a:rPr lang="en-US" dirty="0"/>
                        <a:t>T</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Discrete Mathematics?</a:t>
            </a:r>
          </a:p>
        </p:txBody>
      </p:sp>
      <p:sp>
        <p:nvSpPr>
          <p:cNvPr id="3" name="Content Placeholder 2"/>
          <p:cNvSpPr>
            <a:spLocks noGrp="1"/>
          </p:cNvSpPr>
          <p:nvPr>
            <p:ph idx="1"/>
          </p:nvPr>
        </p:nvSpPr>
        <p:spPr/>
        <p:txBody>
          <a:bodyPr>
            <a:normAutofit fontScale="92500" lnSpcReduction="10000"/>
          </a:bodyPr>
          <a:lstStyle/>
          <a:p>
            <a:r>
              <a:rPr lang="en-US" dirty="0"/>
              <a:t>Discrete mathematics is the part of mathematics devoted to the study of discrete (as opposed to continuous) objects.</a:t>
            </a:r>
          </a:p>
          <a:p>
            <a:r>
              <a:rPr lang="en-US" dirty="0"/>
              <a:t>Calculus deals with continuous objects and is not part of discrete mathematics.  </a:t>
            </a:r>
          </a:p>
          <a:p>
            <a:r>
              <a:rPr lang="en-US" dirty="0"/>
              <a:t>Examples of discrete objects: integers, steps taken by a computer program, distinct paths to travel from point A to point B on a map along a road network, ways to pick a winning set of numbers in a lottery.</a:t>
            </a:r>
          </a:p>
          <a:p>
            <a:r>
              <a:rPr lang="en-US" dirty="0"/>
              <a:t>A course in discrete mathematics provides the mathematical background needed for all subsequent courses in computer science and for all subsequent courses in the many branches of discrete mathematics.</a:t>
            </a:r>
          </a:p>
        </p:txBody>
      </p:sp>
    </p:spTree>
    <p:extLst>
      <p:ext uri="{BB962C8B-B14F-4D97-AF65-F5344CB8AC3E}">
        <p14:creationId xmlns:p14="http://schemas.microsoft.com/office/powerpoint/2010/main" val="3490249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Conjunction</a:t>
            </a:r>
          </a:p>
        </p:txBody>
      </p:sp>
      <p:sp>
        <p:nvSpPr>
          <p:cNvPr id="3" name="Content Placeholder 2"/>
          <p:cNvSpPr>
            <a:spLocks noGrp="1"/>
          </p:cNvSpPr>
          <p:nvPr>
            <p:ph idx="1"/>
          </p:nvPr>
        </p:nvSpPr>
        <p:spPr/>
        <p:txBody>
          <a:bodyPr>
            <a:normAutofit lnSpcReduction="10000"/>
          </a:bodyPr>
          <a:lstStyle/>
          <a:p>
            <a:r>
              <a:rPr lang="en-US" dirty="0"/>
              <a:t>The </a:t>
            </a:r>
            <a:r>
              <a:rPr lang="en-US" i="1" dirty="0"/>
              <a:t>conjunction</a:t>
            </a:r>
            <a:r>
              <a:rPr lang="en-US" dirty="0"/>
              <a:t> of propositions  </a:t>
            </a:r>
            <a:r>
              <a:rPr lang="en-US" i="1" dirty="0">
                <a:latin typeface="Cambria Math" panose="02040503050406030204" pitchFamily="18" charset="0"/>
                <a:ea typeface="Cambria Math" panose="02040503050406030204" pitchFamily="18" charset="0"/>
              </a:rPr>
              <a:t>p</a:t>
            </a:r>
            <a:r>
              <a:rPr lang="en-US" dirty="0"/>
              <a:t>  and  </a:t>
            </a:r>
            <a:r>
              <a:rPr lang="en-US" i="1" dirty="0">
                <a:latin typeface="Cambria Math" panose="02040503050406030204" pitchFamily="18" charset="0"/>
                <a:ea typeface="Cambria Math" panose="02040503050406030204" pitchFamily="18" charset="0"/>
              </a:rPr>
              <a:t>q</a:t>
            </a:r>
            <a:r>
              <a:rPr lang="en-US" dirty="0"/>
              <a:t>  is denoted by </a:t>
            </a:r>
            <a:r>
              <a:rPr lang="en-US" i="1" dirty="0">
                <a:latin typeface="Cambria Math" panose="02040503050406030204" pitchFamily="18" charset="0"/>
                <a:ea typeface="Cambria Math" panose="02040503050406030204" pitchFamily="18" charset="0"/>
              </a:rPr>
              <a:t>p </a:t>
            </a:r>
            <a:r>
              <a:rPr lang="en-US" dirty="0">
                <a:latin typeface="Cambria Math" panose="02040503050406030204" pitchFamily="18" charset="0"/>
                <a:ea typeface="Cambria Math" panose="02040503050406030204" pitchFamily="18" charset="0"/>
              </a:rPr>
              <a:t>∧ </a:t>
            </a:r>
            <a:r>
              <a:rPr lang="en-US" i="1" dirty="0">
                <a:latin typeface="Cambria Math" panose="02040503050406030204" pitchFamily="18" charset="0"/>
                <a:ea typeface="Cambria Math" panose="02040503050406030204" pitchFamily="18" charset="0"/>
              </a:rPr>
              <a:t>q  </a:t>
            </a:r>
            <a:r>
              <a:rPr lang="en-US" dirty="0"/>
              <a:t>and has this truth table:</a:t>
            </a:r>
          </a:p>
          <a:p>
            <a:endParaRPr lang="en-US" dirty="0"/>
          </a:p>
          <a:p>
            <a:endParaRPr lang="en-US" dirty="0"/>
          </a:p>
          <a:p>
            <a:endParaRPr lang="en-US" dirty="0"/>
          </a:p>
          <a:p>
            <a:endParaRPr lang="en-US" dirty="0"/>
          </a:p>
          <a:p>
            <a:endParaRPr lang="en-US" b="1" dirty="0"/>
          </a:p>
          <a:p>
            <a:r>
              <a:rPr lang="en-US" b="1" dirty="0"/>
              <a:t>Example</a:t>
            </a:r>
            <a:r>
              <a:rPr lang="en-US" dirty="0"/>
              <a:t>:  If </a:t>
            </a:r>
            <a:r>
              <a:rPr lang="en-US" i="1" dirty="0">
                <a:latin typeface="Cambria Math" panose="02040503050406030204" pitchFamily="18" charset="0"/>
                <a:ea typeface="Cambria Math" panose="02040503050406030204" pitchFamily="18" charset="0"/>
              </a:rPr>
              <a:t>p</a:t>
            </a:r>
            <a:r>
              <a:rPr lang="en-US" dirty="0"/>
              <a:t>  denotes “I am at home.” and </a:t>
            </a:r>
            <a:r>
              <a:rPr lang="en-US" i="1" dirty="0">
                <a:latin typeface="Cambria Math" panose="02040503050406030204" pitchFamily="18" charset="0"/>
                <a:ea typeface="Cambria Math" panose="02040503050406030204" pitchFamily="18" charset="0"/>
              </a:rPr>
              <a:t>q</a:t>
            </a:r>
            <a:r>
              <a:rPr lang="en-US" dirty="0"/>
              <a:t>  denotes “It is raining.” then </a:t>
            </a:r>
            <a:r>
              <a:rPr lang="en-US" i="1" dirty="0">
                <a:latin typeface="Cambria Math" panose="02040503050406030204" pitchFamily="18" charset="0"/>
                <a:ea typeface="Cambria Math" panose="02040503050406030204" pitchFamily="18" charset="0"/>
              </a:rPr>
              <a:t>p </a:t>
            </a:r>
            <a:r>
              <a:rPr lang="en-US" dirty="0">
                <a:latin typeface="Cambria Math" panose="02040503050406030204" pitchFamily="18" charset="0"/>
                <a:ea typeface="Cambria Math" panose="02040503050406030204" pitchFamily="18" charset="0"/>
              </a:rPr>
              <a:t>∧</a:t>
            </a:r>
            <a:r>
              <a:rPr lang="en-US" i="1" dirty="0">
                <a:latin typeface="Cambria Math" panose="02040503050406030204" pitchFamily="18" charset="0"/>
                <a:ea typeface="Cambria Math" panose="02040503050406030204" pitchFamily="18" charset="0"/>
              </a:rPr>
              <a:t>q</a:t>
            </a:r>
            <a:r>
              <a:rPr lang="en-US" dirty="0"/>
              <a:t>   denotes “I am at home and it is raining.”</a:t>
            </a:r>
          </a:p>
        </p:txBody>
      </p:sp>
      <p:graphicFrame>
        <p:nvGraphicFramePr>
          <p:cNvPr id="10" name="Content Placeholder 3"/>
          <p:cNvGraphicFramePr/>
          <p:nvPr/>
        </p:nvGraphicFramePr>
        <p:xfrm>
          <a:off x="1295400" y="2819400"/>
          <a:ext cx="6096000" cy="1828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04800">
                <a:tc>
                  <a:txBody>
                    <a:bodyPr/>
                    <a:lstStyle/>
                    <a:p>
                      <a:r>
                        <a:rPr lang="en-US" i="1" dirty="0">
                          <a:latin typeface="Cambria Math" panose="02040503050406030204" pitchFamily="18" charset="0"/>
                          <a:ea typeface="Cambria Math" panose="02040503050406030204" pitchFamily="18" charset="0"/>
                        </a:rPr>
                        <a:t>p</a:t>
                      </a:r>
                      <a:endParaRPr lang="en-US" dirty="0"/>
                    </a:p>
                  </a:txBody>
                  <a:tcPr marL="91441" marR="91441"/>
                </a:tc>
                <a:tc>
                  <a:txBody>
                    <a:bodyPr/>
                    <a:lstStyle/>
                    <a:p>
                      <a:r>
                        <a:rPr lang="en-US" i="1" dirty="0">
                          <a:latin typeface="Cambria Math" panose="02040503050406030204" pitchFamily="18" charset="0"/>
                          <a:ea typeface="Cambria Math" panose="02040503050406030204" pitchFamily="18" charset="0"/>
                        </a:rPr>
                        <a:t>q</a:t>
                      </a:r>
                      <a:endParaRPr lang="en-US" dirty="0"/>
                    </a:p>
                  </a:txBody>
                  <a:tcPr marL="91441" marR="91441"/>
                </a:tc>
                <a:tc>
                  <a:txBody>
                    <a:bodyPr/>
                    <a:lstStyle/>
                    <a:p>
                      <a:r>
                        <a:rPr lang="en-US" i="1" baseline="0" dirty="0">
                          <a:latin typeface="Cambria Math" panose="02040503050406030204" pitchFamily="18" charset="0"/>
                          <a:ea typeface="Cambria Math" panose="02040503050406030204" pitchFamily="18" charset="0"/>
                        </a:rPr>
                        <a:t>p </a:t>
                      </a:r>
                      <a:r>
                        <a:rPr lang="en-US" dirty="0">
                          <a:latin typeface="Cambria Math" panose="02040503050406030204" pitchFamily="18" charset="0"/>
                          <a:ea typeface="Cambria Math" panose="02040503050406030204" pitchFamily="18" charset="0"/>
                        </a:rPr>
                        <a:t>∧ </a:t>
                      </a:r>
                      <a:r>
                        <a:rPr lang="en-US" i="1" dirty="0">
                          <a:latin typeface="Cambria Math" panose="02040503050406030204" pitchFamily="18" charset="0"/>
                          <a:ea typeface="Cambria Math" panose="02040503050406030204" pitchFamily="18" charset="0"/>
                        </a:rPr>
                        <a:t>q </a:t>
                      </a:r>
                      <a:endParaRPr lang="en-US" dirty="0"/>
                    </a:p>
                  </a:txBody>
                  <a:tcPr marL="91441" marR="91441"/>
                </a:tc>
                <a:extLst>
                  <a:ext uri="{0D108BD9-81ED-4DB2-BD59-A6C34878D82A}">
                    <a16:rowId xmlns:a16="http://schemas.microsoft.com/office/drawing/2014/main" val="10000"/>
                  </a:ext>
                </a:extLst>
              </a:tr>
              <a:tr h="304800">
                <a:tc>
                  <a:txBody>
                    <a:bodyPr/>
                    <a:lstStyle/>
                    <a:p>
                      <a:r>
                        <a:rPr lang="en-US" dirty="0"/>
                        <a:t>T</a:t>
                      </a:r>
                    </a:p>
                  </a:txBody>
                  <a:tcPr marL="91441" marR="91441"/>
                </a:tc>
                <a:tc>
                  <a:txBody>
                    <a:bodyPr/>
                    <a:lstStyle/>
                    <a:p>
                      <a:r>
                        <a:rPr lang="en-US" dirty="0"/>
                        <a:t>T</a:t>
                      </a:r>
                    </a:p>
                  </a:txBody>
                  <a:tcPr marL="91441" marR="91441"/>
                </a:tc>
                <a:tc>
                  <a:txBody>
                    <a:bodyPr/>
                    <a:lstStyle/>
                    <a:p>
                      <a:r>
                        <a:rPr lang="en-US" dirty="0"/>
                        <a:t>T</a:t>
                      </a:r>
                    </a:p>
                  </a:txBody>
                  <a:tcPr marL="91441" marR="91441"/>
                </a:tc>
                <a:extLst>
                  <a:ext uri="{0D108BD9-81ED-4DB2-BD59-A6C34878D82A}">
                    <a16:rowId xmlns:a16="http://schemas.microsoft.com/office/drawing/2014/main" val="10001"/>
                  </a:ext>
                </a:extLst>
              </a:tr>
              <a:tr h="304800">
                <a:tc>
                  <a:txBody>
                    <a:bodyPr/>
                    <a:lstStyle/>
                    <a:p>
                      <a:r>
                        <a:rPr lang="en-US" dirty="0"/>
                        <a:t>T</a:t>
                      </a:r>
                    </a:p>
                  </a:txBody>
                  <a:tcPr marL="91441" marR="91441"/>
                </a:tc>
                <a:tc>
                  <a:txBody>
                    <a:bodyPr/>
                    <a:lstStyle/>
                    <a:p>
                      <a:r>
                        <a:rPr lang="en-US" dirty="0"/>
                        <a:t>F</a:t>
                      </a:r>
                    </a:p>
                  </a:txBody>
                  <a:tcPr marL="91441" marR="91441"/>
                </a:tc>
                <a:tc>
                  <a:txBody>
                    <a:bodyPr/>
                    <a:lstStyle/>
                    <a:p>
                      <a:r>
                        <a:rPr lang="en-US" dirty="0"/>
                        <a:t>F</a:t>
                      </a:r>
                    </a:p>
                  </a:txBody>
                  <a:tcPr marL="91441" marR="91441"/>
                </a:tc>
                <a:extLst>
                  <a:ext uri="{0D108BD9-81ED-4DB2-BD59-A6C34878D82A}">
                    <a16:rowId xmlns:a16="http://schemas.microsoft.com/office/drawing/2014/main" val="10002"/>
                  </a:ext>
                </a:extLst>
              </a:tr>
              <a:tr h="304800">
                <a:tc>
                  <a:txBody>
                    <a:bodyPr/>
                    <a:lstStyle/>
                    <a:p>
                      <a:r>
                        <a:rPr lang="en-US" dirty="0"/>
                        <a:t>F</a:t>
                      </a:r>
                    </a:p>
                  </a:txBody>
                  <a:tcPr marL="91441" marR="91441"/>
                </a:tc>
                <a:tc>
                  <a:txBody>
                    <a:bodyPr/>
                    <a:lstStyle/>
                    <a:p>
                      <a:r>
                        <a:rPr lang="en-US" dirty="0"/>
                        <a:t>T</a:t>
                      </a:r>
                    </a:p>
                  </a:txBody>
                  <a:tcPr marL="91441" marR="91441"/>
                </a:tc>
                <a:tc>
                  <a:txBody>
                    <a:bodyPr/>
                    <a:lstStyle/>
                    <a:p>
                      <a:r>
                        <a:rPr lang="en-US" dirty="0"/>
                        <a:t>F</a:t>
                      </a:r>
                    </a:p>
                  </a:txBody>
                  <a:tcPr marL="91441" marR="91441"/>
                </a:tc>
                <a:extLst>
                  <a:ext uri="{0D108BD9-81ED-4DB2-BD59-A6C34878D82A}">
                    <a16:rowId xmlns:a16="http://schemas.microsoft.com/office/drawing/2014/main" val="10003"/>
                  </a:ext>
                </a:extLst>
              </a:tr>
              <a:tr h="304800">
                <a:tc>
                  <a:txBody>
                    <a:bodyPr/>
                    <a:lstStyle/>
                    <a:p>
                      <a:r>
                        <a:rPr lang="en-US" dirty="0"/>
                        <a:t>F</a:t>
                      </a:r>
                    </a:p>
                  </a:txBody>
                  <a:tcPr marL="91441" marR="91441"/>
                </a:tc>
                <a:tc>
                  <a:txBody>
                    <a:bodyPr/>
                    <a:lstStyle/>
                    <a:p>
                      <a:r>
                        <a:rPr lang="en-US" dirty="0"/>
                        <a:t>F</a:t>
                      </a:r>
                    </a:p>
                  </a:txBody>
                  <a:tcPr marL="91441" marR="91441"/>
                </a:tc>
                <a:tc>
                  <a:txBody>
                    <a:bodyPr/>
                    <a:lstStyle/>
                    <a:p>
                      <a:r>
                        <a:rPr lang="en-US" dirty="0"/>
                        <a:t>F</a:t>
                      </a:r>
                    </a:p>
                  </a:txBody>
                  <a:tcPr marL="91441" marR="91441"/>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Disjunction</a:t>
            </a:r>
          </a:p>
        </p:txBody>
      </p:sp>
      <p:sp>
        <p:nvSpPr>
          <p:cNvPr id="3" name="Content Placeholder 2"/>
          <p:cNvSpPr>
            <a:spLocks noGrp="1"/>
          </p:cNvSpPr>
          <p:nvPr>
            <p:ph idx="1"/>
          </p:nvPr>
        </p:nvSpPr>
        <p:spPr>
          <a:xfrm>
            <a:off x="457200" y="1935480"/>
            <a:ext cx="8229600" cy="4693920"/>
          </a:xfrm>
        </p:spPr>
        <p:txBody>
          <a:bodyPr/>
          <a:lstStyle/>
          <a:p>
            <a:r>
              <a:rPr lang="en-US" dirty="0"/>
              <a:t>The </a:t>
            </a:r>
            <a:r>
              <a:rPr lang="en-US" i="1" dirty="0"/>
              <a:t>disjunction</a:t>
            </a:r>
            <a:r>
              <a:rPr lang="en-US" dirty="0"/>
              <a:t> of propositions  </a:t>
            </a:r>
            <a:r>
              <a:rPr lang="en-US" i="1" dirty="0">
                <a:latin typeface="Cambria Math" panose="02040503050406030204" pitchFamily="18" charset="0"/>
                <a:ea typeface="Cambria Math" panose="02040503050406030204" pitchFamily="18" charset="0"/>
              </a:rPr>
              <a:t>p</a:t>
            </a:r>
            <a:r>
              <a:rPr lang="en-US" dirty="0"/>
              <a:t>  and </a:t>
            </a:r>
            <a:r>
              <a:rPr lang="en-US" i="1" dirty="0">
                <a:latin typeface="Cambria Math" panose="02040503050406030204" pitchFamily="18" charset="0"/>
                <a:ea typeface="Cambria Math" panose="02040503050406030204" pitchFamily="18" charset="0"/>
              </a:rPr>
              <a:t>q</a:t>
            </a:r>
            <a:r>
              <a:rPr lang="en-US" dirty="0"/>
              <a:t>   is denoted by  </a:t>
            </a:r>
            <a:r>
              <a:rPr lang="en-US" i="1" dirty="0">
                <a:latin typeface="Cambria Math" panose="02040503050406030204" pitchFamily="18" charset="0"/>
                <a:ea typeface="Cambria Math" panose="02040503050406030204" pitchFamily="18" charset="0"/>
              </a:rPr>
              <a:t>p </a:t>
            </a:r>
            <a:r>
              <a:rPr lang="en-US" dirty="0">
                <a:latin typeface="Cambria Math" panose="02040503050406030204" pitchFamily="18" charset="0"/>
                <a:ea typeface="Cambria Math" panose="02040503050406030204" pitchFamily="18" charset="0"/>
              </a:rPr>
              <a:t>∨</a:t>
            </a:r>
            <a:r>
              <a:rPr lang="en-US" i="1" dirty="0">
                <a:latin typeface="Cambria Math" panose="02040503050406030204" pitchFamily="18" charset="0"/>
                <a:ea typeface="Cambria Math" panose="02040503050406030204" pitchFamily="18" charset="0"/>
              </a:rPr>
              <a:t>q</a:t>
            </a:r>
            <a:r>
              <a:rPr lang="en-US" dirty="0"/>
              <a:t> and has this truth table:</a:t>
            </a:r>
          </a:p>
          <a:p>
            <a:endParaRPr lang="en-US" dirty="0"/>
          </a:p>
          <a:p>
            <a:endParaRPr lang="en-US" dirty="0"/>
          </a:p>
          <a:p>
            <a:endParaRPr lang="en-US" dirty="0"/>
          </a:p>
          <a:p>
            <a:pPr>
              <a:buNone/>
            </a:pPr>
            <a:endParaRPr lang="en-US" b="1" dirty="0"/>
          </a:p>
          <a:p>
            <a:endParaRPr lang="en-US" b="1" dirty="0"/>
          </a:p>
          <a:p>
            <a:r>
              <a:rPr lang="en-US" b="1" dirty="0"/>
              <a:t>Example</a:t>
            </a:r>
            <a:r>
              <a:rPr lang="en-US" dirty="0"/>
              <a:t>:  If </a:t>
            </a:r>
            <a:r>
              <a:rPr lang="en-US" i="1" dirty="0">
                <a:latin typeface="Cambria Math" panose="02040503050406030204" pitchFamily="18" charset="0"/>
                <a:ea typeface="Cambria Math" panose="02040503050406030204" pitchFamily="18" charset="0"/>
              </a:rPr>
              <a:t>p</a:t>
            </a:r>
            <a:r>
              <a:rPr lang="en-US" dirty="0"/>
              <a:t>  denotes “I am at home.” and </a:t>
            </a:r>
            <a:r>
              <a:rPr lang="en-US" i="1" dirty="0">
                <a:latin typeface="Cambria Math" panose="02040503050406030204" pitchFamily="18" charset="0"/>
                <a:ea typeface="Cambria Math" panose="02040503050406030204" pitchFamily="18" charset="0"/>
              </a:rPr>
              <a:t>q</a:t>
            </a:r>
            <a:r>
              <a:rPr lang="en-US" dirty="0"/>
              <a:t>  denotes “It is raining.” then </a:t>
            </a:r>
            <a:r>
              <a:rPr lang="en-US" i="1" dirty="0">
                <a:latin typeface="Cambria Math" panose="02040503050406030204" pitchFamily="18" charset="0"/>
                <a:ea typeface="Cambria Math" panose="02040503050406030204" pitchFamily="18" charset="0"/>
              </a:rPr>
              <a:t>p </a:t>
            </a:r>
            <a:r>
              <a:rPr lang="en-US" dirty="0">
                <a:latin typeface="Cambria Math" panose="02040503050406030204" pitchFamily="18" charset="0"/>
                <a:ea typeface="Cambria Math" panose="02040503050406030204" pitchFamily="18" charset="0"/>
              </a:rPr>
              <a:t>∨</a:t>
            </a:r>
            <a:r>
              <a:rPr lang="en-US" i="1" dirty="0">
                <a:latin typeface="Cambria Math" panose="02040503050406030204" pitchFamily="18" charset="0"/>
                <a:ea typeface="Cambria Math" panose="02040503050406030204" pitchFamily="18" charset="0"/>
              </a:rPr>
              <a:t>q</a:t>
            </a:r>
            <a:r>
              <a:rPr lang="en-US" dirty="0"/>
              <a:t> denotes “I am at home or it is raining.”</a:t>
            </a:r>
          </a:p>
        </p:txBody>
      </p:sp>
      <p:graphicFrame>
        <p:nvGraphicFramePr>
          <p:cNvPr id="12" name="Content Placeholder 3"/>
          <p:cNvGraphicFramePr/>
          <p:nvPr/>
        </p:nvGraphicFramePr>
        <p:xfrm>
          <a:off x="1524000" y="3124200"/>
          <a:ext cx="5638800" cy="1828800"/>
        </p:xfrm>
        <a:graphic>
          <a:graphicData uri="http://schemas.openxmlformats.org/drawingml/2006/table">
            <a:tbl>
              <a:tblPr firstRow="1" bandRow="1">
                <a:tableStyleId>{5C22544A-7EE6-4342-B048-85BDC9FD1C3A}</a:tableStyleId>
              </a:tblPr>
              <a:tblGrid>
                <a:gridCol w="1879600">
                  <a:extLst>
                    <a:ext uri="{9D8B030D-6E8A-4147-A177-3AD203B41FA5}">
                      <a16:colId xmlns:a16="http://schemas.microsoft.com/office/drawing/2014/main" val="20000"/>
                    </a:ext>
                  </a:extLst>
                </a:gridCol>
                <a:gridCol w="1879600">
                  <a:extLst>
                    <a:ext uri="{9D8B030D-6E8A-4147-A177-3AD203B41FA5}">
                      <a16:colId xmlns:a16="http://schemas.microsoft.com/office/drawing/2014/main" val="20001"/>
                    </a:ext>
                  </a:extLst>
                </a:gridCol>
                <a:gridCol w="1879600">
                  <a:extLst>
                    <a:ext uri="{9D8B030D-6E8A-4147-A177-3AD203B41FA5}">
                      <a16:colId xmlns:a16="http://schemas.microsoft.com/office/drawing/2014/main" val="20002"/>
                    </a:ext>
                  </a:extLst>
                </a:gridCol>
              </a:tblGrid>
              <a:tr h="213360">
                <a:tc>
                  <a:txBody>
                    <a:bodyPr/>
                    <a:lstStyle/>
                    <a:p>
                      <a:r>
                        <a:rPr lang="en-US" i="1" dirty="0">
                          <a:latin typeface="Cambria Math" panose="02040503050406030204" pitchFamily="18" charset="0"/>
                          <a:ea typeface="Cambria Math" panose="02040503050406030204" pitchFamily="18" charset="0"/>
                        </a:rPr>
                        <a:t>p</a:t>
                      </a:r>
                      <a:endParaRPr lang="en-US" dirty="0"/>
                    </a:p>
                  </a:txBody>
                  <a:tcPr marL="91441" marR="91441"/>
                </a:tc>
                <a:tc>
                  <a:txBody>
                    <a:bodyPr/>
                    <a:lstStyle/>
                    <a:p>
                      <a:r>
                        <a:rPr lang="en-US" i="1" dirty="0">
                          <a:latin typeface="Cambria Math" panose="02040503050406030204" pitchFamily="18" charset="0"/>
                          <a:ea typeface="Cambria Math" panose="02040503050406030204" pitchFamily="18" charset="0"/>
                        </a:rPr>
                        <a:t>q</a:t>
                      </a:r>
                      <a:r>
                        <a:rPr lang="en-US" dirty="0"/>
                        <a:t> </a:t>
                      </a:r>
                    </a:p>
                  </a:txBody>
                  <a:tcPr marL="91441" marR="91441"/>
                </a:tc>
                <a:tc>
                  <a:txBody>
                    <a:bodyPr/>
                    <a:lstStyle/>
                    <a:p>
                      <a:r>
                        <a:rPr lang="en-US" i="1" dirty="0">
                          <a:latin typeface="Cambria Math" panose="02040503050406030204" pitchFamily="18" charset="0"/>
                          <a:ea typeface="Cambria Math" panose="02040503050406030204" pitchFamily="18" charset="0"/>
                        </a:rPr>
                        <a:t>p </a:t>
                      </a:r>
                      <a:r>
                        <a:rPr lang="en-US" dirty="0">
                          <a:latin typeface="Cambria Math" panose="02040503050406030204" pitchFamily="18" charset="0"/>
                          <a:ea typeface="Cambria Math" panose="02040503050406030204" pitchFamily="18" charset="0"/>
                        </a:rPr>
                        <a:t>∨</a:t>
                      </a:r>
                      <a:r>
                        <a:rPr lang="en-US" i="1" dirty="0">
                          <a:latin typeface="Cambria Math" panose="02040503050406030204" pitchFamily="18" charset="0"/>
                          <a:ea typeface="Cambria Math" panose="02040503050406030204" pitchFamily="18" charset="0"/>
                        </a:rPr>
                        <a:t>q</a:t>
                      </a:r>
                      <a:endParaRPr lang="en-US" dirty="0"/>
                    </a:p>
                  </a:txBody>
                  <a:tcPr marL="91441" marR="91441"/>
                </a:tc>
                <a:extLst>
                  <a:ext uri="{0D108BD9-81ED-4DB2-BD59-A6C34878D82A}">
                    <a16:rowId xmlns:a16="http://schemas.microsoft.com/office/drawing/2014/main" val="10000"/>
                  </a:ext>
                </a:extLst>
              </a:tr>
              <a:tr h="304800">
                <a:tc>
                  <a:txBody>
                    <a:bodyPr/>
                    <a:lstStyle/>
                    <a:p>
                      <a:r>
                        <a:rPr lang="en-US" dirty="0"/>
                        <a:t>T</a:t>
                      </a:r>
                    </a:p>
                  </a:txBody>
                  <a:tcPr marL="91441" marR="91441"/>
                </a:tc>
                <a:tc>
                  <a:txBody>
                    <a:bodyPr/>
                    <a:lstStyle/>
                    <a:p>
                      <a:r>
                        <a:rPr lang="en-US" dirty="0"/>
                        <a:t>T</a:t>
                      </a:r>
                    </a:p>
                  </a:txBody>
                  <a:tcPr marL="91441" marR="91441"/>
                </a:tc>
                <a:tc>
                  <a:txBody>
                    <a:bodyPr/>
                    <a:lstStyle/>
                    <a:p>
                      <a:r>
                        <a:rPr lang="en-US" dirty="0"/>
                        <a:t>T</a:t>
                      </a:r>
                    </a:p>
                  </a:txBody>
                  <a:tcPr marL="91441" marR="91441"/>
                </a:tc>
                <a:extLst>
                  <a:ext uri="{0D108BD9-81ED-4DB2-BD59-A6C34878D82A}">
                    <a16:rowId xmlns:a16="http://schemas.microsoft.com/office/drawing/2014/main" val="10001"/>
                  </a:ext>
                </a:extLst>
              </a:tr>
              <a:tr h="304800">
                <a:tc>
                  <a:txBody>
                    <a:bodyPr/>
                    <a:lstStyle/>
                    <a:p>
                      <a:r>
                        <a:rPr lang="en-US" dirty="0"/>
                        <a:t>T</a:t>
                      </a:r>
                    </a:p>
                  </a:txBody>
                  <a:tcPr marL="91441" marR="91441"/>
                </a:tc>
                <a:tc>
                  <a:txBody>
                    <a:bodyPr/>
                    <a:lstStyle/>
                    <a:p>
                      <a:r>
                        <a:rPr lang="en-US" dirty="0"/>
                        <a:t>F</a:t>
                      </a:r>
                    </a:p>
                  </a:txBody>
                  <a:tcPr marL="91441" marR="91441"/>
                </a:tc>
                <a:tc>
                  <a:txBody>
                    <a:bodyPr/>
                    <a:lstStyle/>
                    <a:p>
                      <a:r>
                        <a:rPr lang="en-US" dirty="0"/>
                        <a:t>T</a:t>
                      </a:r>
                    </a:p>
                  </a:txBody>
                  <a:tcPr marL="91441" marR="91441"/>
                </a:tc>
                <a:extLst>
                  <a:ext uri="{0D108BD9-81ED-4DB2-BD59-A6C34878D82A}">
                    <a16:rowId xmlns:a16="http://schemas.microsoft.com/office/drawing/2014/main" val="10002"/>
                  </a:ext>
                </a:extLst>
              </a:tr>
              <a:tr h="304800">
                <a:tc>
                  <a:txBody>
                    <a:bodyPr/>
                    <a:lstStyle/>
                    <a:p>
                      <a:r>
                        <a:rPr lang="en-US" dirty="0"/>
                        <a:t>F</a:t>
                      </a:r>
                    </a:p>
                  </a:txBody>
                  <a:tcPr marL="91441" marR="91441"/>
                </a:tc>
                <a:tc>
                  <a:txBody>
                    <a:bodyPr/>
                    <a:lstStyle/>
                    <a:p>
                      <a:r>
                        <a:rPr lang="en-US" dirty="0"/>
                        <a:t>T</a:t>
                      </a:r>
                    </a:p>
                  </a:txBody>
                  <a:tcPr marL="91441" marR="91441"/>
                </a:tc>
                <a:tc>
                  <a:txBody>
                    <a:bodyPr/>
                    <a:lstStyle/>
                    <a:p>
                      <a:r>
                        <a:rPr lang="en-US" dirty="0"/>
                        <a:t>T</a:t>
                      </a:r>
                    </a:p>
                  </a:txBody>
                  <a:tcPr marL="91441" marR="91441"/>
                </a:tc>
                <a:extLst>
                  <a:ext uri="{0D108BD9-81ED-4DB2-BD59-A6C34878D82A}">
                    <a16:rowId xmlns:a16="http://schemas.microsoft.com/office/drawing/2014/main" val="10003"/>
                  </a:ext>
                </a:extLst>
              </a:tr>
              <a:tr h="304800">
                <a:tc>
                  <a:txBody>
                    <a:bodyPr/>
                    <a:lstStyle/>
                    <a:p>
                      <a:r>
                        <a:rPr lang="en-US" dirty="0"/>
                        <a:t>F</a:t>
                      </a:r>
                    </a:p>
                  </a:txBody>
                  <a:tcPr marL="91441" marR="91441"/>
                </a:tc>
                <a:tc>
                  <a:txBody>
                    <a:bodyPr/>
                    <a:lstStyle/>
                    <a:p>
                      <a:r>
                        <a:rPr lang="en-US" dirty="0"/>
                        <a:t>F</a:t>
                      </a:r>
                    </a:p>
                  </a:txBody>
                  <a:tcPr marL="91441" marR="91441"/>
                </a:tc>
                <a:tc>
                  <a:txBody>
                    <a:bodyPr/>
                    <a:lstStyle/>
                    <a:p>
                      <a:r>
                        <a:rPr lang="en-US" dirty="0"/>
                        <a:t>F</a:t>
                      </a:r>
                    </a:p>
                  </a:txBody>
                  <a:tcPr marL="91441" marR="91441"/>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br>
              <a:rPr lang="en-US" dirty="0"/>
            </a:br>
            <a:r>
              <a:rPr lang="en-US" dirty="0"/>
              <a:t>The Connective Or in English</a:t>
            </a:r>
          </a:p>
        </p:txBody>
      </p:sp>
      <p:sp>
        <p:nvSpPr>
          <p:cNvPr id="3" name="Content Placeholder 2"/>
          <p:cNvSpPr>
            <a:spLocks noGrp="1"/>
          </p:cNvSpPr>
          <p:nvPr>
            <p:ph idx="1"/>
          </p:nvPr>
        </p:nvSpPr>
        <p:spPr>
          <a:xfrm>
            <a:off x="381000" y="1752600"/>
            <a:ext cx="8229600" cy="4389120"/>
          </a:xfrm>
        </p:spPr>
        <p:txBody>
          <a:bodyPr/>
          <a:lstStyle/>
          <a:p>
            <a:r>
              <a:rPr lang="en-US" dirty="0"/>
              <a:t>In English “or” has two distinct meanings.</a:t>
            </a:r>
          </a:p>
          <a:p>
            <a:pPr lvl="1"/>
            <a:r>
              <a:rPr lang="en-US" sz="1800" dirty="0"/>
              <a:t> “</a:t>
            </a:r>
            <a:r>
              <a:rPr lang="en-US" sz="1800" dirty="0">
                <a:solidFill>
                  <a:srgbClr val="FF0000"/>
                </a:solidFill>
              </a:rPr>
              <a:t>Inclusive Or</a:t>
            </a:r>
            <a:r>
              <a:rPr lang="en-US" sz="1800" dirty="0"/>
              <a:t>”  - In the sentence “Students who have taken CS</a:t>
            </a:r>
            <a:r>
              <a:rPr lang="en-US" sz="1800" dirty="0">
                <a:latin typeface="Cambria Math" panose="02040503050406030204" pitchFamily="18" charset="0"/>
                <a:ea typeface="Cambria Math" panose="02040503050406030204" pitchFamily="18" charset="0"/>
              </a:rPr>
              <a:t>202 </a:t>
            </a:r>
            <a:r>
              <a:rPr lang="en-US" sz="1800" dirty="0"/>
              <a:t>or Math</a:t>
            </a:r>
            <a:r>
              <a:rPr lang="en-US" sz="1800" dirty="0">
                <a:latin typeface="Cambria Math" panose="02040503050406030204" pitchFamily="18" charset="0"/>
                <a:ea typeface="Cambria Math" panose="02040503050406030204" pitchFamily="18" charset="0"/>
              </a:rPr>
              <a:t>120</a:t>
            </a:r>
            <a:r>
              <a:rPr lang="en-US" sz="1800" dirty="0"/>
              <a:t> may take this class,” we assume that students need to have taken one of the prerequisites, but may have taken both. This is the meaning of </a:t>
            </a:r>
            <a:r>
              <a:rPr lang="en-US" sz="1800" dirty="0">
                <a:latin typeface="Cambria Math" panose="02040503050406030204" pitchFamily="18" charset="0"/>
                <a:ea typeface="Cambria Math" panose="02040503050406030204" pitchFamily="18" charset="0"/>
              </a:rPr>
              <a:t>disjunction. For </a:t>
            </a:r>
            <a:r>
              <a:rPr lang="en-US" sz="1800" i="1" dirty="0">
                <a:latin typeface="Cambria Math" panose="02040503050406030204" pitchFamily="18" charset="0"/>
                <a:ea typeface="Cambria Math" panose="02040503050406030204" pitchFamily="18" charset="0"/>
              </a:rPr>
              <a:t>p </a:t>
            </a:r>
            <a:r>
              <a:rPr lang="en-US" sz="1800" dirty="0">
                <a:latin typeface="Cambria Math" panose="02040503050406030204"/>
                <a:ea typeface="Cambria Math" panose="02040503050406030204"/>
              </a:rPr>
              <a:t>∨</a:t>
            </a:r>
            <a:r>
              <a:rPr lang="en-US" sz="1800" i="1" dirty="0">
                <a:latin typeface="Cambria Math" panose="02040503050406030204"/>
                <a:ea typeface="Cambria Math" panose="02040503050406030204"/>
              </a:rPr>
              <a:t>q</a:t>
            </a:r>
            <a:r>
              <a:rPr lang="en-US" sz="1800" dirty="0">
                <a:latin typeface="Cambria Math" panose="02040503050406030204" pitchFamily="18" charset="0"/>
                <a:ea typeface="Cambria Math" panose="02040503050406030204" pitchFamily="18" charset="0"/>
              </a:rPr>
              <a:t>  to be true, either one or both of </a:t>
            </a:r>
            <a:r>
              <a:rPr lang="en-US" sz="1800" i="1" dirty="0">
                <a:latin typeface="Cambria Math" panose="02040503050406030204" pitchFamily="18" charset="0"/>
                <a:ea typeface="Cambria Math" panose="02040503050406030204" pitchFamily="18" charset="0"/>
              </a:rPr>
              <a:t>p</a:t>
            </a:r>
            <a:r>
              <a:rPr lang="en-US" sz="1800" dirty="0">
                <a:latin typeface="Cambria Math" panose="02040503050406030204" pitchFamily="18" charset="0"/>
                <a:ea typeface="Cambria Math" panose="02040503050406030204" pitchFamily="18" charset="0"/>
              </a:rPr>
              <a:t> and </a:t>
            </a:r>
            <a:r>
              <a:rPr lang="en-US" sz="1800" i="1" dirty="0">
                <a:latin typeface="Cambria Math" panose="02040503050406030204" pitchFamily="18" charset="0"/>
                <a:ea typeface="Cambria Math" panose="02040503050406030204" pitchFamily="18" charset="0"/>
              </a:rPr>
              <a:t>q </a:t>
            </a:r>
            <a:r>
              <a:rPr lang="en-US" sz="1800" dirty="0">
                <a:latin typeface="Cambria Math" panose="02040503050406030204" pitchFamily="18" charset="0"/>
                <a:ea typeface="Cambria Math" panose="02040503050406030204" pitchFamily="18" charset="0"/>
              </a:rPr>
              <a:t>must be true.</a:t>
            </a:r>
            <a:endParaRPr lang="en-US" sz="1800" dirty="0"/>
          </a:p>
          <a:p>
            <a:pPr lvl="1"/>
            <a:r>
              <a:rPr lang="en-US" sz="1800" dirty="0"/>
              <a:t>“</a:t>
            </a:r>
            <a:r>
              <a:rPr lang="en-US" sz="1800" dirty="0">
                <a:solidFill>
                  <a:srgbClr val="FF0000"/>
                </a:solidFill>
              </a:rPr>
              <a:t>Exclusive Or</a:t>
            </a:r>
            <a:r>
              <a:rPr lang="en-US" sz="1800" dirty="0"/>
              <a:t>”  - When reading the sentence “Soup or salad comes with this entrée,” we do not expect to be able to get both soup and salad. This is the meaning of Exclusive Or (</a:t>
            </a:r>
            <a:r>
              <a:rPr lang="en-US" sz="1800" dirty="0" err="1"/>
              <a:t>Xor</a:t>
            </a:r>
            <a:r>
              <a:rPr lang="en-US" sz="1800" dirty="0"/>
              <a:t>). In </a:t>
            </a:r>
            <a:r>
              <a:rPr lang="en-US" sz="1800" i="1" dirty="0"/>
              <a:t>p</a:t>
            </a:r>
            <a:r>
              <a:rPr lang="en-US" sz="1800" dirty="0">
                <a:latin typeface="Cambria Math" panose="02040503050406030204"/>
                <a:ea typeface="Cambria Math" panose="02040503050406030204"/>
              </a:rPr>
              <a:t> ⊕ </a:t>
            </a:r>
            <a:r>
              <a:rPr lang="en-US" sz="1800" i="1" dirty="0">
                <a:latin typeface="Cambria Math" panose="02040503050406030204"/>
                <a:ea typeface="Cambria Math" panose="02040503050406030204"/>
              </a:rPr>
              <a:t>q , </a:t>
            </a:r>
            <a:r>
              <a:rPr lang="en-US" sz="1800" dirty="0">
                <a:ea typeface="Cambria Math" panose="02040503050406030204"/>
              </a:rPr>
              <a:t>one of </a:t>
            </a:r>
            <a:r>
              <a:rPr lang="en-US" sz="1800" i="1" dirty="0">
                <a:ea typeface="Cambria Math" panose="02040503050406030204"/>
              </a:rPr>
              <a:t>p</a:t>
            </a:r>
            <a:r>
              <a:rPr lang="en-US" sz="1800" dirty="0">
                <a:ea typeface="Cambria Math" panose="02040503050406030204"/>
              </a:rPr>
              <a:t> and </a:t>
            </a:r>
            <a:r>
              <a:rPr lang="en-US" sz="1800" i="1" dirty="0">
                <a:ea typeface="Cambria Math" panose="02040503050406030204"/>
              </a:rPr>
              <a:t>q</a:t>
            </a:r>
            <a:r>
              <a:rPr lang="en-US" sz="1800" dirty="0">
                <a:ea typeface="Cambria Math" panose="02040503050406030204"/>
              </a:rPr>
              <a:t> must be true</a:t>
            </a:r>
            <a:r>
              <a:rPr lang="en-US" sz="1800" dirty="0">
                <a:latin typeface="Cambria Math" panose="02040503050406030204"/>
                <a:ea typeface="Cambria Math" panose="02040503050406030204"/>
              </a:rPr>
              <a:t>, but not both.  The truth table for ⊕ is:</a:t>
            </a:r>
            <a:endParaRPr lang="en-US" sz="1800" i="1" dirty="0"/>
          </a:p>
          <a:p>
            <a:pPr lvl="1"/>
            <a:endParaRPr lang="en-US" sz="1800" dirty="0"/>
          </a:p>
        </p:txBody>
      </p:sp>
      <p:graphicFrame>
        <p:nvGraphicFramePr>
          <p:cNvPr id="4" name="Content Placeholder 3"/>
          <p:cNvGraphicFramePr/>
          <p:nvPr/>
        </p:nvGraphicFramePr>
        <p:xfrm>
          <a:off x="1905000" y="4648200"/>
          <a:ext cx="4648200" cy="1828800"/>
        </p:xfrm>
        <a:graphic>
          <a:graphicData uri="http://schemas.openxmlformats.org/drawingml/2006/table">
            <a:tbl>
              <a:tblPr firstRow="1" bandRow="1">
                <a:tableStyleId>{5C22544A-7EE6-4342-B048-85BDC9FD1C3A}</a:tableStyleId>
              </a:tblPr>
              <a:tblGrid>
                <a:gridCol w="15494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tblGrid>
              <a:tr h="274320">
                <a:tc>
                  <a:txBody>
                    <a:bodyPr/>
                    <a:lstStyle/>
                    <a:p>
                      <a:r>
                        <a:rPr lang="en-US" i="1" dirty="0">
                          <a:latin typeface="Cambria Math" panose="02040503050406030204" pitchFamily="18" charset="0"/>
                          <a:ea typeface="Cambria Math" panose="02040503050406030204" pitchFamily="18" charset="0"/>
                        </a:rPr>
                        <a:t>p </a:t>
                      </a:r>
                      <a:endParaRPr lang="en-US"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i="1" dirty="0">
                          <a:latin typeface="Cambria Math" panose="02040503050406030204" pitchFamily="18" charset="0"/>
                          <a:ea typeface="Cambria Math" panose="02040503050406030204" pitchFamily="18" charset="0"/>
                        </a:rPr>
                        <a:t>q</a:t>
                      </a:r>
                      <a:endParaRPr lang="en-US"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i="1" dirty="0">
                          <a:latin typeface="Cambria Math" panose="02040503050406030204" pitchFamily="18" charset="0"/>
                          <a:ea typeface="Cambria Math" panose="02040503050406030204" pitchFamily="18" charset="0"/>
                        </a:rPr>
                        <a:t>p </a:t>
                      </a:r>
                      <a:r>
                        <a:rPr lang="en-US" i="0" dirty="0">
                          <a:latin typeface="Cambria Math" panose="02040503050406030204"/>
                          <a:ea typeface="Cambria Math" panose="02040503050406030204"/>
                        </a:rPr>
                        <a:t>⊕</a:t>
                      </a:r>
                      <a:r>
                        <a:rPr lang="en-US" i="1" dirty="0">
                          <a:latin typeface="Cambria Math" panose="02040503050406030204" pitchFamily="18" charset="0"/>
                          <a:ea typeface="Cambria Math" panose="02040503050406030204" pitchFamily="18" charset="0"/>
                        </a:rPr>
                        <a:t>q</a:t>
                      </a:r>
                      <a:endParaRPr lang="en-US" dirty="0"/>
                    </a:p>
                  </a:txBody>
                  <a:tcPr marL="91441" marR="91441"/>
                </a:tc>
                <a:extLst>
                  <a:ext uri="{0D108BD9-81ED-4DB2-BD59-A6C34878D82A}">
                    <a16:rowId xmlns:a16="http://schemas.microsoft.com/office/drawing/2014/main" val="10000"/>
                  </a:ext>
                </a:extLst>
              </a:tr>
              <a:tr h="274320">
                <a:tc>
                  <a:txBody>
                    <a:bodyPr/>
                    <a:lstStyle/>
                    <a:p>
                      <a:r>
                        <a:rPr lang="en-US" dirty="0"/>
                        <a:t>T</a:t>
                      </a:r>
                    </a:p>
                  </a:txBody>
                  <a:tcPr marL="91441" marR="91441"/>
                </a:tc>
                <a:tc>
                  <a:txBody>
                    <a:bodyPr/>
                    <a:lstStyle/>
                    <a:p>
                      <a:r>
                        <a:rPr lang="en-US" dirty="0"/>
                        <a:t>T</a:t>
                      </a:r>
                    </a:p>
                  </a:txBody>
                  <a:tcPr marL="91441" marR="91441"/>
                </a:tc>
                <a:tc>
                  <a:txBody>
                    <a:bodyPr/>
                    <a:lstStyle/>
                    <a:p>
                      <a:r>
                        <a:rPr lang="en-US" dirty="0"/>
                        <a:t>F</a:t>
                      </a:r>
                    </a:p>
                  </a:txBody>
                  <a:tcPr marL="91441" marR="91441"/>
                </a:tc>
                <a:extLst>
                  <a:ext uri="{0D108BD9-81ED-4DB2-BD59-A6C34878D82A}">
                    <a16:rowId xmlns:a16="http://schemas.microsoft.com/office/drawing/2014/main" val="10001"/>
                  </a:ext>
                </a:extLst>
              </a:tr>
              <a:tr h="274320">
                <a:tc>
                  <a:txBody>
                    <a:bodyPr/>
                    <a:lstStyle/>
                    <a:p>
                      <a:r>
                        <a:rPr lang="en-US" dirty="0"/>
                        <a:t>T</a:t>
                      </a:r>
                    </a:p>
                  </a:txBody>
                  <a:tcPr marL="91441" marR="91441"/>
                </a:tc>
                <a:tc>
                  <a:txBody>
                    <a:bodyPr/>
                    <a:lstStyle/>
                    <a:p>
                      <a:r>
                        <a:rPr lang="en-US" dirty="0"/>
                        <a:t>F</a:t>
                      </a:r>
                    </a:p>
                  </a:txBody>
                  <a:tcPr marL="91441" marR="91441"/>
                </a:tc>
                <a:tc>
                  <a:txBody>
                    <a:bodyPr/>
                    <a:lstStyle/>
                    <a:p>
                      <a:r>
                        <a:rPr lang="en-US" dirty="0"/>
                        <a:t>T</a:t>
                      </a:r>
                    </a:p>
                  </a:txBody>
                  <a:tcPr marL="91441" marR="91441"/>
                </a:tc>
                <a:extLst>
                  <a:ext uri="{0D108BD9-81ED-4DB2-BD59-A6C34878D82A}">
                    <a16:rowId xmlns:a16="http://schemas.microsoft.com/office/drawing/2014/main" val="10002"/>
                  </a:ext>
                </a:extLst>
              </a:tr>
              <a:tr h="274320">
                <a:tc>
                  <a:txBody>
                    <a:bodyPr/>
                    <a:lstStyle/>
                    <a:p>
                      <a:r>
                        <a:rPr lang="en-US" dirty="0"/>
                        <a:t>F</a:t>
                      </a:r>
                    </a:p>
                  </a:txBody>
                  <a:tcPr marL="91441" marR="91441"/>
                </a:tc>
                <a:tc>
                  <a:txBody>
                    <a:bodyPr/>
                    <a:lstStyle/>
                    <a:p>
                      <a:r>
                        <a:rPr lang="en-US" dirty="0"/>
                        <a:t>T</a:t>
                      </a:r>
                    </a:p>
                  </a:txBody>
                  <a:tcPr marL="91441" marR="91441"/>
                </a:tc>
                <a:tc>
                  <a:txBody>
                    <a:bodyPr/>
                    <a:lstStyle/>
                    <a:p>
                      <a:r>
                        <a:rPr lang="en-US" dirty="0"/>
                        <a:t>T</a:t>
                      </a:r>
                    </a:p>
                  </a:txBody>
                  <a:tcPr marL="91441" marR="91441"/>
                </a:tc>
                <a:extLst>
                  <a:ext uri="{0D108BD9-81ED-4DB2-BD59-A6C34878D82A}">
                    <a16:rowId xmlns:a16="http://schemas.microsoft.com/office/drawing/2014/main" val="10003"/>
                  </a:ext>
                </a:extLst>
              </a:tr>
              <a:tr h="274320">
                <a:tc>
                  <a:txBody>
                    <a:bodyPr/>
                    <a:lstStyle/>
                    <a:p>
                      <a:r>
                        <a:rPr lang="en-US" dirty="0"/>
                        <a:t>F</a:t>
                      </a:r>
                    </a:p>
                  </a:txBody>
                  <a:tcPr marL="91441" marR="91441"/>
                </a:tc>
                <a:tc>
                  <a:txBody>
                    <a:bodyPr/>
                    <a:lstStyle/>
                    <a:p>
                      <a:r>
                        <a:rPr lang="en-US" dirty="0"/>
                        <a:t>F</a:t>
                      </a:r>
                    </a:p>
                  </a:txBody>
                  <a:tcPr marL="91441" marR="91441"/>
                </a:tc>
                <a:tc>
                  <a:txBody>
                    <a:bodyPr/>
                    <a:lstStyle/>
                    <a:p>
                      <a:r>
                        <a:rPr lang="en-US" dirty="0"/>
                        <a:t>F</a:t>
                      </a:r>
                    </a:p>
                  </a:txBody>
                  <a:tcPr marL="91441" marR="91441"/>
                </a:tc>
                <a:extLst>
                  <a:ext uri="{0D108BD9-81ED-4DB2-BD59-A6C34878D82A}">
                    <a16:rowId xmlns:a16="http://schemas.microsoft.com/office/drawing/2014/main" val="10004"/>
                  </a:ext>
                </a:extLst>
              </a:tr>
            </a:tbl>
          </a:graphicData>
        </a:graphic>
      </p:graphicFrame>
      <p:sp>
        <p:nvSpPr>
          <p:cNvPr id="5" name="文本框 4"/>
          <p:cNvSpPr txBox="1"/>
          <p:nvPr/>
        </p:nvSpPr>
        <p:spPr>
          <a:xfrm>
            <a:off x="6934200" y="6096000"/>
            <a:ext cx="3048000" cy="1322070"/>
          </a:xfrm>
          <a:prstGeom prst="rect">
            <a:avLst/>
          </a:prstGeom>
          <a:noFill/>
        </p:spPr>
        <p:txBody>
          <a:bodyPr wrap="square" rtlCol="0">
            <a:spAutoFit/>
          </a:bodyPr>
          <a:lstStyle/>
          <a:p>
            <a:r>
              <a:rPr lang="en-US" sz="2000" dirty="0">
                <a:solidFill>
                  <a:srgbClr val="FF0000"/>
                </a:solidFill>
                <a:sym typeface="+mn-ea"/>
              </a:rPr>
              <a:t>Inclusive Or   </a:t>
            </a:r>
            <a:r>
              <a:rPr lang="zh-CN" altLang="en-US" sz="2000" dirty="0">
                <a:solidFill>
                  <a:srgbClr val="FF0000"/>
                </a:solidFill>
                <a:sym typeface="+mn-ea"/>
              </a:rPr>
              <a:t>兼或</a:t>
            </a:r>
          </a:p>
          <a:p>
            <a:r>
              <a:rPr lang="en-US" sz="2000" dirty="0">
                <a:solidFill>
                  <a:srgbClr val="FF0000"/>
                </a:solidFill>
                <a:sym typeface="+mn-ea"/>
              </a:rPr>
              <a:t>Exclusive Or</a:t>
            </a:r>
            <a:r>
              <a:rPr lang="zh-CN" altLang="en-US" sz="2000" dirty="0">
                <a:solidFill>
                  <a:srgbClr val="FF0000"/>
                </a:solidFill>
                <a:sym typeface="+mn-ea"/>
              </a:rPr>
              <a:t> </a:t>
            </a:r>
            <a:r>
              <a:rPr lang="en-US" altLang="zh-CN" sz="2000" dirty="0">
                <a:solidFill>
                  <a:srgbClr val="FF0000"/>
                </a:solidFill>
                <a:sym typeface="+mn-ea"/>
              </a:rPr>
              <a:t> </a:t>
            </a:r>
            <a:r>
              <a:rPr lang="zh-CN" altLang="en-US" sz="2000" dirty="0">
                <a:solidFill>
                  <a:srgbClr val="FF0000"/>
                </a:solidFill>
                <a:sym typeface="+mn-ea"/>
              </a:rPr>
              <a:t>异或</a:t>
            </a:r>
          </a:p>
          <a:p>
            <a:endParaRPr lang="zh-CN" altLang="en-US" sz="2000" dirty="0">
              <a:solidFill>
                <a:srgbClr val="FF0000"/>
              </a:solidFill>
              <a:sym typeface="+mn-ea"/>
            </a:endParaRPr>
          </a:p>
          <a:p>
            <a:endParaRPr lang="zh-CN" altLang="en-US" sz="2000" dirty="0">
              <a:solidFill>
                <a:srgbClr val="FF0000"/>
              </a:solidFill>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Implication</a:t>
            </a:r>
          </a:p>
        </p:txBody>
      </p:sp>
      <p:sp>
        <p:nvSpPr>
          <p:cNvPr id="3" name="Content Placeholder 2"/>
          <p:cNvSpPr>
            <a:spLocks noGrp="1"/>
          </p:cNvSpPr>
          <p:nvPr>
            <p:ph idx="1"/>
          </p:nvPr>
        </p:nvSpPr>
        <p:spPr/>
        <p:txBody>
          <a:bodyPr>
            <a:normAutofit/>
          </a:bodyPr>
          <a:lstStyle/>
          <a:p>
            <a:r>
              <a:rPr lang="en-US" sz="2000" dirty="0"/>
              <a:t>If </a:t>
            </a:r>
            <a:r>
              <a:rPr lang="en-US" sz="2000" i="1" dirty="0">
                <a:latin typeface="Cambria Math" panose="02040503050406030204" pitchFamily="18" charset="0"/>
                <a:ea typeface="Cambria Math" panose="02040503050406030204" pitchFamily="18" charset="0"/>
              </a:rPr>
              <a:t>p</a:t>
            </a:r>
            <a:r>
              <a:rPr lang="en-US" sz="2000" dirty="0"/>
              <a:t>  and </a:t>
            </a:r>
            <a:r>
              <a:rPr lang="en-US" sz="2000" i="1" dirty="0">
                <a:latin typeface="Cambria Math" panose="02040503050406030204" pitchFamily="18" charset="0"/>
                <a:ea typeface="Cambria Math" panose="02040503050406030204" pitchFamily="18" charset="0"/>
              </a:rPr>
              <a:t>q</a:t>
            </a:r>
            <a:r>
              <a:rPr lang="en-US" sz="2000" dirty="0"/>
              <a:t>  are propositions, then </a:t>
            </a:r>
            <a:r>
              <a:rPr lang="en-US" sz="2000" i="1" dirty="0">
                <a:latin typeface="Cambria Math" panose="02040503050406030204" pitchFamily="18" charset="0"/>
                <a:ea typeface="Cambria Math" panose="02040503050406030204" pitchFamily="18" charset="0"/>
              </a:rPr>
              <a:t>p </a:t>
            </a:r>
            <a:r>
              <a:rPr lang="en-US" sz="2000" dirty="0">
                <a:latin typeface="Cambria Math" panose="02040503050406030204"/>
                <a:ea typeface="Cambria Math" panose="02040503050406030204"/>
              </a:rPr>
              <a:t>→</a:t>
            </a:r>
            <a:r>
              <a:rPr lang="en-US" sz="2000" i="1" dirty="0">
                <a:latin typeface="Cambria Math" panose="02040503050406030204" pitchFamily="18" charset="0"/>
                <a:ea typeface="Cambria Math" panose="02040503050406030204" pitchFamily="18" charset="0"/>
              </a:rPr>
              <a:t>q</a:t>
            </a:r>
            <a:r>
              <a:rPr lang="en-US" sz="2000" dirty="0"/>
              <a:t> is a </a:t>
            </a:r>
            <a:r>
              <a:rPr lang="en-US" sz="2000" i="1" dirty="0"/>
              <a:t>conditional statement </a:t>
            </a:r>
            <a:r>
              <a:rPr lang="en-US" sz="2000" dirty="0"/>
              <a:t>or </a:t>
            </a:r>
            <a:r>
              <a:rPr lang="en-US" sz="2000" i="1" dirty="0"/>
              <a:t>implication </a:t>
            </a:r>
            <a:r>
              <a:rPr lang="en-US" sz="2000" dirty="0"/>
              <a:t> which is read as “if </a:t>
            </a:r>
            <a:r>
              <a:rPr lang="en-US" sz="2000" i="1" dirty="0">
                <a:latin typeface="Cambria Math" panose="02040503050406030204" pitchFamily="18" charset="0"/>
                <a:ea typeface="Cambria Math" panose="02040503050406030204" pitchFamily="18" charset="0"/>
              </a:rPr>
              <a:t>p</a:t>
            </a:r>
            <a:r>
              <a:rPr lang="en-US" sz="2000" dirty="0"/>
              <a:t>, then </a:t>
            </a:r>
            <a:r>
              <a:rPr lang="en-US" sz="2000" i="1" dirty="0">
                <a:latin typeface="Cambria Math" panose="02040503050406030204" pitchFamily="18" charset="0"/>
                <a:ea typeface="Cambria Math" panose="02040503050406030204" pitchFamily="18" charset="0"/>
              </a:rPr>
              <a:t>q</a:t>
            </a:r>
            <a:r>
              <a:rPr lang="en-US" sz="2000" dirty="0"/>
              <a:t> ” and has this truth table:</a:t>
            </a:r>
          </a:p>
          <a:p>
            <a:endParaRPr lang="en-US" sz="2000" dirty="0"/>
          </a:p>
          <a:p>
            <a:endParaRPr lang="en-US" sz="2000" dirty="0"/>
          </a:p>
          <a:p>
            <a:endParaRPr lang="en-US" sz="2000" dirty="0"/>
          </a:p>
          <a:p>
            <a:endParaRPr lang="en-US" sz="2000" dirty="0"/>
          </a:p>
          <a:p>
            <a:endParaRPr lang="en-US" sz="2000" dirty="0"/>
          </a:p>
          <a:p>
            <a:endParaRPr lang="en-US" sz="2000" dirty="0"/>
          </a:p>
          <a:p>
            <a:r>
              <a:rPr lang="en-US" sz="2200" b="1" dirty="0"/>
              <a:t>Example</a:t>
            </a:r>
            <a:r>
              <a:rPr lang="en-US" sz="2200" dirty="0"/>
              <a:t>: If </a:t>
            </a:r>
            <a:r>
              <a:rPr lang="en-US" sz="2200" i="1" dirty="0">
                <a:latin typeface="Cambria Math" panose="02040503050406030204" pitchFamily="18" charset="0"/>
                <a:ea typeface="Cambria Math" panose="02040503050406030204" pitchFamily="18" charset="0"/>
              </a:rPr>
              <a:t>p</a:t>
            </a:r>
            <a:r>
              <a:rPr lang="en-US" sz="2200" dirty="0"/>
              <a:t>  denotes “I am at home.” and </a:t>
            </a:r>
            <a:r>
              <a:rPr lang="en-US" sz="2200" i="1" dirty="0">
                <a:latin typeface="Cambria Math" panose="02040503050406030204" pitchFamily="18" charset="0"/>
                <a:ea typeface="Cambria Math" panose="02040503050406030204" pitchFamily="18" charset="0"/>
              </a:rPr>
              <a:t>q</a:t>
            </a:r>
            <a:r>
              <a:rPr lang="en-US" sz="2200" dirty="0"/>
              <a:t>  denotes “It is raining.” then   </a:t>
            </a:r>
            <a:r>
              <a:rPr lang="en-US" sz="2200" i="1" dirty="0">
                <a:latin typeface="Cambria Math" panose="02040503050406030204" pitchFamily="18" charset="0"/>
                <a:ea typeface="Cambria Math" panose="02040503050406030204" pitchFamily="18" charset="0"/>
              </a:rPr>
              <a:t>p </a:t>
            </a:r>
            <a:r>
              <a:rPr lang="en-US" sz="2200" dirty="0">
                <a:latin typeface="Cambria Math" panose="02040503050406030204"/>
                <a:ea typeface="Cambria Math" panose="02040503050406030204"/>
              </a:rPr>
              <a:t>→</a:t>
            </a:r>
            <a:r>
              <a:rPr lang="en-US" sz="2200" i="1" dirty="0">
                <a:latin typeface="Cambria Math" panose="02040503050406030204" pitchFamily="18" charset="0"/>
                <a:ea typeface="Cambria Math" panose="02040503050406030204" pitchFamily="18" charset="0"/>
              </a:rPr>
              <a:t>q</a:t>
            </a:r>
            <a:r>
              <a:rPr lang="en-US" sz="2200" dirty="0"/>
              <a:t>  denotes “If I am at home then it is raining.” </a:t>
            </a:r>
          </a:p>
          <a:p>
            <a:r>
              <a:rPr lang="en-US" sz="2200" dirty="0"/>
              <a:t>In </a:t>
            </a:r>
            <a:r>
              <a:rPr lang="en-US" sz="2200" i="1" dirty="0">
                <a:latin typeface="Cambria Math" panose="02040503050406030204" pitchFamily="18" charset="0"/>
                <a:ea typeface="Cambria Math" panose="02040503050406030204" pitchFamily="18" charset="0"/>
              </a:rPr>
              <a:t>p </a:t>
            </a:r>
            <a:r>
              <a:rPr lang="en-US" sz="2200" dirty="0">
                <a:latin typeface="Cambria Math" panose="02040503050406030204"/>
                <a:ea typeface="Cambria Math" panose="02040503050406030204"/>
              </a:rPr>
              <a:t>→</a:t>
            </a:r>
            <a:r>
              <a:rPr lang="en-US" sz="2200" i="1" dirty="0">
                <a:latin typeface="Cambria Math" panose="02040503050406030204" pitchFamily="18" charset="0"/>
                <a:ea typeface="Cambria Math" panose="02040503050406030204" pitchFamily="18" charset="0"/>
              </a:rPr>
              <a:t>q</a:t>
            </a:r>
            <a:r>
              <a:rPr lang="en-US" sz="2200" dirty="0"/>
              <a:t> , </a:t>
            </a:r>
            <a:r>
              <a:rPr lang="en-US" sz="2000" i="1" dirty="0">
                <a:latin typeface="Cambria Math" panose="02040503050406030204" pitchFamily="18" charset="0"/>
                <a:ea typeface="Cambria Math" panose="02040503050406030204" pitchFamily="18" charset="0"/>
              </a:rPr>
              <a:t>p</a:t>
            </a:r>
            <a:r>
              <a:rPr lang="en-US" sz="2200" dirty="0"/>
              <a:t>  is the </a:t>
            </a:r>
            <a:r>
              <a:rPr lang="en-US" sz="2200" i="1" dirty="0">
                <a:solidFill>
                  <a:srgbClr val="FF0000"/>
                </a:solidFill>
              </a:rPr>
              <a:t>hypothesis</a:t>
            </a:r>
            <a:r>
              <a:rPr lang="en-US" sz="2200" dirty="0"/>
              <a:t> (</a:t>
            </a:r>
            <a:r>
              <a:rPr lang="en-US" sz="2200" i="1" dirty="0">
                <a:solidFill>
                  <a:srgbClr val="FF0000"/>
                </a:solidFill>
              </a:rPr>
              <a:t>antecedent</a:t>
            </a:r>
            <a:r>
              <a:rPr lang="en-US" sz="2200" dirty="0"/>
              <a:t> or </a:t>
            </a:r>
            <a:r>
              <a:rPr lang="en-US" sz="2200" i="1" dirty="0">
                <a:solidFill>
                  <a:srgbClr val="FF0000"/>
                </a:solidFill>
              </a:rPr>
              <a:t>premise</a:t>
            </a:r>
            <a:r>
              <a:rPr lang="en-US" sz="2200" dirty="0"/>
              <a:t>) and </a:t>
            </a:r>
            <a:r>
              <a:rPr lang="en-US" sz="2000" i="1" dirty="0">
                <a:latin typeface="Cambria Math" panose="02040503050406030204" pitchFamily="18" charset="0"/>
                <a:ea typeface="Cambria Math" panose="02040503050406030204" pitchFamily="18" charset="0"/>
              </a:rPr>
              <a:t>q</a:t>
            </a:r>
            <a:r>
              <a:rPr lang="en-US" sz="2200" dirty="0"/>
              <a:t>  is the </a:t>
            </a:r>
            <a:r>
              <a:rPr lang="en-US" sz="2200" i="1" dirty="0">
                <a:solidFill>
                  <a:srgbClr val="FF0000"/>
                </a:solidFill>
              </a:rPr>
              <a:t>conclusion</a:t>
            </a:r>
            <a:r>
              <a:rPr lang="en-US" sz="2200" dirty="0"/>
              <a:t> (or </a:t>
            </a:r>
            <a:r>
              <a:rPr lang="en-US" sz="2200" i="1" dirty="0">
                <a:solidFill>
                  <a:srgbClr val="FF0000"/>
                </a:solidFill>
              </a:rPr>
              <a:t>consequence</a:t>
            </a:r>
            <a:r>
              <a:rPr lang="en-US" sz="2200" dirty="0"/>
              <a:t>). </a:t>
            </a:r>
          </a:p>
          <a:p>
            <a:pPr lvl="1"/>
            <a:endParaRPr lang="en-US" sz="2000" dirty="0"/>
          </a:p>
        </p:txBody>
      </p:sp>
      <p:graphicFrame>
        <p:nvGraphicFramePr>
          <p:cNvPr id="18" name="Content Placeholder 3"/>
          <p:cNvGraphicFramePr/>
          <p:nvPr/>
        </p:nvGraphicFramePr>
        <p:xfrm>
          <a:off x="1981200" y="2743200"/>
          <a:ext cx="5181601" cy="1828800"/>
        </p:xfrm>
        <a:graphic>
          <a:graphicData uri="http://schemas.openxmlformats.org/drawingml/2006/table">
            <a:tbl>
              <a:tblPr firstRow="1" bandRow="1">
                <a:tableStyleId>{5C22544A-7EE6-4342-B048-85BDC9FD1C3A}</a:tableStyleId>
              </a:tblPr>
              <a:tblGrid>
                <a:gridCol w="1843903">
                  <a:extLst>
                    <a:ext uri="{9D8B030D-6E8A-4147-A177-3AD203B41FA5}">
                      <a16:colId xmlns:a16="http://schemas.microsoft.com/office/drawing/2014/main" val="20000"/>
                    </a:ext>
                  </a:extLst>
                </a:gridCol>
                <a:gridCol w="1843903">
                  <a:extLst>
                    <a:ext uri="{9D8B030D-6E8A-4147-A177-3AD203B41FA5}">
                      <a16:colId xmlns:a16="http://schemas.microsoft.com/office/drawing/2014/main" val="20001"/>
                    </a:ext>
                  </a:extLst>
                </a:gridCol>
                <a:gridCol w="1493795">
                  <a:extLst>
                    <a:ext uri="{9D8B030D-6E8A-4147-A177-3AD203B41FA5}">
                      <a16:colId xmlns:a16="http://schemas.microsoft.com/office/drawing/2014/main" val="20002"/>
                    </a:ext>
                  </a:extLst>
                </a:gridCol>
              </a:tblGrid>
              <a:tr h="350520">
                <a:tc>
                  <a:txBody>
                    <a:bodyPr/>
                    <a:lstStyle/>
                    <a:p>
                      <a:r>
                        <a:rPr lang="en-US" sz="1800" i="1" dirty="0">
                          <a:latin typeface="Cambria Math" panose="02040503050406030204" pitchFamily="18" charset="0"/>
                          <a:ea typeface="Cambria Math" panose="02040503050406030204" pitchFamily="18" charset="0"/>
                        </a:rPr>
                        <a:t>p</a:t>
                      </a:r>
                      <a:r>
                        <a:rPr lang="en-US" sz="1800" dirty="0"/>
                        <a:t> </a:t>
                      </a:r>
                      <a:endParaRPr lang="en-US" dirty="0"/>
                    </a:p>
                  </a:txBody>
                  <a:tcPr marL="91441" marR="91441"/>
                </a:tc>
                <a:tc>
                  <a:txBody>
                    <a:bodyPr/>
                    <a:lstStyle/>
                    <a:p>
                      <a:r>
                        <a:rPr lang="en-US" sz="1800" i="1" dirty="0">
                          <a:latin typeface="Cambria Math" panose="02040503050406030204" pitchFamily="18" charset="0"/>
                          <a:ea typeface="Cambria Math" panose="02040503050406030204" pitchFamily="18" charset="0"/>
                        </a:rPr>
                        <a:t>q</a:t>
                      </a:r>
                      <a:endParaRPr lang="en-US" dirty="0"/>
                    </a:p>
                  </a:txBody>
                  <a:tcPr marL="91441" marR="91441"/>
                </a:tc>
                <a:tc>
                  <a:txBody>
                    <a:bodyPr/>
                    <a:lstStyle/>
                    <a:p>
                      <a:r>
                        <a:rPr lang="en-US" sz="1800" i="1" dirty="0">
                          <a:latin typeface="Cambria Math" panose="02040503050406030204" pitchFamily="18" charset="0"/>
                          <a:ea typeface="Cambria Math" panose="02040503050406030204" pitchFamily="18" charset="0"/>
                        </a:rPr>
                        <a:t>p </a:t>
                      </a:r>
                      <a:r>
                        <a:rPr lang="en-US" sz="1800" dirty="0">
                          <a:latin typeface="Cambria Math" panose="02040503050406030204"/>
                          <a:ea typeface="Cambria Math" panose="02040503050406030204"/>
                        </a:rPr>
                        <a:t>→</a:t>
                      </a:r>
                      <a:r>
                        <a:rPr lang="en-US" sz="1800" i="1" dirty="0">
                          <a:latin typeface="Cambria Math" panose="02040503050406030204" pitchFamily="18" charset="0"/>
                          <a:ea typeface="Cambria Math" panose="02040503050406030204" pitchFamily="18" charset="0"/>
                        </a:rPr>
                        <a:t>q</a:t>
                      </a:r>
                      <a:endParaRPr lang="en-US" dirty="0"/>
                    </a:p>
                  </a:txBody>
                  <a:tcPr marL="91441" marR="91441"/>
                </a:tc>
                <a:extLst>
                  <a:ext uri="{0D108BD9-81ED-4DB2-BD59-A6C34878D82A}">
                    <a16:rowId xmlns:a16="http://schemas.microsoft.com/office/drawing/2014/main" val="10000"/>
                  </a:ext>
                </a:extLst>
              </a:tr>
              <a:tr h="350520">
                <a:tc>
                  <a:txBody>
                    <a:bodyPr/>
                    <a:lstStyle/>
                    <a:p>
                      <a:r>
                        <a:rPr lang="en-US" dirty="0"/>
                        <a:t>T</a:t>
                      </a:r>
                    </a:p>
                  </a:txBody>
                  <a:tcPr marL="91441" marR="91441"/>
                </a:tc>
                <a:tc>
                  <a:txBody>
                    <a:bodyPr/>
                    <a:lstStyle/>
                    <a:p>
                      <a:r>
                        <a:rPr lang="en-US" dirty="0"/>
                        <a:t>T</a:t>
                      </a:r>
                    </a:p>
                  </a:txBody>
                  <a:tcPr marL="91441" marR="91441"/>
                </a:tc>
                <a:tc>
                  <a:txBody>
                    <a:bodyPr/>
                    <a:lstStyle/>
                    <a:p>
                      <a:r>
                        <a:rPr lang="en-US" dirty="0"/>
                        <a:t>T</a:t>
                      </a:r>
                    </a:p>
                  </a:txBody>
                  <a:tcPr marL="91441" marR="91441"/>
                </a:tc>
                <a:extLst>
                  <a:ext uri="{0D108BD9-81ED-4DB2-BD59-A6C34878D82A}">
                    <a16:rowId xmlns:a16="http://schemas.microsoft.com/office/drawing/2014/main" val="10001"/>
                  </a:ext>
                </a:extLst>
              </a:tr>
              <a:tr h="350520">
                <a:tc>
                  <a:txBody>
                    <a:bodyPr/>
                    <a:lstStyle/>
                    <a:p>
                      <a:r>
                        <a:rPr lang="en-US" dirty="0"/>
                        <a:t>T</a:t>
                      </a:r>
                    </a:p>
                  </a:txBody>
                  <a:tcPr marL="91441" marR="91441"/>
                </a:tc>
                <a:tc>
                  <a:txBody>
                    <a:bodyPr/>
                    <a:lstStyle/>
                    <a:p>
                      <a:r>
                        <a:rPr lang="en-US" dirty="0"/>
                        <a:t>F</a:t>
                      </a:r>
                    </a:p>
                  </a:txBody>
                  <a:tcPr marL="91441" marR="91441"/>
                </a:tc>
                <a:tc>
                  <a:txBody>
                    <a:bodyPr/>
                    <a:lstStyle/>
                    <a:p>
                      <a:r>
                        <a:rPr lang="en-US" dirty="0"/>
                        <a:t>F</a:t>
                      </a:r>
                    </a:p>
                  </a:txBody>
                  <a:tcPr marL="91441" marR="91441"/>
                </a:tc>
                <a:extLst>
                  <a:ext uri="{0D108BD9-81ED-4DB2-BD59-A6C34878D82A}">
                    <a16:rowId xmlns:a16="http://schemas.microsoft.com/office/drawing/2014/main" val="10002"/>
                  </a:ext>
                </a:extLst>
              </a:tr>
              <a:tr h="350520">
                <a:tc>
                  <a:txBody>
                    <a:bodyPr/>
                    <a:lstStyle/>
                    <a:p>
                      <a:r>
                        <a:rPr lang="en-US" dirty="0"/>
                        <a:t>F</a:t>
                      </a:r>
                    </a:p>
                  </a:txBody>
                  <a:tcPr marL="91441" marR="91441"/>
                </a:tc>
                <a:tc>
                  <a:txBody>
                    <a:bodyPr/>
                    <a:lstStyle/>
                    <a:p>
                      <a:r>
                        <a:rPr lang="en-US" dirty="0"/>
                        <a:t>T</a:t>
                      </a:r>
                    </a:p>
                  </a:txBody>
                  <a:tcPr marL="91441" marR="91441"/>
                </a:tc>
                <a:tc>
                  <a:txBody>
                    <a:bodyPr/>
                    <a:lstStyle/>
                    <a:p>
                      <a:r>
                        <a:rPr lang="en-US" dirty="0"/>
                        <a:t>T</a:t>
                      </a:r>
                    </a:p>
                  </a:txBody>
                  <a:tcPr marL="91441" marR="91441"/>
                </a:tc>
                <a:extLst>
                  <a:ext uri="{0D108BD9-81ED-4DB2-BD59-A6C34878D82A}">
                    <a16:rowId xmlns:a16="http://schemas.microsoft.com/office/drawing/2014/main" val="10003"/>
                  </a:ext>
                </a:extLst>
              </a:tr>
              <a:tr h="350520">
                <a:tc>
                  <a:txBody>
                    <a:bodyPr/>
                    <a:lstStyle/>
                    <a:p>
                      <a:r>
                        <a:rPr lang="en-US" dirty="0"/>
                        <a:t>F</a:t>
                      </a:r>
                    </a:p>
                  </a:txBody>
                  <a:tcPr marL="91441" marR="91441"/>
                </a:tc>
                <a:tc>
                  <a:txBody>
                    <a:bodyPr/>
                    <a:lstStyle/>
                    <a:p>
                      <a:r>
                        <a:rPr lang="en-US" dirty="0"/>
                        <a:t>F</a:t>
                      </a:r>
                    </a:p>
                  </a:txBody>
                  <a:tcPr marL="91441" marR="91441"/>
                </a:tc>
                <a:tc>
                  <a:txBody>
                    <a:bodyPr/>
                    <a:lstStyle/>
                    <a:p>
                      <a:r>
                        <a:rPr lang="en-US" dirty="0"/>
                        <a:t>T</a:t>
                      </a:r>
                    </a:p>
                  </a:txBody>
                  <a:tcPr marL="91441" marR="91441"/>
                </a:tc>
                <a:extLst>
                  <a:ext uri="{0D108BD9-81ED-4DB2-BD59-A6C34878D82A}">
                    <a16:rowId xmlns:a16="http://schemas.microsoft.com/office/drawing/2014/main" val="10004"/>
                  </a:ext>
                </a:extLst>
              </a:tr>
            </a:tbl>
          </a:graphicData>
        </a:graphic>
      </p:graphicFrame>
      <p:sp>
        <p:nvSpPr>
          <p:cNvPr id="5" name="文本框 4"/>
          <p:cNvSpPr txBox="1"/>
          <p:nvPr/>
        </p:nvSpPr>
        <p:spPr>
          <a:xfrm>
            <a:off x="7391400" y="5943600"/>
            <a:ext cx="2160270" cy="882650"/>
          </a:xfrm>
          <a:prstGeom prst="rect">
            <a:avLst/>
          </a:prstGeom>
          <a:noFill/>
        </p:spPr>
        <p:txBody>
          <a:bodyPr wrap="square" rtlCol="0">
            <a:noAutofit/>
          </a:bodyPr>
          <a:lstStyle/>
          <a:p>
            <a:r>
              <a:rPr lang="en-US" i="1" dirty="0">
                <a:solidFill>
                  <a:srgbClr val="FF0000"/>
                </a:solidFill>
                <a:sym typeface="+mn-ea"/>
              </a:rPr>
              <a:t>hypothesis </a:t>
            </a:r>
            <a:r>
              <a:rPr lang="zh-CN" altLang="en-US" dirty="0">
                <a:solidFill>
                  <a:srgbClr val="FF0000"/>
                </a:solidFill>
                <a:sym typeface="+mn-ea"/>
              </a:rPr>
              <a:t>假设</a:t>
            </a:r>
            <a:r>
              <a:rPr lang="en-US" altLang="zh-CN" dirty="0">
                <a:solidFill>
                  <a:srgbClr val="FF0000"/>
                </a:solidFill>
                <a:sym typeface="+mn-ea"/>
              </a:rPr>
              <a:t>     </a:t>
            </a:r>
          </a:p>
          <a:p>
            <a:r>
              <a:rPr lang="en-US" i="1" dirty="0">
                <a:solidFill>
                  <a:srgbClr val="FF0000"/>
                </a:solidFill>
                <a:sym typeface="+mn-ea"/>
              </a:rPr>
              <a:t>antecedent</a:t>
            </a:r>
            <a:r>
              <a:rPr lang="en-US" altLang="zh-CN" dirty="0">
                <a:solidFill>
                  <a:srgbClr val="FF0000"/>
                </a:solidFill>
                <a:sym typeface="+mn-ea"/>
              </a:rPr>
              <a:t> </a:t>
            </a:r>
            <a:r>
              <a:rPr lang="zh-CN" altLang="en-US" dirty="0">
                <a:solidFill>
                  <a:srgbClr val="FF0000"/>
                </a:solidFill>
                <a:sym typeface="+mn-ea"/>
              </a:rPr>
              <a:t>前件</a:t>
            </a:r>
            <a:r>
              <a:rPr lang="en-US" altLang="zh-CN" dirty="0">
                <a:solidFill>
                  <a:srgbClr val="FF0000"/>
                </a:solidFill>
                <a:sym typeface="+mn-ea"/>
              </a:rPr>
              <a:t>  </a:t>
            </a:r>
          </a:p>
          <a:p>
            <a:r>
              <a:rPr lang="en-US" i="1" dirty="0">
                <a:solidFill>
                  <a:srgbClr val="FF0000"/>
                </a:solidFill>
                <a:sym typeface="+mn-ea"/>
              </a:rPr>
              <a:t>premise </a:t>
            </a:r>
            <a:r>
              <a:rPr lang="en-US" altLang="zh-CN" dirty="0">
                <a:solidFill>
                  <a:srgbClr val="FF0000"/>
                </a:solidFill>
                <a:sym typeface="+mn-ea"/>
              </a:rPr>
              <a:t> </a:t>
            </a:r>
            <a:r>
              <a:rPr lang="zh-CN" altLang="en-US" dirty="0">
                <a:solidFill>
                  <a:srgbClr val="FF0000"/>
                </a:solidFill>
                <a:sym typeface="+mn-ea"/>
              </a:rPr>
              <a:t>前提</a:t>
            </a:r>
          </a:p>
        </p:txBody>
      </p:sp>
      <p:sp>
        <p:nvSpPr>
          <p:cNvPr id="6" name="文本框 5"/>
          <p:cNvSpPr txBox="1"/>
          <p:nvPr/>
        </p:nvSpPr>
        <p:spPr>
          <a:xfrm>
            <a:off x="5486400" y="6248400"/>
            <a:ext cx="2032000" cy="645160"/>
          </a:xfrm>
          <a:prstGeom prst="rect">
            <a:avLst/>
          </a:prstGeom>
          <a:noFill/>
        </p:spPr>
        <p:txBody>
          <a:bodyPr wrap="square" rtlCol="0">
            <a:spAutoFit/>
          </a:bodyPr>
          <a:lstStyle/>
          <a:p>
            <a:r>
              <a:rPr lang="en-US" i="1" dirty="0">
                <a:solidFill>
                  <a:srgbClr val="FF0000"/>
                </a:solidFill>
                <a:sym typeface="+mn-ea"/>
              </a:rPr>
              <a:t>conclusion </a:t>
            </a:r>
            <a:r>
              <a:rPr lang="zh-CN" altLang="en-US" dirty="0">
                <a:solidFill>
                  <a:srgbClr val="FF0000"/>
                </a:solidFill>
                <a:sym typeface="+mn-ea"/>
              </a:rPr>
              <a:t>结论</a:t>
            </a:r>
            <a:r>
              <a:rPr lang="en-US" altLang="zh-CN" dirty="0">
                <a:solidFill>
                  <a:srgbClr val="FF0000"/>
                </a:solidFill>
                <a:sym typeface="+mn-ea"/>
              </a:rPr>
              <a:t>      </a:t>
            </a:r>
          </a:p>
          <a:p>
            <a:r>
              <a:rPr lang="en-US" i="1" dirty="0">
                <a:solidFill>
                  <a:srgbClr val="FF0000"/>
                </a:solidFill>
                <a:sym typeface="+mn-ea"/>
              </a:rPr>
              <a:t>consequence</a:t>
            </a:r>
            <a:r>
              <a:rPr lang="en-US" altLang="zh-CN" dirty="0">
                <a:solidFill>
                  <a:srgbClr val="FF0000"/>
                </a:solidFill>
                <a:sym typeface="+mn-ea"/>
              </a:rPr>
              <a:t> </a:t>
            </a:r>
            <a:r>
              <a:rPr lang="zh-CN" altLang="en-US" dirty="0">
                <a:solidFill>
                  <a:srgbClr val="FF0000"/>
                </a:solidFill>
                <a:sym typeface="+mn-ea"/>
              </a:rPr>
              <a:t>后件</a:t>
            </a:r>
            <a:r>
              <a:rPr lang="en-US" altLang="zh-CN" dirty="0">
                <a:solidFill>
                  <a:srgbClr val="FF0000"/>
                </a:solidFill>
                <a:sym typeface="+mn-ea"/>
              </a:rPr>
              <a:t>      </a:t>
            </a:r>
            <a:endParaRPr lang="zh-CN" altLang="en-US" dirty="0">
              <a:solidFill>
                <a:srgbClr val="FF0000"/>
              </a:solidFill>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Understanding Implication</a:t>
            </a:r>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pPr>
            <a:r>
              <a:rPr lang="en-US" sz="2600" dirty="0"/>
              <a:t>In </a:t>
            </a:r>
            <a:r>
              <a:rPr lang="en-US" sz="2600" i="1" dirty="0">
                <a:latin typeface="Cambria Math" panose="02040503050406030204" pitchFamily="18" charset="0"/>
                <a:ea typeface="Cambria Math" panose="02040503050406030204" pitchFamily="18" charset="0"/>
              </a:rPr>
              <a:t>p </a:t>
            </a:r>
            <a:r>
              <a:rPr lang="en-US" sz="2600" dirty="0">
                <a:latin typeface="Cambria Math" panose="02040503050406030204"/>
                <a:ea typeface="Cambria Math" panose="02040503050406030204"/>
              </a:rPr>
              <a:t>→</a:t>
            </a:r>
            <a:r>
              <a:rPr lang="en-US" sz="2600" i="1" dirty="0">
                <a:latin typeface="Cambria Math" panose="02040503050406030204" pitchFamily="18" charset="0"/>
                <a:ea typeface="Cambria Math" panose="02040503050406030204" pitchFamily="18" charset="0"/>
              </a:rPr>
              <a:t>q </a:t>
            </a:r>
            <a:r>
              <a:rPr lang="en-US" sz="2600" dirty="0">
                <a:ea typeface="Cambria Math" panose="02040503050406030204" pitchFamily="18" charset="0"/>
              </a:rPr>
              <a:t>there does not need to be any connection between the antecedent or the consequent</a:t>
            </a:r>
            <a:r>
              <a:rPr lang="en-US" sz="2600" dirty="0">
                <a:latin typeface="Cambria Math" panose="02040503050406030204" pitchFamily="18" charset="0"/>
                <a:ea typeface="Cambria Math" panose="02040503050406030204" pitchFamily="18" charset="0"/>
              </a:rPr>
              <a:t>. The “meaning” of </a:t>
            </a:r>
            <a:r>
              <a:rPr lang="en-US" sz="2600" i="1" dirty="0">
                <a:latin typeface="Cambria Math" panose="02040503050406030204" pitchFamily="18" charset="0"/>
                <a:ea typeface="Cambria Math" panose="02040503050406030204" pitchFamily="18" charset="0"/>
              </a:rPr>
              <a:t>p </a:t>
            </a:r>
            <a:r>
              <a:rPr lang="en-US" sz="2600" dirty="0">
                <a:latin typeface="Cambria Math" panose="02040503050406030204"/>
                <a:ea typeface="Cambria Math" panose="02040503050406030204"/>
              </a:rPr>
              <a:t>→</a:t>
            </a:r>
            <a:r>
              <a:rPr lang="en-US" sz="2600" i="1" dirty="0">
                <a:latin typeface="Cambria Math" panose="02040503050406030204" pitchFamily="18" charset="0"/>
                <a:ea typeface="Cambria Math" panose="02040503050406030204" pitchFamily="18" charset="0"/>
              </a:rPr>
              <a:t>q </a:t>
            </a:r>
            <a:r>
              <a:rPr lang="en-US" sz="2600" dirty="0">
                <a:ea typeface="Cambria Math" panose="02040503050406030204" pitchFamily="18" charset="0"/>
              </a:rPr>
              <a:t>depends only on the truth values of </a:t>
            </a:r>
            <a:r>
              <a:rPr lang="en-US" sz="2600" i="1" dirty="0">
                <a:latin typeface="Cambria Math" panose="02040503050406030204" pitchFamily="18" charset="0"/>
                <a:ea typeface="Cambria Math" panose="02040503050406030204" pitchFamily="18" charset="0"/>
              </a:rPr>
              <a:t>p</a:t>
            </a:r>
            <a:r>
              <a:rPr lang="en-US" sz="2600" dirty="0">
                <a:ea typeface="Cambria Math" panose="02040503050406030204" pitchFamily="18" charset="0"/>
              </a:rPr>
              <a:t> and </a:t>
            </a:r>
            <a:r>
              <a:rPr lang="en-US" sz="2600" i="1" dirty="0">
                <a:latin typeface="Cambria Math" panose="02040503050406030204" pitchFamily="18" charset="0"/>
                <a:ea typeface="Cambria Math" panose="02040503050406030204" pitchFamily="18" charset="0"/>
              </a:rPr>
              <a:t>q</a:t>
            </a:r>
            <a:r>
              <a:rPr lang="en-US" sz="2600" dirty="0">
                <a:ea typeface="Cambria Math" panose="02040503050406030204" pitchFamily="18" charset="0"/>
              </a:rPr>
              <a:t>. </a:t>
            </a:r>
            <a:endParaRPr lang="en-US" sz="2600" dirty="0"/>
          </a:p>
          <a:p>
            <a:r>
              <a:rPr lang="en-US" dirty="0"/>
              <a:t>These implications are perfectly fine, but would not be used in ordinary English.</a:t>
            </a:r>
          </a:p>
          <a:p>
            <a:pPr lvl="1"/>
            <a:r>
              <a:rPr lang="en-US" dirty="0"/>
              <a:t>“If the moon is made of green cheese, then I have more money than Bill Gates. ”</a:t>
            </a:r>
          </a:p>
          <a:p>
            <a:pPr lvl="1"/>
            <a:r>
              <a:rPr lang="en-US" dirty="0"/>
              <a:t> “If the moon is made of green cheese then I’m on welfare.”</a:t>
            </a:r>
          </a:p>
          <a:p>
            <a:pPr lvl="1"/>
            <a:r>
              <a:rPr lang="en-US" dirty="0"/>
              <a:t>“If 1 + 1 = 3, then your grandma wears combat boots.”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Implication (cont)</a:t>
            </a:r>
          </a:p>
        </p:txBody>
      </p:sp>
      <p:sp>
        <p:nvSpPr>
          <p:cNvPr id="3" name="Content Placeholder 2"/>
          <p:cNvSpPr>
            <a:spLocks noGrp="1"/>
          </p:cNvSpPr>
          <p:nvPr>
            <p:ph idx="1"/>
          </p:nvPr>
        </p:nvSpPr>
        <p:spPr/>
        <p:txBody>
          <a:bodyPr>
            <a:normAutofit lnSpcReduction="10000"/>
          </a:bodyPr>
          <a:lstStyle/>
          <a:p>
            <a:r>
              <a:rPr lang="en-US" dirty="0"/>
              <a:t>One way to view the logical conditional is to think of an obligation or contract.</a:t>
            </a:r>
          </a:p>
          <a:p>
            <a:pPr lvl="1"/>
            <a:r>
              <a:rPr lang="en-US" dirty="0"/>
              <a:t>“If I am elected, then I will lower taxes.”</a:t>
            </a:r>
          </a:p>
          <a:p>
            <a:pPr lvl="1"/>
            <a:r>
              <a:rPr lang="en-US" dirty="0"/>
              <a:t>“If you get 100% on the final, then you will get an A.”</a:t>
            </a:r>
          </a:p>
          <a:p>
            <a:r>
              <a:rPr lang="en-US" dirty="0"/>
              <a:t>If the politician is elected and does not lower taxes, then the voters can say that he or she has broken the campaign pledge. Something similar holds for the professor. This corresponds to the case where </a:t>
            </a:r>
            <a:r>
              <a:rPr lang="en-US" i="1" dirty="0">
                <a:latin typeface="Cambria Math" panose="02040503050406030204" pitchFamily="18" charset="0"/>
                <a:ea typeface="Cambria Math" panose="02040503050406030204" pitchFamily="18" charset="0"/>
              </a:rPr>
              <a:t>p</a:t>
            </a:r>
            <a:r>
              <a:rPr lang="en-US" dirty="0"/>
              <a:t> is true and </a:t>
            </a:r>
            <a:r>
              <a:rPr lang="en-US" i="1" dirty="0">
                <a:latin typeface="Cambria Math" panose="02040503050406030204" pitchFamily="18" charset="0"/>
                <a:ea typeface="Cambria Math" panose="02040503050406030204" pitchFamily="18" charset="0"/>
              </a:rPr>
              <a:t>q</a:t>
            </a:r>
            <a:r>
              <a:rPr lang="en-US" dirty="0"/>
              <a:t> is false. </a:t>
            </a:r>
          </a:p>
          <a:p>
            <a:pPr>
              <a:buNone/>
            </a:pPr>
            <a:endParaRPr lang="en-US" dirty="0"/>
          </a:p>
          <a:p>
            <a:pPr>
              <a:buNone/>
            </a:pPr>
            <a:r>
              <a:rPr lang="en-US"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Ways of Expressing </a:t>
            </a:r>
            <a:r>
              <a:rPr lang="en-US" sz="5400" i="1" dirty="0">
                <a:latin typeface="Cambria Math" panose="02040503050406030204" pitchFamily="18" charset="0"/>
                <a:ea typeface="Cambria Math" panose="02040503050406030204" pitchFamily="18" charset="0"/>
              </a:rPr>
              <a:t>p </a:t>
            </a:r>
            <a:r>
              <a:rPr lang="en-US" sz="5400" dirty="0">
                <a:latin typeface="Cambria Math" panose="02040503050406030204"/>
                <a:ea typeface="Cambria Math" panose="02040503050406030204"/>
              </a:rPr>
              <a:t>→</a:t>
            </a:r>
            <a:r>
              <a:rPr lang="en-US" sz="5400" i="1" dirty="0">
                <a:latin typeface="Cambria Math" panose="02040503050406030204" pitchFamily="18" charset="0"/>
                <a:ea typeface="Cambria Math" panose="02040503050406030204" pitchFamily="18" charset="0"/>
              </a:rPr>
              <a:t>q</a:t>
            </a:r>
            <a:r>
              <a:rPr lang="en-US" dirty="0"/>
              <a:t>  </a:t>
            </a:r>
          </a:p>
        </p:txBody>
      </p:sp>
      <p:sp>
        <p:nvSpPr>
          <p:cNvPr id="3" name="Content Placeholder 2"/>
          <p:cNvSpPr>
            <a:spLocks noGrp="1"/>
          </p:cNvSpPr>
          <p:nvPr>
            <p:ph idx="1"/>
          </p:nvPr>
        </p:nvSpPr>
        <p:spPr/>
        <p:txBody>
          <a:bodyPr>
            <a:normAutofit fontScale="92500" lnSpcReduction="10000"/>
          </a:bodyPr>
          <a:lstStyle/>
          <a:p>
            <a:pPr>
              <a:buNone/>
            </a:pPr>
            <a:r>
              <a:rPr lang="en-US" dirty="0"/>
              <a:t>    </a:t>
            </a:r>
          </a:p>
          <a:p>
            <a:pPr>
              <a:buNone/>
            </a:pPr>
            <a:r>
              <a:rPr lang="en-US" b="1" dirty="0"/>
              <a:t>    if</a:t>
            </a:r>
            <a:r>
              <a:rPr lang="en-US" dirty="0"/>
              <a:t> </a:t>
            </a:r>
            <a:r>
              <a:rPr lang="en-US" i="1" dirty="0">
                <a:latin typeface="Cambria Math" panose="02040503050406030204" pitchFamily="18" charset="0"/>
                <a:ea typeface="Cambria Math" panose="02040503050406030204" pitchFamily="18" charset="0"/>
              </a:rPr>
              <a:t>p</a:t>
            </a:r>
            <a:r>
              <a:rPr lang="en-US" dirty="0"/>
              <a:t>, </a:t>
            </a:r>
            <a:r>
              <a:rPr lang="en-US" b="1" dirty="0"/>
              <a:t>then</a:t>
            </a:r>
            <a:r>
              <a:rPr lang="en-US" dirty="0"/>
              <a:t> </a:t>
            </a:r>
            <a:r>
              <a:rPr lang="en-US" i="1" dirty="0">
                <a:latin typeface="Cambria Math" panose="02040503050406030204" pitchFamily="18" charset="0"/>
                <a:ea typeface="Cambria Math" panose="02040503050406030204" pitchFamily="18" charset="0"/>
              </a:rPr>
              <a:t>q</a:t>
            </a:r>
            <a:r>
              <a:rPr lang="en-US" dirty="0"/>
              <a:t>                     </a:t>
            </a:r>
            <a:r>
              <a:rPr lang="en-US" i="1" dirty="0">
                <a:latin typeface="Cambria Math" panose="02040503050406030204" pitchFamily="18" charset="0"/>
                <a:ea typeface="Cambria Math" panose="02040503050406030204" pitchFamily="18" charset="0"/>
              </a:rPr>
              <a:t>p</a:t>
            </a:r>
            <a:r>
              <a:rPr lang="en-US" dirty="0"/>
              <a:t> </a:t>
            </a:r>
            <a:r>
              <a:rPr lang="en-US" b="1" dirty="0"/>
              <a:t>implies</a:t>
            </a:r>
            <a:r>
              <a:rPr lang="en-US" dirty="0"/>
              <a:t> </a:t>
            </a:r>
            <a:r>
              <a:rPr lang="en-US" i="1" dirty="0">
                <a:latin typeface="Cambria Math" panose="02040503050406030204" pitchFamily="18" charset="0"/>
                <a:ea typeface="Cambria Math" panose="02040503050406030204" pitchFamily="18" charset="0"/>
              </a:rPr>
              <a:t>q</a:t>
            </a:r>
            <a:r>
              <a:rPr lang="en-US" dirty="0"/>
              <a:t> </a:t>
            </a:r>
          </a:p>
          <a:p>
            <a:pPr>
              <a:buNone/>
            </a:pPr>
            <a:r>
              <a:rPr lang="en-US" dirty="0"/>
              <a:t>    </a:t>
            </a:r>
            <a:r>
              <a:rPr lang="en-US" b="1" dirty="0"/>
              <a:t>if </a:t>
            </a:r>
            <a:r>
              <a:rPr lang="en-US" i="1" dirty="0">
                <a:latin typeface="Cambria Math" panose="02040503050406030204" pitchFamily="18" charset="0"/>
                <a:ea typeface="Cambria Math" panose="02040503050406030204" pitchFamily="18" charset="0"/>
              </a:rPr>
              <a:t>p</a:t>
            </a:r>
            <a:r>
              <a:rPr lang="en-US" dirty="0"/>
              <a:t>, </a:t>
            </a:r>
            <a:r>
              <a:rPr lang="en-US" i="1" dirty="0">
                <a:latin typeface="Cambria Math" panose="02040503050406030204" pitchFamily="18" charset="0"/>
                <a:ea typeface="Cambria Math" panose="02040503050406030204" pitchFamily="18" charset="0"/>
              </a:rPr>
              <a:t>q</a:t>
            </a:r>
            <a:r>
              <a:rPr lang="en-US" dirty="0"/>
              <a:t>                              </a:t>
            </a:r>
            <a:r>
              <a:rPr lang="en-US" i="1" dirty="0">
                <a:latin typeface="Cambria Math" panose="02040503050406030204" pitchFamily="18" charset="0"/>
                <a:ea typeface="Cambria Math" panose="02040503050406030204" pitchFamily="18" charset="0"/>
              </a:rPr>
              <a:t>p</a:t>
            </a:r>
            <a:r>
              <a:rPr lang="en-US" dirty="0"/>
              <a:t> </a:t>
            </a:r>
            <a:r>
              <a:rPr lang="en-US" b="1" dirty="0"/>
              <a:t>only if </a:t>
            </a:r>
            <a:r>
              <a:rPr lang="en-US" i="1" dirty="0">
                <a:latin typeface="Cambria Math" panose="02040503050406030204" pitchFamily="18" charset="0"/>
                <a:ea typeface="Cambria Math" panose="02040503050406030204" pitchFamily="18" charset="0"/>
              </a:rPr>
              <a:t>q</a:t>
            </a:r>
            <a:r>
              <a:rPr lang="en-US" dirty="0"/>
              <a:t>         </a:t>
            </a:r>
          </a:p>
          <a:p>
            <a:pPr>
              <a:buNone/>
            </a:pPr>
            <a:r>
              <a:rPr lang="en-US" dirty="0">
                <a:latin typeface="Cambria Math" panose="02040503050406030204" pitchFamily="18" charset="0"/>
                <a:ea typeface="Cambria Math" panose="02040503050406030204" pitchFamily="18" charset="0"/>
              </a:rPr>
              <a:t>     q</a:t>
            </a:r>
            <a:r>
              <a:rPr lang="en-US" dirty="0"/>
              <a:t> </a:t>
            </a:r>
            <a:r>
              <a:rPr lang="en-US" b="1" dirty="0"/>
              <a:t>unless </a:t>
            </a:r>
            <a:r>
              <a:rPr lang="en-US" dirty="0"/>
              <a:t> </a:t>
            </a:r>
            <a:r>
              <a:rPr lang="en-US" i="1" dirty="0">
                <a:latin typeface="Cambria Math" panose="02040503050406030204" pitchFamily="18" charset="0"/>
                <a:ea typeface="Cambria Math" panose="02040503050406030204" pitchFamily="18" charset="0"/>
              </a:rPr>
              <a:t>¬p</a:t>
            </a:r>
            <a:r>
              <a:rPr lang="en-US" dirty="0"/>
              <a:t>                 </a:t>
            </a:r>
            <a:r>
              <a:rPr lang="en-US" i="1" dirty="0">
                <a:latin typeface="Cambria Math" panose="02040503050406030204" pitchFamily="18" charset="0"/>
                <a:ea typeface="Cambria Math" panose="02040503050406030204" pitchFamily="18" charset="0"/>
              </a:rPr>
              <a:t>q</a:t>
            </a:r>
            <a:r>
              <a:rPr lang="en-US" dirty="0"/>
              <a:t> </a:t>
            </a:r>
            <a:r>
              <a:rPr lang="en-US" b="1" dirty="0"/>
              <a:t>when</a:t>
            </a:r>
            <a:r>
              <a:rPr lang="en-US" dirty="0"/>
              <a:t> </a:t>
            </a:r>
            <a:r>
              <a:rPr lang="en-US" i="1" dirty="0">
                <a:latin typeface="Cambria Math" panose="02040503050406030204" pitchFamily="18" charset="0"/>
                <a:ea typeface="Cambria Math" panose="02040503050406030204" pitchFamily="18" charset="0"/>
              </a:rPr>
              <a:t>p</a:t>
            </a:r>
            <a:endParaRPr lang="en-US" dirty="0"/>
          </a:p>
          <a:p>
            <a:pPr>
              <a:buNone/>
            </a:pPr>
            <a:r>
              <a:rPr lang="en-US" dirty="0"/>
              <a:t>    </a:t>
            </a:r>
            <a:r>
              <a:rPr lang="en-US" i="1" dirty="0">
                <a:latin typeface="Cambria Math" panose="02040503050406030204" pitchFamily="18" charset="0"/>
                <a:ea typeface="Cambria Math" panose="02040503050406030204" pitchFamily="18" charset="0"/>
              </a:rPr>
              <a:t>q</a:t>
            </a:r>
            <a:r>
              <a:rPr lang="en-US" dirty="0"/>
              <a:t> </a:t>
            </a:r>
            <a:r>
              <a:rPr lang="en-US" b="1" dirty="0"/>
              <a:t>if</a:t>
            </a:r>
            <a:r>
              <a:rPr lang="en-US" dirty="0"/>
              <a:t> </a:t>
            </a:r>
            <a:r>
              <a:rPr lang="en-US" i="1" dirty="0">
                <a:latin typeface="Cambria Math" panose="02040503050406030204" pitchFamily="18" charset="0"/>
                <a:ea typeface="Cambria Math" panose="02040503050406030204" pitchFamily="18" charset="0"/>
              </a:rPr>
              <a:t>p                                     </a:t>
            </a:r>
            <a:endParaRPr lang="en-US" dirty="0"/>
          </a:p>
          <a:p>
            <a:pPr>
              <a:buNone/>
            </a:pPr>
            <a:r>
              <a:rPr lang="en-US" dirty="0"/>
              <a:t>    </a:t>
            </a:r>
            <a:r>
              <a:rPr lang="en-US" i="1" dirty="0">
                <a:latin typeface="Cambria Math" panose="02040503050406030204" pitchFamily="18" charset="0"/>
                <a:ea typeface="Cambria Math" panose="02040503050406030204" pitchFamily="18" charset="0"/>
              </a:rPr>
              <a:t>q</a:t>
            </a:r>
            <a:r>
              <a:rPr lang="en-US" dirty="0"/>
              <a:t> </a:t>
            </a:r>
            <a:r>
              <a:rPr lang="en-US" b="1" dirty="0"/>
              <a:t>whenever</a:t>
            </a:r>
            <a:r>
              <a:rPr lang="en-US" dirty="0"/>
              <a:t> </a:t>
            </a:r>
            <a:r>
              <a:rPr lang="en-US" i="1" dirty="0">
                <a:latin typeface="Cambria Math" panose="02040503050406030204" pitchFamily="18" charset="0"/>
                <a:ea typeface="Cambria Math" panose="02040503050406030204" pitchFamily="18" charset="0"/>
              </a:rPr>
              <a:t>p</a:t>
            </a:r>
            <a:r>
              <a:rPr lang="en-US" dirty="0"/>
              <a:t>         </a:t>
            </a:r>
            <a:r>
              <a:rPr lang="en-US" i="1" dirty="0">
                <a:latin typeface="Cambria Math" panose="02040503050406030204" pitchFamily="18" charset="0"/>
                <a:ea typeface="Cambria Math" panose="02040503050406030204" pitchFamily="18" charset="0"/>
              </a:rPr>
              <a:t>        </a:t>
            </a:r>
            <a:r>
              <a:rPr lang="en-US" i="1" dirty="0" err="1">
                <a:latin typeface="Cambria Math" panose="02040503050406030204" pitchFamily="18" charset="0"/>
                <a:ea typeface="Cambria Math" panose="02040503050406030204" pitchFamily="18" charset="0"/>
              </a:rPr>
              <a:t>p</a:t>
            </a:r>
            <a:r>
              <a:rPr lang="en-US" dirty="0"/>
              <a:t> </a:t>
            </a:r>
            <a:r>
              <a:rPr lang="en-US" b="1" dirty="0"/>
              <a:t>is sufficient for </a:t>
            </a:r>
            <a:r>
              <a:rPr lang="en-US" i="1" dirty="0">
                <a:latin typeface="Cambria Math" panose="02040503050406030204" pitchFamily="18" charset="0"/>
                <a:ea typeface="Cambria Math" panose="02040503050406030204" pitchFamily="18" charset="0"/>
              </a:rPr>
              <a:t>q</a:t>
            </a:r>
            <a:r>
              <a:rPr lang="en-US" dirty="0"/>
              <a:t> </a:t>
            </a:r>
          </a:p>
          <a:p>
            <a:pPr>
              <a:buNone/>
            </a:pPr>
            <a:r>
              <a:rPr lang="en-US" dirty="0"/>
              <a:t>    </a:t>
            </a:r>
            <a:r>
              <a:rPr lang="en-US" i="1" dirty="0">
                <a:latin typeface="Cambria Math" panose="02040503050406030204" pitchFamily="18" charset="0"/>
                <a:ea typeface="Cambria Math" panose="02040503050406030204" pitchFamily="18" charset="0"/>
              </a:rPr>
              <a:t>q</a:t>
            </a:r>
            <a:r>
              <a:rPr lang="en-US" dirty="0"/>
              <a:t> </a:t>
            </a:r>
            <a:r>
              <a:rPr lang="en-US" b="1" dirty="0"/>
              <a:t>follows from </a:t>
            </a:r>
            <a:r>
              <a:rPr lang="en-US" i="1" dirty="0">
                <a:latin typeface="Cambria Math" panose="02040503050406030204" pitchFamily="18" charset="0"/>
                <a:ea typeface="Cambria Math" panose="02040503050406030204" pitchFamily="18" charset="0"/>
              </a:rPr>
              <a:t>p</a:t>
            </a:r>
            <a:r>
              <a:rPr lang="en-US" dirty="0"/>
              <a:t>          </a:t>
            </a:r>
            <a:r>
              <a:rPr lang="en-US" i="1" dirty="0">
                <a:latin typeface="Cambria Math" panose="02040503050406030204" pitchFamily="18" charset="0"/>
                <a:ea typeface="Cambria Math" panose="02040503050406030204" pitchFamily="18" charset="0"/>
              </a:rPr>
              <a:t>q</a:t>
            </a:r>
            <a:r>
              <a:rPr lang="en-US" dirty="0"/>
              <a:t> </a:t>
            </a:r>
            <a:r>
              <a:rPr lang="en-US" b="1" dirty="0"/>
              <a:t>is necessary for </a:t>
            </a:r>
            <a:r>
              <a:rPr lang="en-US" i="1" dirty="0">
                <a:latin typeface="Cambria Math" panose="02040503050406030204" pitchFamily="18" charset="0"/>
                <a:ea typeface="Cambria Math" panose="02040503050406030204" pitchFamily="18" charset="0"/>
              </a:rPr>
              <a:t>p</a:t>
            </a:r>
          </a:p>
          <a:p>
            <a:pPr>
              <a:buNone/>
            </a:pPr>
            <a:endParaRPr lang="en-US" dirty="0"/>
          </a:p>
          <a:p>
            <a:pPr>
              <a:buNone/>
            </a:pPr>
            <a:r>
              <a:rPr lang="en-US" dirty="0"/>
              <a:t>     </a:t>
            </a:r>
            <a:r>
              <a:rPr lang="en-US" b="1" dirty="0"/>
              <a:t>a necessary condition for </a:t>
            </a:r>
            <a:r>
              <a:rPr lang="en-US" i="1" dirty="0">
                <a:latin typeface="Cambria Math" panose="02040503050406030204" pitchFamily="18" charset="0"/>
                <a:ea typeface="Cambria Math" panose="02040503050406030204" pitchFamily="18" charset="0"/>
              </a:rPr>
              <a:t>p</a:t>
            </a:r>
            <a:r>
              <a:rPr lang="en-US" dirty="0"/>
              <a:t> </a:t>
            </a:r>
            <a:r>
              <a:rPr lang="en-US" b="1" dirty="0"/>
              <a:t>is</a:t>
            </a:r>
            <a:r>
              <a:rPr lang="en-US" dirty="0"/>
              <a:t> </a:t>
            </a:r>
            <a:r>
              <a:rPr lang="en-US" i="1" dirty="0"/>
              <a:t>q</a:t>
            </a:r>
            <a:endParaRPr lang="en-US" dirty="0"/>
          </a:p>
          <a:p>
            <a:pPr>
              <a:buNone/>
            </a:pPr>
            <a:r>
              <a:rPr lang="en-US" dirty="0"/>
              <a:t>     </a:t>
            </a:r>
            <a:r>
              <a:rPr lang="en-US" b="1" dirty="0"/>
              <a:t>a sufficient condition for </a:t>
            </a:r>
            <a:r>
              <a:rPr lang="en-US" i="1" dirty="0">
                <a:latin typeface="Cambria Math" panose="02040503050406030204" pitchFamily="18" charset="0"/>
                <a:ea typeface="Cambria Math" panose="02040503050406030204" pitchFamily="18" charset="0"/>
              </a:rPr>
              <a:t>q</a:t>
            </a:r>
            <a:r>
              <a:rPr lang="en-US" dirty="0"/>
              <a:t> </a:t>
            </a:r>
            <a:r>
              <a:rPr lang="en-US" b="1" dirty="0"/>
              <a:t>is</a:t>
            </a:r>
            <a:r>
              <a:rPr lang="en-US" dirty="0"/>
              <a:t> </a:t>
            </a:r>
            <a:r>
              <a:rPr lang="en-US" i="1" dirty="0">
                <a:latin typeface="Cambria Math" panose="02040503050406030204" pitchFamily="18" charset="0"/>
                <a:ea typeface="Cambria Math" panose="02040503050406030204" pitchFamily="18" charset="0"/>
              </a:rPr>
              <a:t>p</a:t>
            </a:r>
            <a:endParaRPr lang="en-US" dirty="0"/>
          </a:p>
          <a:p>
            <a:pPr>
              <a:buNone/>
            </a:pPr>
            <a:endParaRPr lang="en-US" dirty="0"/>
          </a:p>
        </p:txBody>
      </p:sp>
      <p:sp>
        <p:nvSpPr>
          <p:cNvPr id="6" name="Oval 5"/>
          <p:cNvSpPr/>
          <p:nvPr/>
        </p:nvSpPr>
        <p:spPr>
          <a:xfrm>
            <a:off x="533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3352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3733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 y="5334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 y="5715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581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81400" y="3276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81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81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81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Converse, </a:t>
            </a:r>
            <a:r>
              <a:rPr lang="en-US" sz="4000" dirty="0" err="1"/>
              <a:t>Contrapositive</a:t>
            </a:r>
            <a:r>
              <a:rPr lang="en-US" sz="4000" dirty="0"/>
              <a:t>, and Inverse</a:t>
            </a:r>
          </a:p>
        </p:txBody>
      </p:sp>
      <p:sp>
        <p:nvSpPr>
          <p:cNvPr id="3" name="Content Placeholder 2"/>
          <p:cNvSpPr>
            <a:spLocks noGrp="1"/>
          </p:cNvSpPr>
          <p:nvPr>
            <p:ph idx="1"/>
          </p:nvPr>
        </p:nvSpPr>
        <p:spPr/>
        <p:txBody>
          <a:bodyPr>
            <a:normAutofit fontScale="92500" lnSpcReduction="10000"/>
          </a:bodyPr>
          <a:lstStyle/>
          <a:p>
            <a:r>
              <a:rPr lang="en-US" dirty="0"/>
              <a:t>From </a:t>
            </a:r>
            <a:r>
              <a:rPr lang="en-US" sz="2400" i="1" dirty="0">
                <a:latin typeface="Cambria Math" panose="02040503050406030204" pitchFamily="18" charset="0"/>
                <a:ea typeface="Cambria Math" panose="02040503050406030204" pitchFamily="18" charset="0"/>
              </a:rPr>
              <a:t>p </a:t>
            </a:r>
            <a:r>
              <a:rPr lang="en-US" sz="2400" dirty="0">
                <a:latin typeface="Cambria Math" panose="02040503050406030204"/>
                <a:ea typeface="Cambria Math" panose="02040503050406030204"/>
              </a:rPr>
              <a:t>→</a:t>
            </a:r>
            <a:r>
              <a:rPr lang="en-US" sz="2400" i="1" dirty="0">
                <a:latin typeface="Cambria Math" panose="02040503050406030204" pitchFamily="18" charset="0"/>
                <a:ea typeface="Cambria Math" panose="02040503050406030204" pitchFamily="18" charset="0"/>
              </a:rPr>
              <a:t>q</a:t>
            </a:r>
            <a:r>
              <a:rPr lang="en-US" dirty="0"/>
              <a:t>  we can form new conditional statements .</a:t>
            </a:r>
          </a:p>
          <a:p>
            <a:pPr lvl="1"/>
            <a:r>
              <a:rPr lang="en-US" dirty="0"/>
              <a:t> </a:t>
            </a:r>
            <a:r>
              <a:rPr lang="en-US" i="1" dirty="0">
                <a:latin typeface="Cambria Math" panose="02040503050406030204" pitchFamily="18" charset="0"/>
                <a:ea typeface="Cambria Math" panose="02040503050406030204" pitchFamily="18" charset="0"/>
              </a:rPr>
              <a:t>q </a:t>
            </a:r>
            <a:r>
              <a:rPr lang="en-US" dirty="0">
                <a:latin typeface="Cambria Math" panose="02040503050406030204"/>
                <a:ea typeface="Cambria Math" panose="02040503050406030204"/>
              </a:rPr>
              <a:t>→</a:t>
            </a:r>
            <a:r>
              <a:rPr lang="en-US" i="1" dirty="0">
                <a:latin typeface="Cambria Math" panose="02040503050406030204" pitchFamily="18" charset="0"/>
                <a:ea typeface="Cambria Math" panose="02040503050406030204" pitchFamily="18" charset="0"/>
              </a:rPr>
              <a:t>p</a:t>
            </a:r>
            <a:r>
              <a:rPr lang="en-US" dirty="0"/>
              <a:t>            is the </a:t>
            </a:r>
            <a:r>
              <a:rPr lang="en-US" b="1" dirty="0">
                <a:solidFill>
                  <a:srgbClr val="FF0000"/>
                </a:solidFill>
              </a:rPr>
              <a:t>converse</a:t>
            </a:r>
            <a:r>
              <a:rPr lang="en-US" dirty="0"/>
              <a:t> of </a:t>
            </a:r>
            <a:r>
              <a:rPr lang="en-US" i="1" dirty="0">
                <a:latin typeface="Cambria Math" panose="02040503050406030204" pitchFamily="18" charset="0"/>
                <a:ea typeface="Cambria Math" panose="02040503050406030204" pitchFamily="18" charset="0"/>
              </a:rPr>
              <a:t>p </a:t>
            </a:r>
            <a:r>
              <a:rPr lang="en-US" dirty="0">
                <a:latin typeface="Cambria Math" panose="02040503050406030204"/>
                <a:ea typeface="Cambria Math" panose="02040503050406030204"/>
              </a:rPr>
              <a:t>→</a:t>
            </a:r>
            <a:r>
              <a:rPr lang="en-US" i="1" dirty="0">
                <a:latin typeface="Cambria Math" panose="02040503050406030204" pitchFamily="18" charset="0"/>
                <a:ea typeface="Cambria Math" panose="02040503050406030204" pitchFamily="18" charset="0"/>
              </a:rPr>
              <a:t>q</a:t>
            </a:r>
            <a:r>
              <a:rPr lang="en-US" dirty="0"/>
              <a:t> </a:t>
            </a:r>
          </a:p>
          <a:p>
            <a:pPr lvl="1"/>
            <a:r>
              <a:rPr lang="en-US" dirty="0"/>
              <a:t> </a:t>
            </a:r>
            <a:r>
              <a:rPr lang="en-US" dirty="0">
                <a:latin typeface="Cambria Math" panose="02040503050406030204"/>
                <a:ea typeface="Cambria Math" panose="02040503050406030204"/>
              </a:rPr>
              <a:t>¬</a:t>
            </a:r>
            <a:r>
              <a:rPr lang="en-US" i="1" dirty="0">
                <a:latin typeface="Cambria Math" panose="02040503050406030204" pitchFamily="18" charset="0"/>
                <a:ea typeface="Cambria Math" panose="02040503050406030204" pitchFamily="18" charset="0"/>
              </a:rPr>
              <a:t>q </a:t>
            </a:r>
            <a:r>
              <a:rPr lang="en-US" dirty="0">
                <a:latin typeface="Cambria Math" panose="02040503050406030204"/>
                <a:ea typeface="Cambria Math" panose="02040503050406030204"/>
              </a:rPr>
              <a:t>→ ¬ </a:t>
            </a:r>
            <a:r>
              <a:rPr lang="en-US" i="1" dirty="0">
                <a:latin typeface="Cambria Math" panose="02040503050406030204" pitchFamily="18" charset="0"/>
                <a:ea typeface="Cambria Math" panose="02040503050406030204" pitchFamily="18" charset="0"/>
              </a:rPr>
              <a:t>p</a:t>
            </a:r>
            <a:r>
              <a:rPr lang="en-US" dirty="0"/>
              <a:t>    is the </a:t>
            </a:r>
            <a:r>
              <a:rPr lang="en-US" b="1" dirty="0" err="1">
                <a:solidFill>
                  <a:srgbClr val="FF0000"/>
                </a:solidFill>
              </a:rPr>
              <a:t>contrapositive</a:t>
            </a:r>
            <a:r>
              <a:rPr lang="en-US" dirty="0"/>
              <a:t>  of </a:t>
            </a:r>
            <a:r>
              <a:rPr lang="en-US" i="1" dirty="0">
                <a:latin typeface="Cambria Math" panose="02040503050406030204" pitchFamily="18" charset="0"/>
                <a:ea typeface="Cambria Math" panose="02040503050406030204" pitchFamily="18" charset="0"/>
              </a:rPr>
              <a:t>p </a:t>
            </a:r>
            <a:r>
              <a:rPr lang="en-US" dirty="0">
                <a:latin typeface="Cambria Math" panose="02040503050406030204"/>
                <a:ea typeface="Cambria Math" panose="02040503050406030204"/>
              </a:rPr>
              <a:t>→</a:t>
            </a:r>
            <a:r>
              <a:rPr lang="en-US" i="1" dirty="0">
                <a:latin typeface="Cambria Math" panose="02040503050406030204" pitchFamily="18" charset="0"/>
                <a:ea typeface="Cambria Math" panose="02040503050406030204" pitchFamily="18" charset="0"/>
              </a:rPr>
              <a:t>q</a:t>
            </a:r>
            <a:endParaRPr lang="en-US" dirty="0"/>
          </a:p>
          <a:p>
            <a:pPr lvl="1"/>
            <a:r>
              <a:rPr lang="en-US" dirty="0">
                <a:latin typeface="Cambria Math" panose="02040503050406030204"/>
                <a:ea typeface="Cambria Math" panose="02040503050406030204"/>
              </a:rPr>
              <a:t>¬ </a:t>
            </a:r>
            <a:r>
              <a:rPr lang="en-US" i="1" dirty="0">
                <a:latin typeface="Cambria Math" panose="02040503050406030204" pitchFamily="18" charset="0"/>
                <a:ea typeface="Cambria Math" panose="02040503050406030204" pitchFamily="18" charset="0"/>
              </a:rPr>
              <a:t>p </a:t>
            </a:r>
            <a:r>
              <a:rPr lang="en-US" dirty="0">
                <a:latin typeface="Cambria Math" panose="02040503050406030204"/>
                <a:ea typeface="Cambria Math" panose="02040503050406030204"/>
              </a:rPr>
              <a:t>→ ¬ </a:t>
            </a:r>
            <a:r>
              <a:rPr lang="en-US" i="1" dirty="0">
                <a:latin typeface="Cambria Math" panose="02040503050406030204" pitchFamily="18" charset="0"/>
                <a:ea typeface="Cambria Math" panose="02040503050406030204" pitchFamily="18" charset="0"/>
              </a:rPr>
              <a:t>q</a:t>
            </a:r>
            <a:r>
              <a:rPr lang="en-US" dirty="0"/>
              <a:t>     is the </a:t>
            </a:r>
            <a:r>
              <a:rPr lang="en-US" b="1" dirty="0">
                <a:solidFill>
                  <a:srgbClr val="FF0000"/>
                </a:solidFill>
              </a:rPr>
              <a:t>inverse</a:t>
            </a:r>
            <a:r>
              <a:rPr lang="en-US" dirty="0"/>
              <a:t> of </a:t>
            </a:r>
            <a:r>
              <a:rPr lang="en-US" i="1" dirty="0">
                <a:latin typeface="Cambria Math" panose="02040503050406030204" pitchFamily="18" charset="0"/>
                <a:ea typeface="Cambria Math" panose="02040503050406030204" pitchFamily="18" charset="0"/>
              </a:rPr>
              <a:t>p </a:t>
            </a:r>
            <a:r>
              <a:rPr lang="en-US" dirty="0">
                <a:latin typeface="Cambria Math" panose="02040503050406030204"/>
                <a:ea typeface="Cambria Math" panose="02040503050406030204"/>
              </a:rPr>
              <a:t>→</a:t>
            </a:r>
            <a:r>
              <a:rPr lang="en-US" i="1" dirty="0">
                <a:latin typeface="Cambria Math" panose="02040503050406030204" pitchFamily="18" charset="0"/>
                <a:ea typeface="Cambria Math" panose="02040503050406030204" pitchFamily="18" charset="0"/>
              </a:rPr>
              <a:t>q</a:t>
            </a:r>
            <a:endParaRPr lang="en-US" dirty="0"/>
          </a:p>
          <a:p>
            <a:pPr>
              <a:buNone/>
            </a:pPr>
            <a:r>
              <a:rPr lang="en-US" b="1" dirty="0"/>
              <a:t>   Example</a:t>
            </a:r>
            <a:r>
              <a:rPr lang="en-US" dirty="0"/>
              <a:t>: Find the converse, inverse, and </a:t>
            </a:r>
            <a:r>
              <a:rPr lang="en-US" dirty="0" err="1"/>
              <a:t>contrapositive</a:t>
            </a:r>
            <a:r>
              <a:rPr lang="en-US" dirty="0"/>
              <a:t> of “It raining is a sufficient condition for my not going to town.”</a:t>
            </a:r>
          </a:p>
          <a:p>
            <a:pPr>
              <a:buNone/>
            </a:pPr>
            <a:r>
              <a:rPr lang="en-US" b="1" dirty="0"/>
              <a:t>    Solution:</a:t>
            </a:r>
            <a:r>
              <a:rPr lang="en-US" dirty="0"/>
              <a:t> </a:t>
            </a:r>
          </a:p>
          <a:p>
            <a:pPr lvl="1">
              <a:buNone/>
            </a:pPr>
            <a:r>
              <a:rPr lang="en-US" b="1" dirty="0"/>
              <a:t>converse</a:t>
            </a:r>
            <a:r>
              <a:rPr lang="en-US" dirty="0"/>
              <a:t>: If I do not go to town, then it is  raining.</a:t>
            </a:r>
          </a:p>
          <a:p>
            <a:pPr lvl="1">
              <a:buNone/>
            </a:pPr>
            <a:r>
              <a:rPr lang="en-US" b="1" dirty="0"/>
              <a:t>inverse</a:t>
            </a:r>
            <a:r>
              <a:rPr lang="en-US" dirty="0"/>
              <a:t>:  If it is not raining, then I will go to town.</a:t>
            </a:r>
          </a:p>
          <a:p>
            <a:pPr lvl="1">
              <a:buNone/>
            </a:pPr>
            <a:r>
              <a:rPr lang="en-US" b="1" dirty="0" err="1"/>
              <a:t>contrapositive</a:t>
            </a:r>
            <a:r>
              <a:rPr lang="en-US" dirty="0"/>
              <a:t>: If I go to town, then it is not raining. </a:t>
            </a:r>
          </a:p>
        </p:txBody>
      </p:sp>
      <p:sp>
        <p:nvSpPr>
          <p:cNvPr id="5" name="文本框 4"/>
          <p:cNvSpPr txBox="1"/>
          <p:nvPr/>
        </p:nvSpPr>
        <p:spPr>
          <a:xfrm>
            <a:off x="6553200" y="5943600"/>
            <a:ext cx="2637790" cy="1037590"/>
          </a:xfrm>
          <a:prstGeom prst="rect">
            <a:avLst/>
          </a:prstGeom>
          <a:noFill/>
        </p:spPr>
        <p:txBody>
          <a:bodyPr wrap="square" rtlCol="0">
            <a:noAutofit/>
          </a:bodyPr>
          <a:lstStyle/>
          <a:p>
            <a:r>
              <a:rPr lang="en-US" dirty="0">
                <a:solidFill>
                  <a:srgbClr val="FF0000"/>
                </a:solidFill>
                <a:sym typeface="+mn-ea"/>
              </a:rPr>
              <a:t>converse</a:t>
            </a:r>
            <a:r>
              <a:rPr lang="en-US" b="1" dirty="0">
                <a:solidFill>
                  <a:srgbClr val="FF0000"/>
                </a:solidFill>
                <a:sym typeface="+mn-ea"/>
              </a:rPr>
              <a:t> </a:t>
            </a:r>
            <a:r>
              <a:rPr lang="zh-CN" altLang="en-US" dirty="0">
                <a:solidFill>
                  <a:srgbClr val="FF0000"/>
                </a:solidFill>
                <a:sym typeface="+mn-ea"/>
              </a:rPr>
              <a:t>逆命题</a:t>
            </a:r>
          </a:p>
          <a:p>
            <a:r>
              <a:rPr lang="en-US" dirty="0" err="1">
                <a:solidFill>
                  <a:srgbClr val="FF0000"/>
                </a:solidFill>
                <a:sym typeface="+mn-ea"/>
              </a:rPr>
              <a:t>contrapositive</a:t>
            </a:r>
            <a:r>
              <a:rPr lang="en-US" b="1" dirty="0" err="1">
                <a:solidFill>
                  <a:srgbClr val="FF0000"/>
                </a:solidFill>
                <a:sym typeface="+mn-ea"/>
              </a:rPr>
              <a:t> </a:t>
            </a:r>
            <a:r>
              <a:rPr lang="zh-CN" altLang="en-US" dirty="0">
                <a:solidFill>
                  <a:srgbClr val="FF0000"/>
                </a:solidFill>
                <a:sym typeface="+mn-ea"/>
              </a:rPr>
              <a:t>逆否命题</a:t>
            </a:r>
          </a:p>
          <a:p>
            <a:r>
              <a:rPr lang="en-US" altLang="zh-CN" dirty="0">
                <a:solidFill>
                  <a:srgbClr val="FF0000"/>
                </a:solidFill>
                <a:sym typeface="+mn-ea"/>
              </a:rPr>
              <a:t>inverse </a:t>
            </a:r>
            <a:r>
              <a:rPr lang="zh-CN" altLang="en-US" dirty="0">
                <a:solidFill>
                  <a:srgbClr val="FF0000"/>
                </a:solidFill>
                <a:sym typeface="+mn-ea"/>
              </a:rPr>
              <a:t>反命题</a:t>
            </a:r>
          </a:p>
          <a:p>
            <a:endParaRPr lang="zh-CN" altLang="en-US" b="1" dirty="0">
              <a:solidFill>
                <a:srgbClr val="FF0000"/>
              </a:solidFill>
              <a:sym typeface="+mn-ea"/>
            </a:endParaRPr>
          </a:p>
          <a:p>
            <a:endParaRPr lang="zh-CN" altLang="en-US" b="1" dirty="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Biconditional</a:t>
            </a:r>
            <a:endParaRPr lang="en-US" dirty="0"/>
          </a:p>
        </p:txBody>
      </p:sp>
      <p:sp>
        <p:nvSpPr>
          <p:cNvPr id="3" name="Content Placeholder 2"/>
          <p:cNvSpPr>
            <a:spLocks noGrp="1"/>
          </p:cNvSpPr>
          <p:nvPr>
            <p:ph idx="1"/>
          </p:nvPr>
        </p:nvSpPr>
        <p:spPr/>
        <p:txBody>
          <a:bodyPr/>
          <a:lstStyle/>
          <a:p>
            <a:r>
              <a:rPr lang="en-US" sz="2000" dirty="0"/>
              <a:t>If </a:t>
            </a:r>
            <a:r>
              <a:rPr lang="en-US" sz="2000" i="1" dirty="0">
                <a:latin typeface="Cambria Math" panose="02040503050406030204" pitchFamily="18" charset="0"/>
                <a:ea typeface="Cambria Math" panose="02040503050406030204" pitchFamily="18" charset="0"/>
              </a:rPr>
              <a:t>p</a:t>
            </a:r>
            <a:r>
              <a:rPr lang="en-US" sz="2000" dirty="0"/>
              <a:t>  and </a:t>
            </a:r>
            <a:r>
              <a:rPr lang="en-US" sz="2000" i="1" dirty="0">
                <a:latin typeface="Cambria Math" panose="02040503050406030204" pitchFamily="18" charset="0"/>
                <a:ea typeface="Cambria Math" panose="02040503050406030204" pitchFamily="18" charset="0"/>
              </a:rPr>
              <a:t>q</a:t>
            </a:r>
            <a:r>
              <a:rPr lang="en-US" sz="2000" dirty="0"/>
              <a:t>  are propositions, then  we can form the </a:t>
            </a:r>
            <a:r>
              <a:rPr lang="en-US" sz="2000" i="1" dirty="0" err="1"/>
              <a:t>biconditional</a:t>
            </a:r>
            <a:r>
              <a:rPr lang="en-US" sz="2000" i="1" dirty="0"/>
              <a:t> </a:t>
            </a:r>
            <a:r>
              <a:rPr lang="en-US" sz="2000" dirty="0"/>
              <a:t>proposition </a:t>
            </a:r>
            <a:r>
              <a:rPr lang="en-US" sz="2000" i="1" dirty="0">
                <a:latin typeface="Cambria Math" panose="02040503050406030204" pitchFamily="18" charset="0"/>
                <a:ea typeface="Cambria Math" panose="02040503050406030204" pitchFamily="18" charset="0"/>
              </a:rPr>
              <a:t>p </a:t>
            </a:r>
            <a:r>
              <a:rPr lang="en-US" sz="2000" dirty="0">
                <a:latin typeface="Cambria Math" panose="02040503050406030204"/>
                <a:ea typeface="Cambria Math" panose="02040503050406030204"/>
              </a:rPr>
              <a:t>↔</a:t>
            </a:r>
            <a:r>
              <a:rPr lang="en-US" sz="2000" i="1" dirty="0">
                <a:latin typeface="Cambria Math" panose="02040503050406030204" pitchFamily="18" charset="0"/>
                <a:ea typeface="Cambria Math" panose="02040503050406030204" pitchFamily="18" charset="0"/>
              </a:rPr>
              <a:t>q</a:t>
            </a:r>
            <a:r>
              <a:rPr lang="en-US" sz="2000" dirty="0"/>
              <a:t> , read as “</a:t>
            </a:r>
            <a:r>
              <a:rPr lang="en-US" sz="2000" i="1" dirty="0">
                <a:latin typeface="Cambria Math" panose="02040503050406030204" pitchFamily="18" charset="0"/>
                <a:ea typeface="Cambria Math" panose="02040503050406030204" pitchFamily="18" charset="0"/>
              </a:rPr>
              <a:t>p</a:t>
            </a:r>
            <a:r>
              <a:rPr lang="en-US" sz="2000" dirty="0"/>
              <a:t>  if and only if </a:t>
            </a:r>
            <a:r>
              <a:rPr lang="en-US" sz="2000" i="1" dirty="0">
                <a:latin typeface="Cambria Math" panose="02040503050406030204" pitchFamily="18" charset="0"/>
                <a:ea typeface="Cambria Math" panose="02040503050406030204" pitchFamily="18" charset="0"/>
              </a:rPr>
              <a:t>q</a:t>
            </a:r>
            <a:r>
              <a:rPr lang="en-US" sz="2000" dirty="0"/>
              <a:t> .” The  </a:t>
            </a:r>
            <a:r>
              <a:rPr lang="en-US" sz="2000" dirty="0" err="1"/>
              <a:t>biconditional</a:t>
            </a:r>
            <a:r>
              <a:rPr lang="en-US" sz="2000" dirty="0"/>
              <a:t>          </a:t>
            </a:r>
            <a:r>
              <a:rPr lang="en-US" sz="2000" i="1" dirty="0">
                <a:latin typeface="Cambria Math" panose="02040503050406030204" pitchFamily="18" charset="0"/>
                <a:ea typeface="Cambria Math" panose="02040503050406030204" pitchFamily="18" charset="0"/>
              </a:rPr>
              <a:t>p </a:t>
            </a:r>
            <a:r>
              <a:rPr lang="en-US" sz="2000" dirty="0">
                <a:latin typeface="Cambria Math" panose="02040503050406030204"/>
                <a:ea typeface="Cambria Math" panose="02040503050406030204"/>
              </a:rPr>
              <a:t>↔</a:t>
            </a:r>
            <a:r>
              <a:rPr lang="en-US" sz="2000" i="1" dirty="0">
                <a:latin typeface="Cambria Math" panose="02040503050406030204" pitchFamily="18" charset="0"/>
                <a:ea typeface="Cambria Math" panose="02040503050406030204" pitchFamily="18" charset="0"/>
              </a:rPr>
              <a:t>q</a:t>
            </a:r>
            <a:r>
              <a:rPr lang="en-US" sz="2000" dirty="0"/>
              <a:t>  denotes the proposition with this truth table:</a:t>
            </a:r>
          </a:p>
          <a:p>
            <a:endParaRPr lang="en-US" sz="2000" dirty="0"/>
          </a:p>
          <a:p>
            <a:endParaRPr lang="en-US" sz="2000" dirty="0"/>
          </a:p>
          <a:p>
            <a:endParaRPr lang="en-US" sz="2000" dirty="0"/>
          </a:p>
          <a:p>
            <a:endParaRPr lang="en-US" sz="2000" dirty="0"/>
          </a:p>
          <a:p>
            <a:endParaRPr lang="en-US" sz="2000" dirty="0"/>
          </a:p>
          <a:p>
            <a:endParaRPr lang="en-US" sz="2000" dirty="0"/>
          </a:p>
          <a:p>
            <a:r>
              <a:rPr lang="en-US" sz="2200" dirty="0"/>
              <a:t> If </a:t>
            </a:r>
            <a:r>
              <a:rPr lang="en-US" sz="2200" i="1" dirty="0">
                <a:latin typeface="Cambria Math" panose="02040503050406030204" pitchFamily="18" charset="0"/>
                <a:ea typeface="Cambria Math" panose="02040503050406030204" pitchFamily="18" charset="0"/>
              </a:rPr>
              <a:t>p</a:t>
            </a:r>
            <a:r>
              <a:rPr lang="en-US" sz="2200" dirty="0"/>
              <a:t>  denotes “I am at home.” and </a:t>
            </a:r>
            <a:r>
              <a:rPr lang="en-US" sz="2200" i="1" dirty="0">
                <a:latin typeface="Cambria Math" panose="02040503050406030204" pitchFamily="18" charset="0"/>
                <a:ea typeface="Cambria Math" panose="02040503050406030204" pitchFamily="18" charset="0"/>
              </a:rPr>
              <a:t>q</a:t>
            </a:r>
            <a:r>
              <a:rPr lang="en-US" sz="2200" dirty="0"/>
              <a:t>   denotes “It is raining.” then       </a:t>
            </a:r>
            <a:r>
              <a:rPr lang="en-US" sz="2200" i="1" dirty="0">
                <a:latin typeface="Cambria Math" panose="02040503050406030204" pitchFamily="18" charset="0"/>
                <a:ea typeface="Cambria Math" panose="02040503050406030204" pitchFamily="18" charset="0"/>
              </a:rPr>
              <a:t>p </a:t>
            </a:r>
            <a:r>
              <a:rPr lang="en-US" sz="2200" dirty="0">
                <a:latin typeface="Cambria Math" panose="02040503050406030204"/>
                <a:ea typeface="Cambria Math" panose="02040503050406030204"/>
              </a:rPr>
              <a:t>↔</a:t>
            </a:r>
            <a:r>
              <a:rPr lang="en-US" sz="2200" i="1" dirty="0">
                <a:latin typeface="Cambria Math" panose="02040503050406030204" pitchFamily="18" charset="0"/>
                <a:ea typeface="Cambria Math" panose="02040503050406030204" pitchFamily="18" charset="0"/>
              </a:rPr>
              <a:t>q</a:t>
            </a:r>
            <a:r>
              <a:rPr lang="en-US" sz="2200" dirty="0"/>
              <a:t>   denotes “I am at home if and only if it is raining.”</a:t>
            </a:r>
          </a:p>
        </p:txBody>
      </p:sp>
      <p:graphicFrame>
        <p:nvGraphicFramePr>
          <p:cNvPr id="13" name="Content Placeholder 3"/>
          <p:cNvGraphicFramePr/>
          <p:nvPr/>
        </p:nvGraphicFramePr>
        <p:xfrm>
          <a:off x="1600200" y="3124200"/>
          <a:ext cx="5791200" cy="1828800"/>
        </p:xfrm>
        <a:graphic>
          <a:graphicData uri="http://schemas.openxmlformats.org/drawingml/2006/table">
            <a:tbl>
              <a:tblPr firstRow="1" bandRow="1">
                <a:tableStyleId>{5C22544A-7EE6-4342-B048-85BDC9FD1C3A}</a:tableStyleId>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tblGrid>
              <a:tr h="299720">
                <a:tc>
                  <a:txBody>
                    <a:bodyPr/>
                    <a:lstStyle/>
                    <a:p>
                      <a:r>
                        <a:rPr lang="en-US" sz="1800" i="1" dirty="0">
                          <a:latin typeface="Cambria Math" panose="02040503050406030204" pitchFamily="18" charset="0"/>
                          <a:ea typeface="Cambria Math" panose="02040503050406030204" pitchFamily="18" charset="0"/>
                        </a:rPr>
                        <a:t>p</a:t>
                      </a:r>
                      <a:endParaRPr lang="en-US" dirty="0"/>
                    </a:p>
                  </a:txBody>
                  <a:tcPr marL="91441" marR="91441"/>
                </a:tc>
                <a:tc>
                  <a:txBody>
                    <a:bodyPr/>
                    <a:lstStyle/>
                    <a:p>
                      <a:r>
                        <a:rPr lang="en-US" sz="1800" i="1" dirty="0">
                          <a:latin typeface="Cambria Math" panose="02040503050406030204" pitchFamily="18" charset="0"/>
                          <a:ea typeface="Cambria Math" panose="02040503050406030204" pitchFamily="18" charset="0"/>
                        </a:rPr>
                        <a:t>q</a:t>
                      </a:r>
                      <a:endParaRPr lang="en-US" dirty="0"/>
                    </a:p>
                  </a:txBody>
                  <a:tcPr marL="91441" marR="91441"/>
                </a:tc>
                <a:tc>
                  <a:txBody>
                    <a:bodyPr/>
                    <a:lstStyle/>
                    <a:p>
                      <a:r>
                        <a:rPr lang="en-US" sz="1800" i="1" dirty="0">
                          <a:latin typeface="Cambria Math" panose="02040503050406030204" pitchFamily="18" charset="0"/>
                          <a:ea typeface="Cambria Math" panose="02040503050406030204" pitchFamily="18" charset="0"/>
                        </a:rPr>
                        <a:t>p </a:t>
                      </a:r>
                      <a:r>
                        <a:rPr lang="en-US" sz="1800" dirty="0">
                          <a:latin typeface="Cambria Math" panose="02040503050406030204"/>
                          <a:ea typeface="Cambria Math" panose="02040503050406030204"/>
                        </a:rPr>
                        <a:t>↔</a:t>
                      </a:r>
                      <a:r>
                        <a:rPr lang="en-US" sz="1800" i="1" dirty="0">
                          <a:latin typeface="Cambria Math" panose="02040503050406030204" pitchFamily="18" charset="0"/>
                          <a:ea typeface="Cambria Math" panose="02040503050406030204" pitchFamily="18" charset="0"/>
                        </a:rPr>
                        <a:t>q</a:t>
                      </a:r>
                      <a:r>
                        <a:rPr lang="en-US" sz="1800" dirty="0"/>
                        <a:t> </a:t>
                      </a:r>
                      <a:endParaRPr lang="en-US" dirty="0"/>
                    </a:p>
                  </a:txBody>
                  <a:tcPr marL="91441" marR="91441"/>
                </a:tc>
                <a:extLst>
                  <a:ext uri="{0D108BD9-81ED-4DB2-BD59-A6C34878D82A}">
                    <a16:rowId xmlns:a16="http://schemas.microsoft.com/office/drawing/2014/main" val="10000"/>
                  </a:ext>
                </a:extLst>
              </a:tr>
              <a:tr h="299720">
                <a:tc>
                  <a:txBody>
                    <a:bodyPr/>
                    <a:lstStyle/>
                    <a:p>
                      <a:r>
                        <a:rPr lang="en-US" dirty="0"/>
                        <a:t>T</a:t>
                      </a:r>
                    </a:p>
                  </a:txBody>
                  <a:tcPr marL="91441" marR="91441"/>
                </a:tc>
                <a:tc>
                  <a:txBody>
                    <a:bodyPr/>
                    <a:lstStyle/>
                    <a:p>
                      <a:r>
                        <a:rPr lang="en-US" dirty="0"/>
                        <a:t>T</a:t>
                      </a:r>
                    </a:p>
                  </a:txBody>
                  <a:tcPr marL="91441" marR="91441"/>
                </a:tc>
                <a:tc>
                  <a:txBody>
                    <a:bodyPr/>
                    <a:lstStyle/>
                    <a:p>
                      <a:r>
                        <a:rPr lang="en-US" dirty="0"/>
                        <a:t>T</a:t>
                      </a:r>
                    </a:p>
                  </a:txBody>
                  <a:tcPr marL="91441" marR="91441"/>
                </a:tc>
                <a:extLst>
                  <a:ext uri="{0D108BD9-81ED-4DB2-BD59-A6C34878D82A}">
                    <a16:rowId xmlns:a16="http://schemas.microsoft.com/office/drawing/2014/main" val="10001"/>
                  </a:ext>
                </a:extLst>
              </a:tr>
              <a:tr h="299720">
                <a:tc>
                  <a:txBody>
                    <a:bodyPr/>
                    <a:lstStyle/>
                    <a:p>
                      <a:r>
                        <a:rPr lang="en-US" dirty="0"/>
                        <a:t>T</a:t>
                      </a:r>
                    </a:p>
                  </a:txBody>
                  <a:tcPr marL="91441" marR="91441"/>
                </a:tc>
                <a:tc>
                  <a:txBody>
                    <a:bodyPr/>
                    <a:lstStyle/>
                    <a:p>
                      <a:r>
                        <a:rPr lang="en-US" dirty="0"/>
                        <a:t>F</a:t>
                      </a:r>
                    </a:p>
                  </a:txBody>
                  <a:tcPr marL="91441" marR="91441"/>
                </a:tc>
                <a:tc>
                  <a:txBody>
                    <a:bodyPr/>
                    <a:lstStyle/>
                    <a:p>
                      <a:r>
                        <a:rPr lang="en-US" dirty="0"/>
                        <a:t>F</a:t>
                      </a:r>
                    </a:p>
                  </a:txBody>
                  <a:tcPr marL="91441" marR="91441"/>
                </a:tc>
                <a:extLst>
                  <a:ext uri="{0D108BD9-81ED-4DB2-BD59-A6C34878D82A}">
                    <a16:rowId xmlns:a16="http://schemas.microsoft.com/office/drawing/2014/main" val="10002"/>
                  </a:ext>
                </a:extLst>
              </a:tr>
              <a:tr h="299720">
                <a:tc>
                  <a:txBody>
                    <a:bodyPr/>
                    <a:lstStyle/>
                    <a:p>
                      <a:r>
                        <a:rPr lang="en-US" dirty="0"/>
                        <a:t>F</a:t>
                      </a:r>
                    </a:p>
                  </a:txBody>
                  <a:tcPr marL="91441" marR="91441"/>
                </a:tc>
                <a:tc>
                  <a:txBody>
                    <a:bodyPr/>
                    <a:lstStyle/>
                    <a:p>
                      <a:r>
                        <a:rPr lang="en-US" dirty="0"/>
                        <a:t>T</a:t>
                      </a:r>
                    </a:p>
                  </a:txBody>
                  <a:tcPr marL="91441" marR="91441"/>
                </a:tc>
                <a:tc>
                  <a:txBody>
                    <a:bodyPr/>
                    <a:lstStyle/>
                    <a:p>
                      <a:r>
                        <a:rPr lang="en-US" dirty="0"/>
                        <a:t>F</a:t>
                      </a:r>
                    </a:p>
                  </a:txBody>
                  <a:tcPr marL="91441" marR="91441"/>
                </a:tc>
                <a:extLst>
                  <a:ext uri="{0D108BD9-81ED-4DB2-BD59-A6C34878D82A}">
                    <a16:rowId xmlns:a16="http://schemas.microsoft.com/office/drawing/2014/main" val="10003"/>
                  </a:ext>
                </a:extLst>
              </a:tr>
              <a:tr h="299720">
                <a:tc>
                  <a:txBody>
                    <a:bodyPr/>
                    <a:lstStyle/>
                    <a:p>
                      <a:r>
                        <a:rPr lang="en-US" dirty="0"/>
                        <a:t>F</a:t>
                      </a:r>
                    </a:p>
                  </a:txBody>
                  <a:tcPr marL="91441" marR="91441"/>
                </a:tc>
                <a:tc>
                  <a:txBody>
                    <a:bodyPr/>
                    <a:lstStyle/>
                    <a:p>
                      <a:r>
                        <a:rPr lang="en-US" dirty="0"/>
                        <a:t>F</a:t>
                      </a:r>
                    </a:p>
                  </a:txBody>
                  <a:tcPr marL="91441" marR="91441"/>
                </a:tc>
                <a:tc>
                  <a:txBody>
                    <a:bodyPr/>
                    <a:lstStyle/>
                    <a:p>
                      <a:r>
                        <a:rPr lang="en-US" dirty="0"/>
                        <a:t>T</a:t>
                      </a:r>
                    </a:p>
                  </a:txBody>
                  <a:tcPr marL="91441" marR="91441"/>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Expressing the </a:t>
            </a:r>
            <a:r>
              <a:rPr lang="en-US" dirty="0" err="1"/>
              <a:t>Biconditional</a:t>
            </a:r>
            <a:endParaRPr lang="en-US" dirty="0"/>
          </a:p>
        </p:txBody>
      </p:sp>
      <p:sp>
        <p:nvSpPr>
          <p:cNvPr id="3" name="Content Placeholder 2"/>
          <p:cNvSpPr>
            <a:spLocks noGrp="1"/>
          </p:cNvSpPr>
          <p:nvPr>
            <p:ph idx="1"/>
          </p:nvPr>
        </p:nvSpPr>
        <p:spPr/>
        <p:txBody>
          <a:bodyPr/>
          <a:lstStyle/>
          <a:p>
            <a:r>
              <a:rPr lang="en-US" dirty="0"/>
              <a:t>Some alternative ways “</a:t>
            </a:r>
            <a:r>
              <a:rPr lang="en-US" i="1" dirty="0"/>
              <a:t>p</a:t>
            </a:r>
            <a:r>
              <a:rPr lang="en-US" dirty="0"/>
              <a:t> if and only if </a:t>
            </a:r>
            <a:r>
              <a:rPr lang="en-US" i="1" dirty="0"/>
              <a:t>q</a:t>
            </a:r>
            <a:r>
              <a:rPr lang="en-US" dirty="0"/>
              <a:t>” is expressed in English:</a:t>
            </a:r>
          </a:p>
          <a:p>
            <a:pPr>
              <a:buNone/>
            </a:pPr>
            <a:endParaRPr lang="en-US" dirty="0"/>
          </a:p>
          <a:p>
            <a:pPr lvl="1"/>
            <a:r>
              <a:rPr lang="en-US" dirty="0"/>
              <a:t>  </a:t>
            </a:r>
            <a:r>
              <a:rPr lang="en-US" i="1" dirty="0"/>
              <a:t>p</a:t>
            </a:r>
            <a:r>
              <a:rPr lang="en-US" dirty="0"/>
              <a:t> </a:t>
            </a:r>
            <a:r>
              <a:rPr lang="en-US" b="1" dirty="0"/>
              <a:t>is necessary and sufficient for </a:t>
            </a:r>
            <a:r>
              <a:rPr lang="en-US" i="1" dirty="0"/>
              <a:t>q</a:t>
            </a:r>
            <a:endParaRPr lang="en-US" dirty="0"/>
          </a:p>
          <a:p>
            <a:pPr lvl="1"/>
            <a:r>
              <a:rPr lang="en-US" dirty="0"/>
              <a:t>  </a:t>
            </a:r>
            <a:r>
              <a:rPr lang="en-US" b="1" dirty="0"/>
              <a:t>if</a:t>
            </a:r>
            <a:r>
              <a:rPr lang="en-US" dirty="0"/>
              <a:t> </a:t>
            </a:r>
            <a:r>
              <a:rPr lang="en-US" i="1" dirty="0"/>
              <a:t>p</a:t>
            </a:r>
            <a:r>
              <a:rPr lang="en-US" dirty="0"/>
              <a:t> </a:t>
            </a:r>
            <a:r>
              <a:rPr lang="en-US" b="1" dirty="0"/>
              <a:t>then</a:t>
            </a:r>
            <a:r>
              <a:rPr lang="en-US" dirty="0"/>
              <a:t> </a:t>
            </a:r>
            <a:r>
              <a:rPr lang="en-US" i="1" dirty="0"/>
              <a:t>q</a:t>
            </a:r>
            <a:r>
              <a:rPr lang="en-US" dirty="0"/>
              <a:t> , </a:t>
            </a:r>
            <a:r>
              <a:rPr lang="en-US" b="1" dirty="0"/>
              <a:t>and conversely</a:t>
            </a:r>
          </a:p>
          <a:p>
            <a:pPr lvl="1"/>
            <a:r>
              <a:rPr lang="en-US" dirty="0"/>
              <a:t>  </a:t>
            </a:r>
            <a:r>
              <a:rPr lang="en-US" i="1" dirty="0"/>
              <a:t>p</a:t>
            </a:r>
            <a:r>
              <a:rPr lang="en-US" dirty="0"/>
              <a:t> </a:t>
            </a:r>
            <a:r>
              <a:rPr lang="en-US" b="1" dirty="0" err="1"/>
              <a:t>iff</a:t>
            </a:r>
            <a:r>
              <a:rPr lang="en-US" dirty="0"/>
              <a:t> </a:t>
            </a:r>
            <a:r>
              <a:rPr lang="en-US" i="1" dirty="0"/>
              <a:t>q</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Kinds of Problems Solved Using Discrete Mathematics</a:t>
            </a:r>
          </a:p>
        </p:txBody>
      </p:sp>
      <p:sp>
        <p:nvSpPr>
          <p:cNvPr id="3" name="Content Placeholder 2"/>
          <p:cNvSpPr>
            <a:spLocks noGrp="1"/>
          </p:cNvSpPr>
          <p:nvPr>
            <p:ph idx="1"/>
          </p:nvPr>
        </p:nvSpPr>
        <p:spPr/>
        <p:txBody>
          <a:bodyPr>
            <a:normAutofit/>
          </a:bodyPr>
          <a:lstStyle/>
          <a:p>
            <a:r>
              <a:rPr lang="en-US" dirty="0"/>
              <a:t>How many ways can a  password be chosen following specific rules?</a:t>
            </a:r>
          </a:p>
          <a:p>
            <a:r>
              <a:rPr lang="en-US" dirty="0"/>
              <a:t>How many valid Internet addresses are there?</a:t>
            </a:r>
          </a:p>
          <a:p>
            <a:r>
              <a:rPr lang="en-US" dirty="0"/>
              <a:t>What is the probability of winning a particular lottery?</a:t>
            </a:r>
          </a:p>
          <a:p>
            <a:r>
              <a:rPr lang="en-US" dirty="0"/>
              <a:t>Is there a link between two computers in a network?</a:t>
            </a:r>
          </a:p>
          <a:p>
            <a:r>
              <a:rPr lang="en-US" dirty="0"/>
              <a:t>How can I identify spam email messages?</a:t>
            </a:r>
          </a:p>
          <a:p>
            <a:r>
              <a:rPr lang="en-US" dirty="0"/>
              <a:t>How can I encrypt a message so that no unintended recipient can read it?</a:t>
            </a:r>
          </a:p>
          <a:p>
            <a:r>
              <a:rPr lang="en-US" dirty="0"/>
              <a:t>How can we build a  circuit that adds two integers?</a:t>
            </a:r>
          </a:p>
          <a:p>
            <a:endParaRPr lang="en-US" dirty="0"/>
          </a:p>
        </p:txBody>
      </p:sp>
    </p:spTree>
    <p:extLst>
      <p:ext uri="{BB962C8B-B14F-4D97-AF65-F5344CB8AC3E}">
        <p14:creationId xmlns:p14="http://schemas.microsoft.com/office/powerpoint/2010/main" val="2134138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Truth Tables For Compound Propositions</a:t>
            </a:r>
          </a:p>
        </p:txBody>
      </p:sp>
      <p:sp>
        <p:nvSpPr>
          <p:cNvPr id="3" name="Content Placeholder 2"/>
          <p:cNvSpPr>
            <a:spLocks noGrp="1"/>
          </p:cNvSpPr>
          <p:nvPr>
            <p:ph idx="1"/>
          </p:nvPr>
        </p:nvSpPr>
        <p:spPr/>
        <p:txBody>
          <a:bodyPr>
            <a:normAutofit lnSpcReduction="10000"/>
          </a:bodyPr>
          <a:lstStyle/>
          <a:p>
            <a:r>
              <a:rPr lang="en-US" dirty="0"/>
              <a:t>Construction of a truth table:</a:t>
            </a:r>
          </a:p>
          <a:p>
            <a:r>
              <a:rPr lang="en-US" dirty="0"/>
              <a:t>Rows</a:t>
            </a:r>
          </a:p>
          <a:p>
            <a:pPr lvl="1"/>
            <a:r>
              <a:rPr lang="en-US" dirty="0"/>
              <a:t> Need a row for every possible combination of values  for the  atomic propositions.</a:t>
            </a:r>
          </a:p>
          <a:p>
            <a:r>
              <a:rPr lang="en-US" dirty="0"/>
              <a:t>Columns</a:t>
            </a:r>
          </a:p>
          <a:p>
            <a:pPr lvl="1"/>
            <a:r>
              <a:rPr lang="en-US" dirty="0"/>
              <a:t>Need a column for the compound proposition (usually at far right)</a:t>
            </a:r>
          </a:p>
          <a:p>
            <a:pPr lvl="1"/>
            <a:r>
              <a:rPr lang="en-US" dirty="0"/>
              <a:t>Need a column for the truth value of each expression that occurs in the compound proposition as it is built up.</a:t>
            </a:r>
          </a:p>
          <a:p>
            <a:pPr lvl="2"/>
            <a:r>
              <a:rPr lang="en-US" dirty="0"/>
              <a:t>This includes the atomic propositions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Truth Table</a:t>
            </a:r>
          </a:p>
        </p:txBody>
      </p:sp>
      <p:sp>
        <p:nvSpPr>
          <p:cNvPr id="3" name="Content Placeholder 2"/>
          <p:cNvSpPr>
            <a:spLocks noGrp="1"/>
          </p:cNvSpPr>
          <p:nvPr>
            <p:ph idx="1"/>
          </p:nvPr>
        </p:nvSpPr>
        <p:spPr/>
        <p:txBody>
          <a:bodyPr/>
          <a:lstStyle/>
          <a:p>
            <a:r>
              <a:rPr lang="en-US" dirty="0"/>
              <a:t>Construct a truth table for  </a:t>
            </a:r>
          </a:p>
        </p:txBody>
      </p:sp>
      <p:pic>
        <p:nvPicPr>
          <p:cNvPr id="4" name="Picture 3" descr="addin_tmp.png"/>
          <p:cNvPicPr>
            <a:picLocks noChangeAspect="1"/>
          </p:cNvPicPr>
          <p:nvPr>
            <p:custDataLst>
              <p:tags r:id="rId1"/>
            </p:custDataLst>
          </p:nvPr>
        </p:nvPicPr>
        <p:blipFill>
          <a:blip r:embed="rId3" cstate="print"/>
          <a:stretch>
            <a:fillRect/>
          </a:stretch>
        </p:blipFill>
        <p:spPr>
          <a:xfrm>
            <a:off x="5105400" y="2057400"/>
            <a:ext cx="1820228" cy="302895"/>
          </a:xfrm>
          <a:prstGeom prst="rect">
            <a:avLst/>
          </a:prstGeom>
        </p:spPr>
      </p:pic>
      <p:graphicFrame>
        <p:nvGraphicFramePr>
          <p:cNvPr id="9" name="Table 8"/>
          <p:cNvGraphicFramePr>
            <a:graphicFrameLocks noGrp="1"/>
          </p:cNvGraphicFramePr>
          <p:nvPr/>
        </p:nvGraphicFramePr>
        <p:xfrm>
          <a:off x="914400" y="2590800"/>
          <a:ext cx="7467600" cy="3337560"/>
        </p:xfrm>
        <a:graphic>
          <a:graphicData uri="http://schemas.openxmlformats.org/drawingml/2006/table">
            <a:tbl>
              <a:tblPr firstRow="1" bandRow="1">
                <a:tableStyleId>{5C22544A-7EE6-4342-B048-85BDC9FD1C3A}</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44600">
                  <a:extLst>
                    <a:ext uri="{9D8B030D-6E8A-4147-A177-3AD203B41FA5}">
                      <a16:colId xmlns:a16="http://schemas.microsoft.com/office/drawing/2014/main" val="20004"/>
                    </a:ext>
                  </a:extLst>
                </a:gridCol>
                <a:gridCol w="1244600">
                  <a:extLst>
                    <a:ext uri="{9D8B030D-6E8A-4147-A177-3AD203B41FA5}">
                      <a16:colId xmlns:a16="http://schemas.microsoft.com/office/drawing/2014/main" val="20005"/>
                    </a:ext>
                  </a:extLst>
                </a:gridCol>
              </a:tblGrid>
              <a:tr h="370840">
                <a:tc>
                  <a:txBody>
                    <a:bodyPr/>
                    <a:lstStyle/>
                    <a:p>
                      <a:r>
                        <a:rPr lang="en-US" dirty="0"/>
                        <a:t>p</a:t>
                      </a:r>
                    </a:p>
                  </a:txBody>
                  <a:tcPr/>
                </a:tc>
                <a:tc>
                  <a:txBody>
                    <a:bodyPr/>
                    <a:lstStyle/>
                    <a:p>
                      <a:r>
                        <a:rPr lang="en-US" dirty="0"/>
                        <a:t>q</a:t>
                      </a:r>
                    </a:p>
                  </a:txBody>
                  <a:tcPr/>
                </a:tc>
                <a:tc>
                  <a:txBody>
                    <a:bodyPr/>
                    <a:lstStyle/>
                    <a:p>
                      <a:r>
                        <a:rPr lang="en-US" dirty="0"/>
                        <a:t>r</a:t>
                      </a:r>
                    </a:p>
                  </a:txBody>
                  <a:tcPr/>
                </a:tc>
                <a:tc>
                  <a:txBody>
                    <a:bodyPr/>
                    <a:lstStyle/>
                    <a:p>
                      <a:r>
                        <a:rPr lang="en-US" dirty="0">
                          <a:latin typeface="Cambria Math" panose="02040503050406030204"/>
                          <a:ea typeface="Cambria Math" panose="02040503050406030204"/>
                          <a:sym typeface="Symbol" panose="05050102010706020507"/>
                        </a:rPr>
                        <a:t></a:t>
                      </a:r>
                      <a:r>
                        <a:rPr lang="en-US" dirty="0">
                          <a:latin typeface="Cambria Math" panose="02040503050406030204"/>
                          <a:ea typeface="Cambria Math" panose="02040503050406030204"/>
                        </a:rPr>
                        <a:t>r</a:t>
                      </a:r>
                      <a:endParaRPr lang="en-US" dirty="0"/>
                    </a:p>
                  </a:txBody>
                  <a:tcPr/>
                </a:tc>
                <a:tc>
                  <a:txBody>
                    <a:bodyPr/>
                    <a:lstStyle/>
                    <a:p>
                      <a:r>
                        <a:rPr lang="en-US" dirty="0">
                          <a:latin typeface="+mn-lt"/>
                          <a:ea typeface="+mn-ea"/>
                        </a:rPr>
                        <a:t>p </a:t>
                      </a:r>
                      <a:r>
                        <a:rPr lang="en-US" dirty="0">
                          <a:latin typeface="Cambria Math" panose="02040503050406030204"/>
                          <a:ea typeface="Cambria Math" panose="02040503050406030204"/>
                          <a:sym typeface="Symbol" panose="05050102010706020507"/>
                        </a:rPr>
                        <a:t> </a:t>
                      </a:r>
                      <a:r>
                        <a:rPr lang="en-US" dirty="0">
                          <a:latin typeface="Cambria Math" panose="02040503050406030204"/>
                          <a:ea typeface="Cambria Math" panose="02040503050406030204"/>
                        </a:rPr>
                        <a:t>q</a:t>
                      </a:r>
                      <a:endParaRPr lang="en-US" dirty="0"/>
                    </a:p>
                  </a:txBody>
                  <a:tcPr/>
                </a:tc>
                <a:tc>
                  <a:txBody>
                    <a:bodyPr/>
                    <a:lstStyle/>
                    <a:p>
                      <a:r>
                        <a:rPr lang="en-US" dirty="0">
                          <a:latin typeface="+mn-lt"/>
                          <a:ea typeface="+mn-ea"/>
                        </a:rPr>
                        <a:t>p </a:t>
                      </a:r>
                      <a:r>
                        <a:rPr lang="en-US" dirty="0">
                          <a:latin typeface="Cambria Math" panose="02040503050406030204"/>
                          <a:ea typeface="Cambria Math" panose="02040503050406030204"/>
                          <a:sym typeface="Symbol" panose="05050102010706020507"/>
                        </a:rPr>
                        <a:t> </a:t>
                      </a:r>
                      <a:r>
                        <a:rPr lang="en-US" dirty="0">
                          <a:latin typeface="Cambria Math" panose="02040503050406030204"/>
                          <a:ea typeface="Cambria Math" panose="02040503050406030204"/>
                        </a:rPr>
                        <a:t>q → </a:t>
                      </a:r>
                      <a:r>
                        <a:rPr lang="en-US" dirty="0">
                          <a:latin typeface="Cambria Math" panose="02040503050406030204"/>
                          <a:ea typeface="Cambria Math" panose="02040503050406030204"/>
                          <a:sym typeface="Symbol" panose="05050102010706020507"/>
                        </a:rPr>
                        <a:t></a:t>
                      </a:r>
                      <a:r>
                        <a:rPr lang="en-US" dirty="0">
                          <a:latin typeface="Cambria Math" panose="02040503050406030204"/>
                          <a:ea typeface="Cambria Math" panose="02040503050406030204"/>
                        </a:rPr>
                        <a:t>r</a:t>
                      </a:r>
                      <a:endParaRPr lang="en-US" dirty="0"/>
                    </a:p>
                  </a:txBody>
                  <a:tcPr/>
                </a:tc>
                <a:extLst>
                  <a:ext uri="{0D108BD9-81ED-4DB2-BD59-A6C34878D82A}">
                    <a16:rowId xmlns:a16="http://schemas.microsoft.com/office/drawing/2014/main" val="10000"/>
                  </a:ext>
                </a:extLst>
              </a:tr>
              <a:tr h="370840">
                <a:tc>
                  <a:txBody>
                    <a:bodyPr/>
                    <a:lstStyle/>
                    <a:p>
                      <a:r>
                        <a:rPr lang="en-US" dirty="0"/>
                        <a:t>T</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extLst>
                  <a:ext uri="{0D108BD9-81ED-4DB2-BD59-A6C34878D82A}">
                    <a16:rowId xmlns:a16="http://schemas.microsoft.com/office/drawing/2014/main" val="10001"/>
                  </a:ext>
                </a:extLst>
              </a:tr>
              <a:tr h="370840">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2"/>
                  </a:ext>
                </a:extLst>
              </a:tr>
              <a:tr h="370840">
                <a:tc>
                  <a:txBody>
                    <a:bodyPr/>
                    <a:lstStyle/>
                    <a:p>
                      <a:r>
                        <a:rPr lang="en-US" dirty="0"/>
                        <a:t>T </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extLst>
                  <a:ext uri="{0D108BD9-81ED-4DB2-BD59-A6C34878D82A}">
                    <a16:rowId xmlns:a16="http://schemas.microsoft.com/office/drawing/2014/main" val="10003"/>
                  </a:ext>
                </a:extLst>
              </a:tr>
              <a:tr h="370840">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4"/>
                  </a:ext>
                </a:extLst>
              </a:tr>
              <a:tr h="370840">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6"/>
                  </a:ext>
                </a:extLst>
              </a:tr>
              <a:tr h="370840">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extLst>
                  <a:ext uri="{0D108BD9-81ED-4DB2-BD59-A6C34878D82A}">
                    <a16:rowId xmlns:a16="http://schemas.microsoft.com/office/drawing/2014/main" val="10007"/>
                  </a:ext>
                </a:extLst>
              </a:tr>
              <a:tr h="370840">
                <a:tc>
                  <a:txBody>
                    <a:bodyPr/>
                    <a:lstStyle/>
                    <a:p>
                      <a:r>
                        <a:rPr lang="en-US" dirty="0"/>
                        <a:t>F</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Equivalent Propositions</a:t>
            </a:r>
          </a:p>
        </p:txBody>
      </p:sp>
      <p:sp>
        <p:nvSpPr>
          <p:cNvPr id="3" name="Content Placeholder 2"/>
          <p:cNvSpPr>
            <a:spLocks noGrp="1"/>
          </p:cNvSpPr>
          <p:nvPr>
            <p:ph idx="1"/>
          </p:nvPr>
        </p:nvSpPr>
        <p:spPr/>
        <p:txBody>
          <a:bodyPr/>
          <a:lstStyle/>
          <a:p>
            <a:r>
              <a:rPr lang="en-US" dirty="0"/>
              <a:t>Two propositions are </a:t>
            </a:r>
            <a:r>
              <a:rPr lang="en-US" i="1" dirty="0">
                <a:solidFill>
                  <a:srgbClr val="FF0000"/>
                </a:solidFill>
              </a:rPr>
              <a:t>equivalent</a:t>
            </a:r>
            <a:r>
              <a:rPr lang="en-US" b="1" dirty="0"/>
              <a:t> </a:t>
            </a:r>
            <a:r>
              <a:rPr lang="en-US" dirty="0"/>
              <a:t>if they always have the same truth value.</a:t>
            </a:r>
            <a:endParaRPr lang="en-US" b="1" dirty="0"/>
          </a:p>
          <a:p>
            <a:r>
              <a:rPr lang="en-US" b="1" dirty="0"/>
              <a:t>Example</a:t>
            </a:r>
            <a:r>
              <a:rPr lang="en-US" dirty="0"/>
              <a:t>: Show using a truth table that the conditional is equivalent to the </a:t>
            </a:r>
            <a:r>
              <a:rPr lang="en-US" dirty="0" err="1"/>
              <a:t>contrapositive</a:t>
            </a:r>
            <a:r>
              <a:rPr lang="en-US" dirty="0"/>
              <a:t>.</a:t>
            </a:r>
          </a:p>
          <a:p>
            <a:pPr>
              <a:buNone/>
            </a:pPr>
            <a:r>
              <a:rPr lang="en-US" dirty="0"/>
              <a:t>   </a:t>
            </a:r>
            <a:r>
              <a:rPr lang="en-US" b="1" dirty="0"/>
              <a:t>Solution:</a:t>
            </a:r>
            <a:r>
              <a:rPr lang="en-US" dirty="0"/>
              <a:t> </a:t>
            </a:r>
          </a:p>
        </p:txBody>
      </p:sp>
      <p:graphicFrame>
        <p:nvGraphicFramePr>
          <p:cNvPr id="4" name="Table 3"/>
          <p:cNvGraphicFramePr>
            <a:graphicFrameLocks noGrp="1"/>
          </p:cNvGraphicFramePr>
          <p:nvPr/>
        </p:nvGraphicFramePr>
        <p:xfrm>
          <a:off x="838200" y="4343400"/>
          <a:ext cx="7315200" cy="18491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15240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i="1" dirty="0">
                          <a:latin typeface="Cambria Math" panose="02040503050406030204" pitchFamily="18" charset="0"/>
                          <a:ea typeface="Cambria Math" panose="02040503050406030204" pitchFamily="18" charset="0"/>
                        </a:rPr>
                        <a:t>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i="1" dirty="0">
                          <a:latin typeface="Cambria Math" panose="02040503050406030204" pitchFamily="18" charset="0"/>
                          <a:ea typeface="Cambria Math" panose="02040503050406030204" pitchFamily="18" charset="0"/>
                        </a:rPr>
                        <a:t>q</a:t>
                      </a:r>
                      <a:endParaRPr lang="en-US" dirty="0"/>
                    </a:p>
                  </a:txBody>
                  <a:tcPr/>
                </a:tc>
                <a:tc>
                  <a:txBody>
                    <a:bodyPr/>
                    <a:lstStyle/>
                    <a:p>
                      <a:r>
                        <a:rPr lang="en-US" dirty="0">
                          <a:latin typeface="Cambria Math" panose="02040503050406030204"/>
                          <a:ea typeface="Cambria Math" panose="02040503050406030204"/>
                        </a:rPr>
                        <a:t>¬ </a:t>
                      </a:r>
                      <a:r>
                        <a:rPr lang="en-US" i="1" dirty="0">
                          <a:latin typeface="Cambria Math" panose="02040503050406030204" pitchFamily="18" charset="0"/>
                          <a:ea typeface="Cambria Math" panose="02040503050406030204" pitchFamily="18" charset="0"/>
                        </a:rPr>
                        <a:t>p</a:t>
                      </a:r>
                      <a:endParaRPr lang="en-US" dirty="0"/>
                    </a:p>
                  </a:txBody>
                  <a:tcPr/>
                </a:tc>
                <a:tc>
                  <a:txBody>
                    <a:bodyPr/>
                    <a:lstStyle/>
                    <a:p>
                      <a:r>
                        <a:rPr lang="en-US" dirty="0">
                          <a:latin typeface="Cambria Math" panose="02040503050406030204"/>
                          <a:ea typeface="Cambria Math" panose="02040503050406030204"/>
                        </a:rPr>
                        <a:t>¬ </a:t>
                      </a:r>
                      <a:r>
                        <a:rPr lang="en-US" i="1" dirty="0">
                          <a:latin typeface="Cambria Math" panose="02040503050406030204" pitchFamily="18" charset="0"/>
                          <a:ea typeface="Cambria Math" panose="02040503050406030204" pitchFamily="18" charset="0"/>
                        </a:rPr>
                        <a:t>q</a:t>
                      </a:r>
                      <a:endParaRPr lang="en-US" dirty="0"/>
                    </a:p>
                  </a:txBody>
                  <a:tcPr/>
                </a:tc>
                <a:tc>
                  <a:txBody>
                    <a:bodyPr/>
                    <a:lstStyle/>
                    <a:p>
                      <a:r>
                        <a:rPr lang="en-US" sz="1800" i="1" dirty="0">
                          <a:latin typeface="Cambria Math" panose="02040503050406030204" pitchFamily="18" charset="0"/>
                          <a:ea typeface="Cambria Math" panose="02040503050406030204" pitchFamily="18" charset="0"/>
                        </a:rPr>
                        <a:t>p </a:t>
                      </a:r>
                      <a:r>
                        <a:rPr lang="en-US" sz="1800" dirty="0">
                          <a:latin typeface="Cambria Math" panose="02040503050406030204"/>
                          <a:ea typeface="Cambria Math" panose="02040503050406030204"/>
                        </a:rPr>
                        <a:t>→</a:t>
                      </a:r>
                      <a:r>
                        <a:rPr lang="en-US" sz="1800" i="1" dirty="0">
                          <a:latin typeface="Cambria Math" panose="02040503050406030204" pitchFamily="18" charset="0"/>
                          <a:ea typeface="Cambria Math" panose="02040503050406030204" pitchFamily="18" charset="0"/>
                        </a:rPr>
                        <a:t>q</a:t>
                      </a:r>
                      <a:r>
                        <a:rPr lang="en-US" dirty="0"/>
                        <a:t> </a:t>
                      </a:r>
                    </a:p>
                  </a:txBody>
                  <a:tcPr/>
                </a:tc>
                <a:tc>
                  <a:txBody>
                    <a:bodyPr/>
                    <a:lstStyle/>
                    <a:p>
                      <a:r>
                        <a:rPr lang="en-US" dirty="0">
                          <a:latin typeface="Cambria Math" panose="02040503050406030204"/>
                          <a:ea typeface="Cambria Math" panose="02040503050406030204"/>
                        </a:rPr>
                        <a:t>¬</a:t>
                      </a:r>
                      <a:r>
                        <a:rPr lang="en-US" i="1" dirty="0">
                          <a:latin typeface="Cambria Math" panose="02040503050406030204" pitchFamily="18" charset="0"/>
                          <a:ea typeface="Cambria Math" panose="02040503050406030204" pitchFamily="18" charset="0"/>
                        </a:rPr>
                        <a:t>q </a:t>
                      </a:r>
                      <a:r>
                        <a:rPr lang="en-US" dirty="0">
                          <a:latin typeface="Cambria Math" panose="02040503050406030204"/>
                          <a:ea typeface="Cambria Math" panose="02040503050406030204"/>
                        </a:rPr>
                        <a:t>→ ¬ </a:t>
                      </a:r>
                      <a:r>
                        <a:rPr lang="en-US" i="1" dirty="0">
                          <a:latin typeface="Cambria Math" panose="02040503050406030204" pitchFamily="18" charset="0"/>
                          <a:ea typeface="Cambria Math" panose="02040503050406030204" pitchFamily="18" charset="0"/>
                        </a:rPr>
                        <a:t>p</a:t>
                      </a:r>
                      <a:r>
                        <a:rPr lang="en-US" dirty="0"/>
                        <a:t> </a:t>
                      </a:r>
                    </a:p>
                  </a:txBody>
                  <a:tcPr/>
                </a:tc>
                <a:extLst>
                  <a:ext uri="{0D108BD9-81ED-4DB2-BD59-A6C34878D82A}">
                    <a16:rowId xmlns:a16="http://schemas.microsoft.com/office/drawing/2014/main" val="10000"/>
                  </a:ext>
                </a:extLst>
              </a:tr>
              <a:tr h="370840">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1"/>
                  </a:ext>
                </a:extLst>
              </a:tr>
              <a:tr h="370840">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extLst>
                  <a:ext uri="{0D108BD9-81ED-4DB2-BD59-A6C34878D82A}">
                    <a16:rowId xmlns:a16="http://schemas.microsoft.com/office/drawing/2014/main" val="10002"/>
                  </a:ext>
                </a:extLst>
              </a:tr>
              <a:tr h="370840">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3"/>
                  </a:ext>
                </a:extLst>
              </a:tr>
              <a:tr h="370840">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4"/>
                  </a:ext>
                </a:extLst>
              </a:tr>
            </a:tbl>
          </a:graphicData>
        </a:graphic>
      </p:graphicFrame>
      <p:sp>
        <p:nvSpPr>
          <p:cNvPr id="5" name="文本框 4"/>
          <p:cNvSpPr txBox="1"/>
          <p:nvPr/>
        </p:nvSpPr>
        <p:spPr>
          <a:xfrm>
            <a:off x="7162800" y="6324600"/>
            <a:ext cx="1906270" cy="398780"/>
          </a:xfrm>
          <a:prstGeom prst="rect">
            <a:avLst/>
          </a:prstGeom>
          <a:noFill/>
        </p:spPr>
        <p:txBody>
          <a:bodyPr wrap="square" rtlCol="0">
            <a:spAutoFit/>
          </a:bodyPr>
          <a:lstStyle/>
          <a:p>
            <a:r>
              <a:rPr lang="en-US" sz="2000" i="1" dirty="0">
                <a:solidFill>
                  <a:srgbClr val="FF0000"/>
                </a:solidFill>
                <a:sym typeface="+mn-ea"/>
              </a:rPr>
              <a:t>equivalent </a:t>
            </a:r>
            <a:r>
              <a:rPr lang="zh-CN" altLang="en-US" sz="2000" dirty="0">
                <a:solidFill>
                  <a:srgbClr val="FF0000"/>
                </a:solidFill>
                <a:sym typeface="+mn-ea"/>
              </a:rPr>
              <a:t>等价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a Truth Table to Show  Non-Equivalence</a:t>
            </a:r>
          </a:p>
        </p:txBody>
      </p:sp>
      <p:sp>
        <p:nvSpPr>
          <p:cNvPr id="3" name="Content Placeholder 2"/>
          <p:cNvSpPr>
            <a:spLocks noGrp="1"/>
          </p:cNvSpPr>
          <p:nvPr>
            <p:ph idx="1"/>
          </p:nvPr>
        </p:nvSpPr>
        <p:spPr/>
        <p:txBody>
          <a:bodyPr/>
          <a:lstStyle/>
          <a:p>
            <a:pPr>
              <a:buNone/>
            </a:pPr>
            <a:r>
              <a:rPr lang="en-US" b="1" dirty="0"/>
              <a:t>  Example</a:t>
            </a:r>
            <a:r>
              <a:rPr lang="en-US" dirty="0"/>
              <a:t>: Show using truth tables that neither  the converse nor inverse of an implication are not equivalent to the implication.</a:t>
            </a:r>
          </a:p>
          <a:p>
            <a:pPr>
              <a:buNone/>
            </a:pPr>
            <a:r>
              <a:rPr lang="en-US" dirty="0"/>
              <a:t>   </a:t>
            </a:r>
            <a:r>
              <a:rPr lang="en-US" b="1" dirty="0"/>
              <a:t>Solution:</a:t>
            </a:r>
            <a:r>
              <a:rPr lang="en-US" dirty="0"/>
              <a:t> </a:t>
            </a:r>
          </a:p>
        </p:txBody>
      </p:sp>
      <p:graphicFrame>
        <p:nvGraphicFramePr>
          <p:cNvPr id="4" name="Table 3"/>
          <p:cNvGraphicFramePr>
            <a:graphicFrameLocks noGrp="1"/>
          </p:cNvGraphicFramePr>
          <p:nvPr/>
        </p:nvGraphicFramePr>
        <p:xfrm>
          <a:off x="533401" y="3733800"/>
          <a:ext cx="8458198" cy="1940560"/>
        </p:xfrm>
        <a:graphic>
          <a:graphicData uri="http://schemas.openxmlformats.org/drawingml/2006/table">
            <a:tbl>
              <a:tblPr firstRow="1" bandRow="1">
                <a:tableStyleId>{5C22544A-7EE6-4342-B048-85BDC9FD1C3A}</a:tableStyleId>
              </a:tblPr>
              <a:tblGrid>
                <a:gridCol w="1208314">
                  <a:extLst>
                    <a:ext uri="{9D8B030D-6E8A-4147-A177-3AD203B41FA5}">
                      <a16:colId xmlns:a16="http://schemas.microsoft.com/office/drawing/2014/main" val="20000"/>
                    </a:ext>
                  </a:extLst>
                </a:gridCol>
                <a:gridCol w="1208314">
                  <a:extLst>
                    <a:ext uri="{9D8B030D-6E8A-4147-A177-3AD203B41FA5}">
                      <a16:colId xmlns:a16="http://schemas.microsoft.com/office/drawing/2014/main" val="20001"/>
                    </a:ext>
                  </a:extLst>
                </a:gridCol>
                <a:gridCol w="1208314">
                  <a:extLst>
                    <a:ext uri="{9D8B030D-6E8A-4147-A177-3AD203B41FA5}">
                      <a16:colId xmlns:a16="http://schemas.microsoft.com/office/drawing/2014/main" val="20002"/>
                    </a:ext>
                  </a:extLst>
                </a:gridCol>
                <a:gridCol w="1208314">
                  <a:extLst>
                    <a:ext uri="{9D8B030D-6E8A-4147-A177-3AD203B41FA5}">
                      <a16:colId xmlns:a16="http://schemas.microsoft.com/office/drawing/2014/main" val="20003"/>
                    </a:ext>
                  </a:extLst>
                </a:gridCol>
                <a:gridCol w="1208314">
                  <a:extLst>
                    <a:ext uri="{9D8B030D-6E8A-4147-A177-3AD203B41FA5}">
                      <a16:colId xmlns:a16="http://schemas.microsoft.com/office/drawing/2014/main" val="20004"/>
                    </a:ext>
                  </a:extLst>
                </a:gridCol>
                <a:gridCol w="1208314">
                  <a:extLst>
                    <a:ext uri="{9D8B030D-6E8A-4147-A177-3AD203B41FA5}">
                      <a16:colId xmlns:a16="http://schemas.microsoft.com/office/drawing/2014/main" val="20005"/>
                    </a:ext>
                  </a:extLst>
                </a:gridCol>
                <a:gridCol w="1208314">
                  <a:extLst>
                    <a:ext uri="{9D8B030D-6E8A-4147-A177-3AD203B41FA5}">
                      <a16:colId xmlns:a16="http://schemas.microsoft.com/office/drawing/2014/main" val="20006"/>
                    </a:ext>
                  </a:extLst>
                </a:gridCol>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i="1" dirty="0">
                          <a:latin typeface="Cambria Math" panose="02040503050406030204" pitchFamily="18" charset="0"/>
                          <a:ea typeface="Cambria Math" panose="02040503050406030204" pitchFamily="18" charset="0"/>
                        </a:rPr>
                        <a:t>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i="1" dirty="0">
                          <a:latin typeface="Cambria Math" panose="02040503050406030204" pitchFamily="18" charset="0"/>
                          <a:ea typeface="Cambria Math" panose="02040503050406030204" pitchFamily="18" charset="0"/>
                        </a:rPr>
                        <a:t>q</a:t>
                      </a:r>
                      <a:endParaRPr lang="en-US" dirty="0"/>
                    </a:p>
                  </a:txBody>
                  <a:tcPr/>
                </a:tc>
                <a:tc>
                  <a:txBody>
                    <a:bodyPr/>
                    <a:lstStyle/>
                    <a:p>
                      <a:r>
                        <a:rPr lang="en-US" dirty="0">
                          <a:latin typeface="Cambria Math" panose="02040503050406030204"/>
                          <a:ea typeface="Cambria Math" panose="02040503050406030204"/>
                        </a:rPr>
                        <a:t>¬ </a:t>
                      </a:r>
                      <a:r>
                        <a:rPr lang="en-US" i="1" dirty="0">
                          <a:latin typeface="Cambria Math" panose="02040503050406030204" pitchFamily="18" charset="0"/>
                          <a:ea typeface="Cambria Math" panose="02040503050406030204" pitchFamily="18" charset="0"/>
                        </a:rPr>
                        <a:t>p</a:t>
                      </a:r>
                      <a:endParaRPr lang="en-US" dirty="0"/>
                    </a:p>
                  </a:txBody>
                  <a:tcPr/>
                </a:tc>
                <a:tc>
                  <a:txBody>
                    <a:bodyPr/>
                    <a:lstStyle/>
                    <a:p>
                      <a:r>
                        <a:rPr lang="en-US" dirty="0">
                          <a:latin typeface="Cambria Math" panose="02040503050406030204"/>
                          <a:ea typeface="Cambria Math" panose="02040503050406030204"/>
                        </a:rPr>
                        <a:t>¬ </a:t>
                      </a:r>
                      <a:r>
                        <a:rPr lang="en-US" i="1" dirty="0">
                          <a:latin typeface="Cambria Math" panose="02040503050406030204" pitchFamily="18" charset="0"/>
                          <a:ea typeface="Cambria Math" panose="02040503050406030204" pitchFamily="18" charset="0"/>
                        </a:rPr>
                        <a:t>q</a:t>
                      </a:r>
                      <a:endParaRPr lang="en-US" dirty="0"/>
                    </a:p>
                  </a:txBody>
                  <a:tcPr/>
                </a:tc>
                <a:tc>
                  <a:txBody>
                    <a:bodyPr/>
                    <a:lstStyle/>
                    <a:p>
                      <a:r>
                        <a:rPr lang="en-US" sz="1800" i="1" dirty="0">
                          <a:latin typeface="Cambria Math" panose="02040503050406030204" pitchFamily="18" charset="0"/>
                          <a:ea typeface="Cambria Math" panose="02040503050406030204" pitchFamily="18" charset="0"/>
                        </a:rPr>
                        <a:t>p </a:t>
                      </a:r>
                      <a:r>
                        <a:rPr lang="en-US" sz="1800" dirty="0">
                          <a:latin typeface="Cambria Math" panose="02040503050406030204"/>
                          <a:ea typeface="Cambria Math" panose="02040503050406030204"/>
                        </a:rPr>
                        <a:t>→</a:t>
                      </a:r>
                      <a:r>
                        <a:rPr lang="en-US" sz="1800" i="1" dirty="0">
                          <a:latin typeface="Cambria Math" panose="02040503050406030204" pitchFamily="18" charset="0"/>
                          <a:ea typeface="Cambria Math" panose="02040503050406030204" pitchFamily="18" charset="0"/>
                        </a:rPr>
                        <a:t>q</a:t>
                      </a:r>
                      <a:r>
                        <a:rPr lang="en-US" dirty="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a:latin typeface="Cambria Math" panose="02040503050406030204"/>
                          <a:ea typeface="Cambria Math" panose="02040503050406030204"/>
                        </a:rPr>
                        <a:t>¬ </a:t>
                      </a:r>
                      <a:r>
                        <a:rPr lang="en-US" i="1" dirty="0">
                          <a:latin typeface="Cambria Math" panose="02040503050406030204" pitchFamily="18" charset="0"/>
                          <a:ea typeface="Cambria Math" panose="02040503050406030204" pitchFamily="18" charset="0"/>
                        </a:rPr>
                        <a:t>p </a:t>
                      </a:r>
                      <a:r>
                        <a:rPr lang="en-US" sz="1800" dirty="0">
                          <a:latin typeface="Cambria Math" panose="02040503050406030204"/>
                          <a:ea typeface="Cambria Math" panose="02040503050406030204"/>
                        </a:rPr>
                        <a:t>→</a:t>
                      </a:r>
                      <a:r>
                        <a:rPr lang="en-US" dirty="0">
                          <a:latin typeface="Cambria Math" panose="02040503050406030204"/>
                          <a:ea typeface="Cambria Math" panose="02040503050406030204"/>
                        </a:rPr>
                        <a:t>¬ </a:t>
                      </a:r>
                      <a:r>
                        <a:rPr lang="en-US" i="1" dirty="0">
                          <a:latin typeface="Cambria Math" panose="02040503050406030204" pitchFamily="18" charset="0"/>
                          <a:ea typeface="Cambria Math" panose="02040503050406030204" pitchFamily="18" charset="0"/>
                        </a:rPr>
                        <a:t>q</a:t>
                      </a:r>
                      <a:endParaRPr lang="en-US" dirty="0"/>
                    </a:p>
                  </a:txBody>
                  <a:tcPr/>
                </a:tc>
                <a:tc>
                  <a:txBody>
                    <a:bodyPr/>
                    <a:lstStyle/>
                    <a:p>
                      <a:r>
                        <a:rPr lang="en-US" i="1" dirty="0">
                          <a:latin typeface="Cambria Math" panose="02040503050406030204" pitchFamily="18" charset="0"/>
                          <a:ea typeface="Cambria Math" panose="02040503050406030204" pitchFamily="18" charset="0"/>
                        </a:rPr>
                        <a:t>q </a:t>
                      </a:r>
                      <a:r>
                        <a:rPr lang="en-US" dirty="0">
                          <a:latin typeface="Cambria Math" panose="02040503050406030204"/>
                          <a:ea typeface="Cambria Math" panose="02040503050406030204"/>
                        </a:rPr>
                        <a:t>→ </a:t>
                      </a:r>
                      <a:r>
                        <a:rPr lang="en-US" i="1" dirty="0">
                          <a:latin typeface="Cambria Math" panose="02040503050406030204" pitchFamily="18" charset="0"/>
                          <a:ea typeface="Cambria Math" panose="02040503050406030204" pitchFamily="18" charset="0"/>
                        </a:rPr>
                        <a:t>p</a:t>
                      </a:r>
                      <a:r>
                        <a:rPr lang="en-US" dirty="0"/>
                        <a:t> </a:t>
                      </a:r>
                    </a:p>
                  </a:txBody>
                  <a:tcPr/>
                </a:tc>
                <a:extLst>
                  <a:ext uri="{0D108BD9-81ED-4DB2-BD59-A6C34878D82A}">
                    <a16:rowId xmlns:a16="http://schemas.microsoft.com/office/drawing/2014/main" val="10000"/>
                  </a:ext>
                </a:extLst>
              </a:tr>
              <a:tr h="370840">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1"/>
                  </a:ext>
                </a:extLst>
              </a:tr>
              <a:tr h="370840">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2"/>
                  </a:ext>
                </a:extLst>
              </a:tr>
              <a:tr h="370840">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extLst>
                  <a:ext uri="{0D108BD9-81ED-4DB2-BD59-A6C34878D82A}">
                    <a16:rowId xmlns:a16="http://schemas.microsoft.com/office/drawing/2014/main" val="10003"/>
                  </a:ext>
                </a:extLst>
              </a:tr>
              <a:tr h="370840">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5410200" y="4572000"/>
            <a:ext cx="3581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
            </a:r>
          </a:p>
        </p:txBody>
      </p:sp>
      <p:sp>
        <p:nvSpPr>
          <p:cNvPr id="3" name="Content Placeholder 2"/>
          <p:cNvSpPr>
            <a:spLocks noGrp="1"/>
          </p:cNvSpPr>
          <p:nvPr>
            <p:ph idx="1"/>
          </p:nvPr>
        </p:nvSpPr>
        <p:spPr/>
        <p:txBody>
          <a:bodyPr>
            <a:normAutofit/>
          </a:bodyPr>
          <a:lstStyle/>
          <a:p>
            <a:r>
              <a:rPr lang="en-US" dirty="0"/>
              <a:t>How many rows are there in a truth table with </a:t>
            </a:r>
            <a:r>
              <a:rPr lang="en-US" i="1" dirty="0"/>
              <a:t>n</a:t>
            </a:r>
            <a:r>
              <a:rPr lang="en-US" dirty="0"/>
              <a:t> propositional variables?</a:t>
            </a:r>
          </a:p>
          <a:p>
            <a:pPr>
              <a:buNone/>
            </a:pPr>
            <a:endParaRPr lang="en-US" b="1" dirty="0"/>
          </a:p>
          <a:p>
            <a:pPr>
              <a:buNone/>
            </a:pPr>
            <a:r>
              <a:rPr lang="en-US" b="1" dirty="0"/>
              <a:t>    Solution</a:t>
            </a:r>
            <a:r>
              <a:rPr lang="en-US" dirty="0"/>
              <a:t>:  </a:t>
            </a:r>
            <a:r>
              <a:rPr lang="en-US" dirty="0">
                <a:latin typeface="Cambria Math" panose="02040503050406030204" pitchFamily="18" charset="0"/>
                <a:ea typeface="Cambria Math" panose="02040503050406030204" pitchFamily="18" charset="0"/>
              </a:rPr>
              <a:t>2</a:t>
            </a:r>
            <a:r>
              <a:rPr lang="en-US" baseline="30000" dirty="0">
                <a:latin typeface="Cambria Math" panose="02040503050406030204" pitchFamily="18" charset="0"/>
                <a:ea typeface="Cambria Math" panose="02040503050406030204" pitchFamily="18" charset="0"/>
              </a:rPr>
              <a:t>n  </a:t>
            </a:r>
            <a:r>
              <a:rPr lang="en-US" dirty="0">
                <a:latin typeface="Cambria Math" panose="02040503050406030204" pitchFamily="18" charset="0"/>
                <a:ea typeface="Cambria Math" panose="02040503050406030204" pitchFamily="18" charset="0"/>
              </a:rPr>
              <a:t> We will see how to do this in Chapter 6.</a:t>
            </a:r>
          </a:p>
          <a:p>
            <a:endParaRPr lang="en-US" dirty="0"/>
          </a:p>
          <a:p>
            <a:r>
              <a:rPr lang="en-US" dirty="0"/>
              <a:t>Note that this means that with n propositional variables, we can construct </a:t>
            </a:r>
            <a:r>
              <a:rPr lang="en-US" dirty="0">
                <a:latin typeface="Cambria Math" panose="02040503050406030204" pitchFamily="18" charset="0"/>
                <a:ea typeface="Cambria Math" panose="02040503050406030204" pitchFamily="18" charset="0"/>
              </a:rPr>
              <a:t>2</a:t>
            </a:r>
            <a:r>
              <a:rPr lang="en-US" baseline="30000" dirty="0">
                <a:latin typeface="Cambria Math" panose="02040503050406030204" pitchFamily="18" charset="0"/>
                <a:ea typeface="Cambria Math" panose="02040503050406030204" pitchFamily="18" charset="0"/>
              </a:rPr>
              <a:t>n    </a:t>
            </a:r>
            <a:r>
              <a:rPr lang="en-US" dirty="0">
                <a:latin typeface="Cambria Math" panose="02040503050406030204" pitchFamily="18" charset="0"/>
                <a:ea typeface="Cambria Math" panose="02040503050406030204" pitchFamily="18" charset="0"/>
              </a:rPr>
              <a:t> distinct (i.e., not equivalent) propositions. </a:t>
            </a:r>
            <a:endParaRPr lang="en-US" dirty="0"/>
          </a:p>
          <a:p>
            <a:pPr>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Precedence</a:t>
            </a:r>
            <a:r>
              <a:rPr lang="en-US" dirty="0"/>
              <a:t> of Logical Operators</a:t>
            </a:r>
          </a:p>
        </p:txBody>
      </p:sp>
      <p:graphicFrame>
        <p:nvGraphicFramePr>
          <p:cNvPr id="4" name="Content Placeholder 3"/>
          <p:cNvGraphicFramePr>
            <a:graphicFrameLocks noGrp="1"/>
          </p:cNvGraphicFramePr>
          <p:nvPr>
            <p:ph idx="1"/>
          </p:nvPr>
        </p:nvGraphicFramePr>
        <p:xfrm>
          <a:off x="2590800" y="2057400"/>
          <a:ext cx="4038600" cy="201168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60218">
                <a:tc>
                  <a:txBody>
                    <a:bodyPr/>
                    <a:lstStyle/>
                    <a:p>
                      <a:r>
                        <a:rPr lang="en-US" dirty="0"/>
                        <a:t>Operator</a:t>
                      </a:r>
                    </a:p>
                  </a:txBody>
                  <a:tcPr marL="91441" marR="91441"/>
                </a:tc>
                <a:tc>
                  <a:txBody>
                    <a:bodyPr/>
                    <a:lstStyle/>
                    <a:p>
                      <a:r>
                        <a:rPr lang="en-US" dirty="0"/>
                        <a:t>Precedence</a:t>
                      </a:r>
                    </a:p>
                  </a:txBody>
                  <a:tcPr marL="91441" marR="91441"/>
                </a:tc>
                <a:extLst>
                  <a:ext uri="{0D108BD9-81ED-4DB2-BD59-A6C34878D82A}">
                    <a16:rowId xmlns:a16="http://schemas.microsoft.com/office/drawing/2014/main" val="10000"/>
                  </a:ext>
                </a:extLst>
              </a:tr>
              <a:tr h="36021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b="1" dirty="0">
                          <a:sym typeface="Symbol" panose="05050102010706020507"/>
                        </a:rPr>
                        <a:t></a:t>
                      </a:r>
                      <a:endParaRPr lang="en-US" b="1" dirty="0"/>
                    </a:p>
                  </a:txBody>
                  <a:tcPr marL="91441" marR="91441"/>
                </a:tc>
                <a:tc>
                  <a:txBody>
                    <a:bodyPr/>
                    <a:lstStyle/>
                    <a:p>
                      <a:r>
                        <a:rPr lang="en-US" dirty="0"/>
                        <a:t>1</a:t>
                      </a:r>
                    </a:p>
                  </a:txBody>
                  <a:tcPr marL="91441" marR="91441"/>
                </a:tc>
                <a:extLst>
                  <a:ext uri="{0D108BD9-81ED-4DB2-BD59-A6C34878D82A}">
                    <a16:rowId xmlns:a16="http://schemas.microsoft.com/office/drawing/2014/main" val="10001"/>
                  </a:ext>
                </a:extLst>
              </a:tr>
              <a:tr h="630382">
                <a:tc>
                  <a:txBody>
                    <a:bodyPr/>
                    <a:lstStyle/>
                    <a:p>
                      <a:r>
                        <a:rPr lang="en-US" b="1" dirty="0">
                          <a:sym typeface="Symbol" panose="05050102010706020507"/>
                        </a:rPr>
                        <a:t>   </a:t>
                      </a:r>
                    </a:p>
                    <a:p>
                      <a:r>
                        <a:rPr lang="en-US" b="1" dirty="0">
                          <a:sym typeface="Symbol" panose="05050102010706020507"/>
                        </a:rPr>
                        <a:t> </a:t>
                      </a:r>
                      <a:endParaRPr lang="en-US" b="1" dirty="0"/>
                    </a:p>
                  </a:txBody>
                  <a:tcPr marL="91441" marR="91441"/>
                </a:tc>
                <a:tc>
                  <a:txBody>
                    <a:bodyPr/>
                    <a:lstStyle/>
                    <a:p>
                      <a:r>
                        <a:rPr lang="en-US" dirty="0"/>
                        <a:t>2</a:t>
                      </a:r>
                    </a:p>
                    <a:p>
                      <a:r>
                        <a:rPr lang="en-US" dirty="0"/>
                        <a:t>3</a:t>
                      </a:r>
                    </a:p>
                  </a:txBody>
                  <a:tcPr marL="91441" marR="91441"/>
                </a:tc>
                <a:extLst>
                  <a:ext uri="{0D108BD9-81ED-4DB2-BD59-A6C34878D82A}">
                    <a16:rowId xmlns:a16="http://schemas.microsoft.com/office/drawing/2014/main" val="10002"/>
                  </a:ext>
                </a:extLst>
              </a:tr>
              <a:tr h="630382">
                <a:tc>
                  <a:txBody>
                    <a:bodyPr/>
                    <a:lstStyle/>
                    <a:p>
                      <a:r>
                        <a:rPr lang="en-US" b="1" dirty="0">
                          <a:sym typeface="Symbol" panose="05050102010706020507"/>
                        </a:rPr>
                        <a:t> </a:t>
                      </a:r>
                    </a:p>
                    <a:p>
                      <a:r>
                        <a:rPr lang="en-US" dirty="0">
                          <a:sym typeface="Symbol" panose="05050102010706020507"/>
                        </a:rPr>
                        <a:t> </a:t>
                      </a:r>
                      <a:endParaRPr lang="en-US" dirty="0"/>
                    </a:p>
                  </a:txBody>
                  <a:tcPr marL="91441" marR="91441"/>
                </a:tc>
                <a:tc>
                  <a:txBody>
                    <a:bodyPr/>
                    <a:lstStyle/>
                    <a:p>
                      <a:r>
                        <a:rPr lang="en-US" dirty="0"/>
                        <a:t>4</a:t>
                      </a:r>
                    </a:p>
                    <a:p>
                      <a:r>
                        <a:rPr lang="en-US" dirty="0"/>
                        <a:t>5</a:t>
                      </a:r>
                    </a:p>
                  </a:txBody>
                  <a:tcPr marL="91441" marR="91441"/>
                </a:tc>
                <a:extLst>
                  <a:ext uri="{0D108BD9-81ED-4DB2-BD59-A6C34878D82A}">
                    <a16:rowId xmlns:a16="http://schemas.microsoft.com/office/drawing/2014/main" val="10003"/>
                  </a:ext>
                </a:extLst>
              </a:tr>
            </a:tbl>
          </a:graphicData>
        </a:graphic>
      </p:graphicFrame>
      <p:sp>
        <p:nvSpPr>
          <p:cNvPr id="5" name="TextBox 4"/>
          <p:cNvSpPr txBox="1"/>
          <p:nvPr/>
        </p:nvSpPr>
        <p:spPr>
          <a:xfrm>
            <a:off x="3505200" y="4800600"/>
            <a:ext cx="4343400" cy="369332"/>
          </a:xfrm>
          <a:prstGeom prst="rect">
            <a:avLst/>
          </a:prstGeom>
          <a:noFill/>
        </p:spPr>
        <p:txBody>
          <a:bodyPr wrap="square" rtlCol="0">
            <a:spAutoFit/>
          </a:bodyPr>
          <a:lstStyle/>
          <a:p>
            <a:endParaRPr lang="en-US" dirty="0"/>
          </a:p>
        </p:txBody>
      </p:sp>
      <p:sp>
        <p:nvSpPr>
          <p:cNvPr id="6" name="TextBox 5"/>
          <p:cNvSpPr txBox="1"/>
          <p:nvPr/>
        </p:nvSpPr>
        <p:spPr>
          <a:xfrm>
            <a:off x="1828800" y="4343400"/>
            <a:ext cx="5715000" cy="1938992"/>
          </a:xfrm>
          <a:prstGeom prst="rect">
            <a:avLst/>
          </a:prstGeom>
          <a:noFill/>
        </p:spPr>
        <p:txBody>
          <a:bodyPr wrap="square" rtlCol="0">
            <a:spAutoFit/>
          </a:bodyPr>
          <a:lstStyle/>
          <a:p>
            <a:r>
              <a:rPr lang="en-US" sz="2400" i="1" dirty="0">
                <a:latin typeface="Cambria Math" panose="02040503050406030204" pitchFamily="18" charset="0"/>
                <a:ea typeface="Cambria Math" panose="02040503050406030204" pitchFamily="18" charset="0"/>
              </a:rPr>
              <a:t>p  </a:t>
            </a:r>
            <a:r>
              <a:rPr lang="en-US" sz="2400" b="1" dirty="0">
                <a:latin typeface="Cambria Math" panose="02040503050406030204" pitchFamily="18" charset="0"/>
                <a:ea typeface="Cambria Math" panose="02040503050406030204" pitchFamily="18" charset="0"/>
                <a:sym typeface="Symbol" panose="05050102010706020507"/>
              </a:rPr>
              <a:t></a:t>
            </a:r>
            <a:r>
              <a:rPr lang="en-US" sz="2400" i="1" dirty="0">
                <a:latin typeface="Cambria Math" panose="02040503050406030204" pitchFamily="18" charset="0"/>
                <a:ea typeface="Cambria Math" panose="02040503050406030204" pitchFamily="18" charset="0"/>
                <a:sym typeface="Symbol" panose="05050102010706020507"/>
              </a:rPr>
              <a:t>q </a:t>
            </a:r>
            <a:r>
              <a:rPr lang="en-US" sz="2400" b="1" i="1" dirty="0">
                <a:latin typeface="Cambria Math" panose="02040503050406030204" pitchFamily="18" charset="0"/>
                <a:ea typeface="Cambria Math" panose="02040503050406030204" pitchFamily="18" charset="0"/>
                <a:sym typeface="Symbol" panose="05050102010706020507"/>
              </a:rPr>
              <a:t>  </a:t>
            </a:r>
            <a:r>
              <a:rPr lang="en-US" sz="2400" i="1" dirty="0">
                <a:latin typeface="Cambria Math" panose="02040503050406030204" pitchFamily="18" charset="0"/>
                <a:ea typeface="Cambria Math" panose="02040503050406030204" pitchFamily="18" charset="0"/>
                <a:sym typeface="Symbol" panose="05050102010706020507"/>
              </a:rPr>
              <a:t>r   </a:t>
            </a:r>
            <a:r>
              <a:rPr lang="en-US" sz="2400" dirty="0">
                <a:ea typeface="Cambria Math" panose="02040503050406030204" pitchFamily="18" charset="0"/>
                <a:sym typeface="Symbol" panose="05050102010706020507"/>
              </a:rPr>
              <a:t>is equivalent to</a:t>
            </a:r>
            <a:r>
              <a:rPr lang="en-US" sz="2400" dirty="0">
                <a:ea typeface="Cambria Math" panose="02040503050406030204" pitchFamily="18" charset="0"/>
              </a:rPr>
              <a:t> </a:t>
            </a:r>
            <a:r>
              <a:rPr lang="en-US" sz="2400" i="1" dirty="0">
                <a:latin typeface="Cambria Math" panose="02040503050406030204" pitchFamily="18" charset="0"/>
                <a:ea typeface="Cambria Math" panose="02040503050406030204" pitchFamily="18" charset="0"/>
              </a:rPr>
              <a:t>(p  </a:t>
            </a:r>
            <a:r>
              <a:rPr lang="en-US" sz="2400" b="1" dirty="0">
                <a:latin typeface="Cambria Math" panose="02040503050406030204" pitchFamily="18" charset="0"/>
                <a:ea typeface="Cambria Math" panose="02040503050406030204" pitchFamily="18" charset="0"/>
                <a:sym typeface="Symbol" panose="05050102010706020507"/>
              </a:rPr>
              <a:t></a:t>
            </a:r>
            <a:r>
              <a:rPr lang="en-US" sz="2400" i="1" dirty="0">
                <a:latin typeface="Cambria Math" panose="02040503050406030204" pitchFamily="18" charset="0"/>
                <a:ea typeface="Cambria Math" panose="02040503050406030204" pitchFamily="18" charset="0"/>
                <a:sym typeface="Symbol" panose="05050102010706020507"/>
              </a:rPr>
              <a:t>q)</a:t>
            </a:r>
            <a:r>
              <a:rPr lang="en-US" sz="2400" b="1" i="1" dirty="0">
                <a:latin typeface="Cambria Math" panose="02040503050406030204" pitchFamily="18" charset="0"/>
                <a:ea typeface="Cambria Math" panose="02040503050406030204" pitchFamily="18" charset="0"/>
                <a:sym typeface="Symbol" panose="05050102010706020507"/>
              </a:rPr>
              <a:t>   </a:t>
            </a:r>
            <a:r>
              <a:rPr lang="en-US" sz="2400" i="1" dirty="0">
                <a:latin typeface="Cambria Math" panose="02040503050406030204" pitchFamily="18" charset="0"/>
                <a:ea typeface="Cambria Math" panose="02040503050406030204" pitchFamily="18" charset="0"/>
                <a:sym typeface="Symbol" panose="05050102010706020507"/>
              </a:rPr>
              <a:t>r</a:t>
            </a:r>
          </a:p>
          <a:p>
            <a:r>
              <a:rPr lang="en-US" sz="2400" dirty="0">
                <a:ea typeface="Cambria Math" panose="02040503050406030204" pitchFamily="18" charset="0"/>
                <a:sym typeface="Symbol" panose="05050102010706020507"/>
              </a:rPr>
              <a:t>If the intended meaning is </a:t>
            </a:r>
            <a:r>
              <a:rPr lang="en-US" sz="2400" i="1" dirty="0">
                <a:latin typeface="Cambria Math" panose="02040503050406030204" pitchFamily="18" charset="0"/>
                <a:ea typeface="Cambria Math" panose="02040503050406030204" pitchFamily="18" charset="0"/>
              </a:rPr>
              <a:t>p  </a:t>
            </a:r>
            <a:r>
              <a:rPr lang="en-US" sz="2400" b="1" dirty="0">
                <a:latin typeface="Cambria Math" panose="02040503050406030204" pitchFamily="18" charset="0"/>
                <a:ea typeface="Cambria Math" panose="02040503050406030204" pitchFamily="18" charset="0"/>
                <a:sym typeface="Symbol" panose="05050102010706020507"/>
              </a:rPr>
              <a:t>(</a:t>
            </a:r>
            <a:r>
              <a:rPr lang="en-US" sz="2400" i="1" dirty="0">
                <a:latin typeface="Cambria Math" panose="02040503050406030204" pitchFamily="18" charset="0"/>
                <a:ea typeface="Cambria Math" panose="02040503050406030204" pitchFamily="18" charset="0"/>
                <a:sym typeface="Symbol" panose="05050102010706020507"/>
              </a:rPr>
              <a:t>q </a:t>
            </a:r>
            <a:r>
              <a:rPr lang="en-US" sz="2400" b="1" i="1" dirty="0">
                <a:latin typeface="Cambria Math" panose="02040503050406030204" pitchFamily="18" charset="0"/>
                <a:ea typeface="Cambria Math" panose="02040503050406030204" pitchFamily="18" charset="0"/>
                <a:sym typeface="Symbol" panose="05050102010706020507"/>
              </a:rPr>
              <a:t>  </a:t>
            </a:r>
            <a:r>
              <a:rPr lang="en-US" sz="2400" i="1" dirty="0">
                <a:latin typeface="Cambria Math" panose="02040503050406030204" pitchFamily="18" charset="0"/>
                <a:ea typeface="Cambria Math" panose="02040503050406030204" pitchFamily="18" charset="0"/>
                <a:sym typeface="Symbol" panose="05050102010706020507"/>
              </a:rPr>
              <a:t>r )</a:t>
            </a:r>
          </a:p>
          <a:p>
            <a:r>
              <a:rPr lang="en-US" sz="2400" dirty="0">
                <a:ea typeface="Cambria Math" panose="02040503050406030204" pitchFamily="18" charset="0"/>
                <a:sym typeface="Symbol" panose="05050102010706020507"/>
              </a:rPr>
              <a:t>then </a:t>
            </a:r>
            <a:r>
              <a:rPr lang="en-US" sz="2400" dirty="0">
                <a:solidFill>
                  <a:srgbClr val="FF0000"/>
                </a:solidFill>
                <a:ea typeface="Cambria Math" panose="02040503050406030204" pitchFamily="18" charset="0"/>
                <a:sym typeface="Symbol" panose="05050102010706020507"/>
              </a:rPr>
              <a:t>parentheses</a:t>
            </a:r>
            <a:r>
              <a:rPr lang="en-US" sz="2400" dirty="0">
                <a:ea typeface="Cambria Math" panose="02040503050406030204" pitchFamily="18" charset="0"/>
                <a:sym typeface="Symbol" panose="05050102010706020507"/>
              </a:rPr>
              <a:t> must be used.</a:t>
            </a:r>
          </a:p>
          <a:p>
            <a:endParaRPr lang="en-US" sz="2400" i="1" dirty="0">
              <a:ea typeface="Cambria Math" panose="02040503050406030204" pitchFamily="18" charset="0"/>
              <a:sym typeface="Symbol" panose="05050102010706020507"/>
            </a:endParaRPr>
          </a:p>
          <a:p>
            <a:r>
              <a:rPr lang="en-US" sz="2400" i="1" dirty="0">
                <a:ea typeface="Cambria Math" panose="02040503050406030204" pitchFamily="18" charset="0"/>
                <a:sym typeface="Symbol" panose="05050102010706020507"/>
              </a:rPr>
              <a:t>    </a:t>
            </a:r>
            <a:endParaRPr lang="en-US" sz="2400" i="1" dirty="0">
              <a:ea typeface="Cambria Math" panose="02040503050406030204" pitchFamily="18" charset="0"/>
            </a:endParaRPr>
          </a:p>
        </p:txBody>
      </p:sp>
      <p:sp>
        <p:nvSpPr>
          <p:cNvPr id="3" name="文本框 2"/>
          <p:cNvSpPr txBox="1"/>
          <p:nvPr/>
        </p:nvSpPr>
        <p:spPr>
          <a:xfrm>
            <a:off x="6705600" y="6172200"/>
            <a:ext cx="2415540" cy="706755"/>
          </a:xfrm>
          <a:prstGeom prst="rect">
            <a:avLst/>
          </a:prstGeom>
          <a:noFill/>
        </p:spPr>
        <p:txBody>
          <a:bodyPr wrap="square" rtlCol="0">
            <a:spAutoFit/>
          </a:bodyPr>
          <a:lstStyle/>
          <a:p>
            <a:r>
              <a:rPr lang="en-US" sz="2000" dirty="0">
                <a:solidFill>
                  <a:srgbClr val="FF0000"/>
                </a:solidFill>
                <a:sym typeface="+mn-ea"/>
              </a:rPr>
              <a:t>precedence </a:t>
            </a:r>
            <a:r>
              <a:rPr lang="zh-CN" altLang="en-US" sz="2000" dirty="0">
                <a:solidFill>
                  <a:srgbClr val="FF0000"/>
                </a:solidFill>
                <a:sym typeface="+mn-ea"/>
              </a:rPr>
              <a:t>优先级</a:t>
            </a:r>
          </a:p>
          <a:p>
            <a:r>
              <a:rPr lang="en-US" sz="2000" dirty="0">
                <a:solidFill>
                  <a:srgbClr val="FF0000"/>
                </a:solidFill>
                <a:ea typeface="Cambria Math" panose="02040503050406030204" pitchFamily="18" charset="0"/>
                <a:sym typeface="Symbol" panose="05050102010706020507"/>
              </a:rPr>
              <a:t>parentheses</a:t>
            </a:r>
            <a:r>
              <a:rPr lang="zh-CN" altLang="en-US" sz="2000" dirty="0">
                <a:solidFill>
                  <a:srgbClr val="FF0000"/>
                </a:solidFill>
                <a:sym typeface="+mn-ea"/>
              </a:rPr>
              <a:t> 括号</a:t>
            </a:r>
            <a:r>
              <a:rPr lang="en-US" sz="2000" dirty="0">
                <a:sym typeface="+mn-ea"/>
              </a:rPr>
              <a:t> </a:t>
            </a:r>
            <a:endParaRPr lang="zh-CN" altLang="en-US"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Applications of Propositional Logic</a:t>
            </a:r>
          </a:p>
        </p:txBody>
      </p:sp>
      <p:sp>
        <p:nvSpPr>
          <p:cNvPr id="3" name="Subtitle 2"/>
          <p:cNvSpPr>
            <a:spLocks noGrp="1"/>
          </p:cNvSpPr>
          <p:nvPr>
            <p:ph type="subTitle" idx="1"/>
          </p:nvPr>
        </p:nvSpPr>
        <p:spPr/>
        <p:txBody>
          <a:bodyPr/>
          <a:lstStyle/>
          <a:p>
            <a:r>
              <a:rPr lang="en-US" dirty="0"/>
              <a:t>Section 1.2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Propositional Logic: Summary</a:t>
            </a:r>
          </a:p>
        </p:txBody>
      </p:sp>
      <p:sp>
        <p:nvSpPr>
          <p:cNvPr id="3" name="Content Placeholder 2"/>
          <p:cNvSpPr>
            <a:spLocks noGrp="1"/>
          </p:cNvSpPr>
          <p:nvPr>
            <p:ph idx="1"/>
          </p:nvPr>
        </p:nvSpPr>
        <p:spPr/>
        <p:txBody>
          <a:bodyPr/>
          <a:lstStyle/>
          <a:p>
            <a:r>
              <a:rPr lang="en-US" dirty="0"/>
              <a:t>Translating English to Propositional Logic</a:t>
            </a:r>
          </a:p>
          <a:p>
            <a:r>
              <a:rPr lang="en-US" dirty="0"/>
              <a:t>System Specifications</a:t>
            </a:r>
          </a:p>
          <a:p>
            <a:r>
              <a:rPr lang="en-US" dirty="0"/>
              <a:t>Boolean Searching</a:t>
            </a:r>
          </a:p>
          <a:p>
            <a:r>
              <a:rPr lang="en-US" dirty="0"/>
              <a:t>Logic Puzzles</a:t>
            </a:r>
          </a:p>
          <a:p>
            <a:r>
              <a:rPr lang="en-US" dirty="0"/>
              <a:t>Logic Circuits </a:t>
            </a:r>
          </a:p>
          <a:p>
            <a:r>
              <a:rPr lang="en-US" dirty="0"/>
              <a:t>AI Diagnosis Method (Optional)</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Translating English Sentences</a:t>
            </a:r>
          </a:p>
        </p:txBody>
      </p:sp>
      <p:sp>
        <p:nvSpPr>
          <p:cNvPr id="3" name="Content Placeholder 2"/>
          <p:cNvSpPr>
            <a:spLocks noGrp="1"/>
          </p:cNvSpPr>
          <p:nvPr>
            <p:ph idx="1"/>
          </p:nvPr>
        </p:nvSpPr>
        <p:spPr/>
        <p:txBody>
          <a:bodyPr>
            <a:normAutofit/>
          </a:bodyPr>
          <a:lstStyle/>
          <a:p>
            <a:r>
              <a:rPr lang="en-US" dirty="0"/>
              <a:t>Steps to convert an English sentence to a statement in propositional logic</a:t>
            </a:r>
          </a:p>
          <a:p>
            <a:pPr lvl="1"/>
            <a:r>
              <a:rPr lang="en-US" dirty="0"/>
              <a:t>Identify atomic propositions and represent using propositional variables.</a:t>
            </a:r>
          </a:p>
          <a:p>
            <a:pPr lvl="1"/>
            <a:r>
              <a:rPr lang="en-US" dirty="0"/>
              <a:t>Determine appropriate logical connectives</a:t>
            </a:r>
          </a:p>
          <a:p>
            <a:r>
              <a:rPr lang="en-US" dirty="0"/>
              <a:t>“If I go to </a:t>
            </a:r>
            <a:r>
              <a:rPr lang="en-US" dirty="0" err="1"/>
              <a:t>Harry’s</a:t>
            </a:r>
            <a:r>
              <a:rPr lang="en-US" dirty="0"/>
              <a:t> or to the country, I will not go shopping.”</a:t>
            </a:r>
          </a:p>
          <a:p>
            <a:pPr lvl="1"/>
            <a:r>
              <a:rPr lang="en-US" i="1" dirty="0"/>
              <a:t>p</a:t>
            </a:r>
            <a:r>
              <a:rPr lang="en-US" dirty="0"/>
              <a:t>: I go to </a:t>
            </a:r>
            <a:r>
              <a:rPr lang="en-US" dirty="0" err="1"/>
              <a:t>Harry’s</a:t>
            </a:r>
            <a:endParaRPr lang="en-US" dirty="0"/>
          </a:p>
          <a:p>
            <a:pPr lvl="1"/>
            <a:r>
              <a:rPr lang="en-US" dirty="0"/>
              <a:t>q: I go to the country.</a:t>
            </a:r>
          </a:p>
          <a:p>
            <a:pPr lvl="1"/>
            <a:r>
              <a:rPr lang="en-US" i="1" dirty="0"/>
              <a:t>r</a:t>
            </a:r>
            <a:r>
              <a:rPr lang="en-US" dirty="0"/>
              <a:t>:  I will go shopping.</a:t>
            </a:r>
          </a:p>
          <a:p>
            <a:pPr lvl="1"/>
            <a:endParaRPr lang="en-US" b="1" dirty="0"/>
          </a:p>
          <a:p>
            <a:pPr lvl="1">
              <a:buNone/>
            </a:pPr>
            <a:endParaRPr lang="en-US" b="1"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5562600" y="5562600"/>
            <a:ext cx="2065973" cy="382905"/>
          </a:xfrm>
          <a:prstGeom prst="rect">
            <a:avLst/>
          </a:prstGeom>
        </p:spPr>
      </p:pic>
      <p:sp>
        <p:nvSpPr>
          <p:cNvPr id="7" name="TextBox 6"/>
          <p:cNvSpPr txBox="1"/>
          <p:nvPr/>
        </p:nvSpPr>
        <p:spPr>
          <a:xfrm>
            <a:off x="4876800" y="4419600"/>
            <a:ext cx="1676400" cy="381000"/>
          </a:xfrm>
          <a:prstGeom prst="rect">
            <a:avLst/>
          </a:prstGeom>
          <a:noFill/>
        </p:spPr>
        <p:txBody>
          <a:bodyPr wrap="square" rtlCol="0">
            <a:spAutoFit/>
          </a:bodyPr>
          <a:lstStyle/>
          <a:p>
            <a:endParaRPr lang="en-US" dirty="0"/>
          </a:p>
        </p:txBody>
      </p:sp>
      <p:sp>
        <p:nvSpPr>
          <p:cNvPr id="8" name="TextBox 7"/>
          <p:cNvSpPr txBox="1"/>
          <p:nvPr/>
        </p:nvSpPr>
        <p:spPr>
          <a:xfrm>
            <a:off x="5029200" y="4876800"/>
            <a:ext cx="3200400" cy="523220"/>
          </a:xfrm>
          <a:prstGeom prst="rect">
            <a:avLst/>
          </a:prstGeom>
          <a:noFill/>
        </p:spPr>
        <p:txBody>
          <a:bodyPr wrap="square" rtlCol="0">
            <a:spAutoFit/>
          </a:bodyPr>
          <a:lstStyle/>
          <a:p>
            <a:r>
              <a:rPr lang="en-US" sz="2800" dirty="0"/>
              <a:t>If </a:t>
            </a:r>
            <a:r>
              <a:rPr lang="en-US" sz="2800" i="1" dirty="0"/>
              <a:t>p</a:t>
            </a:r>
            <a:r>
              <a:rPr lang="en-US" sz="2800" dirty="0"/>
              <a:t> or </a:t>
            </a:r>
            <a:r>
              <a:rPr lang="en-US" sz="2800" i="1" dirty="0"/>
              <a:t>q</a:t>
            </a:r>
            <a:r>
              <a:rPr lang="en-US" sz="2800" dirty="0"/>
              <a:t> then not </a:t>
            </a:r>
            <a:r>
              <a:rPr lang="en-US" sz="2800" i="1" dirty="0"/>
              <a:t>r</a:t>
            </a:r>
            <a:r>
              <a:rPr lang="en-US" sz="2800" dirty="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a:t>
            </a:r>
          </a:p>
        </p:txBody>
      </p:sp>
      <p:sp>
        <p:nvSpPr>
          <p:cNvPr id="3" name="Content Placeholder 2"/>
          <p:cNvSpPr>
            <a:spLocks noGrp="1"/>
          </p:cNvSpPr>
          <p:nvPr>
            <p:ph idx="1"/>
          </p:nvPr>
        </p:nvSpPr>
        <p:spPr/>
        <p:txBody>
          <a:bodyPr/>
          <a:lstStyle/>
          <a:p>
            <a:pPr>
              <a:buNone/>
            </a:pPr>
            <a:r>
              <a:rPr lang="en-US" b="1" dirty="0"/>
              <a:t>  Problem:</a:t>
            </a:r>
            <a:r>
              <a:rPr lang="en-US" dirty="0"/>
              <a:t> Translate the following sentence into propositional logic:</a:t>
            </a:r>
          </a:p>
          <a:p>
            <a:pPr>
              <a:buNone/>
            </a:pPr>
            <a:r>
              <a:rPr lang="en-US" dirty="0"/>
              <a:t> “You can access the Internet from campus only if you are a computer science major or you are not a freshman.”</a:t>
            </a:r>
          </a:p>
          <a:p>
            <a:pPr>
              <a:buNone/>
            </a:pPr>
            <a:r>
              <a:rPr lang="en-US" b="1" dirty="0"/>
              <a:t>  One Solution</a:t>
            </a:r>
            <a:r>
              <a:rPr lang="en-US" dirty="0"/>
              <a:t>: Let </a:t>
            </a:r>
            <a:r>
              <a:rPr lang="en-US" i="1" dirty="0">
                <a:latin typeface="Cambria Math" panose="02040503050406030204" pitchFamily="18" charset="0"/>
                <a:ea typeface="Cambria Math" panose="02040503050406030204" pitchFamily="18" charset="0"/>
              </a:rPr>
              <a:t>a</a:t>
            </a:r>
            <a:r>
              <a:rPr lang="en-US" dirty="0"/>
              <a:t>, </a:t>
            </a:r>
            <a:r>
              <a:rPr lang="en-US" i="1" dirty="0">
                <a:latin typeface="Cambria Math" panose="02040503050406030204" pitchFamily="18" charset="0"/>
                <a:ea typeface="Cambria Math" panose="02040503050406030204" pitchFamily="18" charset="0"/>
              </a:rPr>
              <a:t>c</a:t>
            </a:r>
            <a:r>
              <a:rPr lang="en-US" dirty="0"/>
              <a:t>, and </a:t>
            </a:r>
            <a:r>
              <a:rPr lang="en-US" i="1" dirty="0">
                <a:latin typeface="Cambria Math" panose="02040503050406030204" pitchFamily="18" charset="0"/>
                <a:ea typeface="Cambria Math" panose="02040503050406030204" pitchFamily="18" charset="0"/>
              </a:rPr>
              <a:t>f</a:t>
            </a:r>
            <a:r>
              <a:rPr lang="en-US" dirty="0"/>
              <a:t>  represent respectively “You can access the internet from campus,” “You are a computer science major,” and “You are a freshman.”</a:t>
            </a:r>
          </a:p>
          <a:p>
            <a:pPr>
              <a:buNone/>
            </a:pPr>
            <a:r>
              <a:rPr lang="en-US" dirty="0"/>
              <a:t>                  </a:t>
            </a:r>
            <a:r>
              <a:rPr lang="en-US" dirty="0">
                <a:latin typeface="Cambria Math" panose="02040503050406030204"/>
                <a:ea typeface="Cambria Math" panose="02040503050406030204"/>
              </a:rPr>
              <a:t>a→ (c ∨ ¬ </a:t>
            </a:r>
            <a:r>
              <a:rPr lang="en-US" i="1" dirty="0">
                <a:latin typeface="Cambria Math" panose="02040503050406030204" pitchFamily="18" charset="0"/>
                <a:ea typeface="Cambria Math" panose="02040503050406030204" pitchFamily="18" charset="0"/>
              </a:rPr>
              <a:t>f</a:t>
            </a:r>
            <a:r>
              <a:rPr lang="en-US" dirty="0"/>
              <a:t> )</a:t>
            </a:r>
          </a:p>
          <a:p>
            <a:endParaRPr lang="en-US" dirty="0"/>
          </a:p>
          <a:p>
            <a:pPr>
              <a:buNone/>
            </a:pPr>
            <a:endParaRPr lang="en-US" dirty="0"/>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Kinds of Problems Solved Using Discrete Mathematics </a:t>
            </a:r>
          </a:p>
        </p:txBody>
      </p:sp>
      <p:sp>
        <p:nvSpPr>
          <p:cNvPr id="3" name="Content Placeholder 2"/>
          <p:cNvSpPr>
            <a:spLocks noGrp="1"/>
          </p:cNvSpPr>
          <p:nvPr>
            <p:ph idx="1"/>
          </p:nvPr>
        </p:nvSpPr>
        <p:spPr/>
        <p:txBody>
          <a:bodyPr>
            <a:normAutofit fontScale="92500" lnSpcReduction="20000"/>
          </a:bodyPr>
          <a:lstStyle/>
          <a:p>
            <a:r>
              <a:rPr lang="en-US" dirty="0"/>
              <a:t>What is the shortest path between two cities using a transportation system?</a:t>
            </a:r>
          </a:p>
          <a:p>
            <a:r>
              <a:rPr lang="en-US" dirty="0"/>
              <a:t>Find the shortest tour that visits each of a group of cities only once and then ends in the starting city.</a:t>
            </a:r>
          </a:p>
          <a:p>
            <a:r>
              <a:rPr lang="en-US" dirty="0"/>
              <a:t>How can we represent English sentences so that a computer can reason with them?</a:t>
            </a:r>
          </a:p>
          <a:p>
            <a:r>
              <a:rPr lang="en-US" dirty="0"/>
              <a:t>How can we prove that there are infinitely many prime numbers?</a:t>
            </a:r>
          </a:p>
          <a:p>
            <a:r>
              <a:rPr lang="en-US" dirty="0"/>
              <a:t>How can a list of integers be sorted so that  the integers are in increasing order?</a:t>
            </a:r>
          </a:p>
          <a:p>
            <a:r>
              <a:rPr lang="en-US" dirty="0"/>
              <a:t>How many steps are required to do such a sorting?</a:t>
            </a:r>
          </a:p>
          <a:p>
            <a:r>
              <a:rPr lang="en-US" dirty="0"/>
              <a:t>How can it be proved that a sorting algorithm always correctly sorts a list?</a:t>
            </a:r>
          </a:p>
          <a:p>
            <a:endParaRPr lang="en-US" dirty="0"/>
          </a:p>
        </p:txBody>
      </p:sp>
    </p:spTree>
    <p:extLst>
      <p:ext uri="{BB962C8B-B14F-4D97-AF65-F5344CB8AC3E}">
        <p14:creationId xmlns:p14="http://schemas.microsoft.com/office/powerpoint/2010/main" val="1952559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Specifications</a:t>
            </a:r>
          </a:p>
        </p:txBody>
      </p:sp>
      <p:sp>
        <p:nvSpPr>
          <p:cNvPr id="3" name="Content Placeholder 2"/>
          <p:cNvSpPr>
            <a:spLocks noGrp="1"/>
          </p:cNvSpPr>
          <p:nvPr>
            <p:ph idx="1"/>
          </p:nvPr>
        </p:nvSpPr>
        <p:spPr/>
        <p:txBody>
          <a:bodyPr/>
          <a:lstStyle/>
          <a:p>
            <a:r>
              <a:rPr lang="en-US" dirty="0"/>
              <a:t>System and Software engineers take requirements in English and express them in a precise specification language based on logic.</a:t>
            </a:r>
          </a:p>
          <a:p>
            <a:pPr>
              <a:buNone/>
            </a:pPr>
            <a:r>
              <a:rPr lang="en-US" b="1" dirty="0"/>
              <a:t>   Example</a:t>
            </a:r>
            <a:r>
              <a:rPr lang="en-US" dirty="0"/>
              <a:t>: Express in propositional logic:</a:t>
            </a:r>
          </a:p>
          <a:p>
            <a:pPr>
              <a:buNone/>
            </a:pPr>
            <a:r>
              <a:rPr lang="en-US" dirty="0"/>
              <a:t>  “The automated reply cannot be sent when the file system is full”</a:t>
            </a:r>
          </a:p>
          <a:p>
            <a:pPr>
              <a:buNone/>
            </a:pPr>
            <a:r>
              <a:rPr lang="en-US" dirty="0"/>
              <a:t>    </a:t>
            </a:r>
            <a:r>
              <a:rPr lang="en-US" b="1" dirty="0"/>
              <a:t>Solution</a:t>
            </a:r>
            <a:r>
              <a:rPr lang="en-US" dirty="0"/>
              <a:t>: One possible solution: Let </a:t>
            </a:r>
            <a:r>
              <a:rPr lang="en-US" i="1" dirty="0"/>
              <a:t>p</a:t>
            </a:r>
            <a:r>
              <a:rPr lang="en-US" dirty="0"/>
              <a:t> denote “The automated reply can be sent” and </a:t>
            </a:r>
            <a:r>
              <a:rPr lang="en-US" i="1" dirty="0"/>
              <a:t>q</a:t>
            </a:r>
            <a:r>
              <a:rPr lang="en-US" dirty="0"/>
              <a:t> denote “The file system is full.”</a:t>
            </a:r>
            <a:r>
              <a:rPr lang="en-US" dirty="0">
                <a:latin typeface="Cambria Math" panose="02040503050406030204"/>
                <a:ea typeface="Cambria Math" panose="02040503050406030204"/>
              </a:rPr>
              <a:t> </a:t>
            </a:r>
          </a:p>
          <a:p>
            <a:pPr>
              <a:buNone/>
            </a:pPr>
            <a:r>
              <a:rPr lang="en-US" dirty="0">
                <a:latin typeface="Cambria Math" panose="02040503050406030204"/>
                <a:ea typeface="Cambria Math" panose="02040503050406030204"/>
              </a:rPr>
              <a:t>                              q→ ¬ </a:t>
            </a:r>
            <a:r>
              <a:rPr lang="en-US" i="1" dirty="0">
                <a:latin typeface="Cambria Math" panose="02040503050406030204" pitchFamily="18" charset="0"/>
                <a:ea typeface="Cambria Math" panose="02040503050406030204" pitchFamily="18" charset="0"/>
              </a:rPr>
              <a:t>p</a:t>
            </a:r>
            <a:endParaRPr lang="en-US" dirty="0"/>
          </a:p>
          <a:p>
            <a:pPr>
              <a:buNone/>
            </a:pP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Consistent System Specifications</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Definition</a:t>
            </a:r>
            <a:r>
              <a:rPr lang="en-US" dirty="0"/>
              <a:t>: A list of propositions is </a:t>
            </a:r>
            <a:r>
              <a:rPr lang="en-US" i="1" dirty="0">
                <a:solidFill>
                  <a:srgbClr val="FF0000"/>
                </a:solidFill>
              </a:rPr>
              <a:t>consistent</a:t>
            </a:r>
            <a:r>
              <a:rPr lang="en-US" dirty="0"/>
              <a:t> if it is possible to assign truth values to the proposition variables so that each proposition is true.</a:t>
            </a:r>
          </a:p>
          <a:p>
            <a:pPr>
              <a:buNone/>
            </a:pPr>
            <a:r>
              <a:rPr lang="en-US" b="1" dirty="0"/>
              <a:t>   Exercise</a:t>
            </a:r>
            <a:r>
              <a:rPr lang="en-US" dirty="0"/>
              <a:t>: Are these specifications consistent?</a:t>
            </a:r>
          </a:p>
          <a:p>
            <a:pPr lvl="1"/>
            <a:r>
              <a:rPr lang="en-US" sz="1800" dirty="0"/>
              <a:t>“The diagnostic message is  stored in the buffer or it is retransmitted.”</a:t>
            </a:r>
          </a:p>
          <a:p>
            <a:pPr lvl="1"/>
            <a:r>
              <a:rPr lang="en-US" sz="1800" dirty="0"/>
              <a:t>“The diagnostic message is not stored in the buffer.”</a:t>
            </a:r>
          </a:p>
          <a:p>
            <a:pPr lvl="1"/>
            <a:r>
              <a:rPr lang="en-US" sz="1800" dirty="0"/>
              <a:t>“If the diagnostic message is stored in the buffer, then it is retransmitted.”</a:t>
            </a:r>
          </a:p>
          <a:p>
            <a:pPr>
              <a:buNone/>
            </a:pPr>
            <a:r>
              <a:rPr lang="en-US" sz="2000" b="1" dirty="0"/>
              <a:t>    Solution</a:t>
            </a:r>
            <a:r>
              <a:rPr lang="en-US" sz="2000" dirty="0"/>
              <a:t>: Let p denote “The diagnostic message is stored in the buffer.” Let q denote “The diagnostic message is retransmitted” The specification can be written as:</a:t>
            </a:r>
            <a:r>
              <a:rPr lang="en-US" sz="2000" dirty="0">
                <a:latin typeface="Cambria Math" panose="02040503050406030204"/>
                <a:ea typeface="Cambria Math" panose="02040503050406030204"/>
              </a:rPr>
              <a:t> p ∨ </a:t>
            </a:r>
            <a:r>
              <a:rPr lang="en-US" sz="2000" i="1" dirty="0">
                <a:latin typeface="Cambria Math" panose="02040503050406030204" pitchFamily="18" charset="0"/>
                <a:ea typeface="Cambria Math" panose="02040503050406030204" pitchFamily="18" charset="0"/>
              </a:rPr>
              <a:t>q</a:t>
            </a:r>
            <a:r>
              <a:rPr lang="en-US" sz="2000" dirty="0">
                <a:latin typeface="Cambria Math" panose="02040503050406030204"/>
                <a:ea typeface="Cambria Math" panose="02040503050406030204"/>
              </a:rPr>
              <a:t>,  ¬</a:t>
            </a:r>
            <a:r>
              <a:rPr lang="en-US" sz="2000" i="1" dirty="0">
                <a:latin typeface="Cambria Math" panose="02040503050406030204" pitchFamily="18" charset="0"/>
                <a:ea typeface="Cambria Math" panose="02040503050406030204" pitchFamily="18" charset="0"/>
              </a:rPr>
              <a:t>p,</a:t>
            </a:r>
            <a:r>
              <a:rPr lang="en-US" sz="2000" dirty="0"/>
              <a:t>  </a:t>
            </a:r>
            <a:r>
              <a:rPr lang="en-US" sz="2000" i="1" dirty="0">
                <a:latin typeface="Cambria Math" panose="02040503050406030204"/>
                <a:ea typeface="Cambria Math" panose="02040503050406030204"/>
              </a:rPr>
              <a:t>p → q</a:t>
            </a:r>
            <a:r>
              <a:rPr lang="en-US" sz="2000" dirty="0"/>
              <a:t>.   When p is false and q is true all three statements are true. So the specification is consistent.</a:t>
            </a:r>
            <a:endParaRPr lang="en-US" dirty="0"/>
          </a:p>
          <a:p>
            <a:pPr lvl="1"/>
            <a:r>
              <a:rPr lang="en-US" sz="1800" dirty="0"/>
              <a:t>What if “The diagnostic message is not retransmitted is added.” </a:t>
            </a:r>
          </a:p>
          <a:p>
            <a:pPr lvl="1">
              <a:buNone/>
            </a:pPr>
            <a:r>
              <a:rPr lang="en-US" sz="1800" dirty="0"/>
              <a:t>     </a:t>
            </a:r>
            <a:r>
              <a:rPr lang="en-US" sz="1800" b="1" dirty="0"/>
              <a:t>Solution</a:t>
            </a:r>
            <a:r>
              <a:rPr lang="en-US" sz="1800" dirty="0"/>
              <a:t>: Now we are adding </a:t>
            </a:r>
            <a:r>
              <a:rPr lang="en-US" sz="1800" dirty="0">
                <a:latin typeface="Cambria Math" panose="02040503050406030204"/>
                <a:ea typeface="Cambria Math" panose="02040503050406030204"/>
              </a:rPr>
              <a:t>¬</a:t>
            </a:r>
            <a:r>
              <a:rPr lang="en-US" sz="1800" i="1" dirty="0">
                <a:latin typeface="Cambria Math" panose="02040503050406030204" pitchFamily="18" charset="0"/>
                <a:ea typeface="Cambria Math" panose="02040503050406030204" pitchFamily="18" charset="0"/>
              </a:rPr>
              <a:t>q</a:t>
            </a:r>
            <a:r>
              <a:rPr lang="en-US" sz="1800" dirty="0"/>
              <a:t> and there is no satisfying    assignment. So the specification is not consistent. </a:t>
            </a:r>
          </a:p>
          <a:p>
            <a:endParaRPr lang="en-US" dirty="0"/>
          </a:p>
          <a:p>
            <a:endParaRPr lang="en-US" dirty="0"/>
          </a:p>
        </p:txBody>
      </p:sp>
      <p:sp>
        <p:nvSpPr>
          <p:cNvPr id="4" name="文本框 3"/>
          <p:cNvSpPr txBox="1"/>
          <p:nvPr/>
        </p:nvSpPr>
        <p:spPr>
          <a:xfrm>
            <a:off x="6393815" y="6324600"/>
            <a:ext cx="2548255" cy="398780"/>
          </a:xfrm>
          <a:prstGeom prst="rect">
            <a:avLst/>
          </a:prstGeom>
          <a:noFill/>
        </p:spPr>
        <p:txBody>
          <a:bodyPr wrap="square" rtlCol="0">
            <a:spAutoFit/>
          </a:bodyPr>
          <a:lstStyle/>
          <a:p>
            <a:r>
              <a:rPr lang="en-US" sz="2000" i="1" dirty="0">
                <a:solidFill>
                  <a:srgbClr val="FF0000"/>
                </a:solidFill>
                <a:sym typeface="+mn-ea"/>
              </a:rPr>
              <a:t>consistent </a:t>
            </a:r>
            <a:r>
              <a:rPr lang="zh-CN" altLang="en-US" sz="2000" dirty="0">
                <a:solidFill>
                  <a:srgbClr val="FF0000"/>
                </a:solidFill>
                <a:sym typeface="+mn-ea"/>
              </a:rPr>
              <a:t>一致的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Logic Puzzles</a:t>
            </a:r>
          </a:p>
        </p:txBody>
      </p:sp>
      <p:sp>
        <p:nvSpPr>
          <p:cNvPr id="3" name="Content Placeholder 2"/>
          <p:cNvSpPr>
            <a:spLocks noGrp="1"/>
          </p:cNvSpPr>
          <p:nvPr>
            <p:ph idx="1"/>
          </p:nvPr>
        </p:nvSpPr>
        <p:spPr/>
        <p:txBody>
          <a:bodyPr>
            <a:normAutofit lnSpcReduction="10000"/>
          </a:bodyPr>
          <a:lstStyle/>
          <a:p>
            <a:r>
              <a:rPr lang="en-US" sz="2000" dirty="0"/>
              <a:t>An island has two kinds of inhabitants, </a:t>
            </a:r>
            <a:r>
              <a:rPr lang="en-US" sz="2000" i="1" dirty="0"/>
              <a:t>knights</a:t>
            </a:r>
            <a:r>
              <a:rPr lang="en-US" sz="2000" dirty="0"/>
              <a:t>, who always tell the truth, and </a:t>
            </a:r>
            <a:r>
              <a:rPr lang="en-US" sz="2000" i="1" dirty="0">
                <a:solidFill>
                  <a:srgbClr val="FF0000"/>
                </a:solidFill>
              </a:rPr>
              <a:t>knaves</a:t>
            </a:r>
            <a:r>
              <a:rPr lang="en-US" sz="2000" dirty="0"/>
              <a:t>, who always lie. </a:t>
            </a:r>
          </a:p>
          <a:p>
            <a:r>
              <a:rPr lang="en-US" sz="2000" dirty="0"/>
              <a:t>You go to the island and meet A and B. </a:t>
            </a:r>
          </a:p>
          <a:p>
            <a:pPr lvl="1"/>
            <a:r>
              <a:rPr lang="en-US" sz="2000" dirty="0"/>
              <a:t>A says “B is a knight.”</a:t>
            </a:r>
          </a:p>
          <a:p>
            <a:pPr lvl="1"/>
            <a:r>
              <a:rPr lang="en-US" sz="2000" dirty="0"/>
              <a:t>B says “The two of us are of opposite types.”</a:t>
            </a:r>
          </a:p>
          <a:p>
            <a:pPr>
              <a:buNone/>
            </a:pPr>
            <a:r>
              <a:rPr lang="en-US" sz="2000" b="1" dirty="0"/>
              <a:t>    Example</a:t>
            </a:r>
            <a:r>
              <a:rPr lang="en-US" sz="2000" dirty="0"/>
              <a:t>: What are the types of A and B?</a:t>
            </a:r>
          </a:p>
          <a:p>
            <a:pPr>
              <a:buNone/>
            </a:pPr>
            <a:r>
              <a:rPr lang="en-US" sz="2000" b="1" dirty="0"/>
              <a:t>    Solution: </a:t>
            </a:r>
            <a:r>
              <a:rPr lang="en-US" sz="2000" dirty="0"/>
              <a:t>Let </a:t>
            </a:r>
            <a:r>
              <a:rPr lang="en-US" sz="2000" i="1" dirty="0">
                <a:latin typeface="Cambria Math" panose="02040503050406030204" pitchFamily="18" charset="0"/>
                <a:ea typeface="Cambria Math" panose="02040503050406030204" pitchFamily="18" charset="0"/>
              </a:rPr>
              <a:t>p</a:t>
            </a:r>
            <a:r>
              <a:rPr lang="en-US" sz="2000" dirty="0"/>
              <a:t> and </a:t>
            </a:r>
            <a:r>
              <a:rPr lang="en-US" sz="2000" i="1" dirty="0">
                <a:latin typeface="Cambria Math" panose="02040503050406030204" pitchFamily="18" charset="0"/>
                <a:ea typeface="Cambria Math" panose="02040503050406030204" pitchFamily="18" charset="0"/>
              </a:rPr>
              <a:t>q</a:t>
            </a:r>
            <a:r>
              <a:rPr lang="en-US" sz="2000" dirty="0"/>
              <a:t> be the statements that A is a knight and B is a knight, respectively. So, then </a:t>
            </a:r>
            <a:r>
              <a:rPr lang="en-US" sz="2000" i="1" dirty="0">
                <a:sym typeface="Symbol" panose="05050102010706020507"/>
              </a:rPr>
              <a:t>p</a:t>
            </a:r>
            <a:r>
              <a:rPr lang="en-US" sz="2000" dirty="0">
                <a:sym typeface="Symbol" panose="05050102010706020507"/>
              </a:rPr>
              <a:t> represents the proposition that A is a knave and </a:t>
            </a:r>
            <a:r>
              <a:rPr lang="en-US" sz="2000" i="1" dirty="0">
                <a:sym typeface="Symbol" panose="05050102010706020507"/>
              </a:rPr>
              <a:t>q</a:t>
            </a:r>
            <a:r>
              <a:rPr lang="en-US" sz="2000" dirty="0">
                <a:sym typeface="Symbol" panose="05050102010706020507"/>
              </a:rPr>
              <a:t> that B is a knave.</a:t>
            </a:r>
          </a:p>
          <a:p>
            <a:pPr lvl="1"/>
            <a:r>
              <a:rPr lang="en-US" sz="1800" dirty="0">
                <a:sym typeface="Symbol" panose="05050102010706020507"/>
              </a:rPr>
              <a:t>If A is a knight, then </a:t>
            </a:r>
            <a:r>
              <a:rPr lang="en-US" sz="1800" i="1" dirty="0">
                <a:latin typeface="Cambria Math" panose="02040503050406030204" pitchFamily="18" charset="0"/>
                <a:ea typeface="Cambria Math" panose="02040503050406030204" pitchFamily="18" charset="0"/>
                <a:sym typeface="Symbol" panose="05050102010706020507"/>
              </a:rPr>
              <a:t>p</a:t>
            </a:r>
            <a:r>
              <a:rPr lang="en-US" sz="1800" dirty="0">
                <a:sym typeface="Symbol" panose="05050102010706020507"/>
              </a:rPr>
              <a:t>  is  true. Since knights tell the truth, </a:t>
            </a:r>
            <a:r>
              <a:rPr lang="en-US" sz="1800" i="1" dirty="0">
                <a:sym typeface="Symbol" panose="05050102010706020507"/>
              </a:rPr>
              <a:t>q </a:t>
            </a:r>
            <a:r>
              <a:rPr lang="en-US" sz="1800" dirty="0">
                <a:sym typeface="Symbol" panose="05050102010706020507"/>
              </a:rPr>
              <a:t>must also be true. Then (</a:t>
            </a:r>
            <a:r>
              <a:rPr lang="en-US" sz="1800" dirty="0">
                <a:latin typeface="Cambria Math" panose="02040503050406030204"/>
                <a:ea typeface="Cambria Math" panose="02040503050406030204"/>
              </a:rPr>
              <a:t>p ∧</a:t>
            </a:r>
            <a:r>
              <a:rPr lang="en-US" sz="1800" i="1" dirty="0">
                <a:sym typeface="Symbol" panose="05050102010706020507"/>
              </a:rPr>
              <a:t>  </a:t>
            </a:r>
            <a:r>
              <a:rPr lang="en-US" sz="1800" dirty="0">
                <a:latin typeface="Cambria Math" panose="02040503050406030204"/>
                <a:ea typeface="Cambria Math" panose="02040503050406030204"/>
              </a:rPr>
              <a:t>q)∨ (</a:t>
            </a:r>
            <a:r>
              <a:rPr lang="en-US" sz="1800" i="1" dirty="0">
                <a:sym typeface="Symbol" panose="05050102010706020507"/>
              </a:rPr>
              <a:t></a:t>
            </a:r>
            <a:r>
              <a:rPr lang="en-US" sz="1800" dirty="0">
                <a:latin typeface="Cambria Math" panose="02040503050406030204"/>
                <a:ea typeface="Cambria Math" panose="02040503050406030204"/>
              </a:rPr>
              <a:t> p ∧</a:t>
            </a:r>
            <a:r>
              <a:rPr lang="en-US" sz="1800" i="1" dirty="0">
                <a:sym typeface="Symbol" panose="05050102010706020507"/>
              </a:rPr>
              <a:t> </a:t>
            </a:r>
            <a:r>
              <a:rPr lang="en-US" sz="1800" i="1" dirty="0">
                <a:latin typeface="Cambria Math" panose="02040503050406030204" pitchFamily="18" charset="0"/>
                <a:ea typeface="Cambria Math" panose="02040503050406030204" pitchFamily="18" charset="0"/>
              </a:rPr>
              <a:t>q) </a:t>
            </a:r>
            <a:r>
              <a:rPr lang="en-US" sz="1800" dirty="0">
                <a:ea typeface="Cambria Math" panose="02040503050406030204" pitchFamily="18" charset="0"/>
              </a:rPr>
              <a:t>would have to be true, but it is not. So, A is not a knight and therefore </a:t>
            </a:r>
            <a:r>
              <a:rPr lang="en-US" sz="1800" i="1" dirty="0">
                <a:sym typeface="Symbol" panose="05050102010706020507"/>
              </a:rPr>
              <a:t>p </a:t>
            </a:r>
            <a:r>
              <a:rPr lang="en-US" sz="1800" dirty="0">
                <a:sym typeface="Symbol" panose="05050102010706020507"/>
              </a:rPr>
              <a:t>must be true</a:t>
            </a:r>
            <a:r>
              <a:rPr lang="en-US" sz="1800" i="1" dirty="0">
                <a:sym typeface="Symbol" panose="05050102010706020507"/>
              </a:rPr>
              <a:t>.</a:t>
            </a:r>
          </a:p>
          <a:p>
            <a:pPr lvl="1"/>
            <a:r>
              <a:rPr lang="en-US" sz="1800" dirty="0">
                <a:sym typeface="Symbol" panose="05050102010706020507"/>
              </a:rPr>
              <a:t>If A is a knave, then B must not be a knight since knaves always lie. So, then both </a:t>
            </a:r>
            <a:r>
              <a:rPr lang="en-US" sz="1800" i="1" dirty="0">
                <a:sym typeface="Symbol" panose="05050102010706020507"/>
              </a:rPr>
              <a:t>p </a:t>
            </a:r>
            <a:r>
              <a:rPr lang="en-US" sz="1800" dirty="0">
                <a:sym typeface="Symbol" panose="05050102010706020507"/>
              </a:rPr>
              <a:t>and</a:t>
            </a:r>
            <a:r>
              <a:rPr lang="en-US" sz="1800" i="1" dirty="0">
                <a:sym typeface="Symbol" panose="05050102010706020507"/>
              </a:rPr>
              <a:t> q </a:t>
            </a:r>
            <a:r>
              <a:rPr lang="en-US" sz="1800" dirty="0">
                <a:sym typeface="Symbol" panose="05050102010706020507"/>
              </a:rPr>
              <a:t>hold since both are knaves</a:t>
            </a:r>
            <a:r>
              <a:rPr lang="en-US" sz="1800" i="1" dirty="0">
                <a:sym typeface="Symbol" panose="05050102010706020507"/>
              </a:rPr>
              <a:t>.</a:t>
            </a:r>
            <a:endParaRPr lang="en-US" sz="1800" dirty="0">
              <a:sym typeface="Symbol" panose="05050102010706020507"/>
            </a:endParaRPr>
          </a:p>
          <a:p>
            <a:endParaRPr lang="en-US" dirty="0"/>
          </a:p>
        </p:txBody>
      </p:sp>
      <p:pic>
        <p:nvPicPr>
          <p:cNvPr id="4" name="Picture 3" descr="0104.jpg"/>
          <p:cNvPicPr>
            <a:picLocks noChangeAspect="1"/>
          </p:cNvPicPr>
          <p:nvPr/>
        </p:nvPicPr>
        <p:blipFill>
          <a:blip r:embed="rId2" cstate="print"/>
          <a:stretch>
            <a:fillRect/>
          </a:stretch>
        </p:blipFill>
        <p:spPr>
          <a:xfrm>
            <a:off x="5867400" y="914400"/>
            <a:ext cx="874014" cy="1029462"/>
          </a:xfrm>
          <a:prstGeom prst="rect">
            <a:avLst/>
          </a:prstGeom>
        </p:spPr>
      </p:pic>
      <p:sp>
        <p:nvSpPr>
          <p:cNvPr id="6" name="TextBox 5"/>
          <p:cNvSpPr txBox="1"/>
          <p:nvPr/>
        </p:nvSpPr>
        <p:spPr>
          <a:xfrm>
            <a:off x="6934200" y="1143000"/>
            <a:ext cx="1371600" cy="923330"/>
          </a:xfrm>
          <a:prstGeom prst="rect">
            <a:avLst/>
          </a:prstGeom>
          <a:noFill/>
        </p:spPr>
        <p:txBody>
          <a:bodyPr wrap="square" rtlCol="0">
            <a:spAutoFit/>
          </a:bodyPr>
          <a:lstStyle/>
          <a:p>
            <a:r>
              <a:rPr lang="en-US" dirty="0"/>
              <a:t>Raymond </a:t>
            </a:r>
            <a:r>
              <a:rPr lang="en-US" dirty="0" err="1"/>
              <a:t>Smullyan</a:t>
            </a:r>
            <a:endParaRPr lang="en-US" dirty="0"/>
          </a:p>
          <a:p>
            <a:r>
              <a:rPr lang="en-US" dirty="0"/>
              <a:t>(Born 1919)</a:t>
            </a:r>
          </a:p>
        </p:txBody>
      </p:sp>
      <p:sp>
        <p:nvSpPr>
          <p:cNvPr id="5" name="文本框 4"/>
          <p:cNvSpPr txBox="1"/>
          <p:nvPr/>
        </p:nvSpPr>
        <p:spPr>
          <a:xfrm>
            <a:off x="7391400" y="6400800"/>
            <a:ext cx="3048000" cy="398780"/>
          </a:xfrm>
          <a:prstGeom prst="rect">
            <a:avLst/>
          </a:prstGeom>
          <a:noFill/>
        </p:spPr>
        <p:txBody>
          <a:bodyPr wrap="square" rtlCol="0">
            <a:spAutoFit/>
          </a:bodyPr>
          <a:lstStyle/>
          <a:p>
            <a:r>
              <a:rPr lang="en-US" altLang="zh-CN" sz="2000">
                <a:solidFill>
                  <a:srgbClr val="FF0000"/>
                </a:solidFill>
              </a:rPr>
              <a:t>knaves</a:t>
            </a:r>
            <a:r>
              <a:rPr lang="en-US" altLang="zh-CN" sz="2000"/>
              <a:t> </a:t>
            </a:r>
            <a:r>
              <a:rPr lang="zh-CN" altLang="en-US" sz="2000">
                <a:solidFill>
                  <a:srgbClr val="FF0000"/>
                </a:solidFill>
              </a:rPr>
              <a:t>无赖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Logic Circuits </a:t>
            </a:r>
            <a:br>
              <a:rPr lang="en-US" dirty="0"/>
            </a:br>
            <a:r>
              <a:rPr lang="en-US" dirty="0"/>
              <a:t>(Studied in depth in Chapter 12)</a:t>
            </a:r>
          </a:p>
        </p:txBody>
      </p:sp>
      <p:sp>
        <p:nvSpPr>
          <p:cNvPr id="3" name="Content Placeholder 2"/>
          <p:cNvSpPr>
            <a:spLocks noGrp="1"/>
          </p:cNvSpPr>
          <p:nvPr>
            <p:ph idx="1"/>
          </p:nvPr>
        </p:nvSpPr>
        <p:spPr/>
        <p:txBody>
          <a:bodyPr>
            <a:normAutofit/>
          </a:bodyPr>
          <a:lstStyle/>
          <a:p>
            <a:r>
              <a:rPr lang="en-US" sz="1600" dirty="0"/>
              <a:t>Electronic circuits; each input/output signal  can be viewed as a 0 or 1. </a:t>
            </a:r>
          </a:p>
          <a:p>
            <a:pPr lvl="1"/>
            <a:r>
              <a:rPr lang="en-US" sz="1600" dirty="0"/>
              <a:t>0    represents </a:t>
            </a:r>
            <a:r>
              <a:rPr lang="en-US" sz="1600" b="1" dirty="0"/>
              <a:t>False</a:t>
            </a:r>
          </a:p>
          <a:p>
            <a:pPr lvl="1"/>
            <a:r>
              <a:rPr lang="en-US" sz="1600" dirty="0"/>
              <a:t>1    represents </a:t>
            </a:r>
            <a:r>
              <a:rPr lang="en-US" sz="1600" b="1" dirty="0"/>
              <a:t>True</a:t>
            </a:r>
          </a:p>
          <a:p>
            <a:r>
              <a:rPr lang="en-US" sz="1600" dirty="0"/>
              <a:t>Complicated circuits are constructed from three basic circuits called gates.</a:t>
            </a:r>
          </a:p>
          <a:p>
            <a:pPr>
              <a:buNone/>
            </a:pPr>
            <a:endParaRPr lang="en-US" sz="1600" dirty="0"/>
          </a:p>
          <a:p>
            <a:pPr>
              <a:buNone/>
            </a:pPr>
            <a:endParaRPr lang="en-US" sz="1600" dirty="0"/>
          </a:p>
          <a:p>
            <a:pPr lvl="1"/>
            <a:r>
              <a:rPr lang="en-US" sz="1400" dirty="0"/>
              <a:t>The inverter  (</a:t>
            </a:r>
            <a:r>
              <a:rPr lang="en-US" sz="1400" b="1" dirty="0"/>
              <a:t>NOT gate</a:t>
            </a:r>
            <a:r>
              <a:rPr lang="en-US" sz="1400" dirty="0"/>
              <a:t>)takes an input bit and produces the negation of that bit.</a:t>
            </a:r>
          </a:p>
          <a:p>
            <a:pPr lvl="1"/>
            <a:r>
              <a:rPr lang="en-US" sz="1400" dirty="0"/>
              <a:t>The </a:t>
            </a:r>
            <a:r>
              <a:rPr lang="en-US" sz="1400" b="1" dirty="0"/>
              <a:t>OR gate </a:t>
            </a:r>
            <a:r>
              <a:rPr lang="en-US" sz="1400" dirty="0"/>
              <a:t>takes two input bits and produces the value equivalent to the disjunction of the two bits.</a:t>
            </a:r>
          </a:p>
          <a:p>
            <a:pPr lvl="1"/>
            <a:r>
              <a:rPr lang="en-US" sz="1400" dirty="0"/>
              <a:t>The </a:t>
            </a:r>
            <a:r>
              <a:rPr lang="en-US" sz="1400" b="1" dirty="0"/>
              <a:t>AND gate </a:t>
            </a:r>
            <a:r>
              <a:rPr lang="en-US" sz="1400" dirty="0"/>
              <a:t>takes two input bits and produces the value equivalent to the conjunction of the two bits.</a:t>
            </a:r>
          </a:p>
          <a:p>
            <a:r>
              <a:rPr lang="en-US" sz="1600" dirty="0"/>
              <a:t>More complicated digital circuits can be constructed by combining these basic circuits  to produce the desired output given the input signals by building a circuit for each piece of the output expression and then combining them. For example:</a:t>
            </a:r>
          </a:p>
        </p:txBody>
      </p:sp>
      <p:pic>
        <p:nvPicPr>
          <p:cNvPr id="4" name="Picture 3" descr="new_figure_2_1.jpg"/>
          <p:cNvPicPr>
            <a:picLocks noChangeAspect="1"/>
          </p:cNvPicPr>
          <p:nvPr/>
        </p:nvPicPr>
        <p:blipFill>
          <a:blip r:embed="rId2" cstate="print"/>
          <a:stretch>
            <a:fillRect/>
          </a:stretch>
        </p:blipFill>
        <p:spPr>
          <a:xfrm>
            <a:off x="1828800" y="3200400"/>
            <a:ext cx="4210812" cy="543306"/>
          </a:xfrm>
          <a:prstGeom prst="rect">
            <a:avLst/>
          </a:prstGeom>
        </p:spPr>
      </p:pic>
      <p:pic>
        <p:nvPicPr>
          <p:cNvPr id="5" name="Picture 4" descr="new_figure_2_2.jpg"/>
          <p:cNvPicPr>
            <a:picLocks noChangeAspect="1"/>
          </p:cNvPicPr>
          <p:nvPr/>
        </p:nvPicPr>
        <p:blipFill>
          <a:blip r:embed="rId3" cstate="print"/>
          <a:stretch>
            <a:fillRect/>
          </a:stretch>
        </p:blipFill>
        <p:spPr>
          <a:xfrm>
            <a:off x="3276600" y="5715000"/>
            <a:ext cx="3016758" cy="68808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Propositional Equivalences</a:t>
            </a:r>
            <a:endParaRPr lang="en-US" dirty="0"/>
          </a:p>
        </p:txBody>
      </p:sp>
      <p:sp>
        <p:nvSpPr>
          <p:cNvPr id="3" name="Subtitle 2"/>
          <p:cNvSpPr>
            <a:spLocks noGrp="1"/>
          </p:cNvSpPr>
          <p:nvPr>
            <p:ph type="subTitle" idx="1"/>
          </p:nvPr>
        </p:nvSpPr>
        <p:spPr/>
        <p:txBody>
          <a:bodyPr/>
          <a:lstStyle/>
          <a:p>
            <a:r>
              <a:rPr lang="en-US" dirty="0"/>
              <a:t>Section 1.3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Tautologies, Contradictions, and Contingencies. </a:t>
            </a:r>
          </a:p>
          <a:p>
            <a:r>
              <a:rPr lang="en-US" dirty="0"/>
              <a:t>Logical Equivalence</a:t>
            </a:r>
          </a:p>
          <a:p>
            <a:pPr lvl="1"/>
            <a:r>
              <a:rPr lang="en-US" dirty="0"/>
              <a:t>Important Logical Equivalences</a:t>
            </a:r>
          </a:p>
          <a:p>
            <a:pPr lvl="1"/>
            <a:r>
              <a:rPr lang="en-US" dirty="0"/>
              <a:t>Showing Logical Equivalence</a:t>
            </a:r>
          </a:p>
          <a:p>
            <a:r>
              <a:rPr lang="en-US" dirty="0"/>
              <a:t>Normal Forms (</a:t>
            </a:r>
            <a:r>
              <a:rPr lang="en-US" i="1" dirty="0"/>
              <a:t>optional, covered in exercises in text</a:t>
            </a:r>
            <a:r>
              <a:rPr lang="en-US" dirty="0"/>
              <a:t>)</a:t>
            </a:r>
          </a:p>
          <a:p>
            <a:pPr lvl="1"/>
            <a:r>
              <a:rPr lang="en-US" dirty="0"/>
              <a:t>Disjunctive Normal Form</a:t>
            </a:r>
          </a:p>
          <a:p>
            <a:pPr lvl="1"/>
            <a:r>
              <a:rPr lang="en-US" dirty="0"/>
              <a:t>Conjunctive Normal Form</a:t>
            </a:r>
          </a:p>
          <a:p>
            <a:r>
              <a:rPr lang="en-US" dirty="0"/>
              <a:t>Propositional </a:t>
            </a:r>
            <a:r>
              <a:rPr lang="en-US" dirty="0" err="1"/>
              <a:t>Satisfiability</a:t>
            </a:r>
            <a:endParaRPr lang="en-US" dirty="0"/>
          </a:p>
          <a:p>
            <a:pPr lvl="1"/>
            <a:r>
              <a:rPr lang="en-US" dirty="0"/>
              <a:t>Sudoku Example</a:t>
            </a:r>
          </a:p>
          <a:p>
            <a:endParaRPr lang="en-US" dirty="0"/>
          </a:p>
          <a:p>
            <a:pPr lvl="1">
              <a:buNone/>
            </a:pPr>
            <a:endParaRPr lang="en-US" dirty="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Tautologies, Contradictions, and Contingencies</a:t>
            </a:r>
          </a:p>
        </p:txBody>
      </p:sp>
      <p:sp>
        <p:nvSpPr>
          <p:cNvPr id="3" name="Content Placeholder 2"/>
          <p:cNvSpPr>
            <a:spLocks noGrp="1"/>
          </p:cNvSpPr>
          <p:nvPr>
            <p:ph idx="1"/>
          </p:nvPr>
        </p:nvSpPr>
        <p:spPr/>
        <p:txBody>
          <a:bodyPr/>
          <a:lstStyle/>
          <a:p>
            <a:r>
              <a:rPr lang="en-US" dirty="0"/>
              <a:t>A  </a:t>
            </a:r>
            <a:r>
              <a:rPr lang="en-US" i="1" dirty="0">
                <a:solidFill>
                  <a:srgbClr val="FF0000"/>
                </a:solidFill>
              </a:rPr>
              <a:t>tautology</a:t>
            </a:r>
            <a:r>
              <a:rPr lang="en-US" dirty="0"/>
              <a:t> is a proposition which is always true.</a:t>
            </a:r>
          </a:p>
          <a:p>
            <a:pPr lvl="1"/>
            <a:r>
              <a:rPr lang="en-US" dirty="0"/>
              <a:t>Example: </a:t>
            </a:r>
            <a:r>
              <a:rPr lang="en-US" i="1" dirty="0">
                <a:latin typeface="Cambria Math" panose="02040503050406030204" pitchFamily="18" charset="0"/>
                <a:ea typeface="Cambria Math" panose="02040503050406030204" pitchFamily="18" charset="0"/>
              </a:rPr>
              <a:t>p</a:t>
            </a:r>
            <a:r>
              <a:rPr lang="en-US" dirty="0"/>
              <a:t> </a:t>
            </a:r>
            <a:r>
              <a:rPr lang="en-US" dirty="0">
                <a:latin typeface="Cambria Math" panose="02040503050406030204"/>
                <a:ea typeface="Cambria Math" panose="02040503050406030204"/>
              </a:rPr>
              <a:t>∨¬</a:t>
            </a:r>
            <a:r>
              <a:rPr lang="en-US" i="1" dirty="0">
                <a:latin typeface="Cambria Math" panose="02040503050406030204" pitchFamily="18" charset="0"/>
                <a:ea typeface="Cambria Math" panose="02040503050406030204" pitchFamily="18" charset="0"/>
              </a:rPr>
              <a:t>p</a:t>
            </a:r>
            <a:r>
              <a:rPr lang="en-US" dirty="0"/>
              <a:t> </a:t>
            </a:r>
          </a:p>
          <a:p>
            <a:r>
              <a:rPr lang="en-US" dirty="0"/>
              <a:t>A  </a:t>
            </a:r>
            <a:r>
              <a:rPr lang="en-US" i="1" dirty="0">
                <a:solidFill>
                  <a:srgbClr val="FF0000"/>
                </a:solidFill>
              </a:rPr>
              <a:t>contradiction</a:t>
            </a:r>
            <a:r>
              <a:rPr lang="en-US" dirty="0"/>
              <a:t> is a proposition which is always false.</a:t>
            </a:r>
          </a:p>
          <a:p>
            <a:pPr lvl="1"/>
            <a:r>
              <a:rPr lang="en-US" dirty="0"/>
              <a:t>Example: </a:t>
            </a:r>
            <a:r>
              <a:rPr lang="en-US" i="1" dirty="0">
                <a:latin typeface="Cambria Math" panose="02040503050406030204" pitchFamily="18" charset="0"/>
                <a:ea typeface="Cambria Math" panose="02040503050406030204" pitchFamily="18" charset="0"/>
              </a:rPr>
              <a:t>p</a:t>
            </a:r>
            <a:r>
              <a:rPr lang="en-US" dirty="0"/>
              <a:t> </a:t>
            </a:r>
            <a:r>
              <a:rPr lang="en-US" dirty="0">
                <a:latin typeface="Cambria Math" panose="02040503050406030204"/>
                <a:ea typeface="Cambria Math" panose="02040503050406030204"/>
              </a:rPr>
              <a:t>∧¬</a:t>
            </a:r>
            <a:r>
              <a:rPr lang="en-US" i="1" dirty="0">
                <a:latin typeface="Cambria Math" panose="02040503050406030204" pitchFamily="18" charset="0"/>
                <a:ea typeface="Cambria Math" panose="02040503050406030204" pitchFamily="18" charset="0"/>
              </a:rPr>
              <a:t>p</a:t>
            </a:r>
            <a:r>
              <a:rPr lang="en-US" dirty="0"/>
              <a:t>    </a:t>
            </a:r>
          </a:p>
          <a:p>
            <a:r>
              <a:rPr lang="en-US" dirty="0"/>
              <a:t>A  </a:t>
            </a:r>
            <a:r>
              <a:rPr lang="en-US" i="1" dirty="0">
                <a:solidFill>
                  <a:srgbClr val="FF0000"/>
                </a:solidFill>
              </a:rPr>
              <a:t>contingency</a:t>
            </a:r>
            <a:r>
              <a:rPr lang="en-US" dirty="0"/>
              <a:t> is a proposition which is neither a tautology nor a contradiction, such as  </a:t>
            </a:r>
            <a:r>
              <a:rPr lang="en-US" i="1" dirty="0"/>
              <a:t>p</a:t>
            </a:r>
          </a:p>
          <a:p>
            <a:pPr>
              <a:buNone/>
            </a:pPr>
            <a:r>
              <a:rPr lang="en-US" dirty="0"/>
              <a:t>                   </a:t>
            </a:r>
          </a:p>
        </p:txBody>
      </p:sp>
      <p:sp>
        <p:nvSpPr>
          <p:cNvPr id="4" name="TextBox 3"/>
          <p:cNvSpPr txBox="1"/>
          <p:nvPr/>
        </p:nvSpPr>
        <p:spPr>
          <a:xfrm>
            <a:off x="5997889" y="954882"/>
            <a:ext cx="184666" cy="369332"/>
          </a:xfrm>
          <a:prstGeom prst="rect">
            <a:avLst/>
          </a:prstGeom>
          <a:noFill/>
        </p:spPr>
        <p:txBody>
          <a:bodyPr wrap="none" rtlCol="0">
            <a:spAutoFit/>
          </a:bodyPr>
          <a:lstStyle/>
          <a:p>
            <a:endParaRPr lang="en-US" dirty="0"/>
          </a:p>
        </p:txBody>
      </p:sp>
      <p:graphicFrame>
        <p:nvGraphicFramePr>
          <p:cNvPr id="7" name="Table 6"/>
          <p:cNvGraphicFramePr>
            <a:graphicFrameLocks noGrp="1"/>
          </p:cNvGraphicFramePr>
          <p:nvPr/>
        </p:nvGraphicFramePr>
        <p:xfrm>
          <a:off x="1676400" y="4953000"/>
          <a:ext cx="6096000" cy="1097280"/>
        </p:xfrm>
        <a:graphic>
          <a:graphicData uri="http://schemas.openxmlformats.org/drawingml/2006/table">
            <a:tbl>
              <a:tblPr firstRow="1" bandRow="1">
                <a:tableStyleId>{5C22544A-7EE6-4342-B048-85BDC9FD1C3A}</a:tableStyleId>
              </a:tblPr>
              <a:tblGrid>
                <a:gridCol w="1543050">
                  <a:extLst>
                    <a:ext uri="{9D8B030D-6E8A-4147-A177-3AD203B41FA5}">
                      <a16:colId xmlns:a16="http://schemas.microsoft.com/office/drawing/2014/main" val="20000"/>
                    </a:ext>
                  </a:extLst>
                </a:gridCol>
                <a:gridCol w="150495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37160">
                <a:tc>
                  <a:txBody>
                    <a:bodyPr/>
                    <a:lstStyle/>
                    <a:p>
                      <a:r>
                        <a:rPr lang="en-US" i="1" dirty="0">
                          <a:latin typeface="Cambria Math" panose="02040503050406030204" pitchFamily="18" charset="0"/>
                          <a:ea typeface="Cambria Math" panose="02040503050406030204" pitchFamily="18" charset="0"/>
                        </a:rPr>
                        <a:t>P</a:t>
                      </a:r>
                      <a:endParaRPr lang="en-US" b="0" i="1" dirty="0">
                        <a:solidFill>
                          <a:schemeClr val="tx1"/>
                        </a:solidFill>
                      </a:endParaRPr>
                    </a:p>
                  </a:txBody>
                  <a:tcPr/>
                </a:tc>
                <a:tc>
                  <a:txBody>
                    <a:bodyPr/>
                    <a:lstStyle/>
                    <a:p>
                      <a:r>
                        <a:rPr lang="en-US" dirty="0">
                          <a:latin typeface="Cambria Math" panose="02040503050406030204"/>
                          <a:ea typeface="Cambria Math" panose="02040503050406030204"/>
                        </a:rPr>
                        <a:t>¬</a:t>
                      </a:r>
                      <a:r>
                        <a:rPr lang="en-US" i="1" dirty="0">
                          <a:latin typeface="Cambria Math" panose="02040503050406030204" pitchFamily="18" charset="0"/>
                          <a:ea typeface="Cambria Math" panose="02040503050406030204" pitchFamily="18" charset="0"/>
                        </a:rPr>
                        <a:t>p</a:t>
                      </a:r>
                      <a:endParaRPr lang="en-US" dirty="0"/>
                    </a:p>
                  </a:txBody>
                  <a:tcPr/>
                </a:tc>
                <a:tc>
                  <a:txBody>
                    <a:bodyPr/>
                    <a:lstStyle/>
                    <a:p>
                      <a:r>
                        <a:rPr lang="en-US" i="1" dirty="0">
                          <a:latin typeface="Cambria Math" panose="02040503050406030204" pitchFamily="18" charset="0"/>
                          <a:ea typeface="Cambria Math" panose="02040503050406030204" pitchFamily="18" charset="0"/>
                        </a:rPr>
                        <a:t>p</a:t>
                      </a:r>
                      <a:r>
                        <a:rPr lang="en-US" dirty="0"/>
                        <a:t> </a:t>
                      </a:r>
                      <a:r>
                        <a:rPr lang="en-US" dirty="0">
                          <a:latin typeface="Cambria Math" panose="02040503050406030204"/>
                          <a:ea typeface="Cambria Math" panose="02040503050406030204"/>
                        </a:rPr>
                        <a:t>∨¬</a:t>
                      </a:r>
                      <a:r>
                        <a:rPr lang="en-US" i="1" dirty="0">
                          <a:latin typeface="Cambria Math" panose="02040503050406030204" pitchFamily="18" charset="0"/>
                          <a:ea typeface="Cambria Math" panose="02040503050406030204" pitchFamily="18" charset="0"/>
                        </a:rPr>
                        <a:t>p</a:t>
                      </a:r>
                      <a:r>
                        <a:rPr lang="en-US" dirty="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i="1" dirty="0">
                          <a:latin typeface="Cambria Math" panose="02040503050406030204" pitchFamily="18" charset="0"/>
                          <a:ea typeface="Cambria Math" panose="02040503050406030204" pitchFamily="18" charset="0"/>
                        </a:rPr>
                        <a:t>p</a:t>
                      </a:r>
                      <a:r>
                        <a:rPr lang="en-US" dirty="0"/>
                        <a:t> </a:t>
                      </a:r>
                      <a:r>
                        <a:rPr lang="en-US" dirty="0">
                          <a:latin typeface="Cambria Math" panose="02040503050406030204"/>
                          <a:ea typeface="Cambria Math" panose="02040503050406030204"/>
                        </a:rPr>
                        <a:t>∧¬</a:t>
                      </a:r>
                      <a:r>
                        <a:rPr lang="en-US" i="1" dirty="0">
                          <a:latin typeface="Cambria Math" panose="02040503050406030204" pitchFamily="18" charset="0"/>
                          <a:ea typeface="Cambria Math" panose="02040503050406030204" pitchFamily="18" charset="0"/>
                        </a:rPr>
                        <a:t>p</a:t>
                      </a:r>
                      <a:r>
                        <a:rPr lang="en-US" dirty="0"/>
                        <a:t> </a:t>
                      </a:r>
                    </a:p>
                  </a:txBody>
                  <a:tcPr/>
                </a:tc>
                <a:extLst>
                  <a:ext uri="{0D108BD9-81ED-4DB2-BD59-A6C34878D82A}">
                    <a16:rowId xmlns:a16="http://schemas.microsoft.com/office/drawing/2014/main" val="10000"/>
                  </a:ext>
                </a:extLst>
              </a:tr>
              <a:tr h="268612">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extLst>
                  <a:ext uri="{0D108BD9-81ED-4DB2-BD59-A6C34878D82A}">
                    <a16:rowId xmlns:a16="http://schemas.microsoft.com/office/drawing/2014/main" val="10001"/>
                  </a:ext>
                </a:extLst>
              </a:tr>
              <a:tr h="213137">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extLst>
                  <a:ext uri="{0D108BD9-81ED-4DB2-BD59-A6C34878D82A}">
                    <a16:rowId xmlns:a16="http://schemas.microsoft.com/office/drawing/2014/main" val="10002"/>
                  </a:ext>
                </a:extLst>
              </a:tr>
            </a:tbl>
          </a:graphicData>
        </a:graphic>
      </p:graphicFrame>
      <p:sp>
        <p:nvSpPr>
          <p:cNvPr id="5" name="文本框 4"/>
          <p:cNvSpPr txBox="1"/>
          <p:nvPr/>
        </p:nvSpPr>
        <p:spPr>
          <a:xfrm>
            <a:off x="6705600" y="5943600"/>
            <a:ext cx="3048000" cy="1476375"/>
          </a:xfrm>
          <a:prstGeom prst="rect">
            <a:avLst/>
          </a:prstGeom>
          <a:noFill/>
        </p:spPr>
        <p:txBody>
          <a:bodyPr wrap="square" rtlCol="0">
            <a:spAutoFit/>
          </a:bodyPr>
          <a:lstStyle/>
          <a:p>
            <a:r>
              <a:rPr lang="en-US" i="1" dirty="0">
                <a:solidFill>
                  <a:srgbClr val="FF0000"/>
                </a:solidFill>
                <a:sym typeface="+mn-ea"/>
              </a:rPr>
              <a:t>tautology </a:t>
            </a:r>
            <a:r>
              <a:rPr lang="zh-CN" altLang="en-US" dirty="0">
                <a:solidFill>
                  <a:srgbClr val="FF0000"/>
                </a:solidFill>
                <a:sym typeface="+mn-ea"/>
              </a:rPr>
              <a:t>永真式</a:t>
            </a:r>
          </a:p>
          <a:p>
            <a:r>
              <a:rPr lang="en-US" i="1" dirty="0">
                <a:solidFill>
                  <a:srgbClr val="FF0000"/>
                </a:solidFill>
                <a:sym typeface="+mn-ea"/>
              </a:rPr>
              <a:t>contradiction</a:t>
            </a:r>
            <a:r>
              <a:rPr lang="zh-CN" altLang="en-US" dirty="0">
                <a:solidFill>
                  <a:srgbClr val="FF0000"/>
                </a:solidFill>
                <a:sym typeface="+mn-ea"/>
              </a:rPr>
              <a:t> 矛盾式</a:t>
            </a:r>
          </a:p>
          <a:p>
            <a:r>
              <a:rPr lang="en-US" i="1" dirty="0">
                <a:solidFill>
                  <a:srgbClr val="FF0000"/>
                </a:solidFill>
                <a:sym typeface="+mn-ea"/>
              </a:rPr>
              <a:t>contingency</a:t>
            </a:r>
            <a:r>
              <a:rPr lang="zh-CN" altLang="en-US" dirty="0">
                <a:solidFill>
                  <a:srgbClr val="FF0000"/>
                </a:solidFill>
                <a:sym typeface="+mn-ea"/>
              </a:rPr>
              <a:t> 可能式</a:t>
            </a:r>
          </a:p>
          <a:p>
            <a:endParaRPr lang="zh-CN" altLang="en-US" dirty="0">
              <a:solidFill>
                <a:srgbClr val="FF0000"/>
              </a:solidFill>
              <a:sym typeface="+mn-ea"/>
            </a:endParaRPr>
          </a:p>
          <a:p>
            <a:endParaRPr lang="zh-CN" altLang="en-US" dirty="0">
              <a:solidFill>
                <a:srgbClr val="FF0000"/>
              </a:solidFill>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Logically Equivalent</a:t>
            </a:r>
          </a:p>
        </p:txBody>
      </p:sp>
      <p:sp>
        <p:nvSpPr>
          <p:cNvPr id="3" name="Content Placeholder 2"/>
          <p:cNvSpPr>
            <a:spLocks noGrp="1"/>
          </p:cNvSpPr>
          <p:nvPr>
            <p:ph idx="1"/>
          </p:nvPr>
        </p:nvSpPr>
        <p:spPr/>
        <p:txBody>
          <a:bodyPr>
            <a:normAutofit/>
          </a:bodyPr>
          <a:lstStyle/>
          <a:p>
            <a:pPr marL="514350" indent="-514350"/>
            <a:r>
              <a:rPr lang="en-US" sz="2000" dirty="0"/>
              <a:t>Two compound propositions p and q are logically equivalent if  </a:t>
            </a:r>
            <a:r>
              <a:rPr lang="en-US" sz="2000" i="1" dirty="0" err="1">
                <a:latin typeface="Cambria Math" panose="02040503050406030204" pitchFamily="18" charset="0"/>
                <a:ea typeface="Cambria Math" panose="02040503050406030204" pitchFamily="18" charset="0"/>
              </a:rPr>
              <a:t>p↔q</a:t>
            </a:r>
            <a:r>
              <a:rPr lang="en-US" sz="2000" dirty="0"/>
              <a:t>  is a tautology.</a:t>
            </a:r>
          </a:p>
          <a:p>
            <a:pPr marL="514350" indent="-514350"/>
            <a:r>
              <a:rPr lang="en-US" sz="2000" dirty="0"/>
              <a:t>We write this as </a:t>
            </a:r>
            <a:r>
              <a:rPr lang="en-US" sz="2000" i="1" dirty="0" err="1">
                <a:latin typeface="Cambria Math" panose="02040503050406030204" pitchFamily="18" charset="0"/>
                <a:ea typeface="Cambria Math" panose="02040503050406030204" pitchFamily="18" charset="0"/>
              </a:rPr>
              <a:t>p</a:t>
            </a:r>
            <a:r>
              <a:rPr lang="en-US" sz="2000" i="1" dirty="0" err="1">
                <a:latin typeface="Cambria Math" panose="02040503050406030204"/>
                <a:ea typeface="Cambria Math" panose="02040503050406030204"/>
              </a:rPr>
              <a:t>⇔</a:t>
            </a:r>
            <a:r>
              <a:rPr lang="en-US" sz="2000" i="1" dirty="0" err="1">
                <a:latin typeface="Cambria Math" panose="02040503050406030204" pitchFamily="18" charset="0"/>
                <a:ea typeface="Cambria Math" panose="02040503050406030204" pitchFamily="18" charset="0"/>
              </a:rPr>
              <a:t>q</a:t>
            </a:r>
            <a:r>
              <a:rPr lang="en-US" sz="2000" dirty="0"/>
              <a:t>   or as </a:t>
            </a:r>
            <a:r>
              <a:rPr lang="en-US" sz="2000" i="1" dirty="0" err="1">
                <a:latin typeface="Cambria Math" panose="02040503050406030204" pitchFamily="18" charset="0"/>
                <a:ea typeface="Cambria Math" panose="02040503050406030204" pitchFamily="18" charset="0"/>
              </a:rPr>
              <a:t>p</a:t>
            </a:r>
            <a:r>
              <a:rPr lang="en-US" sz="2000" i="1" dirty="0" err="1">
                <a:latin typeface="Cambria Math" panose="02040503050406030204"/>
                <a:ea typeface="Cambria Math" panose="02040503050406030204"/>
              </a:rPr>
              <a:t>≡</a:t>
            </a:r>
            <a:r>
              <a:rPr lang="en-US" sz="2000" i="1" dirty="0" err="1">
                <a:latin typeface="Cambria Math" panose="02040503050406030204" pitchFamily="18" charset="0"/>
                <a:ea typeface="Cambria Math" panose="02040503050406030204" pitchFamily="18" charset="0"/>
              </a:rPr>
              <a:t>q</a:t>
            </a:r>
            <a:r>
              <a:rPr lang="en-US" sz="2000" dirty="0"/>
              <a:t> where </a:t>
            </a:r>
            <a:r>
              <a:rPr lang="en-US" sz="2000" i="1" dirty="0">
                <a:latin typeface="Cambria Math" panose="02040503050406030204" pitchFamily="18" charset="0"/>
                <a:ea typeface="Cambria Math" panose="02040503050406030204" pitchFamily="18" charset="0"/>
              </a:rPr>
              <a:t>p</a:t>
            </a:r>
            <a:r>
              <a:rPr lang="en-US" sz="2000" dirty="0"/>
              <a:t> and </a:t>
            </a:r>
            <a:r>
              <a:rPr lang="en-US" sz="2000" i="1" dirty="0">
                <a:latin typeface="Cambria Math" panose="02040503050406030204" pitchFamily="18" charset="0"/>
                <a:ea typeface="Cambria Math" panose="02040503050406030204" pitchFamily="18" charset="0"/>
              </a:rPr>
              <a:t>q</a:t>
            </a:r>
            <a:r>
              <a:rPr lang="en-US" sz="2000" dirty="0"/>
              <a:t> are compound propositions.</a:t>
            </a:r>
          </a:p>
          <a:p>
            <a:pPr marL="514350" indent="-514350"/>
            <a:r>
              <a:rPr lang="en-US" sz="2000" dirty="0"/>
              <a:t>Two compound propositions </a:t>
            </a:r>
            <a:r>
              <a:rPr lang="en-US" sz="2000" i="1" dirty="0">
                <a:latin typeface="Cambria Math" panose="02040503050406030204" pitchFamily="18" charset="0"/>
                <a:ea typeface="Cambria Math" panose="02040503050406030204" pitchFamily="18" charset="0"/>
              </a:rPr>
              <a:t>p</a:t>
            </a:r>
            <a:r>
              <a:rPr lang="en-US" sz="2000" dirty="0"/>
              <a:t> and </a:t>
            </a:r>
            <a:r>
              <a:rPr lang="en-US" sz="2000" i="1" dirty="0">
                <a:latin typeface="Cambria Math" panose="02040503050406030204" pitchFamily="18" charset="0"/>
                <a:ea typeface="Cambria Math" panose="02040503050406030204" pitchFamily="18" charset="0"/>
              </a:rPr>
              <a:t>q</a:t>
            </a:r>
            <a:r>
              <a:rPr lang="en-US" sz="2000" dirty="0"/>
              <a:t> are equivalent if and only if the columns in a truth table giving their truth values agree.</a:t>
            </a:r>
          </a:p>
          <a:p>
            <a:pPr marL="514350" indent="-514350"/>
            <a:r>
              <a:rPr lang="en-US" sz="2000" dirty="0"/>
              <a:t>This truth table </a:t>
            </a:r>
            <a:r>
              <a:rPr lang="en-US" sz="2000"/>
              <a:t>shows that </a:t>
            </a:r>
            <a:r>
              <a:rPr lang="en-US" sz="2000" dirty="0">
                <a:latin typeface="Cambria Math" panose="02040503050406030204"/>
                <a:ea typeface="Cambria Math" panose="02040503050406030204"/>
              </a:rPr>
              <a:t>¬</a:t>
            </a:r>
            <a:r>
              <a:rPr lang="en-US" sz="2000" i="1" dirty="0">
                <a:latin typeface="Cambria Math" panose="02040503050406030204" pitchFamily="18" charset="0"/>
                <a:ea typeface="Cambria Math" panose="02040503050406030204" pitchFamily="18" charset="0"/>
              </a:rPr>
              <a:t>p </a:t>
            </a:r>
            <a:r>
              <a:rPr lang="en-US" sz="2000" dirty="0">
                <a:latin typeface="Cambria Math" panose="02040503050406030204"/>
                <a:ea typeface="Cambria Math" panose="02040503050406030204"/>
              </a:rPr>
              <a:t>∨ </a:t>
            </a:r>
            <a:r>
              <a:rPr lang="en-US" sz="2000" i="1" dirty="0">
                <a:latin typeface="Cambria Math" panose="02040503050406030204" pitchFamily="18" charset="0"/>
                <a:ea typeface="Cambria Math" panose="02040503050406030204" pitchFamily="18" charset="0"/>
              </a:rPr>
              <a:t>q  </a:t>
            </a:r>
            <a:r>
              <a:rPr lang="en-US" sz="2000" dirty="0">
                <a:ea typeface="Cambria Math" panose="02040503050406030204" pitchFamily="18" charset="0"/>
              </a:rPr>
              <a:t>is equivalent to </a:t>
            </a:r>
            <a:r>
              <a:rPr lang="en-US" sz="2000" i="1" dirty="0">
                <a:latin typeface="Cambria Math" panose="02040503050406030204" pitchFamily="18" charset="0"/>
                <a:ea typeface="Cambria Math" panose="02040503050406030204" pitchFamily="18" charset="0"/>
              </a:rPr>
              <a:t>p </a:t>
            </a:r>
            <a:r>
              <a:rPr lang="en-US" sz="2000" i="1" dirty="0">
                <a:latin typeface="Cambria Math" panose="02040503050406030204"/>
                <a:ea typeface="Cambria Math" panose="02040503050406030204"/>
              </a:rPr>
              <a:t>→ </a:t>
            </a:r>
            <a:r>
              <a:rPr lang="en-US" sz="2000" i="1" dirty="0">
                <a:latin typeface="Cambria Math" panose="02040503050406030204" pitchFamily="18" charset="0"/>
                <a:ea typeface="Cambria Math" panose="02040503050406030204" pitchFamily="18" charset="0"/>
              </a:rPr>
              <a:t>q.</a:t>
            </a:r>
            <a:endParaRPr lang="en-US" sz="2000" dirty="0"/>
          </a:p>
          <a:p>
            <a:pPr marL="514350" indent="-514350"/>
            <a:endParaRPr lang="en-US" sz="2000" dirty="0"/>
          </a:p>
          <a:p>
            <a:pPr marL="514350" indent="-514350"/>
            <a:endParaRPr lang="en-US" sz="2000" dirty="0"/>
          </a:p>
        </p:txBody>
      </p:sp>
      <p:graphicFrame>
        <p:nvGraphicFramePr>
          <p:cNvPr id="9" name="Content Placeholder 3"/>
          <p:cNvGraphicFramePr/>
          <p:nvPr/>
        </p:nvGraphicFramePr>
        <p:xfrm>
          <a:off x="1447800" y="4495800"/>
          <a:ext cx="6248401" cy="18542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752601">
                  <a:extLst>
                    <a:ext uri="{9D8B030D-6E8A-4147-A177-3AD203B41FA5}">
                      <a16:colId xmlns:a16="http://schemas.microsoft.com/office/drawing/2014/main" val="20004"/>
                    </a:ext>
                  </a:extLst>
                </a:gridCol>
              </a:tblGrid>
              <a:tr h="370840">
                <a:tc>
                  <a:txBody>
                    <a:bodyPr/>
                    <a:lstStyle/>
                    <a:p>
                      <a:r>
                        <a:rPr lang="en-US" sz="1800" i="1" dirty="0">
                          <a:latin typeface="Cambria Math" panose="02040503050406030204" pitchFamily="18" charset="0"/>
                          <a:ea typeface="Cambria Math" panose="02040503050406030204" pitchFamily="18" charset="0"/>
                        </a:rPr>
                        <a:t>p</a:t>
                      </a:r>
                      <a:endParaRPr lang="en-US" dirty="0"/>
                    </a:p>
                  </a:txBody>
                  <a:tcPr/>
                </a:tc>
                <a:tc>
                  <a:txBody>
                    <a:bodyPr/>
                    <a:lstStyle/>
                    <a:p>
                      <a:r>
                        <a:rPr lang="en-US" sz="1800" i="1" dirty="0">
                          <a:latin typeface="Cambria Math" panose="02040503050406030204" pitchFamily="18" charset="0"/>
                          <a:ea typeface="Cambria Math" panose="02040503050406030204" pitchFamily="18" charset="0"/>
                        </a:rPr>
                        <a:t>q</a:t>
                      </a:r>
                      <a:r>
                        <a:rPr lang="en-US" sz="1800" dirty="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a:latin typeface="Cambria Math" panose="02040503050406030204"/>
                          <a:ea typeface="Cambria Math" panose="02040503050406030204"/>
                        </a:rPr>
                        <a:t>¬</a:t>
                      </a:r>
                      <a:r>
                        <a:rPr lang="en-US" sz="1800" i="1" dirty="0">
                          <a:latin typeface="Cambria Math" panose="02040503050406030204" pitchFamily="18" charset="0"/>
                          <a:ea typeface="Cambria Math" panose="02040503050406030204" pitchFamily="18" charset="0"/>
                        </a:rPr>
                        <a:t>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a:latin typeface="Cambria Math" panose="02040503050406030204"/>
                          <a:ea typeface="Cambria Math" panose="02040503050406030204"/>
                        </a:rPr>
                        <a:t>¬</a:t>
                      </a:r>
                      <a:r>
                        <a:rPr lang="en-US" sz="1800" i="1" dirty="0">
                          <a:latin typeface="Cambria Math" panose="02040503050406030204" pitchFamily="18" charset="0"/>
                          <a:ea typeface="Cambria Math" panose="02040503050406030204" pitchFamily="18" charset="0"/>
                        </a:rPr>
                        <a:t>p </a:t>
                      </a:r>
                      <a:r>
                        <a:rPr lang="en-US" sz="1800" i="0" dirty="0">
                          <a:latin typeface="Cambria Math" panose="02040503050406030204"/>
                          <a:ea typeface="Cambria Math" panose="02040503050406030204"/>
                        </a:rPr>
                        <a:t>∨ </a:t>
                      </a:r>
                      <a:r>
                        <a:rPr lang="en-US" sz="1800" i="1" dirty="0">
                          <a:latin typeface="Cambria Math" panose="02040503050406030204" pitchFamily="18" charset="0"/>
                          <a:ea typeface="Cambria Math" panose="02040503050406030204" pitchFamily="18" charset="0"/>
                        </a:rPr>
                        <a:t>q</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i="1" dirty="0">
                          <a:latin typeface="Cambria Math" panose="02040503050406030204" pitchFamily="18" charset="0"/>
                          <a:ea typeface="Cambria Math" panose="02040503050406030204" pitchFamily="18" charset="0"/>
                        </a:rPr>
                        <a:t>p</a:t>
                      </a:r>
                      <a:r>
                        <a:rPr lang="en-US" sz="1800" i="1" dirty="0">
                          <a:latin typeface="Cambria Math" panose="02040503050406030204"/>
                          <a:ea typeface="Cambria Math" panose="02040503050406030204"/>
                        </a:rPr>
                        <a:t>→ </a:t>
                      </a:r>
                      <a:r>
                        <a:rPr lang="en-US" sz="1800" i="1" dirty="0">
                          <a:latin typeface="Cambria Math" panose="02040503050406030204" pitchFamily="18" charset="0"/>
                          <a:ea typeface="Cambria Math" panose="02040503050406030204" pitchFamily="18" charset="0"/>
                        </a:rPr>
                        <a:t>q</a:t>
                      </a:r>
                      <a:endParaRPr lang="en-US" dirty="0"/>
                    </a:p>
                  </a:txBody>
                  <a:tcPr/>
                </a:tc>
                <a:extLst>
                  <a:ext uri="{0D108BD9-81ED-4DB2-BD59-A6C34878D82A}">
                    <a16:rowId xmlns:a16="http://schemas.microsoft.com/office/drawing/2014/main" val="10000"/>
                  </a:ext>
                </a:extLst>
              </a:tr>
              <a:tr h="370840">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1"/>
                  </a:ext>
                </a:extLst>
              </a:tr>
              <a:tr h="370840">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F</a:t>
                      </a:r>
                    </a:p>
                  </a:txBody>
                  <a:tcPr/>
                </a:tc>
                <a:tc>
                  <a:txBody>
                    <a:bodyPr/>
                    <a:lstStyle/>
                    <a:p>
                      <a:r>
                        <a:rPr lang="en-US" dirty="0"/>
                        <a:t>F</a:t>
                      </a:r>
                    </a:p>
                  </a:txBody>
                  <a:tcPr/>
                </a:tc>
                <a:extLst>
                  <a:ext uri="{0D108BD9-81ED-4DB2-BD59-A6C34878D82A}">
                    <a16:rowId xmlns:a16="http://schemas.microsoft.com/office/drawing/2014/main" val="10002"/>
                  </a:ext>
                </a:extLst>
              </a:tr>
              <a:tr h="370840">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3"/>
                  </a:ext>
                </a:extLst>
              </a:tr>
              <a:tr h="370840">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 Morgan’s Laws</a:t>
            </a:r>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2286000" y="1905000"/>
            <a:ext cx="3123248" cy="382905"/>
          </a:xfr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2590800"/>
            <a:ext cx="3123248" cy="382905"/>
          </a:xfrm>
          <a:prstGeom prst="rect">
            <a:avLst/>
          </a:prstGeom>
        </p:spPr>
      </p:pic>
      <p:graphicFrame>
        <p:nvGraphicFramePr>
          <p:cNvPr id="9" name="Content Placeholder 3"/>
          <p:cNvGraphicFramePr/>
          <p:nvPr/>
        </p:nvGraphicFramePr>
        <p:xfrm>
          <a:off x="228600" y="4419600"/>
          <a:ext cx="8610601" cy="20066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gridCol w="1752601">
                  <a:extLst>
                    <a:ext uri="{9D8B030D-6E8A-4147-A177-3AD203B41FA5}">
                      <a16:colId xmlns:a16="http://schemas.microsoft.com/office/drawing/2014/main" val="20006"/>
                    </a:ext>
                  </a:extLst>
                </a:gridCol>
              </a:tblGrid>
              <a:tr h="401320">
                <a:tc>
                  <a:txBody>
                    <a:bodyPr/>
                    <a:lstStyle/>
                    <a:p>
                      <a:r>
                        <a:rPr lang="en-US" b="0" i="1" dirty="0">
                          <a:latin typeface="Cambria Math" panose="02040503050406030204" pitchFamily="18" charset="0"/>
                          <a:ea typeface="Cambria Math" panose="02040503050406030204" pitchFamily="18" charset="0"/>
                        </a:rPr>
                        <a:t>p</a:t>
                      </a:r>
                    </a:p>
                  </a:txBody>
                  <a:tcPr/>
                </a:tc>
                <a:tc>
                  <a:txBody>
                    <a:bodyPr/>
                    <a:lstStyle/>
                    <a:p>
                      <a:r>
                        <a:rPr lang="en-US" b="0" i="1" dirty="0">
                          <a:latin typeface="Cambria Math" panose="02040503050406030204" pitchFamily="18" charset="0"/>
                          <a:ea typeface="Cambria Math" panose="02040503050406030204" pitchFamily="18" charset="0"/>
                        </a:rPr>
                        <a:t>q</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b="0" i="1" dirty="0">
                          <a:latin typeface="Cambria Math" panose="02040503050406030204"/>
                          <a:ea typeface="Cambria Math" panose="02040503050406030204"/>
                        </a:rPr>
                        <a:t>¬</a:t>
                      </a:r>
                      <a:r>
                        <a:rPr lang="en-US" b="0" i="1" dirty="0">
                          <a:latin typeface="Cambria Math" panose="02040503050406030204" pitchFamily="18" charset="0"/>
                          <a:ea typeface="Cambria Math" panose="02040503050406030204" pitchFamily="18" charset="0"/>
                        </a:rPr>
                        <a:t>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b="0" i="1" dirty="0">
                          <a:latin typeface="Cambria Math" panose="02040503050406030204"/>
                          <a:ea typeface="Cambria Math" panose="02040503050406030204"/>
                        </a:rPr>
                        <a:t>¬</a:t>
                      </a:r>
                      <a:r>
                        <a:rPr lang="en-US" b="0" i="1" dirty="0">
                          <a:latin typeface="Cambria Math" panose="02040503050406030204" pitchFamily="18" charset="0"/>
                          <a:ea typeface="Cambria Math" panose="02040503050406030204" pitchFamily="18" charset="0"/>
                        </a:rPr>
                        <a:t>q</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b="0" dirty="0"/>
                        <a:t>(</a:t>
                      </a:r>
                      <a:r>
                        <a:rPr lang="en-US" b="0" i="1" dirty="0" err="1">
                          <a:latin typeface="+mn-lt"/>
                          <a:ea typeface="Cambria Math" panose="02040503050406030204" pitchFamily="18" charset="0"/>
                        </a:rPr>
                        <a:t>p</a:t>
                      </a:r>
                      <a:r>
                        <a:rPr lang="en-US" b="0" i="0" dirty="0" err="1">
                          <a:latin typeface="Cambria Math" panose="02040503050406030204"/>
                          <a:ea typeface="Cambria Math" panose="02040503050406030204"/>
                        </a:rPr>
                        <a:t>∨</a:t>
                      </a:r>
                      <a:r>
                        <a:rPr lang="en-US" b="0" i="1" dirty="0" err="1">
                          <a:latin typeface="+mn-lt"/>
                          <a:ea typeface="Cambria Math" panose="02040503050406030204"/>
                        </a:rPr>
                        <a:t>q</a:t>
                      </a:r>
                      <a:r>
                        <a:rPr lang="en-US" b="0" i="0" dirty="0">
                          <a:latin typeface="Cambria Math" panose="02040503050406030204"/>
                          <a:ea typeface="Cambria Math" panose="02040503050406030204"/>
                        </a:rPr>
                        <a:t>)</a:t>
                      </a:r>
                      <a:endParaRPr lang="en-US" b="0" i="0" dirty="0">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a:latin typeface="Cambria Math" panose="02040503050406030204"/>
                          <a:ea typeface="Cambria Math" panose="02040503050406030204"/>
                        </a:rPr>
                        <a:t>¬</a:t>
                      </a:r>
                      <a:r>
                        <a:rPr lang="en-US" dirty="0"/>
                        <a:t>(</a:t>
                      </a:r>
                      <a:r>
                        <a:rPr lang="en-US" b="0" i="1" dirty="0" err="1">
                          <a:latin typeface="+mn-lt"/>
                          <a:ea typeface="Cambria Math" panose="02040503050406030204" pitchFamily="18" charset="0"/>
                        </a:rPr>
                        <a:t>p</a:t>
                      </a:r>
                      <a:r>
                        <a:rPr lang="en-US" b="0" i="0" dirty="0" err="1">
                          <a:latin typeface="+mn-lt"/>
                          <a:ea typeface="Cambria Math" panose="02040503050406030204"/>
                        </a:rPr>
                        <a:t>∨</a:t>
                      </a:r>
                      <a:r>
                        <a:rPr lang="en-US" b="0" i="1" dirty="0" err="1">
                          <a:latin typeface="+mn-lt"/>
                          <a:ea typeface="Cambria Math" panose="02040503050406030204"/>
                        </a:rPr>
                        <a:t>q</a:t>
                      </a:r>
                      <a:r>
                        <a:rPr lang="en-US" b="0" i="0" dirty="0">
                          <a:latin typeface="Cambria Math" panose="02040503050406030204"/>
                          <a:ea typeface="Cambria Math" panose="02040503050406030204"/>
                        </a:rPr>
                        <a:t>)</a:t>
                      </a:r>
                      <a:endParaRPr lang="en-US" b="0" i="0" dirty="0">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b="0" i="1" dirty="0">
                          <a:latin typeface="Cambria Math" panose="02040503050406030204"/>
                          <a:ea typeface="Cambria Math" panose="02040503050406030204"/>
                        </a:rPr>
                        <a:t>¬</a:t>
                      </a:r>
                      <a:r>
                        <a:rPr lang="en-US" b="0" i="1" dirty="0">
                          <a:latin typeface="+mn-lt"/>
                          <a:ea typeface="Cambria Math" panose="02040503050406030204" pitchFamily="18" charset="0"/>
                        </a:rPr>
                        <a:t>p</a:t>
                      </a:r>
                      <a:r>
                        <a:rPr lang="en-US" b="0" i="0" dirty="0">
                          <a:latin typeface="Cambria Math" panose="02040503050406030204"/>
                          <a:ea typeface="Cambria Math" panose="02040503050406030204"/>
                        </a:rPr>
                        <a:t>∧¬</a:t>
                      </a:r>
                      <a:r>
                        <a:rPr lang="en-US" b="0" i="1" dirty="0">
                          <a:latin typeface="+mn-lt"/>
                          <a:ea typeface="Cambria Math" panose="02040503050406030204" pitchFamily="18" charset="0"/>
                        </a:rPr>
                        <a:t>q</a:t>
                      </a:r>
                    </a:p>
                  </a:txBody>
                  <a:tcPr/>
                </a:tc>
                <a:extLst>
                  <a:ext uri="{0D108BD9-81ED-4DB2-BD59-A6C34878D82A}">
                    <a16:rowId xmlns:a16="http://schemas.microsoft.com/office/drawing/2014/main" val="10000"/>
                  </a:ext>
                </a:extLst>
              </a:tr>
              <a:tr h="401320">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extLst>
                  <a:ext uri="{0D108BD9-81ED-4DB2-BD59-A6C34878D82A}">
                    <a16:rowId xmlns:a16="http://schemas.microsoft.com/office/drawing/2014/main" val="10001"/>
                  </a:ext>
                </a:extLst>
              </a:tr>
              <a:tr h="401320">
                <a:tc>
                  <a:txBody>
                    <a:bodyPr/>
                    <a:lstStyle/>
                    <a:p>
                      <a:r>
                        <a:rPr lang="en-US" dirty="0"/>
                        <a:t>T</a:t>
                      </a:r>
                    </a:p>
                  </a:txBody>
                  <a:tcPr/>
                </a:tc>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extLst>
                  <a:ext uri="{0D108BD9-81ED-4DB2-BD59-A6C34878D82A}">
                    <a16:rowId xmlns:a16="http://schemas.microsoft.com/office/drawing/2014/main" val="10002"/>
                  </a:ext>
                </a:extLst>
              </a:tr>
              <a:tr h="401320">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F</a:t>
                      </a:r>
                    </a:p>
                  </a:txBody>
                  <a:tcPr/>
                </a:tc>
                <a:tc>
                  <a:txBody>
                    <a:bodyPr/>
                    <a:lstStyle/>
                    <a:p>
                      <a:r>
                        <a:rPr lang="en-US" dirty="0"/>
                        <a:t>F</a:t>
                      </a:r>
                    </a:p>
                  </a:txBody>
                  <a:tcPr/>
                </a:tc>
                <a:extLst>
                  <a:ext uri="{0D108BD9-81ED-4DB2-BD59-A6C34878D82A}">
                    <a16:rowId xmlns:a16="http://schemas.microsoft.com/office/drawing/2014/main" val="10003"/>
                  </a:ext>
                </a:extLst>
              </a:tr>
              <a:tr h="401320">
                <a:tc>
                  <a:txBody>
                    <a:bodyPr/>
                    <a:lstStyle/>
                    <a:p>
                      <a:r>
                        <a:rPr lang="en-US" dirty="0"/>
                        <a:t>F</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tc>
                  <a:txBody>
                    <a:bodyPr/>
                    <a:lstStyle/>
                    <a:p>
                      <a:r>
                        <a:rPr lang="en-US" dirty="0"/>
                        <a:t>F</a:t>
                      </a:r>
                    </a:p>
                  </a:txBody>
                  <a:tcPr/>
                </a:tc>
                <a:tc>
                  <a:txBody>
                    <a:bodyPr/>
                    <a:lstStyle/>
                    <a:p>
                      <a:r>
                        <a:rPr lang="en-US" dirty="0"/>
                        <a:t>T</a:t>
                      </a:r>
                    </a:p>
                  </a:txBody>
                  <a:tcPr/>
                </a:tc>
                <a:tc>
                  <a:txBody>
                    <a:bodyPr/>
                    <a:lstStyle/>
                    <a:p>
                      <a:r>
                        <a:rPr lang="en-US" dirty="0"/>
                        <a:t>T</a:t>
                      </a:r>
                    </a:p>
                  </a:txBody>
                  <a:tcPr/>
                </a:tc>
                <a:extLst>
                  <a:ext uri="{0D108BD9-81ED-4DB2-BD59-A6C34878D82A}">
                    <a16:rowId xmlns:a16="http://schemas.microsoft.com/office/drawing/2014/main" val="10004"/>
                  </a:ext>
                </a:extLst>
              </a:tr>
            </a:tbl>
          </a:graphicData>
        </a:graphic>
      </p:graphicFrame>
      <p:sp>
        <p:nvSpPr>
          <p:cNvPr id="10" name="TextBox 9"/>
          <p:cNvSpPr txBox="1"/>
          <p:nvPr/>
        </p:nvSpPr>
        <p:spPr>
          <a:xfrm>
            <a:off x="457200" y="3581400"/>
            <a:ext cx="7239000" cy="369332"/>
          </a:xfrm>
          <a:prstGeom prst="rect">
            <a:avLst/>
          </a:prstGeom>
          <a:noFill/>
        </p:spPr>
        <p:txBody>
          <a:bodyPr wrap="square" rtlCol="0">
            <a:spAutoFit/>
          </a:bodyPr>
          <a:lstStyle/>
          <a:p>
            <a:r>
              <a:rPr lang="en-US" dirty="0"/>
              <a:t>This truth table shows that De Morgan’s Second Law holds.</a:t>
            </a:r>
          </a:p>
        </p:txBody>
      </p:sp>
      <p:pic>
        <p:nvPicPr>
          <p:cNvPr id="11" name="Picture 10" descr="0106.jpg"/>
          <p:cNvPicPr>
            <a:picLocks noChangeAspect="1"/>
          </p:cNvPicPr>
          <p:nvPr/>
        </p:nvPicPr>
        <p:blipFill>
          <a:blip r:embed="rId6" cstate="print"/>
          <a:stretch>
            <a:fillRect/>
          </a:stretch>
        </p:blipFill>
        <p:spPr>
          <a:xfrm>
            <a:off x="6934200" y="914400"/>
            <a:ext cx="874014" cy="1021080"/>
          </a:xfrm>
          <a:prstGeom prst="rect">
            <a:avLst/>
          </a:prstGeom>
        </p:spPr>
      </p:pic>
      <p:sp>
        <p:nvSpPr>
          <p:cNvPr id="12" name="TextBox 11"/>
          <p:cNvSpPr txBox="1"/>
          <p:nvPr/>
        </p:nvSpPr>
        <p:spPr>
          <a:xfrm>
            <a:off x="6324600" y="2209800"/>
            <a:ext cx="2438400" cy="369332"/>
          </a:xfrm>
          <a:prstGeom prst="rect">
            <a:avLst/>
          </a:prstGeom>
          <a:noFill/>
        </p:spPr>
        <p:txBody>
          <a:bodyPr wrap="square" rtlCol="0">
            <a:spAutoFit/>
          </a:bodyPr>
          <a:lstStyle/>
          <a:p>
            <a:r>
              <a:rPr lang="en-US" dirty="0"/>
              <a:t>Augustus De Morgan</a:t>
            </a:r>
          </a:p>
        </p:txBody>
      </p:sp>
      <p:sp>
        <p:nvSpPr>
          <p:cNvPr id="13" name="TextBox 12"/>
          <p:cNvSpPr txBox="1"/>
          <p:nvPr/>
        </p:nvSpPr>
        <p:spPr>
          <a:xfrm>
            <a:off x="6934200" y="2667000"/>
            <a:ext cx="1371600" cy="369332"/>
          </a:xfrm>
          <a:prstGeom prst="rect">
            <a:avLst/>
          </a:prstGeom>
          <a:noFill/>
        </p:spPr>
        <p:txBody>
          <a:bodyPr wrap="square" rtlCol="0">
            <a:spAutoFit/>
          </a:bodyPr>
          <a:lstStyle/>
          <a:p>
            <a:r>
              <a:rPr lang="en-US" dirty="0"/>
              <a:t>1806-1871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Logical Equivalences</a:t>
            </a:r>
          </a:p>
        </p:txBody>
      </p:sp>
      <p:sp>
        <p:nvSpPr>
          <p:cNvPr id="3" name="Content Placeholder 2"/>
          <p:cNvSpPr>
            <a:spLocks noGrp="1"/>
          </p:cNvSpPr>
          <p:nvPr>
            <p:ph idx="1"/>
          </p:nvPr>
        </p:nvSpPr>
        <p:spPr/>
        <p:txBody>
          <a:bodyPr/>
          <a:lstStyle/>
          <a:p>
            <a:r>
              <a:rPr lang="en-US" dirty="0">
                <a:solidFill>
                  <a:srgbClr val="FF0000"/>
                </a:solidFill>
              </a:rPr>
              <a:t>Identity Laws(</a:t>
            </a:r>
            <a:r>
              <a:rPr lang="zh-CN" altLang="en-US" dirty="0">
                <a:solidFill>
                  <a:srgbClr val="FF0000"/>
                </a:solidFill>
              </a:rPr>
              <a:t>恒等律</a:t>
            </a:r>
            <a:r>
              <a:rPr lang="en-US" dirty="0">
                <a:solidFill>
                  <a:srgbClr val="FF0000"/>
                </a:solidFill>
              </a:rPr>
              <a:t>)</a:t>
            </a:r>
            <a:r>
              <a:rPr lang="en-US" dirty="0"/>
              <a:t>:                            ,</a:t>
            </a:r>
          </a:p>
          <a:p>
            <a:pPr marL="0" indent="0">
              <a:buNone/>
            </a:pPr>
            <a:endParaRPr lang="en-US" dirty="0"/>
          </a:p>
          <a:p>
            <a:r>
              <a:rPr lang="en-US" dirty="0">
                <a:solidFill>
                  <a:srgbClr val="FF0000"/>
                </a:solidFill>
              </a:rPr>
              <a:t>Domination Laws</a:t>
            </a:r>
            <a:r>
              <a:rPr lang="en-US" dirty="0">
                <a:solidFill>
                  <a:srgbClr val="FF0000"/>
                </a:solidFill>
                <a:sym typeface="+mn-ea"/>
              </a:rPr>
              <a:t>(</a:t>
            </a:r>
            <a:r>
              <a:rPr lang="zh-CN" altLang="en-US" dirty="0">
                <a:solidFill>
                  <a:srgbClr val="FF0000"/>
                </a:solidFill>
                <a:sym typeface="+mn-ea"/>
              </a:rPr>
              <a:t>支配律</a:t>
            </a:r>
            <a:r>
              <a:rPr lang="en-US" dirty="0">
                <a:solidFill>
                  <a:srgbClr val="FF0000"/>
                </a:solidFill>
                <a:sym typeface="+mn-ea"/>
              </a:rPr>
              <a:t>)</a:t>
            </a:r>
            <a:r>
              <a:rPr lang="en-US" dirty="0"/>
              <a:t>:                           ,</a:t>
            </a:r>
          </a:p>
          <a:p>
            <a:endParaRPr lang="en-US" dirty="0"/>
          </a:p>
          <a:p>
            <a:r>
              <a:rPr lang="en-US" dirty="0">
                <a:solidFill>
                  <a:srgbClr val="FF0000"/>
                </a:solidFill>
              </a:rPr>
              <a:t>Idempotent Laws</a:t>
            </a:r>
            <a:r>
              <a:rPr lang="en-US" dirty="0">
                <a:solidFill>
                  <a:srgbClr val="FF0000"/>
                </a:solidFill>
                <a:sym typeface="+mn-ea"/>
              </a:rPr>
              <a:t>(</a:t>
            </a:r>
            <a:r>
              <a:rPr lang="zh-CN" altLang="en-US" dirty="0">
                <a:solidFill>
                  <a:srgbClr val="FF0000"/>
                </a:solidFill>
                <a:sym typeface="+mn-ea"/>
              </a:rPr>
              <a:t>幂等律</a:t>
            </a:r>
            <a:r>
              <a:rPr lang="en-US" dirty="0">
                <a:solidFill>
                  <a:srgbClr val="FF0000"/>
                </a:solidFill>
                <a:sym typeface="+mn-ea"/>
              </a:rPr>
              <a:t>)</a:t>
            </a:r>
            <a:r>
              <a:rPr lang="en-US" dirty="0"/>
              <a:t>:                            ,  </a:t>
            </a:r>
          </a:p>
          <a:p>
            <a:pPr>
              <a:buNone/>
            </a:pPr>
            <a:endParaRPr lang="en-US" dirty="0"/>
          </a:p>
          <a:p>
            <a:r>
              <a:rPr lang="en-US" dirty="0">
                <a:solidFill>
                  <a:srgbClr val="FF0000"/>
                </a:solidFill>
              </a:rPr>
              <a:t>Double Negation Law</a:t>
            </a:r>
            <a:r>
              <a:rPr lang="en-US" dirty="0">
                <a:solidFill>
                  <a:srgbClr val="FF0000"/>
                </a:solidFill>
                <a:sym typeface="+mn-ea"/>
              </a:rPr>
              <a:t>(</a:t>
            </a:r>
            <a:r>
              <a:rPr lang="zh-CN" altLang="en-US" dirty="0">
                <a:solidFill>
                  <a:srgbClr val="FF0000"/>
                </a:solidFill>
                <a:sym typeface="+mn-ea"/>
              </a:rPr>
              <a:t>双重否定律</a:t>
            </a:r>
            <a:r>
              <a:rPr lang="en-US" dirty="0">
                <a:solidFill>
                  <a:srgbClr val="FF0000"/>
                </a:solidFill>
                <a:sym typeface="+mn-ea"/>
              </a:rPr>
              <a:t>)</a:t>
            </a:r>
            <a:r>
              <a:rPr lang="en-US" dirty="0"/>
              <a:t>:</a:t>
            </a:r>
          </a:p>
          <a:p>
            <a:pPr>
              <a:buNone/>
            </a:pPr>
            <a:endParaRPr lang="en-US" dirty="0"/>
          </a:p>
          <a:p>
            <a:r>
              <a:rPr lang="en-US" dirty="0">
                <a:solidFill>
                  <a:srgbClr val="FF0000"/>
                </a:solidFill>
              </a:rPr>
              <a:t>Negation Laws</a:t>
            </a:r>
            <a:r>
              <a:rPr lang="en-US" dirty="0">
                <a:solidFill>
                  <a:srgbClr val="FF0000"/>
                </a:solidFill>
                <a:sym typeface="+mn-ea"/>
              </a:rPr>
              <a:t>(</a:t>
            </a:r>
            <a:r>
              <a:rPr lang="zh-CN" altLang="en-US" dirty="0">
                <a:solidFill>
                  <a:srgbClr val="FF0000"/>
                </a:solidFill>
                <a:sym typeface="+mn-ea"/>
              </a:rPr>
              <a:t>否定律</a:t>
            </a:r>
            <a:r>
              <a:rPr lang="en-US" dirty="0">
                <a:solidFill>
                  <a:srgbClr val="FF0000"/>
                </a:solidFill>
                <a:sym typeface="+mn-ea"/>
              </a:rPr>
              <a:t>)</a:t>
            </a:r>
            <a:r>
              <a:rPr lang="en-US" dirty="0"/>
              <a:t>:                              ,</a:t>
            </a:r>
          </a:p>
          <a:p>
            <a:endParaRPr lang="en-US" dirty="0"/>
          </a:p>
          <a:p>
            <a:pPr>
              <a:buNone/>
            </a:pPr>
            <a:endParaRPr lang="en-US" dirty="0"/>
          </a:p>
          <a:p>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11" cstate="print"/>
          <a:stretch>
            <a:fillRect/>
          </a:stretch>
        </p:blipFill>
        <p:spPr>
          <a:xfrm>
            <a:off x="4495800" y="2057400"/>
            <a:ext cx="1591628" cy="331470"/>
          </a:xfrm>
          <a:prstGeom prst="rect">
            <a:avLst/>
          </a:prstGeom>
        </p:spPr>
      </p:pic>
      <p:pic>
        <p:nvPicPr>
          <p:cNvPr id="6" name="Picture 5" descr="addin_tmp.png"/>
          <p:cNvPicPr>
            <a:picLocks noChangeAspect="1"/>
          </p:cNvPicPr>
          <p:nvPr>
            <p:custDataLst>
              <p:tags r:id="rId2"/>
            </p:custDataLst>
          </p:nvPr>
        </p:nvPicPr>
        <p:blipFill>
          <a:blip r:embed="rId12" cstate="print"/>
          <a:stretch>
            <a:fillRect/>
          </a:stretch>
        </p:blipFill>
        <p:spPr>
          <a:xfrm>
            <a:off x="6781800" y="2057400"/>
            <a:ext cx="1614488" cy="334328"/>
          </a:xfrm>
          <a:prstGeom prst="rect">
            <a:avLst/>
          </a:prstGeom>
        </p:spPr>
      </p:pic>
      <p:pic>
        <p:nvPicPr>
          <p:cNvPr id="8" name="Picture 7" descr="addin_tmp.png"/>
          <p:cNvPicPr>
            <a:picLocks noChangeAspect="1"/>
          </p:cNvPicPr>
          <p:nvPr>
            <p:custDataLst>
              <p:tags r:id="rId3"/>
            </p:custDataLst>
          </p:nvPr>
        </p:nvPicPr>
        <p:blipFill>
          <a:blip r:embed="rId13" cstate="print"/>
          <a:stretch>
            <a:fillRect/>
          </a:stretch>
        </p:blipFill>
        <p:spPr>
          <a:xfrm>
            <a:off x="4953000" y="2971800"/>
            <a:ext cx="1674495" cy="331470"/>
          </a:xfrm>
          <a:prstGeom prst="rect">
            <a:avLst/>
          </a:prstGeom>
        </p:spPr>
      </p:pic>
      <p:pic>
        <p:nvPicPr>
          <p:cNvPr id="9" name="Picture 8" descr="addin_tmp.png"/>
          <p:cNvPicPr>
            <a:picLocks noChangeAspect="1"/>
          </p:cNvPicPr>
          <p:nvPr>
            <p:custDataLst>
              <p:tags r:id="rId4"/>
            </p:custDataLst>
          </p:nvPr>
        </p:nvPicPr>
        <p:blipFill>
          <a:blip r:embed="rId14" cstate="print"/>
          <a:stretch>
            <a:fillRect/>
          </a:stretch>
        </p:blipFill>
        <p:spPr>
          <a:xfrm>
            <a:off x="7315200" y="2895600"/>
            <a:ext cx="1714500" cy="334328"/>
          </a:xfrm>
          <a:prstGeom prst="rect">
            <a:avLst/>
          </a:prstGeom>
        </p:spPr>
      </p:pic>
      <p:pic>
        <p:nvPicPr>
          <p:cNvPr id="10" name="Picture 9" descr="addin_tmp.png"/>
          <p:cNvPicPr>
            <a:picLocks noChangeAspect="1"/>
          </p:cNvPicPr>
          <p:nvPr>
            <p:custDataLst>
              <p:tags r:id="rId5"/>
            </p:custDataLst>
          </p:nvPr>
        </p:nvPicPr>
        <p:blipFill>
          <a:blip r:embed="rId15" cstate="print"/>
          <a:stretch>
            <a:fillRect/>
          </a:stretch>
        </p:blipFill>
        <p:spPr>
          <a:xfrm>
            <a:off x="5105400" y="3886200"/>
            <a:ext cx="1508760" cy="300038"/>
          </a:xfrm>
          <a:prstGeom prst="rect">
            <a:avLst/>
          </a:prstGeom>
        </p:spPr>
      </p:pic>
      <p:pic>
        <p:nvPicPr>
          <p:cNvPr id="11" name="Picture 10" descr="addin_tmp.png"/>
          <p:cNvPicPr>
            <a:picLocks noChangeAspect="1"/>
          </p:cNvPicPr>
          <p:nvPr>
            <p:custDataLst>
              <p:tags r:id="rId6"/>
            </p:custDataLst>
          </p:nvPr>
        </p:nvPicPr>
        <p:blipFill>
          <a:blip r:embed="rId16" cstate="print"/>
          <a:stretch>
            <a:fillRect/>
          </a:stretch>
        </p:blipFill>
        <p:spPr>
          <a:xfrm>
            <a:off x="7391400" y="3886200"/>
            <a:ext cx="1508760" cy="300038"/>
          </a:xfrm>
          <a:prstGeom prst="rect">
            <a:avLst/>
          </a:prstGeom>
        </p:spPr>
      </p:pic>
      <p:pic>
        <p:nvPicPr>
          <p:cNvPr id="12" name="Picture 11" descr="addin_tmp.png"/>
          <p:cNvPicPr>
            <a:picLocks noChangeAspect="1"/>
          </p:cNvPicPr>
          <p:nvPr>
            <p:custDataLst>
              <p:tags r:id="rId7"/>
            </p:custDataLst>
          </p:nvPr>
        </p:nvPicPr>
        <p:blipFill>
          <a:blip r:embed="rId17" cstate="print"/>
          <a:stretch>
            <a:fillRect/>
          </a:stretch>
        </p:blipFill>
        <p:spPr>
          <a:xfrm>
            <a:off x="6781800" y="4724400"/>
            <a:ext cx="1665923" cy="382905"/>
          </a:xfrm>
          <a:prstGeom prst="rect">
            <a:avLst/>
          </a:prstGeom>
        </p:spPr>
      </p:pic>
      <p:pic>
        <p:nvPicPr>
          <p:cNvPr id="13" name="Picture 12" descr="addin_tmp.png"/>
          <p:cNvPicPr>
            <a:picLocks noChangeAspect="1"/>
          </p:cNvPicPr>
          <p:nvPr>
            <p:custDataLst>
              <p:tags r:id="rId8"/>
            </p:custDataLst>
          </p:nvPr>
        </p:nvPicPr>
        <p:blipFill>
          <a:blip r:embed="rId18" cstate="print"/>
          <a:stretch>
            <a:fillRect/>
          </a:stretch>
        </p:blipFill>
        <p:spPr>
          <a:xfrm>
            <a:off x="4572000" y="5791200"/>
            <a:ext cx="1843088" cy="331470"/>
          </a:xfrm>
          <a:prstGeom prst="rect">
            <a:avLst/>
          </a:prstGeom>
        </p:spPr>
      </p:pic>
      <p:pic>
        <p:nvPicPr>
          <p:cNvPr id="14" name="Picture 13" descr="addin_tmp.png"/>
          <p:cNvPicPr>
            <a:picLocks noChangeAspect="1"/>
          </p:cNvPicPr>
          <p:nvPr>
            <p:custDataLst>
              <p:tags r:id="rId9"/>
            </p:custDataLst>
          </p:nvPr>
        </p:nvPicPr>
        <p:blipFill>
          <a:blip r:embed="rId19" cstate="print"/>
          <a:stretch>
            <a:fillRect/>
          </a:stretch>
        </p:blipFill>
        <p:spPr>
          <a:xfrm>
            <a:off x="7162800" y="5791200"/>
            <a:ext cx="1860233" cy="3343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Goals of a Course in Discrete Mathematics</a:t>
            </a:r>
          </a:p>
        </p:txBody>
      </p:sp>
      <p:sp>
        <p:nvSpPr>
          <p:cNvPr id="3" name="Content Placeholder 2"/>
          <p:cNvSpPr>
            <a:spLocks noGrp="1"/>
          </p:cNvSpPr>
          <p:nvPr>
            <p:ph idx="1"/>
          </p:nvPr>
        </p:nvSpPr>
        <p:spPr/>
        <p:txBody>
          <a:bodyPr>
            <a:normAutofit/>
          </a:bodyPr>
          <a:lstStyle/>
          <a:p>
            <a:r>
              <a:rPr lang="en-US" b="1" dirty="0"/>
              <a:t>Mathematical Reasoning</a:t>
            </a:r>
            <a:r>
              <a:rPr lang="en-US" dirty="0"/>
              <a:t>: Ability to read, understand, and construct mathematical arguments and proofs. </a:t>
            </a:r>
          </a:p>
          <a:p>
            <a:r>
              <a:rPr lang="en-US" b="1" dirty="0"/>
              <a:t>Combinatorial Analysis</a:t>
            </a:r>
            <a:r>
              <a:rPr lang="en-US" dirty="0"/>
              <a:t>: Techniques for  counting objects of different kinds. </a:t>
            </a:r>
          </a:p>
          <a:p>
            <a:r>
              <a:rPr lang="en-US" b="1" dirty="0"/>
              <a:t>Discrete Structures</a:t>
            </a:r>
            <a:r>
              <a:rPr lang="en-US" dirty="0"/>
              <a:t>: Abstract mathematical structures that represent objects and the relationships between them. Examples are sets, permutations, relations, graphs, trees, and finite state machines.</a:t>
            </a:r>
          </a:p>
        </p:txBody>
      </p:sp>
    </p:spTree>
    <p:extLst>
      <p:ext uri="{BB962C8B-B14F-4D97-AF65-F5344CB8AC3E}">
        <p14:creationId xmlns:p14="http://schemas.microsoft.com/office/powerpoint/2010/main" val="380172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Logical Equivalences (</a:t>
            </a:r>
            <a:r>
              <a:rPr lang="en-US" i="1" dirty="0"/>
              <a:t>cont</a:t>
            </a:r>
            <a:r>
              <a:rPr lang="en-US" dirty="0"/>
              <a:t>)</a:t>
            </a:r>
          </a:p>
        </p:txBody>
      </p:sp>
      <p:sp>
        <p:nvSpPr>
          <p:cNvPr id="3" name="Content Placeholder 2"/>
          <p:cNvSpPr>
            <a:spLocks noGrp="1"/>
          </p:cNvSpPr>
          <p:nvPr>
            <p:ph idx="1"/>
          </p:nvPr>
        </p:nvSpPr>
        <p:spPr/>
        <p:txBody>
          <a:bodyPr/>
          <a:lstStyle/>
          <a:p>
            <a:r>
              <a:rPr lang="en-US" dirty="0">
                <a:solidFill>
                  <a:srgbClr val="FF0000"/>
                </a:solidFill>
              </a:rPr>
              <a:t>Commutative Laws</a:t>
            </a:r>
            <a:r>
              <a:rPr lang="en-US" dirty="0"/>
              <a:t>:                              ,</a:t>
            </a:r>
          </a:p>
          <a:p>
            <a:pPr>
              <a:buNone/>
            </a:pPr>
            <a:endParaRPr lang="en-US" dirty="0"/>
          </a:p>
          <a:p>
            <a:r>
              <a:rPr lang="en-US" dirty="0">
                <a:solidFill>
                  <a:srgbClr val="FF0000"/>
                </a:solidFill>
              </a:rPr>
              <a:t>Associative Laws</a:t>
            </a:r>
            <a:r>
              <a:rPr lang="en-US" dirty="0"/>
              <a:t>:</a:t>
            </a:r>
          </a:p>
          <a:p>
            <a:pPr>
              <a:buNone/>
            </a:pPr>
            <a:endParaRPr lang="en-US" dirty="0"/>
          </a:p>
          <a:p>
            <a:r>
              <a:rPr lang="en-US" dirty="0">
                <a:solidFill>
                  <a:srgbClr val="FF0000"/>
                </a:solidFill>
              </a:rPr>
              <a:t>Distributive Laws</a:t>
            </a:r>
            <a:r>
              <a:rPr lang="en-US" dirty="0"/>
              <a:t>:</a:t>
            </a:r>
          </a:p>
          <a:p>
            <a:endParaRPr lang="en-US" dirty="0"/>
          </a:p>
          <a:p>
            <a:endParaRPr lang="en-US" dirty="0"/>
          </a:p>
          <a:p>
            <a:r>
              <a:rPr lang="en-US" dirty="0">
                <a:solidFill>
                  <a:srgbClr val="FF0000"/>
                </a:solidFill>
              </a:rPr>
              <a:t>Absorption Laws</a:t>
            </a:r>
            <a:r>
              <a:rPr lang="en-US" dirty="0"/>
              <a:t>:</a:t>
            </a:r>
          </a:p>
          <a:p>
            <a:endParaRPr lang="en-US" dirty="0"/>
          </a:p>
          <a:p>
            <a:endParaRPr lang="en-US" dirty="0"/>
          </a:p>
          <a:p>
            <a:endParaRPr lang="en-US" dirty="0"/>
          </a:p>
          <a:p>
            <a:pPr>
              <a:buNone/>
            </a:pPr>
            <a:endParaRPr lang="en-US" dirty="0"/>
          </a:p>
        </p:txBody>
      </p:sp>
      <p:pic>
        <p:nvPicPr>
          <p:cNvPr id="8" name="Picture 7" descr="addin_tmp.png"/>
          <p:cNvPicPr>
            <a:picLocks noChangeAspect="1"/>
          </p:cNvPicPr>
          <p:nvPr>
            <p:custDataLst>
              <p:tags r:id="rId1"/>
            </p:custDataLst>
          </p:nvPr>
        </p:nvPicPr>
        <p:blipFill>
          <a:blip r:embed="rId10" cstate="print"/>
          <a:stretch>
            <a:fillRect/>
          </a:stretch>
        </p:blipFill>
        <p:spPr>
          <a:xfrm>
            <a:off x="3886200" y="2057400"/>
            <a:ext cx="2105978" cy="300038"/>
          </a:xfrm>
          <a:prstGeom prst="rect">
            <a:avLst/>
          </a:prstGeom>
        </p:spPr>
      </p:pic>
      <p:pic>
        <p:nvPicPr>
          <p:cNvPr id="12" name="Picture 11" descr="addin_tmp.png"/>
          <p:cNvPicPr>
            <a:picLocks noChangeAspect="1"/>
          </p:cNvPicPr>
          <p:nvPr>
            <p:custDataLst>
              <p:tags r:id="rId2"/>
            </p:custDataLst>
          </p:nvPr>
        </p:nvPicPr>
        <p:blipFill>
          <a:blip r:embed="rId11" cstate="print"/>
          <a:stretch>
            <a:fillRect/>
          </a:stretch>
        </p:blipFill>
        <p:spPr>
          <a:xfrm>
            <a:off x="6477000" y="2057400"/>
            <a:ext cx="2105978" cy="300038"/>
          </a:xfrm>
          <a:prstGeom prst="rect">
            <a:avLst/>
          </a:prstGeom>
        </p:spPr>
      </p:pic>
      <p:pic>
        <p:nvPicPr>
          <p:cNvPr id="9" name="Picture 8" descr="addin_tmp.png"/>
          <p:cNvPicPr>
            <a:picLocks noChangeAspect="1"/>
          </p:cNvPicPr>
          <p:nvPr>
            <p:custDataLst>
              <p:tags r:id="rId3"/>
            </p:custDataLst>
          </p:nvPr>
        </p:nvPicPr>
        <p:blipFill>
          <a:blip r:embed="rId12" cstate="print"/>
          <a:stretch>
            <a:fillRect/>
          </a:stretch>
        </p:blipFill>
        <p:spPr>
          <a:xfrm>
            <a:off x="3810000" y="3352800"/>
            <a:ext cx="3823335" cy="382905"/>
          </a:xfrm>
          <a:prstGeom prst="rect">
            <a:avLst/>
          </a:prstGeom>
        </p:spPr>
      </p:pic>
      <p:pic>
        <p:nvPicPr>
          <p:cNvPr id="10" name="Picture 9" descr="addin_tmp.png"/>
          <p:cNvPicPr>
            <a:picLocks noChangeAspect="1"/>
          </p:cNvPicPr>
          <p:nvPr>
            <p:custDataLst>
              <p:tags r:id="rId4"/>
            </p:custDataLst>
          </p:nvPr>
        </p:nvPicPr>
        <p:blipFill>
          <a:blip r:embed="rId13" cstate="print"/>
          <a:stretch>
            <a:fillRect/>
          </a:stretch>
        </p:blipFill>
        <p:spPr>
          <a:xfrm>
            <a:off x="3810000" y="2895600"/>
            <a:ext cx="3823335" cy="382905"/>
          </a:xfrm>
          <a:prstGeom prst="rect">
            <a:avLst/>
          </a:prstGeom>
        </p:spPr>
      </p:pic>
      <p:pic>
        <p:nvPicPr>
          <p:cNvPr id="4" name="Picture 3"/>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733801" y="4038600"/>
            <a:ext cx="5026343" cy="382905"/>
          </a:xfrm>
          <a:prstGeom prst="rect">
            <a:avLst/>
          </a:prstGeom>
        </p:spPr>
      </p:pic>
      <p:pic>
        <p:nvPicPr>
          <p:cNvPr id="14" name="Picture 13" descr="addin_tmp.png"/>
          <p:cNvPicPr>
            <a:picLocks noChangeAspect="1"/>
          </p:cNvPicPr>
          <p:nvPr>
            <p:custDataLst>
              <p:tags r:id="rId6"/>
            </p:custDataLst>
          </p:nvPr>
        </p:nvPicPr>
        <p:blipFill>
          <a:blip r:embed="rId15" cstate="print"/>
          <a:stretch>
            <a:fillRect/>
          </a:stretch>
        </p:blipFill>
        <p:spPr>
          <a:xfrm>
            <a:off x="3733800" y="4648200"/>
            <a:ext cx="5026343" cy="382905"/>
          </a:xfrm>
          <a:prstGeom prst="rect">
            <a:avLst/>
          </a:prstGeom>
        </p:spPr>
      </p:pic>
      <p:pic>
        <p:nvPicPr>
          <p:cNvPr id="15" name="Picture 14" descr="addin_tmp.png"/>
          <p:cNvPicPr>
            <a:picLocks noChangeAspect="1"/>
          </p:cNvPicPr>
          <p:nvPr>
            <p:custDataLst>
              <p:tags r:id="rId7"/>
            </p:custDataLst>
          </p:nvPr>
        </p:nvPicPr>
        <p:blipFill>
          <a:blip r:embed="rId16" cstate="print"/>
          <a:stretch>
            <a:fillRect/>
          </a:stretch>
        </p:blipFill>
        <p:spPr>
          <a:xfrm>
            <a:off x="3733800" y="5334000"/>
            <a:ext cx="2408873" cy="382905"/>
          </a:xfrm>
          <a:prstGeom prst="rect">
            <a:avLst/>
          </a:prstGeom>
        </p:spPr>
      </p:pic>
      <p:pic>
        <p:nvPicPr>
          <p:cNvPr id="16" name="Picture 15" descr="addin_tmp.png"/>
          <p:cNvPicPr>
            <a:picLocks noChangeAspect="1"/>
          </p:cNvPicPr>
          <p:nvPr>
            <p:custDataLst>
              <p:tags r:id="rId8"/>
            </p:custDataLst>
          </p:nvPr>
        </p:nvPicPr>
        <p:blipFill>
          <a:blip r:embed="rId17" cstate="print"/>
          <a:stretch>
            <a:fillRect/>
          </a:stretch>
        </p:blipFill>
        <p:spPr>
          <a:xfrm>
            <a:off x="6400800" y="5334000"/>
            <a:ext cx="2408873" cy="382905"/>
          </a:xfrm>
          <a:prstGeom prst="rect">
            <a:avLst/>
          </a:prstGeom>
        </p:spPr>
      </p:pic>
      <p:sp>
        <p:nvSpPr>
          <p:cNvPr id="5" name="文本框 4"/>
          <p:cNvSpPr txBox="1"/>
          <p:nvPr/>
        </p:nvSpPr>
        <p:spPr>
          <a:xfrm>
            <a:off x="1066800" y="2362200"/>
            <a:ext cx="3048000" cy="460375"/>
          </a:xfrm>
          <a:prstGeom prst="rect">
            <a:avLst/>
          </a:prstGeom>
          <a:noFill/>
        </p:spPr>
        <p:txBody>
          <a:bodyPr wrap="square" rtlCol="0">
            <a:spAutoFit/>
          </a:bodyPr>
          <a:lstStyle/>
          <a:p>
            <a:r>
              <a:rPr lang="en-US" dirty="0">
                <a:solidFill>
                  <a:srgbClr val="FF0000"/>
                </a:solidFill>
                <a:sym typeface="+mn-ea"/>
              </a:rPr>
              <a:t>(</a:t>
            </a:r>
            <a:r>
              <a:rPr lang="zh-CN" altLang="en-US" sz="2400" dirty="0">
                <a:solidFill>
                  <a:srgbClr val="FF0000"/>
                </a:solidFill>
                <a:sym typeface="+mn-ea"/>
              </a:rPr>
              <a:t>交换律</a:t>
            </a:r>
            <a:r>
              <a:rPr lang="en-US" sz="2400" dirty="0">
                <a:solidFill>
                  <a:srgbClr val="FF0000"/>
                </a:solidFill>
                <a:sym typeface="+mn-ea"/>
              </a:rPr>
              <a:t>)</a:t>
            </a:r>
            <a:endParaRPr lang="zh-CN" altLang="en-US" sz="2400"/>
          </a:p>
        </p:txBody>
      </p:sp>
      <p:sp>
        <p:nvSpPr>
          <p:cNvPr id="6" name="文本框 5"/>
          <p:cNvSpPr txBox="1"/>
          <p:nvPr/>
        </p:nvSpPr>
        <p:spPr>
          <a:xfrm>
            <a:off x="1066800" y="3263900"/>
            <a:ext cx="3048000" cy="460375"/>
          </a:xfrm>
          <a:prstGeom prst="rect">
            <a:avLst/>
          </a:prstGeom>
          <a:noFill/>
        </p:spPr>
        <p:txBody>
          <a:bodyPr wrap="square" rtlCol="0">
            <a:spAutoFit/>
          </a:bodyPr>
          <a:lstStyle/>
          <a:p>
            <a:r>
              <a:rPr lang="zh-CN" altLang="en-US" sz="2400" dirty="0">
                <a:solidFill>
                  <a:srgbClr val="FF0000"/>
                </a:solidFill>
                <a:sym typeface="+mn-ea"/>
              </a:rPr>
              <a:t>(结合律</a:t>
            </a:r>
            <a:r>
              <a:rPr lang="en-US" sz="2400" dirty="0">
                <a:solidFill>
                  <a:srgbClr val="FF0000"/>
                </a:solidFill>
                <a:sym typeface="+mn-ea"/>
              </a:rPr>
              <a:t>)</a:t>
            </a:r>
            <a:endParaRPr lang="zh-CN" altLang="en-US" sz="2400"/>
          </a:p>
        </p:txBody>
      </p:sp>
      <p:sp>
        <p:nvSpPr>
          <p:cNvPr id="7" name="文本框 6"/>
          <p:cNvSpPr txBox="1"/>
          <p:nvPr/>
        </p:nvSpPr>
        <p:spPr>
          <a:xfrm>
            <a:off x="1066800" y="4343400"/>
            <a:ext cx="3048000" cy="460375"/>
          </a:xfrm>
          <a:prstGeom prst="rect">
            <a:avLst/>
          </a:prstGeom>
          <a:noFill/>
        </p:spPr>
        <p:txBody>
          <a:bodyPr wrap="square" rtlCol="0">
            <a:spAutoFit/>
          </a:bodyPr>
          <a:lstStyle/>
          <a:p>
            <a:r>
              <a:rPr lang="zh-CN" altLang="en-US" sz="2400" dirty="0">
                <a:solidFill>
                  <a:srgbClr val="FF0000"/>
                </a:solidFill>
                <a:sym typeface="+mn-ea"/>
              </a:rPr>
              <a:t>(分配律</a:t>
            </a:r>
            <a:r>
              <a:rPr lang="en-US" sz="2400" dirty="0">
                <a:solidFill>
                  <a:srgbClr val="FF0000"/>
                </a:solidFill>
                <a:sym typeface="+mn-ea"/>
              </a:rPr>
              <a:t>)</a:t>
            </a:r>
            <a:endParaRPr lang="zh-CN" altLang="en-US" sz="2400"/>
          </a:p>
        </p:txBody>
      </p:sp>
      <p:sp>
        <p:nvSpPr>
          <p:cNvPr id="11" name="文本框 10"/>
          <p:cNvSpPr txBox="1"/>
          <p:nvPr/>
        </p:nvSpPr>
        <p:spPr>
          <a:xfrm>
            <a:off x="990600" y="5715000"/>
            <a:ext cx="3048000" cy="460375"/>
          </a:xfrm>
          <a:prstGeom prst="rect">
            <a:avLst/>
          </a:prstGeom>
          <a:noFill/>
        </p:spPr>
        <p:txBody>
          <a:bodyPr wrap="square" rtlCol="0">
            <a:spAutoFit/>
          </a:bodyPr>
          <a:lstStyle/>
          <a:p>
            <a:r>
              <a:rPr lang="zh-CN" altLang="en-US" sz="2400" dirty="0">
                <a:solidFill>
                  <a:srgbClr val="FF0000"/>
                </a:solidFill>
                <a:sym typeface="+mn-ea"/>
              </a:rPr>
              <a:t>(吸收律</a:t>
            </a:r>
            <a:r>
              <a:rPr lang="en-US" sz="2400" dirty="0">
                <a:solidFill>
                  <a:srgbClr val="FF0000"/>
                </a:solidFill>
                <a:sym typeface="+mn-ea"/>
              </a:rPr>
              <a:t>)</a:t>
            </a:r>
            <a:endParaRPr lang="zh-CN" altLang="en-US"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Logical Equivalences</a:t>
            </a:r>
          </a:p>
        </p:txBody>
      </p:sp>
      <p:pic>
        <p:nvPicPr>
          <p:cNvPr id="4" name="Content Placeholder 3" descr="table17.jpg"/>
          <p:cNvPicPr>
            <a:picLocks noGrp="1" noChangeAspect="1"/>
          </p:cNvPicPr>
          <p:nvPr>
            <p:ph idx="1"/>
          </p:nvPr>
        </p:nvPicPr>
        <p:blipFill>
          <a:blip r:embed="rId2" cstate="print"/>
          <a:stretch>
            <a:fillRect/>
          </a:stretch>
        </p:blipFill>
        <p:spPr>
          <a:xfrm>
            <a:off x="1600200" y="2590800"/>
            <a:ext cx="3429000" cy="3657600"/>
          </a:xfrm>
        </p:spPr>
      </p:pic>
      <p:pic>
        <p:nvPicPr>
          <p:cNvPr id="5" name="Picture 4" descr="table18.jpg"/>
          <p:cNvPicPr>
            <a:picLocks noChangeAspect="1"/>
          </p:cNvPicPr>
          <p:nvPr/>
        </p:nvPicPr>
        <p:blipFill>
          <a:blip r:embed="rId3" cstate="print"/>
          <a:stretch>
            <a:fillRect/>
          </a:stretch>
        </p:blipFill>
        <p:spPr>
          <a:xfrm>
            <a:off x="5562600" y="2895600"/>
            <a:ext cx="2971800" cy="25146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Constructing New Logical Equivalences</a:t>
            </a:r>
          </a:p>
        </p:txBody>
      </p:sp>
      <p:sp>
        <p:nvSpPr>
          <p:cNvPr id="3" name="Content Placeholder 2"/>
          <p:cNvSpPr>
            <a:spLocks noGrp="1"/>
          </p:cNvSpPr>
          <p:nvPr>
            <p:ph idx="1"/>
          </p:nvPr>
        </p:nvSpPr>
        <p:spPr/>
        <p:txBody>
          <a:bodyPr>
            <a:normAutofit fontScale="92500" lnSpcReduction="10000"/>
          </a:bodyPr>
          <a:lstStyle/>
          <a:p>
            <a:r>
              <a:rPr lang="en-US" dirty="0"/>
              <a:t>We can show that two expressions are logically equivalent by developing a series of logically equivalent statements.</a:t>
            </a:r>
          </a:p>
          <a:p>
            <a:r>
              <a:rPr lang="en-US" dirty="0"/>
              <a:t>To prove that                 we produce a series of equivalences beginning with A and ending with B.</a:t>
            </a:r>
          </a:p>
          <a:p>
            <a:endParaRPr lang="en-US" dirty="0"/>
          </a:p>
          <a:p>
            <a:endParaRPr lang="en-US" dirty="0"/>
          </a:p>
          <a:p>
            <a:endParaRPr lang="en-US" dirty="0"/>
          </a:p>
          <a:p>
            <a:r>
              <a:rPr lang="en-US" dirty="0"/>
              <a:t>Keep in mind that whenever a proposition (represented by a propositional variable) occurs in the equivalences listed earlier, it may be replaced by an arbitrarily complex compound proposition.</a:t>
            </a:r>
          </a:p>
        </p:txBody>
      </p:sp>
      <p:pic>
        <p:nvPicPr>
          <p:cNvPr id="8" name="Picture 7" descr="addin_tmp.png"/>
          <p:cNvPicPr>
            <a:picLocks noChangeAspect="1"/>
          </p:cNvPicPr>
          <p:nvPr>
            <p:custDataLst>
              <p:tags r:id="rId1"/>
            </p:custDataLst>
          </p:nvPr>
        </p:nvPicPr>
        <p:blipFill>
          <a:blip r:embed="rId6" cstate="print"/>
          <a:stretch>
            <a:fillRect/>
          </a:stretch>
        </p:blipFill>
        <p:spPr>
          <a:xfrm>
            <a:off x="2667000" y="2743200"/>
            <a:ext cx="890588" cy="228600"/>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3429000" y="3429001"/>
            <a:ext cx="992981" cy="27622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3429000" y="4114800"/>
            <a:ext cx="1062038" cy="278606"/>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3886200" y="3733800"/>
            <a:ext cx="35719" cy="28813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Equivalence Proofs</a:t>
            </a:r>
          </a:p>
        </p:txBody>
      </p:sp>
      <p:sp>
        <p:nvSpPr>
          <p:cNvPr id="8" name="Content Placeholder 7"/>
          <p:cNvSpPr>
            <a:spLocks noGrp="1"/>
          </p:cNvSpPr>
          <p:nvPr>
            <p:ph idx="1"/>
          </p:nvPr>
        </p:nvSpPr>
        <p:spPr/>
        <p:txBody>
          <a:bodyPr/>
          <a:lstStyle/>
          <a:p>
            <a:pPr>
              <a:buNone/>
            </a:pPr>
            <a:r>
              <a:rPr lang="en-US" b="1" dirty="0"/>
              <a:t>Example</a:t>
            </a:r>
            <a:r>
              <a:rPr lang="en-US" dirty="0"/>
              <a:t>: Show that                               </a:t>
            </a:r>
          </a:p>
          <a:p>
            <a:pPr>
              <a:buNone/>
            </a:pPr>
            <a:r>
              <a:rPr lang="en-US" dirty="0"/>
              <a:t>            is logically equivalent to </a:t>
            </a:r>
          </a:p>
          <a:p>
            <a:pPr>
              <a:buNone/>
            </a:pPr>
            <a:r>
              <a:rPr lang="en-US" b="1" dirty="0"/>
              <a:t>Solution</a:t>
            </a:r>
            <a:r>
              <a:rPr lang="en-US" dirty="0"/>
              <a:t>:</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533401" y="3429000"/>
            <a:ext cx="8338185" cy="238125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3657600" y="1981200"/>
            <a:ext cx="2451735" cy="382905"/>
          </a:xfrm>
          <a:prstGeom prst="rect">
            <a:avLst/>
          </a:prstGeom>
        </p:spPr>
      </p:pic>
      <p:pic>
        <p:nvPicPr>
          <p:cNvPr id="14" name="Picture 13" descr="addin_tmp.png"/>
          <p:cNvPicPr>
            <a:picLocks noChangeAspect="1"/>
          </p:cNvPicPr>
          <p:nvPr>
            <p:custDataLst>
              <p:tags r:id="rId3"/>
            </p:custDataLst>
          </p:nvPr>
        </p:nvPicPr>
        <p:blipFill>
          <a:blip r:embed="rId7" cstate="print"/>
          <a:stretch>
            <a:fillRect/>
          </a:stretch>
        </p:blipFill>
        <p:spPr>
          <a:xfrm>
            <a:off x="5257800" y="2514600"/>
            <a:ext cx="1271588" cy="30289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Equivalence Proofs</a:t>
            </a:r>
          </a:p>
        </p:txBody>
      </p:sp>
      <p:sp>
        <p:nvSpPr>
          <p:cNvPr id="8" name="Content Placeholder 7"/>
          <p:cNvSpPr>
            <a:spLocks noGrp="1"/>
          </p:cNvSpPr>
          <p:nvPr>
            <p:ph idx="1"/>
          </p:nvPr>
        </p:nvSpPr>
        <p:spPr/>
        <p:txBody>
          <a:bodyPr/>
          <a:lstStyle/>
          <a:p>
            <a:pPr>
              <a:buNone/>
            </a:pPr>
            <a:r>
              <a:rPr lang="en-US" b="1" dirty="0"/>
              <a:t>Example</a:t>
            </a:r>
            <a:r>
              <a:rPr lang="en-US" dirty="0"/>
              <a:t>: Show that                               </a:t>
            </a:r>
          </a:p>
          <a:p>
            <a:pPr>
              <a:buNone/>
            </a:pPr>
            <a:r>
              <a:rPr lang="en-US" dirty="0"/>
              <a:t>            is a tautology. </a:t>
            </a:r>
          </a:p>
          <a:p>
            <a:pPr>
              <a:buNone/>
            </a:pPr>
            <a:r>
              <a:rPr lang="en-US" b="1" dirty="0"/>
              <a:t>Solution</a:t>
            </a:r>
            <a:r>
              <a:rPr lang="en-US" dirty="0"/>
              <a:t>:</a:t>
            </a:r>
          </a:p>
          <a:p>
            <a:pPr>
              <a:buNone/>
            </a:pPr>
            <a:endParaRPr lang="en-US" dirty="0"/>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33403" y="3428999"/>
            <a:ext cx="8010525" cy="2066925"/>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657600" y="1981200"/>
            <a:ext cx="2700338" cy="38290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Disjunctive Normal Form (</a:t>
            </a:r>
            <a:r>
              <a:rPr lang="en-US" i="1" dirty="0"/>
              <a:t>optional</a:t>
            </a:r>
            <a:r>
              <a:rPr lang="en-US" dirty="0"/>
              <a:t>)</a:t>
            </a:r>
          </a:p>
        </p:txBody>
      </p:sp>
      <p:sp>
        <p:nvSpPr>
          <p:cNvPr id="3" name="Content Placeholder 2"/>
          <p:cNvSpPr>
            <a:spLocks noGrp="1"/>
          </p:cNvSpPr>
          <p:nvPr>
            <p:ph idx="1"/>
          </p:nvPr>
        </p:nvSpPr>
        <p:spPr/>
        <p:txBody>
          <a:bodyPr/>
          <a:lstStyle/>
          <a:p>
            <a:r>
              <a:rPr lang="en-US" dirty="0"/>
              <a:t>A propositional formula is in </a:t>
            </a:r>
            <a:r>
              <a:rPr lang="en-US" i="1" dirty="0">
                <a:solidFill>
                  <a:srgbClr val="FF0000"/>
                </a:solidFill>
              </a:rPr>
              <a:t>disjunctive normal form </a:t>
            </a:r>
            <a:r>
              <a:rPr lang="en-US" dirty="0"/>
              <a:t>if it consists of a disjunction  of (1, … ,</a:t>
            </a:r>
            <a:r>
              <a:rPr lang="en-US" i="1" dirty="0"/>
              <a:t>n</a:t>
            </a:r>
            <a:r>
              <a:rPr lang="en-US" dirty="0"/>
              <a:t>) </a:t>
            </a:r>
            <a:r>
              <a:rPr lang="en-US" dirty="0" err="1"/>
              <a:t>disjuncts</a:t>
            </a:r>
            <a:r>
              <a:rPr lang="en-US" dirty="0"/>
              <a:t> where each </a:t>
            </a:r>
            <a:r>
              <a:rPr lang="en-US" dirty="0" err="1"/>
              <a:t>disjunct</a:t>
            </a:r>
            <a:r>
              <a:rPr lang="en-US" dirty="0"/>
              <a:t> consists of a conjunction of (1, …, </a:t>
            </a:r>
            <a:r>
              <a:rPr lang="en-US" i="1" dirty="0"/>
              <a:t>m</a:t>
            </a:r>
            <a:r>
              <a:rPr lang="en-US" dirty="0"/>
              <a:t>) atomic formulas or the negation of an atomic formula.</a:t>
            </a:r>
          </a:p>
          <a:p>
            <a:pPr lvl="1"/>
            <a:r>
              <a:rPr lang="en-US" dirty="0"/>
              <a:t>Yes</a:t>
            </a:r>
          </a:p>
          <a:p>
            <a:pPr lvl="1"/>
            <a:endParaRPr lang="en-US" dirty="0"/>
          </a:p>
          <a:p>
            <a:pPr lvl="1"/>
            <a:r>
              <a:rPr lang="en-US" dirty="0"/>
              <a:t>No</a:t>
            </a:r>
          </a:p>
          <a:p>
            <a:r>
              <a:rPr lang="en-US" dirty="0"/>
              <a:t>Disjunctive Normal Form is important for the circuit design methods discussed in Chapter 12.</a:t>
            </a:r>
          </a:p>
          <a:p>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2133600" y="4038600"/>
            <a:ext cx="3037523" cy="38290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4876800"/>
            <a:ext cx="1680210" cy="382905"/>
          </a:xfrm>
          <a:prstGeom prst="rect">
            <a:avLst/>
          </a:prstGeom>
        </p:spPr>
      </p:pic>
      <p:sp>
        <p:nvSpPr>
          <p:cNvPr id="4" name="文本框 3"/>
          <p:cNvSpPr txBox="1"/>
          <p:nvPr/>
        </p:nvSpPr>
        <p:spPr>
          <a:xfrm>
            <a:off x="4772025" y="6358890"/>
            <a:ext cx="4143375" cy="398780"/>
          </a:xfrm>
          <a:prstGeom prst="rect">
            <a:avLst/>
          </a:prstGeom>
          <a:noFill/>
        </p:spPr>
        <p:txBody>
          <a:bodyPr wrap="square" rtlCol="0">
            <a:spAutoFit/>
          </a:bodyPr>
          <a:lstStyle/>
          <a:p>
            <a:r>
              <a:rPr lang="en-US" sz="2000" i="1" dirty="0">
                <a:solidFill>
                  <a:srgbClr val="FF0000"/>
                </a:solidFill>
                <a:sym typeface="+mn-ea"/>
              </a:rPr>
              <a:t>disjunctive Normal Form </a:t>
            </a:r>
            <a:r>
              <a:rPr lang="zh-CN" altLang="en-US" sz="2000" dirty="0">
                <a:solidFill>
                  <a:srgbClr val="FF0000"/>
                </a:solidFill>
                <a:sym typeface="+mn-ea"/>
              </a:rPr>
              <a:t>析取范式</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Disjunctive Normal Form (optional)</a:t>
            </a:r>
          </a:p>
        </p:txBody>
      </p:sp>
      <p:sp>
        <p:nvSpPr>
          <p:cNvPr id="3" name="Content Placeholder 2"/>
          <p:cNvSpPr>
            <a:spLocks noGrp="1"/>
          </p:cNvSpPr>
          <p:nvPr>
            <p:ph idx="1"/>
          </p:nvPr>
        </p:nvSpPr>
        <p:spPr/>
        <p:txBody>
          <a:bodyPr>
            <a:normAutofit fontScale="92500"/>
          </a:bodyPr>
          <a:lstStyle/>
          <a:p>
            <a:pPr>
              <a:buNone/>
            </a:pPr>
            <a:r>
              <a:rPr lang="en-US" b="1" dirty="0"/>
              <a:t>   Example</a:t>
            </a:r>
            <a:r>
              <a:rPr lang="en-US" dirty="0"/>
              <a:t>: Show that every compound proposition can be put in disjunctive normal form. </a:t>
            </a:r>
          </a:p>
          <a:p>
            <a:pPr>
              <a:buNone/>
            </a:pPr>
            <a:r>
              <a:rPr lang="en-US" b="1" dirty="0"/>
              <a:t>   Solution</a:t>
            </a:r>
            <a:r>
              <a:rPr lang="en-US" dirty="0"/>
              <a:t>: Construct the truth table for the proposition. Then an equivalent proposition is the disjunction with </a:t>
            </a:r>
            <a:r>
              <a:rPr lang="en-US" i="1" dirty="0"/>
              <a:t>n</a:t>
            </a:r>
            <a:r>
              <a:rPr lang="en-US" dirty="0"/>
              <a:t> </a:t>
            </a:r>
            <a:r>
              <a:rPr lang="en-US" dirty="0" err="1"/>
              <a:t>disjuncts</a:t>
            </a:r>
            <a:r>
              <a:rPr lang="en-US" dirty="0"/>
              <a:t> (where </a:t>
            </a:r>
            <a:r>
              <a:rPr lang="en-US" i="1" dirty="0"/>
              <a:t>n</a:t>
            </a:r>
            <a:r>
              <a:rPr lang="en-US" dirty="0"/>
              <a:t> is the number of rows for which the formula evaluates to </a:t>
            </a:r>
            <a:r>
              <a:rPr lang="en-US" b="1" dirty="0"/>
              <a:t>T)</a:t>
            </a:r>
            <a:r>
              <a:rPr lang="en-US" dirty="0"/>
              <a:t>. Each </a:t>
            </a:r>
            <a:r>
              <a:rPr lang="en-US" dirty="0" err="1"/>
              <a:t>disjunct</a:t>
            </a:r>
            <a:r>
              <a:rPr lang="en-US" dirty="0"/>
              <a:t> has m conjuncts where </a:t>
            </a:r>
            <a:r>
              <a:rPr lang="en-US" i="1" dirty="0"/>
              <a:t>m</a:t>
            </a:r>
            <a:r>
              <a:rPr lang="en-US" dirty="0"/>
              <a:t> is the number of distinct propositional variables. Each conjunct includes the positive form of the propositional variable if the variable is assigned </a:t>
            </a:r>
            <a:r>
              <a:rPr lang="en-US" b="1" dirty="0"/>
              <a:t>T </a:t>
            </a:r>
            <a:r>
              <a:rPr lang="en-US" dirty="0"/>
              <a:t>in that row and the negated form if the variable is assigned </a:t>
            </a:r>
            <a:r>
              <a:rPr lang="en-US" b="1" dirty="0"/>
              <a:t>F</a:t>
            </a:r>
            <a:r>
              <a:rPr lang="en-US" dirty="0"/>
              <a:t> in that row.  This proposition is in disjunctive normal from.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Disjunctive Normal Form (optional)</a:t>
            </a:r>
          </a:p>
        </p:txBody>
      </p:sp>
      <p:sp>
        <p:nvSpPr>
          <p:cNvPr id="3" name="Content Placeholder 2"/>
          <p:cNvSpPr>
            <a:spLocks noGrp="1"/>
          </p:cNvSpPr>
          <p:nvPr>
            <p:ph idx="1"/>
          </p:nvPr>
        </p:nvSpPr>
        <p:spPr/>
        <p:txBody>
          <a:bodyPr/>
          <a:lstStyle/>
          <a:p>
            <a:pPr>
              <a:buNone/>
            </a:pPr>
            <a:r>
              <a:rPr lang="en-US" b="1" dirty="0"/>
              <a:t>  Example</a:t>
            </a:r>
            <a:r>
              <a:rPr lang="en-US" dirty="0"/>
              <a:t>: Find the Disjunctive Normal Form (DNF) of </a:t>
            </a:r>
          </a:p>
          <a:p>
            <a:pPr>
              <a:buNone/>
            </a:pPr>
            <a:r>
              <a:rPr lang="en-US" dirty="0"/>
              <a:t>                        (</a:t>
            </a:r>
            <a:r>
              <a:rPr lang="en-US" i="1" dirty="0" err="1"/>
              <a:t>p</a:t>
            </a:r>
            <a:r>
              <a:rPr lang="en-US" dirty="0" err="1">
                <a:latin typeface="Cambria Math" panose="02040503050406030204"/>
                <a:ea typeface="Cambria Math" panose="02040503050406030204"/>
              </a:rPr>
              <a:t>∨</a:t>
            </a:r>
            <a:r>
              <a:rPr lang="en-US" i="1" dirty="0" err="1">
                <a:latin typeface="Cambria Math" panose="02040503050406030204"/>
                <a:ea typeface="Cambria Math" panose="02040503050406030204"/>
              </a:rPr>
              <a:t>q</a:t>
            </a:r>
            <a:r>
              <a:rPr lang="en-US" dirty="0">
                <a:latin typeface="Cambria Math" panose="02040503050406030204"/>
                <a:ea typeface="Cambria Math" panose="02040503050406030204"/>
              </a:rPr>
              <a:t>)→¬</a:t>
            </a:r>
            <a:r>
              <a:rPr lang="en-US" i="1" dirty="0">
                <a:latin typeface="Cambria Math" panose="02040503050406030204"/>
                <a:ea typeface="Cambria Math" panose="02040503050406030204"/>
              </a:rPr>
              <a:t>r</a:t>
            </a:r>
          </a:p>
          <a:p>
            <a:pPr>
              <a:buNone/>
            </a:pPr>
            <a:endParaRPr lang="en-US" i="1" dirty="0"/>
          </a:p>
          <a:p>
            <a:pPr>
              <a:buNone/>
            </a:pPr>
            <a:r>
              <a:rPr lang="en-US" dirty="0"/>
              <a:t>  </a:t>
            </a:r>
            <a:r>
              <a:rPr lang="en-US" b="1" dirty="0"/>
              <a:t>Solution</a:t>
            </a:r>
            <a:r>
              <a:rPr lang="en-US" dirty="0"/>
              <a:t>: This proposition is true when </a:t>
            </a:r>
            <a:r>
              <a:rPr lang="en-US" i="1" dirty="0"/>
              <a:t>r</a:t>
            </a:r>
            <a:r>
              <a:rPr lang="en-US" dirty="0"/>
              <a:t> is false or when both </a:t>
            </a:r>
            <a:r>
              <a:rPr lang="en-US" i="1" dirty="0"/>
              <a:t>p</a:t>
            </a:r>
            <a:r>
              <a:rPr lang="en-US" dirty="0"/>
              <a:t> and </a:t>
            </a:r>
            <a:r>
              <a:rPr lang="en-US" i="1" dirty="0"/>
              <a:t>q</a:t>
            </a:r>
            <a:r>
              <a:rPr lang="en-US" dirty="0"/>
              <a:t> are false.</a:t>
            </a:r>
          </a:p>
          <a:p>
            <a:pPr>
              <a:buNone/>
            </a:pPr>
            <a:r>
              <a:rPr lang="en-US" dirty="0"/>
              <a:t>                   (</a:t>
            </a:r>
            <a:r>
              <a:rPr lang="en-US" dirty="0">
                <a:latin typeface="Cambria Math" panose="02040503050406030204"/>
                <a:ea typeface="Cambria Math" panose="02040503050406030204"/>
              </a:rPr>
              <a:t>¬ </a:t>
            </a:r>
            <a:r>
              <a:rPr lang="en-US" i="1" dirty="0"/>
              <a:t>p</a:t>
            </a:r>
            <a:r>
              <a:rPr lang="en-US" dirty="0">
                <a:latin typeface="Cambria Math" panose="02040503050406030204"/>
                <a:ea typeface="Cambria Math" panose="02040503050406030204"/>
              </a:rPr>
              <a:t>∧ ¬ </a:t>
            </a:r>
            <a:r>
              <a:rPr lang="en-US" i="1" dirty="0">
                <a:latin typeface="Cambria Math" panose="02040503050406030204"/>
                <a:ea typeface="Cambria Math" panose="02040503050406030204"/>
              </a:rPr>
              <a:t>q</a:t>
            </a:r>
            <a:r>
              <a:rPr lang="en-US" dirty="0">
                <a:latin typeface="Cambria Math" panose="02040503050406030204"/>
                <a:ea typeface="Cambria Math" panose="02040503050406030204"/>
              </a:rPr>
              <a:t>) ∨ ¬</a:t>
            </a:r>
            <a:r>
              <a:rPr lang="en-US" i="1" dirty="0">
                <a:latin typeface="Cambria Math" panose="02040503050406030204"/>
                <a:ea typeface="Cambria Math" panose="02040503050406030204"/>
              </a:rPr>
              <a:t>r</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Conjunctive Normal Form (optional)</a:t>
            </a:r>
          </a:p>
        </p:txBody>
      </p:sp>
      <p:sp>
        <p:nvSpPr>
          <p:cNvPr id="3" name="Content Placeholder 2"/>
          <p:cNvSpPr>
            <a:spLocks noGrp="1"/>
          </p:cNvSpPr>
          <p:nvPr>
            <p:ph idx="1"/>
          </p:nvPr>
        </p:nvSpPr>
        <p:spPr/>
        <p:txBody>
          <a:bodyPr>
            <a:normAutofit lnSpcReduction="10000"/>
          </a:bodyPr>
          <a:lstStyle/>
          <a:p>
            <a:r>
              <a:rPr lang="en-US" dirty="0"/>
              <a:t>A compound proposition is in </a:t>
            </a:r>
            <a:r>
              <a:rPr lang="en-US" i="1" dirty="0">
                <a:solidFill>
                  <a:srgbClr val="FF0000"/>
                </a:solidFill>
              </a:rPr>
              <a:t>Conjunctive Normal Form</a:t>
            </a:r>
            <a:r>
              <a:rPr lang="en-US" i="1" dirty="0"/>
              <a:t> </a:t>
            </a:r>
            <a:r>
              <a:rPr lang="en-US" dirty="0"/>
              <a:t>(CNF) if it is a conjunction of disjunctions.</a:t>
            </a:r>
          </a:p>
          <a:p>
            <a:r>
              <a:rPr lang="en-US" dirty="0"/>
              <a:t>Every proposition can be put in an equivalent CNF.</a:t>
            </a:r>
          </a:p>
          <a:p>
            <a:r>
              <a:rPr lang="en-US" dirty="0"/>
              <a:t>Conjunctive Normal Form (CNF) can be obtained by eliminating implications, moving negation inwards and using the distributive  and associative laws.</a:t>
            </a:r>
          </a:p>
          <a:p>
            <a:r>
              <a:rPr lang="en-US" dirty="0"/>
              <a:t>Important in resolution theorem proving used in artificial Intelligence (AI).</a:t>
            </a:r>
          </a:p>
          <a:p>
            <a:r>
              <a:rPr lang="en-US" dirty="0"/>
              <a:t>A  compound proposition can be put in conjunctive normal form through repeated application of the logical equivalences covered earlier.</a:t>
            </a:r>
          </a:p>
        </p:txBody>
      </p:sp>
      <p:sp>
        <p:nvSpPr>
          <p:cNvPr id="4" name="文本框 3"/>
          <p:cNvSpPr txBox="1"/>
          <p:nvPr/>
        </p:nvSpPr>
        <p:spPr>
          <a:xfrm>
            <a:off x="4721225" y="6358890"/>
            <a:ext cx="4194175" cy="398780"/>
          </a:xfrm>
          <a:prstGeom prst="rect">
            <a:avLst/>
          </a:prstGeom>
          <a:noFill/>
        </p:spPr>
        <p:txBody>
          <a:bodyPr wrap="square" rtlCol="0">
            <a:spAutoFit/>
          </a:bodyPr>
          <a:lstStyle/>
          <a:p>
            <a:r>
              <a:rPr lang="en-US" sz="2000" i="1" dirty="0">
                <a:solidFill>
                  <a:srgbClr val="FF0000"/>
                </a:solidFill>
                <a:sym typeface="+mn-ea"/>
              </a:rPr>
              <a:t>Conjunctive Normal Form </a:t>
            </a:r>
            <a:r>
              <a:rPr lang="zh-CN" altLang="en-US" sz="2000" dirty="0">
                <a:solidFill>
                  <a:srgbClr val="FF0000"/>
                </a:solidFill>
                <a:sym typeface="+mn-ea"/>
              </a:rPr>
              <a:t>合取范式</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Conjunctive Normal Form (optional)</a:t>
            </a:r>
          </a:p>
        </p:txBody>
      </p:sp>
      <p:sp>
        <p:nvSpPr>
          <p:cNvPr id="5" name="Content Placeholder 4"/>
          <p:cNvSpPr>
            <a:spLocks noGrp="1"/>
          </p:cNvSpPr>
          <p:nvPr>
            <p:ph idx="1"/>
          </p:nvPr>
        </p:nvSpPr>
        <p:spPr/>
        <p:txBody>
          <a:bodyPr>
            <a:normAutofit/>
          </a:bodyPr>
          <a:lstStyle/>
          <a:p>
            <a:pPr>
              <a:buNone/>
            </a:pPr>
            <a:r>
              <a:rPr lang="en-US" b="1" dirty="0"/>
              <a:t>  Example</a:t>
            </a:r>
            <a:r>
              <a:rPr lang="en-US" dirty="0"/>
              <a:t>:    Put the following into CNF: </a:t>
            </a:r>
          </a:p>
          <a:p>
            <a:pPr>
              <a:buNone/>
            </a:pPr>
            <a:endParaRPr lang="en-US" dirty="0"/>
          </a:p>
          <a:p>
            <a:pPr>
              <a:buNone/>
            </a:pPr>
            <a:r>
              <a:rPr lang="en-US" b="1" dirty="0"/>
              <a:t>   Solution:</a:t>
            </a:r>
          </a:p>
          <a:p>
            <a:pPr marL="880110" lvl="1" indent="-514350">
              <a:buFont typeface="+mj-lt"/>
              <a:buAutoNum type="arabicPeriod"/>
            </a:pPr>
            <a:r>
              <a:rPr lang="en-US" dirty="0"/>
              <a:t>Eliminate implication signs:</a:t>
            </a:r>
          </a:p>
          <a:p>
            <a:pPr marL="880110" lvl="1" indent="-514350">
              <a:buNone/>
            </a:pPr>
            <a:endParaRPr lang="en-US" dirty="0"/>
          </a:p>
          <a:p>
            <a:pPr marL="880110" lvl="1" indent="-514350">
              <a:buFont typeface="+mj-lt"/>
              <a:buAutoNum type="arabicPeriod" startAt="2"/>
            </a:pPr>
            <a:r>
              <a:rPr lang="en-US" dirty="0"/>
              <a:t>Move negation inwards; eliminate double negation:</a:t>
            </a:r>
          </a:p>
          <a:p>
            <a:pPr marL="880110" lvl="1" indent="-514350">
              <a:buNone/>
            </a:pPr>
            <a:endParaRPr lang="en-US" dirty="0"/>
          </a:p>
          <a:p>
            <a:pPr marL="880110" lvl="1" indent="-514350">
              <a:buFont typeface="+mj-lt"/>
              <a:buAutoNum type="arabicPeriod" startAt="3"/>
            </a:pPr>
            <a:r>
              <a:rPr lang="en-US" dirty="0"/>
              <a:t>Convert to CNF using associative/distributive laws</a:t>
            </a:r>
          </a:p>
          <a:p>
            <a:pPr marL="514350" indent="-514350">
              <a:buNone/>
            </a:pPr>
            <a:endParaRPr lang="en-US" dirty="0"/>
          </a:p>
        </p:txBody>
      </p:sp>
      <p:pic>
        <p:nvPicPr>
          <p:cNvPr id="6" name="Content Placeholder 3" descr="addin_tmp.png"/>
          <p:cNvPicPr>
            <a:picLocks noChangeAspect="1"/>
          </p:cNvPicPr>
          <p:nvPr>
            <p:custDataLst>
              <p:tags r:id="rId1"/>
            </p:custDataLst>
          </p:nvPr>
        </p:nvPicPr>
        <p:blipFill>
          <a:blip r:embed="rId6" cstate="print"/>
          <a:stretch>
            <a:fillRect/>
          </a:stretch>
        </p:blipFill>
        <p:spPr>
          <a:xfrm>
            <a:off x="4114800" y="2362200"/>
            <a:ext cx="3137535" cy="382905"/>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2590800" y="3810000"/>
            <a:ext cx="3306128" cy="38290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2362200" y="4724400"/>
            <a:ext cx="3037523" cy="38290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2362200" y="5715000"/>
            <a:ext cx="4506278" cy="3829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Goals of a Course in Discrete Mathematics </a:t>
            </a:r>
          </a:p>
        </p:txBody>
      </p:sp>
      <p:sp>
        <p:nvSpPr>
          <p:cNvPr id="3" name="Content Placeholder 2"/>
          <p:cNvSpPr>
            <a:spLocks noGrp="1"/>
          </p:cNvSpPr>
          <p:nvPr>
            <p:ph idx="1"/>
          </p:nvPr>
        </p:nvSpPr>
        <p:spPr/>
        <p:txBody>
          <a:bodyPr>
            <a:normAutofit fontScale="85000" lnSpcReduction="10000"/>
          </a:bodyPr>
          <a:lstStyle/>
          <a:p>
            <a:r>
              <a:rPr lang="en-US" b="1" dirty="0"/>
              <a:t>Algorithmic Thinking</a:t>
            </a:r>
            <a:r>
              <a:rPr lang="en-US" dirty="0"/>
              <a:t>: One way to solve many problems is to specify an algorithm. An algorithm is a sequence of steps that can be followed to solve any instance of a particular problem. Algorithmic thinking involves specifying algorithms, analyzing the memory and time required by an execution of the algorithm, and verifying that the algorithm will produce the correct answer. </a:t>
            </a:r>
          </a:p>
          <a:p>
            <a:r>
              <a:rPr lang="en-US" b="1" dirty="0"/>
              <a:t>Applications and Modeling</a:t>
            </a:r>
            <a:r>
              <a:rPr lang="en-US" dirty="0"/>
              <a:t>: It is important to appreciate and understand the wide range of applications of the topics in discrete mathematics and develop the ability to develop new models in various domains. Concepts from discrete mathematics  have not only been used to address problems in computing, but have been applied to solve problems in many areas such as chemistry, biology, linguistics, geography, business, etc. </a:t>
            </a:r>
          </a:p>
        </p:txBody>
      </p:sp>
    </p:spTree>
    <p:extLst>
      <p:ext uri="{BB962C8B-B14F-4D97-AF65-F5344CB8AC3E}">
        <p14:creationId xmlns:p14="http://schemas.microsoft.com/office/powerpoint/2010/main" val="90006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Discrete Mathematics is a Gateway Course</a:t>
            </a:r>
          </a:p>
        </p:txBody>
      </p:sp>
      <p:sp>
        <p:nvSpPr>
          <p:cNvPr id="3" name="Content Placeholder 2"/>
          <p:cNvSpPr>
            <a:spLocks noGrp="1"/>
          </p:cNvSpPr>
          <p:nvPr>
            <p:ph idx="1"/>
          </p:nvPr>
        </p:nvSpPr>
        <p:spPr/>
        <p:txBody>
          <a:bodyPr>
            <a:normAutofit fontScale="92500" lnSpcReduction="20000"/>
          </a:bodyPr>
          <a:lstStyle/>
          <a:p>
            <a:r>
              <a:rPr lang="en-US" dirty="0"/>
              <a:t>Topics in discrete mathematics will be important in many courses that you will take in the future:</a:t>
            </a:r>
          </a:p>
          <a:p>
            <a:pPr lvl="1"/>
            <a:r>
              <a:rPr lang="en-US" b="1" dirty="0"/>
              <a:t>Computer Science</a:t>
            </a:r>
            <a:r>
              <a:rPr lang="en-US" dirty="0"/>
              <a:t>: Computer Architecture, Data Structures, Algorithms, Programming Languages, Compilers, Computer Security, Databases, Artificial Intelligence, Networking, Graphics, Game Design, Theory of Computation, ……</a:t>
            </a:r>
          </a:p>
          <a:p>
            <a:pPr lvl="1"/>
            <a:r>
              <a:rPr lang="en-US" b="1" dirty="0"/>
              <a:t>Mathematics</a:t>
            </a:r>
            <a:r>
              <a:rPr lang="en-US" dirty="0"/>
              <a:t>: Logic, Set Theory, Probability, Number Theory, Abstract Algebra, </a:t>
            </a:r>
            <a:r>
              <a:rPr lang="en-US" dirty="0" err="1"/>
              <a:t>Combinatorics</a:t>
            </a:r>
            <a:r>
              <a:rPr lang="en-US" dirty="0"/>
              <a:t>, Graph Theory, Game Theory, Network Optimization, …</a:t>
            </a:r>
          </a:p>
          <a:p>
            <a:pPr lvl="2"/>
            <a:r>
              <a:rPr lang="en-US" dirty="0"/>
              <a:t>The concepts learned will also be helpful in continuous areas of mathematics.</a:t>
            </a:r>
          </a:p>
          <a:p>
            <a:pPr lvl="1"/>
            <a:r>
              <a:rPr lang="en-US" b="1" dirty="0"/>
              <a:t>Other Disciplines</a:t>
            </a:r>
            <a:r>
              <a:rPr lang="en-US" dirty="0"/>
              <a:t>: You may find concepts learned here useful in courses in philosophy, economics, linguistics, and other departments.</a:t>
            </a:r>
          </a:p>
        </p:txBody>
      </p:sp>
    </p:spTree>
    <p:extLst>
      <p:ext uri="{BB962C8B-B14F-4D97-AF65-F5344CB8AC3E}">
        <p14:creationId xmlns:p14="http://schemas.microsoft.com/office/powerpoint/2010/main" val="484049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E3BC-D75C-0441-98EF-8C6B74EC94A0}"/>
              </a:ext>
            </a:extLst>
          </p:cNvPr>
          <p:cNvSpPr>
            <a:spLocks noGrp="1"/>
          </p:cNvSpPr>
          <p:nvPr>
            <p:ph type="title"/>
          </p:nvPr>
        </p:nvSpPr>
        <p:spPr/>
        <p:txBody>
          <a:bodyPr/>
          <a:lstStyle/>
          <a:p>
            <a:r>
              <a:rPr lang="en-US" altLang="zh-CN" dirty="0"/>
              <a:t>Textbook</a:t>
            </a:r>
            <a:endParaRPr lang="en-US" dirty="0"/>
          </a:p>
        </p:txBody>
      </p:sp>
      <p:pic>
        <p:nvPicPr>
          <p:cNvPr id="5" name="Content Placeholder 4">
            <a:extLst>
              <a:ext uri="{FF2B5EF4-FFF2-40B4-BE49-F238E27FC236}">
                <a16:creationId xmlns:a16="http://schemas.microsoft.com/office/drawing/2014/main" id="{87A9E737-3126-8A43-A5E6-071E9D5B5F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286000"/>
            <a:ext cx="3642518" cy="3642518"/>
          </a:xfrm>
        </p:spPr>
      </p:pic>
      <p:pic>
        <p:nvPicPr>
          <p:cNvPr id="7" name="Picture 6">
            <a:extLst>
              <a:ext uri="{FF2B5EF4-FFF2-40B4-BE49-F238E27FC236}">
                <a16:creationId xmlns:a16="http://schemas.microsoft.com/office/drawing/2014/main" id="{4F1B6269-1637-264F-B24B-F3C364C58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50" y="2202259"/>
            <a:ext cx="3810000" cy="3810000"/>
          </a:xfrm>
          <a:prstGeom prst="rect">
            <a:avLst/>
          </a:prstGeom>
        </p:spPr>
      </p:pic>
    </p:spTree>
    <p:extLst>
      <p:ext uri="{BB962C8B-B14F-4D97-AF65-F5344CB8AC3E}">
        <p14:creationId xmlns:p14="http://schemas.microsoft.com/office/powerpoint/2010/main" val="163545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585F-636F-614F-A266-8AFED2D72FF0}"/>
              </a:ext>
            </a:extLst>
          </p:cNvPr>
          <p:cNvSpPr>
            <a:spLocks noGrp="1"/>
          </p:cNvSpPr>
          <p:nvPr>
            <p:ph type="title"/>
          </p:nvPr>
        </p:nvSpPr>
        <p:spPr/>
        <p:txBody>
          <a:bodyPr/>
          <a:lstStyle/>
          <a:p>
            <a:r>
              <a:rPr lang="en-US" dirty="0"/>
              <a:t>I</a:t>
            </a:r>
            <a:r>
              <a:rPr lang="en-US" altLang="zh-CN" dirty="0"/>
              <a:t>nstructors</a:t>
            </a:r>
            <a:endParaRPr lang="en-US" dirty="0"/>
          </a:p>
        </p:txBody>
      </p:sp>
      <p:pic>
        <p:nvPicPr>
          <p:cNvPr id="4" name="Picture 3">
            <a:extLst>
              <a:ext uri="{FF2B5EF4-FFF2-40B4-BE49-F238E27FC236}">
                <a16:creationId xmlns:a16="http://schemas.microsoft.com/office/drawing/2014/main" id="{17476A36-349B-8E44-8C31-1E2F33FE4D4A}"/>
              </a:ext>
            </a:extLst>
          </p:cNvPr>
          <p:cNvPicPr>
            <a:picLocks noChangeAspect="1"/>
          </p:cNvPicPr>
          <p:nvPr/>
        </p:nvPicPr>
        <p:blipFill>
          <a:blip r:embed="rId2"/>
          <a:stretch>
            <a:fillRect/>
          </a:stretch>
        </p:blipFill>
        <p:spPr>
          <a:xfrm>
            <a:off x="1618492" y="2177373"/>
            <a:ext cx="1010753" cy="1438795"/>
          </a:xfrm>
          <a:prstGeom prst="rect">
            <a:avLst/>
          </a:prstGeom>
          <a:ln>
            <a:solidFill>
              <a:schemeClr val="tx1"/>
            </a:solidFill>
          </a:ln>
        </p:spPr>
      </p:pic>
      <p:pic>
        <p:nvPicPr>
          <p:cNvPr id="5" name="Picture 4">
            <a:extLst>
              <a:ext uri="{FF2B5EF4-FFF2-40B4-BE49-F238E27FC236}">
                <a16:creationId xmlns:a16="http://schemas.microsoft.com/office/drawing/2014/main" id="{C830BBBA-925A-9349-B8A6-1DA8427FDAFC}"/>
              </a:ext>
            </a:extLst>
          </p:cNvPr>
          <p:cNvPicPr>
            <a:picLocks noChangeAspect="1"/>
          </p:cNvPicPr>
          <p:nvPr/>
        </p:nvPicPr>
        <p:blipFill>
          <a:blip r:embed="rId3"/>
          <a:stretch>
            <a:fillRect/>
          </a:stretch>
        </p:blipFill>
        <p:spPr>
          <a:xfrm>
            <a:off x="4776634" y="2197694"/>
            <a:ext cx="1118336" cy="1405059"/>
          </a:xfrm>
          <a:prstGeom prst="rect">
            <a:avLst/>
          </a:prstGeom>
          <a:ln>
            <a:solidFill>
              <a:schemeClr val="tx1"/>
            </a:solidFill>
          </a:ln>
        </p:spPr>
      </p:pic>
      <p:pic>
        <p:nvPicPr>
          <p:cNvPr id="6" name="Picture 5">
            <a:extLst>
              <a:ext uri="{FF2B5EF4-FFF2-40B4-BE49-F238E27FC236}">
                <a16:creationId xmlns:a16="http://schemas.microsoft.com/office/drawing/2014/main" id="{31BBD3D9-206A-F443-BA95-8E9512B85E0E}"/>
              </a:ext>
            </a:extLst>
          </p:cNvPr>
          <p:cNvPicPr>
            <a:picLocks noChangeAspect="1"/>
          </p:cNvPicPr>
          <p:nvPr/>
        </p:nvPicPr>
        <p:blipFill>
          <a:blip r:embed="rId4"/>
          <a:stretch>
            <a:fillRect/>
          </a:stretch>
        </p:blipFill>
        <p:spPr>
          <a:xfrm>
            <a:off x="3124200" y="2177374"/>
            <a:ext cx="1009650" cy="1413510"/>
          </a:xfrm>
          <a:prstGeom prst="rect">
            <a:avLst/>
          </a:prstGeom>
          <a:ln>
            <a:solidFill>
              <a:schemeClr val="tx1"/>
            </a:solidFill>
          </a:ln>
        </p:spPr>
      </p:pic>
      <p:pic>
        <p:nvPicPr>
          <p:cNvPr id="7" name="Picture 6">
            <a:extLst>
              <a:ext uri="{FF2B5EF4-FFF2-40B4-BE49-F238E27FC236}">
                <a16:creationId xmlns:a16="http://schemas.microsoft.com/office/drawing/2014/main" id="{7F525519-0204-9D4B-A882-BE4549D478BD}"/>
              </a:ext>
            </a:extLst>
          </p:cNvPr>
          <p:cNvPicPr>
            <a:picLocks noChangeAspect="1"/>
          </p:cNvPicPr>
          <p:nvPr/>
        </p:nvPicPr>
        <p:blipFill>
          <a:blip r:embed="rId5"/>
          <a:stretch>
            <a:fillRect/>
          </a:stretch>
        </p:blipFill>
        <p:spPr>
          <a:xfrm>
            <a:off x="6400799" y="2204875"/>
            <a:ext cx="1120775" cy="1441774"/>
          </a:xfrm>
          <a:prstGeom prst="rect">
            <a:avLst/>
          </a:prstGeom>
          <a:ln>
            <a:solidFill>
              <a:schemeClr val="tx1"/>
            </a:solidFill>
          </a:ln>
        </p:spPr>
      </p:pic>
      <p:pic>
        <p:nvPicPr>
          <p:cNvPr id="8" name="Picture 7">
            <a:extLst>
              <a:ext uri="{FF2B5EF4-FFF2-40B4-BE49-F238E27FC236}">
                <a16:creationId xmlns:a16="http://schemas.microsoft.com/office/drawing/2014/main" id="{198D55F6-91D3-FE45-B6CF-B8F08352AF62}"/>
              </a:ext>
            </a:extLst>
          </p:cNvPr>
          <p:cNvPicPr>
            <a:picLocks noChangeAspect="1"/>
          </p:cNvPicPr>
          <p:nvPr/>
        </p:nvPicPr>
        <p:blipFill>
          <a:blip r:embed="rId6"/>
          <a:stretch>
            <a:fillRect/>
          </a:stretch>
        </p:blipFill>
        <p:spPr>
          <a:xfrm>
            <a:off x="3967705" y="4135120"/>
            <a:ext cx="1076170" cy="1509692"/>
          </a:xfrm>
          <a:prstGeom prst="rect">
            <a:avLst/>
          </a:prstGeom>
          <a:ln>
            <a:solidFill>
              <a:schemeClr val="tx1"/>
            </a:solidFill>
          </a:ln>
        </p:spPr>
      </p:pic>
      <p:pic>
        <p:nvPicPr>
          <p:cNvPr id="9" name="Picture 8">
            <a:extLst>
              <a:ext uri="{FF2B5EF4-FFF2-40B4-BE49-F238E27FC236}">
                <a16:creationId xmlns:a16="http://schemas.microsoft.com/office/drawing/2014/main" id="{F67A02AF-083A-3548-879D-4B7085A7DF3B}"/>
              </a:ext>
            </a:extLst>
          </p:cNvPr>
          <p:cNvPicPr>
            <a:picLocks noChangeAspect="1"/>
          </p:cNvPicPr>
          <p:nvPr/>
        </p:nvPicPr>
        <p:blipFill>
          <a:blip r:embed="rId7"/>
          <a:stretch>
            <a:fillRect/>
          </a:stretch>
        </p:blipFill>
        <p:spPr>
          <a:xfrm>
            <a:off x="2209800" y="4130040"/>
            <a:ext cx="1135753" cy="1499194"/>
          </a:xfrm>
          <a:prstGeom prst="rect">
            <a:avLst/>
          </a:prstGeom>
          <a:ln>
            <a:solidFill>
              <a:schemeClr val="tx1"/>
            </a:solidFill>
          </a:ln>
        </p:spPr>
      </p:pic>
      <p:pic>
        <p:nvPicPr>
          <p:cNvPr id="10" name="Picture 9">
            <a:extLst>
              <a:ext uri="{FF2B5EF4-FFF2-40B4-BE49-F238E27FC236}">
                <a16:creationId xmlns:a16="http://schemas.microsoft.com/office/drawing/2014/main" id="{0C52AE43-A5C3-B34D-B5EB-E0F971BD7AE6}"/>
              </a:ext>
            </a:extLst>
          </p:cNvPr>
          <p:cNvPicPr>
            <a:picLocks noChangeAspect="1"/>
          </p:cNvPicPr>
          <p:nvPr/>
        </p:nvPicPr>
        <p:blipFill>
          <a:blip r:embed="rId8"/>
          <a:stretch>
            <a:fillRect/>
          </a:stretch>
        </p:blipFill>
        <p:spPr>
          <a:xfrm>
            <a:off x="5562600" y="4137201"/>
            <a:ext cx="1063652" cy="1507612"/>
          </a:xfrm>
          <a:prstGeom prst="rect">
            <a:avLst/>
          </a:prstGeom>
          <a:ln>
            <a:solidFill>
              <a:schemeClr val="tx1"/>
            </a:solidFill>
          </a:ln>
        </p:spPr>
      </p:pic>
      <p:sp>
        <p:nvSpPr>
          <p:cNvPr id="11" name="TextBox 10">
            <a:extLst>
              <a:ext uri="{FF2B5EF4-FFF2-40B4-BE49-F238E27FC236}">
                <a16:creationId xmlns:a16="http://schemas.microsoft.com/office/drawing/2014/main" id="{75F10D64-B30C-A042-928F-B81B4240CDD6}"/>
              </a:ext>
            </a:extLst>
          </p:cNvPr>
          <p:cNvSpPr txBox="1"/>
          <p:nvPr/>
        </p:nvSpPr>
        <p:spPr>
          <a:xfrm>
            <a:off x="1406252" y="3694192"/>
            <a:ext cx="1248394" cy="369332"/>
          </a:xfrm>
          <a:prstGeom prst="rect">
            <a:avLst/>
          </a:prstGeom>
          <a:noFill/>
        </p:spPr>
        <p:txBody>
          <a:bodyPr wrap="square" rtlCol="0">
            <a:spAutoFit/>
          </a:bodyPr>
          <a:lstStyle/>
          <a:p>
            <a:r>
              <a:rPr lang="en-US" dirty="0">
                <a:latin typeface="Times" pitchFamily="2" charset="0"/>
                <a:ea typeface="SimHei" panose="02010609060101010101" pitchFamily="49" charset="-122"/>
              </a:rPr>
              <a:t>Qiao Xiang</a:t>
            </a:r>
          </a:p>
        </p:txBody>
      </p:sp>
      <p:sp>
        <p:nvSpPr>
          <p:cNvPr id="12" name="TextBox 11">
            <a:extLst>
              <a:ext uri="{FF2B5EF4-FFF2-40B4-BE49-F238E27FC236}">
                <a16:creationId xmlns:a16="http://schemas.microsoft.com/office/drawing/2014/main" id="{1831C3CE-0974-9846-ACCE-20B17BD416A4}"/>
              </a:ext>
            </a:extLst>
          </p:cNvPr>
          <p:cNvSpPr txBox="1"/>
          <p:nvPr/>
        </p:nvSpPr>
        <p:spPr>
          <a:xfrm>
            <a:off x="2772596" y="3700304"/>
            <a:ext cx="1771806" cy="369332"/>
          </a:xfrm>
          <a:prstGeom prst="rect">
            <a:avLst/>
          </a:prstGeom>
          <a:noFill/>
        </p:spPr>
        <p:txBody>
          <a:bodyPr wrap="square" rtlCol="0">
            <a:spAutoFit/>
          </a:bodyPr>
          <a:lstStyle/>
          <a:p>
            <a:r>
              <a:rPr lang="en-US" dirty="0" err="1">
                <a:latin typeface="Times" pitchFamily="2" charset="0"/>
                <a:ea typeface="SimHei" panose="02010609060101010101" pitchFamily="49" charset="-122"/>
              </a:rPr>
              <a:t>Congming</a:t>
            </a:r>
            <a:r>
              <a:rPr lang="en-US" dirty="0">
                <a:latin typeface="Times" pitchFamily="2" charset="0"/>
                <a:ea typeface="SimHei" panose="02010609060101010101" pitchFamily="49" charset="-122"/>
              </a:rPr>
              <a:t> Gao</a:t>
            </a:r>
          </a:p>
        </p:txBody>
      </p:sp>
      <p:sp>
        <p:nvSpPr>
          <p:cNvPr id="13" name="TextBox 12">
            <a:extLst>
              <a:ext uri="{FF2B5EF4-FFF2-40B4-BE49-F238E27FC236}">
                <a16:creationId xmlns:a16="http://schemas.microsoft.com/office/drawing/2014/main" id="{7F3564CB-2B02-9049-A45B-8BC132347906}"/>
              </a:ext>
            </a:extLst>
          </p:cNvPr>
          <p:cNvSpPr txBox="1"/>
          <p:nvPr/>
        </p:nvSpPr>
        <p:spPr>
          <a:xfrm>
            <a:off x="4583813" y="3694192"/>
            <a:ext cx="1536795" cy="369332"/>
          </a:xfrm>
          <a:prstGeom prst="rect">
            <a:avLst/>
          </a:prstGeom>
          <a:noFill/>
        </p:spPr>
        <p:txBody>
          <a:bodyPr wrap="square" rtlCol="0">
            <a:spAutoFit/>
          </a:bodyPr>
          <a:lstStyle/>
          <a:p>
            <a:r>
              <a:rPr lang="en-US" dirty="0" err="1">
                <a:latin typeface="Times" pitchFamily="2" charset="0"/>
                <a:ea typeface="SimHei" panose="02010609060101010101" pitchFamily="49" charset="-122"/>
              </a:rPr>
              <a:t>Zhirong</a:t>
            </a:r>
            <a:r>
              <a:rPr lang="en-US" dirty="0">
                <a:latin typeface="Times" pitchFamily="2" charset="0"/>
                <a:ea typeface="SimHei" panose="02010609060101010101" pitchFamily="49" charset="-122"/>
              </a:rPr>
              <a:t> Shen</a:t>
            </a:r>
          </a:p>
        </p:txBody>
      </p:sp>
      <p:sp>
        <p:nvSpPr>
          <p:cNvPr id="14" name="TextBox 13">
            <a:extLst>
              <a:ext uri="{FF2B5EF4-FFF2-40B4-BE49-F238E27FC236}">
                <a16:creationId xmlns:a16="http://schemas.microsoft.com/office/drawing/2014/main" id="{FCE5D4ED-E9FF-A840-9D1E-74015995F017}"/>
              </a:ext>
            </a:extLst>
          </p:cNvPr>
          <p:cNvSpPr txBox="1"/>
          <p:nvPr/>
        </p:nvSpPr>
        <p:spPr>
          <a:xfrm>
            <a:off x="6260789" y="3657600"/>
            <a:ext cx="1359211" cy="369332"/>
          </a:xfrm>
          <a:prstGeom prst="rect">
            <a:avLst/>
          </a:prstGeom>
          <a:noFill/>
        </p:spPr>
        <p:txBody>
          <a:bodyPr wrap="square" rtlCol="0">
            <a:spAutoFit/>
          </a:bodyPr>
          <a:lstStyle/>
          <a:p>
            <a:r>
              <a:rPr lang="en-US" dirty="0" err="1">
                <a:latin typeface="Times" pitchFamily="2" charset="0"/>
                <a:ea typeface="SimHei" panose="02010609060101010101" pitchFamily="49" charset="-122"/>
              </a:rPr>
              <a:t>Yaobin</a:t>
            </a:r>
            <a:r>
              <a:rPr lang="en-US" dirty="0">
                <a:latin typeface="Times" pitchFamily="2" charset="0"/>
                <a:ea typeface="SimHei" panose="02010609060101010101" pitchFamily="49" charset="-122"/>
              </a:rPr>
              <a:t> Shen</a:t>
            </a:r>
          </a:p>
        </p:txBody>
      </p:sp>
      <p:sp>
        <p:nvSpPr>
          <p:cNvPr id="15" name="TextBox 14">
            <a:extLst>
              <a:ext uri="{FF2B5EF4-FFF2-40B4-BE49-F238E27FC236}">
                <a16:creationId xmlns:a16="http://schemas.microsoft.com/office/drawing/2014/main" id="{3CCC06C7-2893-E247-8C08-339149FA215C}"/>
              </a:ext>
            </a:extLst>
          </p:cNvPr>
          <p:cNvSpPr txBox="1"/>
          <p:nvPr/>
        </p:nvSpPr>
        <p:spPr>
          <a:xfrm>
            <a:off x="2056095" y="5738186"/>
            <a:ext cx="1433001" cy="369332"/>
          </a:xfrm>
          <a:prstGeom prst="rect">
            <a:avLst/>
          </a:prstGeom>
          <a:noFill/>
        </p:spPr>
        <p:txBody>
          <a:bodyPr wrap="square" rtlCol="0">
            <a:spAutoFit/>
          </a:bodyPr>
          <a:lstStyle/>
          <a:p>
            <a:r>
              <a:rPr lang="en-US" dirty="0" err="1">
                <a:latin typeface="Times" pitchFamily="2" charset="0"/>
                <a:ea typeface="SimHei" panose="02010609060101010101" pitchFamily="49" charset="-122"/>
              </a:rPr>
              <a:t>Xiaoli</a:t>
            </a:r>
            <a:r>
              <a:rPr lang="en-US" dirty="0">
                <a:latin typeface="Times" pitchFamily="2" charset="0"/>
                <a:ea typeface="SimHei" panose="02010609060101010101" pitchFamily="49" charset="-122"/>
              </a:rPr>
              <a:t> Wang</a:t>
            </a:r>
          </a:p>
        </p:txBody>
      </p:sp>
      <p:sp>
        <p:nvSpPr>
          <p:cNvPr id="16" name="TextBox 15">
            <a:extLst>
              <a:ext uri="{FF2B5EF4-FFF2-40B4-BE49-F238E27FC236}">
                <a16:creationId xmlns:a16="http://schemas.microsoft.com/office/drawing/2014/main" id="{3D51FF7E-D3B9-6E4A-8820-0C27EB687B06}"/>
              </a:ext>
            </a:extLst>
          </p:cNvPr>
          <p:cNvSpPr txBox="1"/>
          <p:nvPr/>
        </p:nvSpPr>
        <p:spPr>
          <a:xfrm>
            <a:off x="3789289" y="5738186"/>
            <a:ext cx="1433001" cy="369332"/>
          </a:xfrm>
          <a:prstGeom prst="rect">
            <a:avLst/>
          </a:prstGeom>
          <a:noFill/>
        </p:spPr>
        <p:txBody>
          <a:bodyPr wrap="square" rtlCol="0">
            <a:spAutoFit/>
          </a:bodyPr>
          <a:lstStyle/>
          <a:p>
            <a:r>
              <a:rPr lang="en-US" dirty="0" err="1">
                <a:latin typeface="Times" pitchFamily="2" charset="0"/>
                <a:ea typeface="SimHei" panose="02010609060101010101" pitchFamily="49" charset="-122"/>
              </a:rPr>
              <a:t>Rongxin</a:t>
            </a:r>
            <a:r>
              <a:rPr lang="en-US" dirty="0">
                <a:latin typeface="Times" pitchFamily="2" charset="0"/>
                <a:ea typeface="SimHei" panose="02010609060101010101" pitchFamily="49" charset="-122"/>
              </a:rPr>
              <a:t> Wu</a:t>
            </a:r>
          </a:p>
        </p:txBody>
      </p:sp>
      <p:sp>
        <p:nvSpPr>
          <p:cNvPr id="17" name="TextBox 16">
            <a:extLst>
              <a:ext uri="{FF2B5EF4-FFF2-40B4-BE49-F238E27FC236}">
                <a16:creationId xmlns:a16="http://schemas.microsoft.com/office/drawing/2014/main" id="{ED561BF9-E2BF-FA40-8DA0-022C25EA5157}"/>
              </a:ext>
            </a:extLst>
          </p:cNvPr>
          <p:cNvSpPr txBox="1"/>
          <p:nvPr/>
        </p:nvSpPr>
        <p:spPr>
          <a:xfrm>
            <a:off x="5404107" y="5738186"/>
            <a:ext cx="1433001" cy="369332"/>
          </a:xfrm>
          <a:prstGeom prst="rect">
            <a:avLst/>
          </a:prstGeom>
          <a:noFill/>
        </p:spPr>
        <p:txBody>
          <a:bodyPr wrap="square" rtlCol="0">
            <a:spAutoFit/>
          </a:bodyPr>
          <a:lstStyle/>
          <a:p>
            <a:pPr algn="ctr"/>
            <a:r>
              <a:rPr lang="en-US" dirty="0">
                <a:latin typeface="Times" pitchFamily="2" charset="0"/>
                <a:ea typeface="SimHei" panose="02010609060101010101" pitchFamily="49" charset="-122"/>
              </a:rPr>
              <a:t>Lu Tang</a:t>
            </a:r>
          </a:p>
        </p:txBody>
      </p:sp>
    </p:spTree>
    <p:extLst>
      <p:ext uri="{BB962C8B-B14F-4D97-AF65-F5344CB8AC3E}">
        <p14:creationId xmlns:p14="http://schemas.microsoft.com/office/powerpoint/2010/main" val="11611157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equiv p$&#10;&#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neg p) \equiv p$&#10;&#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p  \equiv T$&#10;&#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p\equiv F$&#10;&#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equiv q \vee p$&#10;&#10;&#10;\end{document}"/>
  <p:tag name="IGUANATEXSIZE" val="3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equiv q \wedge p$&#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vee r \equiv p \vee (q \vee r)$&#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wedge r \equiv p \wedge (q \wedge r)$&#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wedge r)) \equiv (p \vee q) \wedge (p \vee r)$&#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vee r)) \equiv (p \wedge q) \vee (p \wedge r)$&#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wedge q) \equiv p$&#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 \equiv p$&#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B$&#10;&#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A_1$&#10;&#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 \equiv B$&#10;&#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vdots&#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neg(p \vee(\neg p \wedge q))$ &amp; $\equiv$ &amp; $\neg p \wedge \neg(\neg p \wedge q) $ &amp; by the second De Morgan law \\&#10;&amp; $\equiv$ &amp; $\neg p \wedge [\neg(\neg p) \vee \neg q]$ &amp; by the first De Morgan law\\&#10;&amp; $\equiv$ &amp; $\neg p \wedge (p \vee \neg q)$ &amp;  by the double negation law\\&#10;&amp; $\equiv$ &amp; $(\neg p \wedge p) \vee (\neg p \wedge \neg q)$ &amp; by the second distributive law\\&#10;&amp; $\equiv$ &amp; $F \vee (\neg p \wedge \neg q) $ &amp; because $ \neg p \wedge p \equiv F$\\&#10;&amp; $\equiv$ &amp; $(\neg p \wedge \neg q) \vee F$ &amp; by the commutative law\\&#10;&amp;&amp;&amp; for disjunction\\&#10;&amp; $\equiv$ &amp; $(\neg p \wedge \neg q)$ &amp; by the identity law for {\bf F}&#10;\end{tabular}&#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p \vee (\neg p \wedge q))$&#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 p \wedge \neg q$&#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p \wedge q) \rightarrow (p \vee q)$ &amp; $\equiv$ &amp; $\neg (p \wedge q) \vee (p \vee q) $ &amp; by truth table for $\rightarrow$ \\&#10;&amp; $\equiv$ &amp; $(\neg p \vee \neg q) \vee (p \vee q)$ &amp; by the first De Morgan law\\&#10;&amp; $\equiv$ &amp; $(\neg p \vee p) \vee (\neg q \vee q)$ &amp; by associative and\\&#10;&amp;&amp;&amp; commutative laws\\&#10;&amp;&amp;&amp; laws for disjunction\\&#10;&amp; $\equiv$ &amp; $T \vee T $ &amp; by truth tables\\&#10;&amp; $\equiv$ &amp; $T$ &amp; by the domination law\\&#10;&#10;\end{tabular}&#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wedge q)  \equiv \neg p \vee \neg q$&#10;&#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p \wedge q)\rightarrow (p \vee q)$&#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q) \vee (\neg p \vee q)$&#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p \rightarrow q) \vee (r \rightarrow p)$&#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neg p \vee q) \vee (\neg r \vee p)$&#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wedge \neg q) \vee (\neg r \vee p)$&#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vee \neg r \vee p) \wedge (\neg q \vee \neg r \vee p)$&#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vee q)  \equiv \neg p \wedge \neg q$&#10;&#10;&#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T \equiv p$&#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F \equiv p$&#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T \equiv T$&#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F \equiv F$&#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equiv p$&#10;&#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226</TotalTime>
  <Words>4226</Words>
  <Application>Microsoft Macintosh PowerPoint</Application>
  <PresentationFormat>On-screen Show (4:3)</PresentationFormat>
  <Paragraphs>737</Paragraphs>
  <Slides>59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Calibri</vt:lpstr>
      <vt:lpstr>Cambria Math</vt:lpstr>
      <vt:lpstr>Microsoft YaHei</vt:lpstr>
      <vt:lpstr>隶书</vt:lpstr>
      <vt:lpstr>Wingdings 2</vt:lpstr>
      <vt:lpstr>宋体</vt:lpstr>
      <vt:lpstr>Arial</vt:lpstr>
      <vt:lpstr>Constantia</vt:lpstr>
      <vt:lpstr>Symbol</vt:lpstr>
      <vt:lpstr>SimHei</vt:lpstr>
      <vt:lpstr>Times</vt:lpstr>
      <vt:lpstr>Flow</vt:lpstr>
      <vt:lpstr>Discrete Mathematics and Its Applications</vt:lpstr>
      <vt:lpstr>What is Discrete Mathematics?</vt:lpstr>
      <vt:lpstr>Kinds of Problems Solved Using Discrete Mathematics</vt:lpstr>
      <vt:lpstr>Kinds of Problems Solved Using Discrete Mathematics </vt:lpstr>
      <vt:lpstr>Goals of a Course in Discrete Mathematics</vt:lpstr>
      <vt:lpstr>Goals of a Course in Discrete Mathematics </vt:lpstr>
      <vt:lpstr>Discrete Mathematics is a Gateway Course</vt:lpstr>
      <vt:lpstr>Textbook</vt:lpstr>
      <vt:lpstr>Instructors</vt:lpstr>
      <vt:lpstr>PowerPoint Presentation</vt:lpstr>
      <vt:lpstr>Workload</vt:lpstr>
      <vt:lpstr>The Foundations: Logic and Proofs</vt:lpstr>
      <vt:lpstr>Chapter Summary</vt:lpstr>
      <vt:lpstr>Propositional Logic Summary</vt:lpstr>
      <vt:lpstr>Propositional Logic</vt:lpstr>
      <vt:lpstr>Section Summary</vt:lpstr>
      <vt:lpstr>Propositions</vt:lpstr>
      <vt:lpstr>Propositional Logic</vt:lpstr>
      <vt:lpstr>Compound Propositions: Negation</vt:lpstr>
      <vt:lpstr>Conjunction</vt:lpstr>
      <vt:lpstr>Disjunction</vt:lpstr>
      <vt:lpstr> The Connective Or in English</vt:lpstr>
      <vt:lpstr> Implication</vt:lpstr>
      <vt:lpstr> Understanding Implication</vt:lpstr>
      <vt:lpstr>Understanding Implication (cont)</vt:lpstr>
      <vt:lpstr>Different Ways of Expressing p →q  </vt:lpstr>
      <vt:lpstr>Converse, Contrapositive, and Inverse</vt:lpstr>
      <vt:lpstr>Biconditional</vt:lpstr>
      <vt:lpstr>Expressing the Biconditional</vt:lpstr>
      <vt:lpstr>Truth Tables For Compound Propositions</vt:lpstr>
      <vt:lpstr>Example Truth Table</vt:lpstr>
      <vt:lpstr>Equivalent Propositions</vt:lpstr>
      <vt:lpstr>Using a Truth Table to Show  Non-Equivalence</vt:lpstr>
      <vt:lpstr>Problem</vt:lpstr>
      <vt:lpstr>Precedence of Logical Operators</vt:lpstr>
      <vt:lpstr>Applications of Propositional Logic</vt:lpstr>
      <vt:lpstr>Applications of Propositional Logic: Summary</vt:lpstr>
      <vt:lpstr>Translating English Sentences</vt:lpstr>
      <vt:lpstr>Example</vt:lpstr>
      <vt:lpstr>System Specifications</vt:lpstr>
      <vt:lpstr>Consistent System Specifications</vt:lpstr>
      <vt:lpstr>Logic Puzzles</vt:lpstr>
      <vt:lpstr>Logic Circuits  (Studied in depth in Chapter 12)</vt:lpstr>
      <vt:lpstr>Propositional Equivalences</vt:lpstr>
      <vt:lpstr>Section Summary</vt:lpstr>
      <vt:lpstr>Tautologies, Contradictions, and Contingencies</vt:lpstr>
      <vt:lpstr>Logically Equivalent</vt:lpstr>
      <vt:lpstr>De Morgan’s Laws</vt:lpstr>
      <vt:lpstr>Key Logical Equivalences</vt:lpstr>
      <vt:lpstr>Key Logical Equivalences (cont)</vt:lpstr>
      <vt:lpstr>More Logical Equivalences</vt:lpstr>
      <vt:lpstr>Constructing New Logical Equivalences</vt:lpstr>
      <vt:lpstr>Equivalence Proofs</vt:lpstr>
      <vt:lpstr> Equivalence Proofs</vt:lpstr>
      <vt:lpstr>Disjunctive Normal Form (optional)</vt:lpstr>
      <vt:lpstr>Disjunctive Normal Form (optional)</vt:lpstr>
      <vt:lpstr>Disjunctive Normal Form (optional)</vt:lpstr>
      <vt:lpstr>Conjunctive Normal Form (optional)</vt:lpstr>
      <vt:lpstr>Conjunctive Normal Form (optional)</vt:lpstr>
    </vt:vector>
  </TitlesOfParts>
  <Company>Monmouth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Microsoft Office User</cp:lastModifiedBy>
  <cp:revision>522</cp:revision>
  <dcterms:created xsi:type="dcterms:W3CDTF">2013-09-13T22:27:00Z</dcterms:created>
  <dcterms:modified xsi:type="dcterms:W3CDTF">2025-09-24T14:07:24Z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992BACF344C74096AC85F7F1AC443147_13</vt:lpwstr>
  </property>
  <property fmtid="{D5CDD505-2E9C-101B-9397-08002B2CF9AE}" pid="3" name="KSOProductBuildVer">
    <vt:lpwstr>2052-12.1.0.22529</vt:lpwstr>
  </property>
</Properties>
</file>