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15" r:id="rId3"/>
    <p:sldId id="328" r:id="rId4"/>
    <p:sldId id="332" r:id="rId5"/>
    <p:sldId id="411" r:id="rId6"/>
    <p:sldId id="412" r:id="rId7"/>
    <p:sldId id="362" r:id="rId8"/>
    <p:sldId id="360" r:id="rId9"/>
    <p:sldId id="413" r:id="rId10"/>
    <p:sldId id="414" r:id="rId11"/>
    <p:sldId id="351" r:id="rId12"/>
    <p:sldId id="415" r:id="rId13"/>
    <p:sldId id="353" r:id="rId14"/>
    <p:sldId id="416" r:id="rId15"/>
    <p:sldId id="417" r:id="rId16"/>
    <p:sldId id="418" r:id="rId17"/>
    <p:sldId id="419" r:id="rId18"/>
    <p:sldId id="364" r:id="rId19"/>
    <p:sldId id="356" r:id="rId20"/>
    <p:sldId id="294" r:id="rId21"/>
    <p:sldId id="357" r:id="rId22"/>
    <p:sldId id="295" r:id="rId23"/>
    <p:sldId id="395" r:id="rId24"/>
    <p:sldId id="302" r:id="rId25"/>
    <p:sldId id="305" r:id="rId26"/>
    <p:sldId id="361" r:id="rId27"/>
    <p:sldId id="397" r:id="rId28"/>
    <p:sldId id="306" r:id="rId29"/>
    <p:sldId id="307" r:id="rId30"/>
    <p:sldId id="286" r:id="rId31"/>
    <p:sldId id="398" r:id="rId32"/>
    <p:sldId id="369" r:id="rId33"/>
    <p:sldId id="402" r:id="rId34"/>
    <p:sldId id="400" r:id="rId35"/>
    <p:sldId id="409" r:id="rId36"/>
    <p:sldId id="407" r:id="rId37"/>
    <p:sldId id="358" r:id="rId38"/>
    <p:sldId id="399" r:id="rId39"/>
    <p:sldId id="363" r:id="rId40"/>
    <p:sldId id="367" r:id="rId41"/>
    <p:sldId id="366" r:id="rId42"/>
    <p:sldId id="370" r:id="rId43"/>
    <p:sldId id="341" r:id="rId44"/>
    <p:sldId id="342" r:id="rId45"/>
    <p:sldId id="343" r:id="rId46"/>
    <p:sldId id="344" r:id="rId47"/>
    <p:sldId id="345" r:id="rId48"/>
    <p:sldId id="346" r:id="rId49"/>
    <p:sldId id="349" r:id="rId50"/>
    <p:sldId id="371" r:id="rId51"/>
    <p:sldId id="359" r:id="rId52"/>
    <p:sldId id="408" r:id="rId53"/>
    <p:sldId id="372" r:id="rId54"/>
    <p:sldId id="373" r:id="rId55"/>
    <p:sldId id="374" r:id="rId56"/>
    <p:sldId id="375" r:id="rId57"/>
    <p:sldId id="377" r:id="rId58"/>
    <p:sldId id="350" r:id="rId59"/>
    <p:sldId id="379" r:id="rId60"/>
    <p:sldId id="403" r:id="rId61"/>
    <p:sldId id="380" r:id="rId62"/>
    <p:sldId id="383" r:id="rId63"/>
    <p:sldId id="352" r:id="rId64"/>
    <p:sldId id="384" r:id="rId65"/>
    <p:sldId id="354" r:id="rId66"/>
    <p:sldId id="406" r:id="rId67"/>
    <p:sldId id="385" r:id="rId68"/>
    <p:sldId id="405" r:id="rId6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Constantia" panose="02030602050306030303" pitchFamily="18" charset="0"/>
      <p:regular r:id="rId77"/>
      <p:bold r:id="rId78"/>
      <p:italic r:id="rId79"/>
      <p:boldItalic r:id="rId80"/>
    </p:embeddedFont>
    <p:embeddedFont>
      <p:font typeface="Lucida Sans Typewriter" panose="020B0509030504030204" pitchFamily="49" charset="77"/>
      <p:regular r:id="rId81"/>
      <p:bold r:id="rId82"/>
    </p:embeddedFont>
    <p:embeddedFont>
      <p:font typeface="Wingdings 2" pitchFamily="2" charset="2"/>
      <p:regular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575"/>
  </p:normalViewPr>
  <p:slideViewPr>
    <p:cSldViewPr showGuides="1">
      <p:cViewPr varScale="1">
        <p:scale>
          <a:sx n="134" d="100"/>
          <a:sy n="134" d="100"/>
        </p:scale>
        <p:origin x="1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t>9/27/25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3FB8-1F43-454C-9FAC-BE3AABA74DC7}" type="datetimeFigureOut">
              <a:rPr lang="en-US" smtClean="0"/>
              <a:t>9/27/25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7B6A7-1EA9-4BE6-974C-D49D9BB4E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B6A7-1EA9-4BE6-974C-D49D9BB4E801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7B6A7-1EA9-4BE6-974C-D49D9BB4E801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t>9/27/25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2.xml"/><Relationship Id="rId7" Type="http://schemas.openxmlformats.org/officeDocument/2006/relationships/image" Target="../media/image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2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11.xml"/><Relationship Id="rId16" Type="http://schemas.openxmlformats.org/officeDocument/2006/relationships/image" Target="../media/image1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2.png"/><Relationship Id="rId5" Type="http://schemas.openxmlformats.org/officeDocument/2006/relationships/tags" Target="../tags/tag14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5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prolognow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8.png"/><Relationship Id="rId5" Type="http://schemas.openxmlformats.org/officeDocument/2006/relationships/tags" Target="../tags/tag59.xml"/><Relationship Id="rId10" Type="http://schemas.openxmlformats.org/officeDocument/2006/relationships/image" Target="../media/image57.png"/><Relationship Id="rId4" Type="http://schemas.openxmlformats.org/officeDocument/2006/relationships/tags" Target="../tags/tag58.xml"/><Relationship Id="rId9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Foundations: Logic and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1, Part II: Predicate Logic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Conjunctive Normal Form (optional)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   Put the following into CNF: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Solution: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Eliminate implication signs:</a:t>
            </a:r>
          </a:p>
          <a:p>
            <a:pPr marL="880110" lvl="1" indent="-514350">
              <a:buNone/>
            </a:pPr>
            <a:endParaRPr lang="en-US" dirty="0"/>
          </a:p>
          <a:p>
            <a:pPr marL="880110" lvl="1" indent="-514350">
              <a:buFont typeface="+mj-lt"/>
              <a:buAutoNum type="arabicPeriod" startAt="2"/>
            </a:pPr>
            <a:r>
              <a:rPr lang="en-US" dirty="0"/>
              <a:t>Move negation inwards; eliminate double negation:</a:t>
            </a:r>
          </a:p>
          <a:p>
            <a:pPr marL="880110" lvl="1" indent="-514350">
              <a:buNone/>
            </a:pPr>
            <a:endParaRPr lang="en-US" dirty="0"/>
          </a:p>
          <a:p>
            <a:pPr marL="880110" lvl="1" indent="-514350">
              <a:buFont typeface="+mj-lt"/>
              <a:buAutoNum type="arabicPeriod" startAt="3"/>
            </a:pPr>
            <a:r>
              <a:rPr lang="en-US" dirty="0"/>
              <a:t>Convert to CNF using associative/distributive laws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114800" y="2362200"/>
            <a:ext cx="313753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590800" y="3810000"/>
            <a:ext cx="330612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362200" y="4724400"/>
            <a:ext cx="3037523" cy="38290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2200" y="5715000"/>
            <a:ext cx="4506278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4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compound proposition is </a:t>
            </a:r>
            <a:r>
              <a:rPr lang="en-US" i="1" dirty="0" err="1">
                <a:solidFill>
                  <a:srgbClr val="FF0000"/>
                </a:solidFill>
              </a:rPr>
              <a:t>satisfiable</a:t>
            </a:r>
            <a:r>
              <a:rPr lang="en-US" b="1" dirty="0"/>
              <a:t> </a:t>
            </a:r>
            <a:r>
              <a:rPr lang="en-US" dirty="0"/>
              <a:t>if there is an assignment of truth values to its variables that make it true. When no such assignments exist, the compound proposition is </a:t>
            </a:r>
            <a:r>
              <a:rPr lang="en-US" i="1" dirty="0" err="1">
                <a:solidFill>
                  <a:srgbClr val="FF0000"/>
                </a:solidFill>
              </a:rPr>
              <a:t>unsatisfiable</a:t>
            </a:r>
            <a:r>
              <a:rPr lang="en-US" dirty="0"/>
              <a:t>.</a:t>
            </a:r>
          </a:p>
          <a:p>
            <a:r>
              <a:rPr lang="en-US" dirty="0"/>
              <a:t>A compound proposition is </a:t>
            </a:r>
            <a:r>
              <a:rPr lang="en-US" dirty="0" err="1"/>
              <a:t>unsatisfiable</a:t>
            </a:r>
            <a:r>
              <a:rPr lang="en-US" dirty="0"/>
              <a:t> if and only if its negation is a tautology.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24600" y="6096000"/>
            <a:ext cx="3048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  <a:sym typeface="+mn-ea"/>
              </a:rPr>
              <a:t>satisfiable </a:t>
            </a:r>
            <a:r>
              <a:rPr lang="zh-CN" altLang="en-US" sz="2000" dirty="0" err="1">
                <a:solidFill>
                  <a:srgbClr val="FF0000"/>
                </a:solidFill>
                <a:sym typeface="+mn-ea"/>
              </a:rPr>
              <a:t>可满足的</a:t>
            </a:r>
          </a:p>
          <a:p>
            <a:r>
              <a:rPr lang="en-US" sz="2000" i="1" dirty="0" err="1">
                <a:solidFill>
                  <a:srgbClr val="FF0000"/>
                </a:solidFill>
                <a:sym typeface="+mn-ea"/>
              </a:rPr>
              <a:t>unsatisfiable</a:t>
            </a:r>
            <a:r>
              <a:rPr lang="zh-CN" altLang="en-US" sz="2000" dirty="0" err="1">
                <a:solidFill>
                  <a:srgbClr val="FF0000"/>
                </a:solidFill>
                <a:sym typeface="+mn-ea"/>
              </a:rPr>
              <a:t> 不可满足的</a:t>
            </a:r>
          </a:p>
          <a:p>
            <a:endParaRPr lang="zh-CN" altLang="en-US" sz="2000" dirty="0" err="1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617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on Propositional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Determine the </a:t>
            </a:r>
            <a:r>
              <a:rPr lang="en-US" dirty="0" err="1"/>
              <a:t>satisfiability</a:t>
            </a:r>
            <a:r>
              <a:rPr lang="en-US" dirty="0"/>
              <a:t> of the following compound propositions: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</a:t>
            </a:r>
            <a:r>
              <a:rPr lang="en-US" dirty="0" err="1"/>
              <a:t>Satisfiable</a:t>
            </a:r>
            <a:r>
              <a:rPr lang="en-US" dirty="0"/>
              <a:t>. Assign </a:t>
            </a:r>
            <a:r>
              <a:rPr lang="en-US" b="1" dirty="0"/>
              <a:t>T</a:t>
            </a:r>
            <a:r>
              <a:rPr lang="en-US" dirty="0"/>
              <a:t> to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p, q, </a:t>
            </a:r>
            <a:r>
              <a:rPr lang="en-US" dirty="0"/>
              <a:t>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Solution:</a:t>
            </a:r>
            <a:r>
              <a:rPr lang="en-US" dirty="0"/>
              <a:t> </a:t>
            </a:r>
            <a:r>
              <a:rPr lang="en-US" dirty="0" err="1"/>
              <a:t>Satisfiable</a:t>
            </a:r>
            <a:r>
              <a:rPr lang="en-US" dirty="0"/>
              <a:t>. Assign </a:t>
            </a:r>
            <a:r>
              <a:rPr lang="en-US" b="1" dirty="0"/>
              <a:t>T</a:t>
            </a:r>
            <a:r>
              <a:rPr lang="en-US" dirty="0"/>
              <a:t> to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q</a:t>
            </a:r>
            <a:r>
              <a:rPr lang="en-US" dirty="0"/>
              <a:t>.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/>
              <a:t>   Solution</a:t>
            </a:r>
            <a:r>
              <a:rPr lang="en-US" b="1" dirty="0"/>
              <a:t>:  </a:t>
            </a:r>
            <a:r>
              <a:rPr lang="en-US" dirty="0"/>
              <a:t>Not </a:t>
            </a:r>
            <a:r>
              <a:rPr lang="en-US" dirty="0" err="1"/>
              <a:t>satisfiable</a:t>
            </a:r>
            <a:r>
              <a:rPr lang="en-US" dirty="0"/>
              <a:t>. Check each possible assignment of truth values to the propositional variables and none will make the proposition true.</a:t>
            </a:r>
            <a:endParaRPr lang="en-US" b="1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2590800"/>
            <a:ext cx="4794885" cy="3829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3505200"/>
            <a:ext cx="449770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9600" y="4648200"/>
            <a:ext cx="8155781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pic>
        <p:nvPicPr>
          <p:cNvPr id="4" name="Content Placeholder 3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828800" y="2209800"/>
            <a:ext cx="5969318" cy="477203"/>
          </a:xfr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3276600"/>
            <a:ext cx="5969318" cy="47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49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Needed for the next example.</a:t>
            </a:r>
          </a:p>
        </p:txBody>
      </p:sp>
    </p:spTree>
    <p:extLst>
      <p:ext uri="{BB962C8B-B14F-4D97-AF65-F5344CB8AC3E}">
        <p14:creationId xmlns:p14="http://schemas.microsoft.com/office/powerpoint/2010/main" val="220591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Sudoku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 Sudoku puzzle </a:t>
            </a:r>
            <a:r>
              <a:rPr lang="en-US" dirty="0"/>
              <a:t>is represented by a 9</a:t>
            </a:r>
            <a:r>
              <a:rPr lang="en-US" dirty="0">
                <a:sym typeface="Symbol" panose="05050102010706020507"/>
              </a:rPr>
              <a:t>9 grid made up of nine 33</a:t>
            </a:r>
            <a:r>
              <a:rPr lang="en-US" dirty="0"/>
              <a:t> </a:t>
            </a:r>
            <a:r>
              <a:rPr lang="en-US" dirty="0" err="1"/>
              <a:t>subgrids</a:t>
            </a:r>
            <a:r>
              <a:rPr lang="en-US" dirty="0"/>
              <a:t>, known as </a:t>
            </a:r>
            <a:r>
              <a:rPr lang="en-US" b="1" dirty="0"/>
              <a:t>blocks</a:t>
            </a:r>
            <a:r>
              <a:rPr lang="en-US" dirty="0"/>
              <a:t>. Some of the 81 cells of the puzzle are assigned one of the numbers 1,2, …, 9.</a:t>
            </a:r>
          </a:p>
          <a:p>
            <a:r>
              <a:rPr lang="en-US" dirty="0"/>
              <a:t>The puzzle is solved by assigning numbers to each blank cell so that every row, column and block contains each of the nine possible numbers.</a:t>
            </a:r>
          </a:p>
          <a:p>
            <a:r>
              <a:rPr lang="en-US" dirty="0"/>
              <a:t>Example</a:t>
            </a:r>
          </a:p>
        </p:txBody>
      </p:sp>
      <p:pic>
        <p:nvPicPr>
          <p:cNvPr id="4" name="Picture 3" descr="new_figure_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953000"/>
            <a:ext cx="1491234" cy="14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0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as a </a:t>
            </a:r>
            <a:r>
              <a:rPr lang="en-US" dirty="0" err="1"/>
              <a:t>Satisfiability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 err="1"/>
              <a:t>,</a:t>
            </a:r>
            <a:r>
              <a:rPr lang="en-US" i="1" dirty="0" err="1"/>
              <a:t>n</a:t>
            </a:r>
            <a:r>
              <a:rPr lang="en-US" dirty="0"/>
              <a:t>) denote the proposition that is true when the number </a:t>
            </a:r>
            <a:r>
              <a:rPr lang="en-US" i="1" dirty="0"/>
              <a:t>n</a:t>
            </a:r>
            <a:r>
              <a:rPr lang="en-US" dirty="0"/>
              <a:t> is in the cell in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row and the </a:t>
            </a:r>
            <a:r>
              <a:rPr lang="en-US" i="1" dirty="0" err="1"/>
              <a:t>j</a:t>
            </a:r>
            <a:r>
              <a:rPr lang="en-US" dirty="0" err="1"/>
              <a:t>th</a:t>
            </a:r>
            <a:r>
              <a:rPr lang="en-US" dirty="0"/>
              <a:t> column.</a:t>
            </a:r>
          </a:p>
          <a:p>
            <a:r>
              <a:rPr lang="en-US" dirty="0"/>
              <a:t>There are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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9 </a:t>
            </a:r>
            <a:r>
              <a:rPr lang="en-US" dirty="0"/>
              <a:t>=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729</a:t>
            </a:r>
            <a:r>
              <a:rPr lang="en-US" dirty="0"/>
              <a:t> such propositions.</a:t>
            </a:r>
          </a:p>
          <a:p>
            <a:r>
              <a:rPr lang="en-US" dirty="0"/>
              <a:t>In the sample puzzle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5,1,6</a:t>
            </a:r>
            <a:r>
              <a:rPr lang="en-US" dirty="0"/>
              <a:t>) is true, but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dirty="0"/>
              <a:t>,</a:t>
            </a:r>
            <a:r>
              <a:rPr lang="en-US" i="1" dirty="0"/>
              <a:t>j</a:t>
            </a:r>
            <a:r>
              <a:rPr lang="en-US" dirty="0"/>
              <a:t>,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dirty="0"/>
              <a:t>) is false for </a:t>
            </a:r>
            <a:r>
              <a:rPr lang="en-US" i="1" dirty="0"/>
              <a:t>j </a:t>
            </a:r>
            <a:r>
              <a:rPr lang="en-US" dirty="0"/>
              <a:t>=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2,3,…9</a:t>
            </a:r>
          </a:p>
        </p:txBody>
      </p:sp>
    </p:spTree>
    <p:extLst>
      <p:ext uri="{BB962C8B-B14F-4D97-AF65-F5344CB8AC3E}">
        <p14:creationId xmlns:p14="http://schemas.microsoft.com/office/powerpoint/2010/main" val="422368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cell with a given value, assert </a:t>
            </a:r>
            <a:r>
              <a:rPr lang="en-US" i="1" dirty="0" err="1"/>
              <a:t>p</a:t>
            </a:r>
            <a:r>
              <a:rPr lang="en-US" dirty="0" err="1"/>
              <a:t>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 err="1"/>
              <a:t>,</a:t>
            </a:r>
            <a:r>
              <a:rPr lang="en-US" i="1" dirty="0" err="1"/>
              <a:t>n</a:t>
            </a:r>
            <a:r>
              <a:rPr lang="en-US" dirty="0"/>
              <a:t>), when the cell in row </a:t>
            </a:r>
            <a:r>
              <a:rPr lang="en-US" i="1" dirty="0" err="1"/>
              <a:t>i</a:t>
            </a:r>
            <a:r>
              <a:rPr lang="en-US" dirty="0"/>
              <a:t> and column </a:t>
            </a:r>
            <a:r>
              <a:rPr lang="en-US" i="1" dirty="0"/>
              <a:t>j</a:t>
            </a:r>
            <a:r>
              <a:rPr lang="en-US" dirty="0"/>
              <a:t> has the given value.</a:t>
            </a:r>
          </a:p>
          <a:p>
            <a:r>
              <a:rPr lang="en-US" dirty="0"/>
              <a:t>Assert that every row contains every number.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Assert that every column contains every number.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76600" y="3352800"/>
            <a:ext cx="2047875" cy="77152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048000" y="4876800"/>
            <a:ext cx="205549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Assert that each of the 3 x 3 blocks contain every number.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(this is tricky - ideas from chapter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dirty="0"/>
              <a:t> help)</a:t>
            </a:r>
          </a:p>
          <a:p>
            <a:r>
              <a:rPr lang="en-US" dirty="0"/>
              <a:t>Assert that no cell contains more than one  number. Take the conjunction over all values of </a:t>
            </a:r>
            <a:r>
              <a:rPr lang="en-US" i="1" dirty="0">
                <a:ea typeface="Cambria Math" panose="02040503050406030204" pitchFamily="18" charset="0"/>
              </a:rPr>
              <a:t>n</a:t>
            </a:r>
            <a:r>
              <a:rPr lang="en-US" dirty="0"/>
              <a:t>, </a:t>
            </a:r>
            <a:r>
              <a:rPr lang="en-US" i="1" dirty="0"/>
              <a:t>n’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, and j, where each variable ranges from 1 to 9 and             ,</a:t>
            </a:r>
          </a:p>
          <a:p>
            <a:pPr>
              <a:buNone/>
            </a:pPr>
            <a:r>
              <a:rPr lang="en-US" dirty="0"/>
              <a:t>    of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657600" y="2514600"/>
            <a:ext cx="3950970" cy="77152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858000" y="4572000"/>
            <a:ext cx="1034415" cy="36861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43200" y="5181600"/>
            <a:ext cx="3609023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5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</a:t>
            </a:r>
            <a:r>
              <a:rPr lang="en-US" dirty="0" err="1"/>
              <a:t>Satisfiability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solve a  Sudoku puzzle, we need to find an assignment of truth values to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729</a:t>
            </a:r>
            <a:r>
              <a:rPr lang="en-US" dirty="0"/>
              <a:t> variables of the form  </a:t>
            </a:r>
            <a:r>
              <a:rPr lang="en-US" i="1" dirty="0"/>
              <a:t>p(</a:t>
            </a:r>
            <a:r>
              <a:rPr lang="en-US" i="1" dirty="0" err="1"/>
              <a:t>i,j,n</a:t>
            </a:r>
            <a:r>
              <a:rPr lang="en-US" i="1" dirty="0"/>
              <a:t>) </a:t>
            </a:r>
            <a:r>
              <a:rPr lang="en-US" dirty="0"/>
              <a:t>that makes the conjunction of the assertions true. Those variables that are assigned T yield a solution to the puzzle.</a:t>
            </a:r>
          </a:p>
          <a:p>
            <a:r>
              <a:rPr lang="en-US" dirty="0"/>
              <a:t>A truth table can always be used to determine the </a:t>
            </a:r>
            <a:r>
              <a:rPr lang="en-US" dirty="0" err="1"/>
              <a:t>satisfiability</a:t>
            </a:r>
            <a:r>
              <a:rPr lang="en-US" dirty="0"/>
              <a:t> of a compound proposition. But this is too complex even for modern computers for large problems. </a:t>
            </a:r>
          </a:p>
          <a:p>
            <a:r>
              <a:rPr lang="en-US" dirty="0"/>
              <a:t>There has been much work on developing efficient methods for solving </a:t>
            </a:r>
            <a:r>
              <a:rPr lang="en-US" dirty="0" err="1"/>
              <a:t>satisfiability</a:t>
            </a:r>
            <a:r>
              <a:rPr lang="en-US" dirty="0"/>
              <a:t> problems as many practical problems can be translated into </a:t>
            </a:r>
            <a:r>
              <a:rPr lang="en-US" dirty="0" err="1"/>
              <a:t>satisfiability</a:t>
            </a:r>
            <a:r>
              <a:rPr lang="en-US" dirty="0"/>
              <a:t> problems. </a:t>
            </a:r>
          </a:p>
        </p:txBody>
      </p:sp>
    </p:spTree>
    <p:extLst>
      <p:ext uri="{BB962C8B-B14F-4D97-AF65-F5344CB8AC3E}">
        <p14:creationId xmlns:p14="http://schemas.microsoft.com/office/powerpoint/2010/main" val="188532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Predicate Logic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First-Order Logic</a:t>
            </a:r>
            <a:r>
              <a:rPr lang="en-US" dirty="0"/>
              <a:t> (FOL), </a:t>
            </a:r>
            <a:r>
              <a:rPr lang="en-US" dirty="0">
                <a:solidFill>
                  <a:srgbClr val="FF0000"/>
                </a:solidFill>
              </a:rPr>
              <a:t>Predicate Calculus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Language of Quantifiers</a:t>
            </a:r>
          </a:p>
          <a:p>
            <a:pPr lvl="1"/>
            <a:r>
              <a:rPr lang="en-US" dirty="0"/>
              <a:t>Logical Equivalences</a:t>
            </a:r>
          </a:p>
          <a:p>
            <a:pPr lvl="1"/>
            <a:r>
              <a:rPr lang="en-US" dirty="0"/>
              <a:t>Nested Quantifiers</a:t>
            </a:r>
          </a:p>
          <a:p>
            <a:pPr lvl="1"/>
            <a:r>
              <a:rPr lang="en-US" dirty="0"/>
              <a:t>Translation from Predicate Logic to English</a:t>
            </a:r>
          </a:p>
          <a:p>
            <a:pPr lvl="1"/>
            <a:r>
              <a:rPr lang="en-US" dirty="0"/>
              <a:t>Translation from English to Predicate Logic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0" y="5791200"/>
            <a:ext cx="3048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Predicate Logic  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谓词逻辑</a:t>
            </a:r>
          </a:p>
          <a:p>
            <a:r>
              <a:rPr lang="en-US" dirty="0">
                <a:solidFill>
                  <a:srgbClr val="FF0000"/>
                </a:solidFill>
                <a:sym typeface="+mn-ea"/>
              </a:rPr>
              <a:t>First-Order Logic</a:t>
            </a:r>
            <a:r>
              <a:rPr lang="en-US" dirty="0">
                <a:sym typeface="+mn-ea"/>
              </a:rPr>
              <a:t>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一阶逻辑</a:t>
            </a:r>
          </a:p>
          <a:p>
            <a:r>
              <a:rPr lang="en-US" dirty="0">
                <a:solidFill>
                  <a:srgbClr val="FF0000"/>
                </a:solidFill>
                <a:sym typeface="+mn-ea"/>
              </a:rPr>
              <a:t>Predicate Calculus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谓词演算</a:t>
            </a:r>
          </a:p>
          <a:p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Recap:</a:t>
            </a:r>
            <a:r>
              <a:rPr lang="zh-CN" altLang="en-US" dirty="0"/>
              <a:t> </a:t>
            </a:r>
            <a:r>
              <a:rPr lang="en-US" dirty="0"/>
              <a:t>Propositional Logic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Language of Propositions</a:t>
            </a:r>
          </a:p>
          <a:p>
            <a:pPr lvl="1"/>
            <a:r>
              <a:rPr lang="en-US" dirty="0"/>
              <a:t>Connectives</a:t>
            </a:r>
          </a:p>
          <a:p>
            <a:pPr lvl="1"/>
            <a:r>
              <a:rPr lang="en-US" dirty="0"/>
              <a:t>Truth Values</a:t>
            </a:r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Translating English Sentences</a:t>
            </a:r>
          </a:p>
          <a:p>
            <a:pPr lvl="1"/>
            <a:r>
              <a:rPr lang="en-US" dirty="0"/>
              <a:t>System Specifications</a:t>
            </a:r>
          </a:p>
          <a:p>
            <a:pPr lvl="1"/>
            <a:r>
              <a:rPr lang="en-US" dirty="0"/>
              <a:t>Logic Puzzles</a:t>
            </a:r>
          </a:p>
          <a:p>
            <a:pPr lvl="1"/>
            <a:r>
              <a:rPr lang="en-US" dirty="0"/>
              <a:t>Logic Circuits </a:t>
            </a:r>
          </a:p>
          <a:p>
            <a:r>
              <a:rPr lang="en-US" dirty="0"/>
              <a:t>Logical Equivalences</a:t>
            </a:r>
          </a:p>
          <a:p>
            <a:pPr lvl="1"/>
            <a:r>
              <a:rPr lang="en-US" dirty="0"/>
              <a:t>Important Equivalences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Showing Equivalence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Satisfiability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Predicates and Quantifiers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1.4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Predicates 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Quantifiers</a:t>
            </a:r>
          </a:p>
          <a:p>
            <a:pPr lvl="1"/>
            <a:r>
              <a:rPr lang="en-US" dirty="0"/>
              <a:t>Universal Quantifier</a:t>
            </a:r>
          </a:p>
          <a:p>
            <a:pPr lvl="1"/>
            <a:r>
              <a:rPr lang="en-US" dirty="0"/>
              <a:t>Existential Quantifier</a:t>
            </a:r>
          </a:p>
          <a:p>
            <a:r>
              <a:rPr lang="en-US" dirty="0"/>
              <a:t>Negating Quantifiers</a:t>
            </a:r>
          </a:p>
          <a:p>
            <a:pPr lvl="1"/>
            <a:r>
              <a:rPr lang="en-US" dirty="0"/>
              <a:t>De Morgan’s Laws for Quantifiers</a:t>
            </a:r>
          </a:p>
          <a:p>
            <a:r>
              <a:rPr lang="en-US" dirty="0"/>
              <a:t>Translating English to Logic</a:t>
            </a:r>
          </a:p>
          <a:p>
            <a:r>
              <a:rPr lang="en-US" dirty="0"/>
              <a:t>Logic Programming (</a:t>
            </a:r>
            <a:r>
              <a:rPr lang="en-US" i="1" dirty="0"/>
              <a:t>optional</a:t>
            </a:r>
            <a:r>
              <a:rPr lang="en-US" dirty="0"/>
              <a:t>)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Propositional Logic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have: </a:t>
            </a:r>
          </a:p>
          <a:p>
            <a:pPr lvl="1">
              <a:buNone/>
            </a:pPr>
            <a:r>
              <a:rPr lang="en-US" dirty="0"/>
              <a:t>“All men are </a:t>
            </a:r>
            <a:r>
              <a:rPr lang="en-US" i="1" u="sng" dirty="0"/>
              <a:t>mortal</a:t>
            </a:r>
            <a:r>
              <a:rPr lang="en-US" dirty="0"/>
              <a:t>.”</a:t>
            </a:r>
          </a:p>
          <a:p>
            <a:pPr lvl="1">
              <a:buNone/>
            </a:pPr>
            <a:r>
              <a:rPr lang="en-US" dirty="0"/>
              <a:t>“</a:t>
            </a:r>
            <a:r>
              <a:rPr lang="en-US" i="1" u="sng" dirty="0"/>
              <a:t>Socrates</a:t>
            </a:r>
            <a:r>
              <a:rPr lang="en-US" dirty="0"/>
              <a:t> is a man.”</a:t>
            </a:r>
          </a:p>
          <a:p>
            <a:r>
              <a:rPr lang="en-US" dirty="0"/>
              <a:t>Does it follow that “Socrates is mortal?”</a:t>
            </a:r>
          </a:p>
          <a:p>
            <a:r>
              <a:rPr lang="en-US" dirty="0"/>
              <a:t>Can’t  be represented in propositional logic. Need a language that talks about objects, their properties, and their relations. </a:t>
            </a:r>
          </a:p>
          <a:p>
            <a:r>
              <a:rPr lang="en-US" dirty="0"/>
              <a:t>Later we’ll see how to draw inferences.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Predicate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 logic uses the following new features:</a:t>
            </a:r>
          </a:p>
          <a:p>
            <a:pPr lvl="1"/>
            <a:r>
              <a:rPr lang="en-US" dirty="0"/>
              <a:t>Variables:  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Predicates:</a:t>
            </a:r>
            <a:r>
              <a:rPr lang="en-US" i="1" dirty="0"/>
              <a:t>  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Quantifiers</a:t>
            </a:r>
            <a:r>
              <a:rPr lang="en-US" dirty="0"/>
              <a:t> (</a:t>
            </a:r>
            <a:r>
              <a:rPr lang="en-US" i="1" dirty="0"/>
              <a:t>to be covered in a few slides</a:t>
            </a:r>
            <a:r>
              <a:rPr lang="en-US" dirty="0"/>
              <a:t>):</a:t>
            </a:r>
          </a:p>
          <a:p>
            <a:r>
              <a:rPr lang="en-US" i="1" dirty="0">
                <a:solidFill>
                  <a:srgbClr val="FF0000"/>
                </a:solidFill>
              </a:rPr>
              <a:t>Propositional functions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a generalization of propositions. </a:t>
            </a:r>
          </a:p>
          <a:p>
            <a:pPr lvl="1"/>
            <a:r>
              <a:rPr lang="en-US" dirty="0"/>
              <a:t>They contain variables and a predicate, e.g.,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Variables can be replaced by elements from their </a:t>
            </a:r>
            <a:r>
              <a:rPr lang="en-US" i="1" dirty="0">
                <a:solidFill>
                  <a:srgbClr val="FF0000"/>
                </a:solidFill>
              </a:rPr>
              <a:t>domain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381625" y="5791200"/>
            <a:ext cx="38385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Quantifiers  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量词</a:t>
            </a:r>
          </a:p>
          <a:p>
            <a:r>
              <a:rPr lang="en-US" i="1" dirty="0">
                <a:solidFill>
                  <a:srgbClr val="FF0000"/>
                </a:solidFill>
                <a:sym typeface="+mn-ea"/>
              </a:rPr>
              <a:t>Propositional functions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命题函数</a:t>
            </a:r>
          </a:p>
          <a:p>
            <a:r>
              <a:rPr lang="en-US" i="1" dirty="0">
                <a:solidFill>
                  <a:srgbClr val="FF0000"/>
                </a:solidFill>
                <a:sym typeface="+mn-ea"/>
              </a:rPr>
              <a:t>domain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        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域</a:t>
            </a:r>
          </a:p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</a:p>
          <a:p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functions become propositions (and have truth values) when their variables are each replaced by a value from the </a:t>
            </a:r>
            <a:r>
              <a:rPr lang="en-US" i="1" dirty="0"/>
              <a:t>domain </a:t>
            </a:r>
            <a:r>
              <a:rPr lang="en-US" dirty="0"/>
              <a:t>(or  </a:t>
            </a:r>
            <a:r>
              <a:rPr lang="en-US" i="1" dirty="0"/>
              <a:t>bound</a:t>
            </a:r>
            <a:r>
              <a:rPr lang="en-US" dirty="0"/>
              <a:t> by a quantifier, as we will see later).</a:t>
            </a:r>
          </a:p>
          <a:p>
            <a:r>
              <a:rPr lang="en-US" dirty="0"/>
              <a:t>The statement </a:t>
            </a:r>
            <a:r>
              <a:rPr lang="en-US" i="1" dirty="0"/>
              <a:t>P(x) </a:t>
            </a:r>
            <a:r>
              <a:rPr lang="en-US" dirty="0"/>
              <a:t>is said to be the value of the propositional function </a:t>
            </a:r>
            <a:r>
              <a:rPr lang="en-US" i="1" dirty="0"/>
              <a:t>P</a:t>
            </a:r>
            <a:r>
              <a:rPr lang="en-US" dirty="0"/>
              <a:t> at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r>
              <a:rPr lang="en-US" dirty="0"/>
              <a:t>For example, let</a:t>
            </a:r>
            <a:r>
              <a:rPr lang="en-US" i="1" dirty="0"/>
              <a:t> P(x)</a:t>
            </a:r>
            <a:r>
              <a:rPr lang="en-US" dirty="0"/>
              <a:t> denote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0”</a:t>
            </a:r>
            <a:r>
              <a:rPr lang="en-US" dirty="0"/>
              <a:t> and the domain be the integers. Then:</a:t>
            </a:r>
          </a:p>
          <a:p>
            <a:pPr marL="850265" lvl="1" indent="-457200">
              <a:buNone/>
            </a:pPr>
            <a:r>
              <a:rPr lang="en-US" dirty="0"/>
              <a:t>P(-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  is false.</a:t>
            </a:r>
          </a:p>
          <a:p>
            <a:pPr marL="850265" lvl="1" indent="-457200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/>
              <a:t>)   is false.</a:t>
            </a:r>
          </a:p>
          <a:p>
            <a:pPr marL="850265" lvl="1" indent="-457200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 is true. </a:t>
            </a:r>
          </a:p>
          <a:p>
            <a:r>
              <a:rPr lang="en-US" dirty="0"/>
              <a:t>Often the domain is denoted by </a:t>
            </a:r>
            <a:r>
              <a:rPr lang="en-US" i="1" dirty="0"/>
              <a:t>U</a:t>
            </a:r>
            <a:r>
              <a:rPr lang="en-US" dirty="0"/>
              <a:t>. So in this example </a:t>
            </a:r>
            <a:r>
              <a:rPr lang="en-US" i="1" dirty="0"/>
              <a:t>U</a:t>
            </a:r>
            <a:r>
              <a:rPr lang="en-US" dirty="0"/>
              <a:t> is the integers.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Propositional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Let “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z” </a:t>
            </a:r>
            <a:r>
              <a:rPr lang="en-US" dirty="0"/>
              <a:t>be denoted by 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x, y, z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U</a:t>
            </a:r>
            <a:r>
              <a:rPr lang="en-US" dirty="0"/>
              <a:t> (for all three variables) be the integers. Find these truth values:</a:t>
            </a:r>
            <a:r>
              <a:rPr lang="en-US" i="1" dirty="0"/>
              <a:t> </a:t>
            </a:r>
            <a:endParaRPr lang="en-US" dirty="0"/>
          </a:p>
          <a:p>
            <a:pPr lvl="1">
              <a:buNone/>
            </a:pPr>
            <a:r>
              <a:rPr lang="en-US" dirty="0"/>
              <a:t>R(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2,-1</a:t>
            </a:r>
            <a:r>
              <a:rPr lang="en-US" dirty="0"/>
              <a:t>,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dirty="0"/>
              <a:t>)</a:t>
            </a:r>
          </a:p>
          <a:p>
            <a:pPr lvl="2">
              <a:buNone/>
            </a:pPr>
            <a:r>
              <a:rPr lang="en-US" b="1" dirty="0"/>
              <a:t>Solution:  F</a:t>
            </a:r>
          </a:p>
          <a:p>
            <a:pPr lvl="1">
              <a:buNone/>
            </a:pPr>
            <a:r>
              <a:rPr lang="en-US" dirty="0"/>
              <a:t>R(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3,4,7</a:t>
            </a:r>
            <a:r>
              <a:rPr lang="en-US" dirty="0"/>
              <a:t>)</a:t>
            </a:r>
          </a:p>
          <a:p>
            <a:pPr lvl="2">
              <a:buNone/>
            </a:pPr>
            <a:r>
              <a:rPr lang="en-US" b="1" dirty="0"/>
              <a:t>Solution: T</a:t>
            </a:r>
            <a:endParaRPr lang="en-US" dirty="0"/>
          </a:p>
          <a:p>
            <a:pPr lvl="1">
              <a:buNone/>
            </a:pPr>
            <a:r>
              <a:rPr lang="en-US" dirty="0"/>
              <a:t>R(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pPr lvl="2">
              <a:buNone/>
            </a:pPr>
            <a:r>
              <a:rPr lang="en-US" b="1" dirty="0"/>
              <a:t>Solution: Not a Proposition</a:t>
            </a:r>
          </a:p>
          <a:p>
            <a:r>
              <a:rPr lang="en-US" dirty="0"/>
              <a:t>Now let  “</a:t>
            </a:r>
            <a:r>
              <a:rPr lang="en-US" i="1" dirty="0"/>
              <a:t>x</a:t>
            </a:r>
            <a:r>
              <a:rPr lang="en-US" dirty="0"/>
              <a:t> -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z” </a:t>
            </a:r>
            <a:r>
              <a:rPr lang="en-US" dirty="0"/>
              <a:t>be denoted by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), with U as the integers.</a:t>
            </a:r>
            <a:r>
              <a:rPr lang="en-US" i="1" dirty="0"/>
              <a:t> </a:t>
            </a:r>
            <a:r>
              <a:rPr lang="en-US" dirty="0"/>
              <a:t>Find</a:t>
            </a:r>
            <a:r>
              <a:rPr lang="en-US" b="1" dirty="0"/>
              <a:t> </a:t>
            </a:r>
            <a:r>
              <a:rPr lang="en-US" dirty="0"/>
              <a:t>these truth values:</a:t>
            </a:r>
          </a:p>
          <a:p>
            <a:pPr lvl="1">
              <a:buNone/>
            </a:pPr>
            <a:r>
              <a:rPr lang="en-US" dirty="0"/>
              <a:t>Q(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2,-1,3</a:t>
            </a:r>
            <a:r>
              <a:rPr lang="en-US" dirty="0"/>
              <a:t>)</a:t>
            </a:r>
          </a:p>
          <a:p>
            <a:pPr lvl="2">
              <a:buNone/>
            </a:pPr>
            <a:r>
              <a:rPr lang="en-US" b="1" dirty="0"/>
              <a:t> Solution:  T</a:t>
            </a:r>
          </a:p>
          <a:p>
            <a:pPr lvl="1">
              <a:buNone/>
            </a:pPr>
            <a:r>
              <a:rPr lang="en-US" dirty="0"/>
              <a:t>Q(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3,4,7</a:t>
            </a:r>
            <a:r>
              <a:rPr lang="en-US" dirty="0"/>
              <a:t>)</a:t>
            </a:r>
          </a:p>
          <a:p>
            <a:pPr lvl="2">
              <a:buNone/>
            </a:pPr>
            <a:r>
              <a:rPr lang="en-US" b="1" dirty="0"/>
              <a:t> Solution: F</a:t>
            </a:r>
            <a:endParaRPr lang="en-US" dirty="0"/>
          </a:p>
          <a:p>
            <a:pPr lvl="1">
              <a:buNone/>
            </a:pPr>
            <a:r>
              <a:rPr lang="en-US" dirty="0"/>
              <a:t> Q(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pPr lvl="2">
              <a:buNone/>
            </a:pPr>
            <a:r>
              <a:rPr lang="en-US" b="1" dirty="0"/>
              <a:t> Solution:  Not a Proposition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Connectives from propositional logic carry over to predicate logic. </a:t>
            </a:r>
          </a:p>
          <a:p>
            <a:r>
              <a:rPr lang="en-US" dirty="0"/>
              <a:t>If </a:t>
            </a:r>
            <a:r>
              <a:rPr lang="en-US" i="1" dirty="0"/>
              <a:t>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0,”</a:t>
            </a:r>
            <a:r>
              <a:rPr lang="en-US" dirty="0"/>
              <a:t> find these truth values:</a:t>
            </a:r>
          </a:p>
          <a:p>
            <a:pPr lvl="1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∨ P(-1)      </a:t>
            </a:r>
            <a:r>
              <a:rPr lang="en-US" b="1" dirty="0">
                <a:latin typeface="Cambria Math" panose="02040503050406030204"/>
                <a:ea typeface="Cambria Math" panose="02040503050406030204"/>
              </a:rPr>
              <a:t>Solution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: T</a:t>
            </a:r>
          </a:p>
          <a:p>
            <a:pPr lvl="1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∧ P(-1)      </a:t>
            </a:r>
            <a:r>
              <a:rPr lang="en-US" b="1" dirty="0">
                <a:latin typeface="Cambria Math" panose="02040503050406030204"/>
                <a:ea typeface="Cambria Math" panose="02040503050406030204"/>
              </a:rPr>
              <a:t>Solution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: F</a:t>
            </a:r>
          </a:p>
          <a:p>
            <a:pPr lvl="1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→ P(-1)     </a:t>
            </a:r>
            <a:r>
              <a:rPr lang="en-US" b="1" dirty="0">
                <a:latin typeface="Cambria Math" panose="02040503050406030204"/>
                <a:ea typeface="Cambria Math" panose="02040503050406030204"/>
              </a:rPr>
              <a:t>Solution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: F</a:t>
            </a:r>
          </a:p>
          <a:p>
            <a:pPr lvl="1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→ ¬P(-1)     </a:t>
            </a:r>
            <a:r>
              <a:rPr lang="en-US" b="1" dirty="0">
                <a:latin typeface="Cambria Math" panose="02040503050406030204"/>
                <a:ea typeface="Cambria Math" panose="02040503050406030204"/>
              </a:rPr>
              <a:t>Solution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: T</a:t>
            </a:r>
            <a:endParaRPr lang="en-US" dirty="0"/>
          </a:p>
          <a:p>
            <a:r>
              <a:rPr lang="en-US" dirty="0"/>
              <a:t>Expressions with variables are not propositions and therefore do not have truth values.  For example,</a:t>
            </a:r>
          </a:p>
          <a:p>
            <a:pPr lvl="1">
              <a:buNone/>
            </a:pPr>
            <a:r>
              <a:rPr lang="en-US" dirty="0"/>
              <a:t>P(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∧ P(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y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)      </a:t>
            </a:r>
          </a:p>
          <a:p>
            <a:pPr lvl="1">
              <a:buNone/>
            </a:pPr>
            <a:r>
              <a:rPr lang="en-US" dirty="0"/>
              <a:t>P(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dirty="0"/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→ P(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y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)     </a:t>
            </a:r>
          </a:p>
          <a:p>
            <a:r>
              <a:rPr lang="en-US" dirty="0"/>
              <a:t>When used with quantifiers (to be introduced next), these expressions (propositional functions) become propositions.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need </a:t>
            </a:r>
            <a:r>
              <a:rPr lang="en-US" i="1" dirty="0"/>
              <a:t>quantifiers</a:t>
            </a:r>
            <a:r>
              <a:rPr lang="en-US" dirty="0"/>
              <a:t> to express the meaning of English words including </a:t>
            </a:r>
            <a:r>
              <a:rPr lang="en-US" i="1" dirty="0"/>
              <a:t>all</a:t>
            </a:r>
            <a:r>
              <a:rPr lang="en-US" dirty="0"/>
              <a:t> and </a:t>
            </a:r>
            <a:r>
              <a:rPr lang="en-US" i="1" dirty="0"/>
              <a:t>some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“All men are Mortal.”</a:t>
            </a:r>
          </a:p>
          <a:p>
            <a:pPr lvl="1"/>
            <a:r>
              <a:rPr lang="en-US" dirty="0"/>
              <a:t>“Some cats do not have fur.”</a:t>
            </a:r>
          </a:p>
          <a:p>
            <a:r>
              <a:rPr lang="en-US" dirty="0"/>
              <a:t>The two most important quantifiers are: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Universal Quantifier</a:t>
            </a:r>
            <a:r>
              <a:rPr lang="en-US" i="1" dirty="0"/>
              <a:t>, </a:t>
            </a:r>
            <a:r>
              <a:rPr lang="en-US" b="1" dirty="0">
                <a:sym typeface="Symbol" panose="05050102010706020507"/>
              </a:rPr>
              <a:t>“</a:t>
            </a:r>
            <a:r>
              <a:rPr lang="en-US" dirty="0"/>
              <a:t>For all,”   symbol: </a:t>
            </a:r>
            <a:r>
              <a:rPr lang="en-US" sz="2800" b="1" dirty="0">
                <a:sym typeface="Symbol" panose="05050102010706020507"/>
              </a:rPr>
              <a:t></a:t>
            </a:r>
            <a:endParaRPr lang="en-US" dirty="0"/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Existential Quantifier</a:t>
            </a:r>
            <a:r>
              <a:rPr lang="en-US" dirty="0"/>
              <a:t>, “There exists,”  symbol: </a:t>
            </a:r>
            <a:r>
              <a:rPr lang="en-US" sz="2800" b="1" dirty="0">
                <a:sym typeface="Symbol" panose="05050102010706020507"/>
              </a:rPr>
              <a:t></a:t>
            </a:r>
            <a:endParaRPr lang="en-US" dirty="0"/>
          </a:p>
          <a:p>
            <a:r>
              <a:rPr lang="en-US" dirty="0"/>
              <a:t>We write  as in </a:t>
            </a: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and 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).</a:t>
            </a:r>
          </a:p>
          <a:p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asserts </a:t>
            </a:r>
            <a:r>
              <a:rPr lang="en-US" i="1" dirty="0">
                <a:sym typeface="Symbol" panose="05050102010706020507"/>
              </a:rPr>
              <a:t>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 for </a:t>
            </a:r>
            <a:r>
              <a:rPr lang="en-US" u="sng" dirty="0">
                <a:sym typeface="Symbol" panose="05050102010706020507"/>
              </a:rPr>
              <a:t>every</a:t>
            </a:r>
            <a:r>
              <a:rPr lang="en-US" dirty="0">
                <a:sym typeface="Symbol" panose="05050102010706020507"/>
              </a:rPr>
              <a:t> 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 in the </a:t>
            </a:r>
            <a:r>
              <a:rPr lang="en-US" i="1" dirty="0">
                <a:sym typeface="Symbol" panose="05050102010706020507"/>
              </a:rPr>
              <a:t>domain</a:t>
            </a:r>
            <a:r>
              <a:rPr lang="en-US" dirty="0">
                <a:sym typeface="Symbol" panose="05050102010706020507"/>
              </a:rPr>
              <a:t>.</a:t>
            </a:r>
          </a:p>
          <a:p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asserts </a:t>
            </a:r>
            <a:r>
              <a:rPr lang="en-US" i="1" dirty="0">
                <a:sym typeface="Symbol" panose="05050102010706020507"/>
              </a:rPr>
              <a:t>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 for </a:t>
            </a:r>
            <a:r>
              <a:rPr lang="en-US" u="sng" dirty="0">
                <a:sym typeface="Symbol" panose="05050102010706020507"/>
              </a:rPr>
              <a:t>some</a:t>
            </a:r>
            <a:r>
              <a:rPr lang="en-US" dirty="0">
                <a:sym typeface="Symbol" panose="05050102010706020507"/>
              </a:rPr>
              <a:t> 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 in the </a:t>
            </a:r>
            <a:r>
              <a:rPr lang="en-US" i="1" dirty="0">
                <a:sym typeface="Symbol" panose="05050102010706020507"/>
              </a:rPr>
              <a:t>domain</a:t>
            </a:r>
            <a:r>
              <a:rPr lang="en-US" dirty="0">
                <a:sym typeface="Symbol" panose="05050102010706020507"/>
              </a:rPr>
              <a:t>.</a:t>
            </a:r>
          </a:p>
          <a:p>
            <a:r>
              <a:rPr lang="en-US" dirty="0">
                <a:sym typeface="Symbol" panose="05050102010706020507"/>
              </a:rPr>
              <a:t>The quantifiers are said to bind the variable </a:t>
            </a:r>
            <a:r>
              <a:rPr lang="en-US" i="1" dirty="0">
                <a:sym typeface="Symbol" panose="05050102010706020507"/>
              </a:rPr>
              <a:t>x </a:t>
            </a:r>
            <a:r>
              <a:rPr lang="en-US" dirty="0">
                <a:sym typeface="Symbol" panose="05050102010706020507"/>
              </a:rPr>
              <a:t>in these expressions.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04800"/>
            <a:ext cx="890778" cy="103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1371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Peirce (1839-1914)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62600" y="6163310"/>
            <a:ext cx="3838575" cy="694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>
                <a:solidFill>
                  <a:srgbClr val="FF0000"/>
                </a:solidFill>
                <a:sym typeface="+mn-ea"/>
              </a:rPr>
              <a:t>Universal Quantifier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 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全称量词</a:t>
            </a:r>
          </a:p>
          <a:p>
            <a:r>
              <a:rPr lang="en-US" i="1" dirty="0">
                <a:solidFill>
                  <a:srgbClr val="FF0000"/>
                </a:solidFill>
                <a:sym typeface="+mn-ea"/>
              </a:rPr>
              <a:t>Existential Quantifier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存在量词</a:t>
            </a:r>
          </a:p>
          <a:p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</a:p>
          <a:p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</a:t>
            </a:r>
            <a:r>
              <a:rPr lang="en-US" i="1" dirty="0"/>
              <a:t>  </a:t>
            </a:r>
            <a:r>
              <a:rPr lang="en-US" dirty="0"/>
              <a:t>is read as </a:t>
            </a:r>
            <a:r>
              <a:rPr lang="en-US" i="1" dirty="0"/>
              <a:t>“</a:t>
            </a:r>
            <a:r>
              <a:rPr lang="en-US" dirty="0"/>
              <a:t>For all </a:t>
            </a:r>
            <a:r>
              <a:rPr lang="en-US" i="1" dirty="0"/>
              <a:t>x</a:t>
            </a:r>
            <a:r>
              <a:rPr lang="en-US" dirty="0"/>
              <a:t>, P(</a:t>
            </a:r>
            <a:r>
              <a:rPr lang="en-US" i="1" dirty="0"/>
              <a:t>x</a:t>
            </a:r>
            <a:r>
              <a:rPr lang="en-US" dirty="0"/>
              <a:t>)” or “For every </a:t>
            </a:r>
            <a:r>
              <a:rPr lang="en-US" i="1" dirty="0"/>
              <a:t>x</a:t>
            </a:r>
            <a:r>
              <a:rPr lang="en-US" dirty="0"/>
              <a:t>, P(</a:t>
            </a:r>
            <a:r>
              <a:rPr lang="en-US" i="1" dirty="0"/>
              <a:t>x</a:t>
            </a:r>
            <a:r>
              <a:rPr lang="en-US" dirty="0"/>
              <a:t>)”</a:t>
            </a:r>
          </a:p>
          <a:p>
            <a:pPr lvl="1"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marL="1124585" lvl="2" indent="-457200">
              <a:buFont typeface="+mj-lt"/>
              <a:buAutoNum type="arabicParenR"/>
            </a:pPr>
            <a:r>
              <a:rPr lang="en-US" i="1" dirty="0"/>
              <a:t> </a:t>
            </a:r>
            <a:r>
              <a:rPr lang="en-US" dirty="0"/>
              <a:t>If</a:t>
            </a:r>
            <a:r>
              <a:rPr lang="en-US" i="1" dirty="0"/>
              <a:t> 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is the integers, then </a:t>
            </a: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false.</a:t>
            </a:r>
          </a:p>
          <a:p>
            <a:pPr marL="1124585" lvl="2" indent="-457200">
              <a:buFont typeface="+mj-lt"/>
              <a:buAutoNum type="arabicParenR"/>
            </a:pPr>
            <a:r>
              <a:rPr lang="en-US" dirty="0"/>
              <a:t>If</a:t>
            </a:r>
            <a:r>
              <a:rPr lang="en-US" i="1" dirty="0"/>
              <a:t> 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is the positive integers, then     </a:t>
            </a: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true.</a:t>
            </a:r>
          </a:p>
          <a:p>
            <a:pPr marL="1124585" lvl="2" indent="-457200">
              <a:buFont typeface="+mj-lt"/>
              <a:buAutoNum type="arabicParenR"/>
            </a:pPr>
            <a:r>
              <a:rPr lang="en-US" dirty="0"/>
              <a:t>If</a:t>
            </a:r>
            <a:r>
              <a:rPr lang="en-US" i="1" dirty="0"/>
              <a:t> 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is even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is the integers,  then </a:t>
            </a:r>
            <a:r>
              <a:rPr lang="en-US" dirty="0">
                <a:sym typeface="Symbol" panose="05050102010706020507"/>
              </a:rPr>
              <a:t> 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read as </a:t>
            </a:r>
            <a:r>
              <a:rPr lang="en-US" i="1" dirty="0"/>
              <a:t>“</a:t>
            </a:r>
            <a:r>
              <a:rPr lang="en-US" dirty="0"/>
              <a:t>For some </a:t>
            </a:r>
            <a:r>
              <a:rPr lang="en-US" i="1" dirty="0"/>
              <a:t>x</a:t>
            </a:r>
            <a:r>
              <a:rPr lang="en-US" dirty="0"/>
              <a:t>, P(</a:t>
            </a:r>
            <a:r>
              <a:rPr lang="en-US" i="1" dirty="0"/>
              <a:t>x</a:t>
            </a:r>
            <a:r>
              <a:rPr lang="en-US" dirty="0"/>
              <a:t>)”,  or as “There is an </a:t>
            </a:r>
            <a:r>
              <a:rPr lang="en-US" i="1" dirty="0"/>
              <a:t>x</a:t>
            </a:r>
            <a:r>
              <a:rPr lang="en-US" dirty="0"/>
              <a:t> such that P(</a:t>
            </a:r>
            <a:r>
              <a:rPr lang="en-US" i="1" dirty="0"/>
              <a:t>x</a:t>
            </a:r>
            <a:r>
              <a:rPr lang="en-US" dirty="0"/>
              <a:t>),”  or “For at least one </a:t>
            </a:r>
            <a:r>
              <a:rPr lang="en-US" i="1" dirty="0"/>
              <a:t>x</a:t>
            </a:r>
            <a:r>
              <a:rPr lang="en-US" dirty="0"/>
              <a:t>, P(</a:t>
            </a:r>
            <a:r>
              <a:rPr lang="en-US" i="1" dirty="0"/>
              <a:t>x</a:t>
            </a:r>
            <a:r>
              <a:rPr lang="en-US" dirty="0"/>
              <a:t>).” </a:t>
            </a:r>
          </a:p>
          <a:p>
            <a:pPr lvl="1"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marL="1124585" lvl="2" indent="-457200">
              <a:buFont typeface="+mj-lt"/>
              <a:buAutoNum type="arabicPeriod"/>
            </a:pPr>
            <a:r>
              <a:rPr lang="en-US" i="1" dirty="0"/>
              <a:t> </a:t>
            </a:r>
            <a:r>
              <a:rPr lang="en-US" dirty="0"/>
              <a:t>If</a:t>
            </a:r>
            <a:r>
              <a:rPr lang="en-US" i="1" dirty="0"/>
              <a:t> 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is the integers, then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true. It is also true if U is the positive integers.</a:t>
            </a:r>
          </a:p>
          <a:p>
            <a:pPr marL="1124585" lvl="2" indent="-457200">
              <a:buFont typeface="+mj-lt"/>
              <a:buAutoNum type="arabicPeriod"/>
            </a:pPr>
            <a:r>
              <a:rPr lang="en-US" dirty="0"/>
              <a:t>If</a:t>
            </a:r>
            <a:r>
              <a:rPr lang="en-US" i="1" dirty="0"/>
              <a:t> 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is the positive integers,  then  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false.</a:t>
            </a:r>
          </a:p>
          <a:p>
            <a:pPr marL="1124585" lvl="2" indent="-457200">
              <a:buFont typeface="+mj-lt"/>
              <a:buAutoNum type="arabicPeriod"/>
            </a:pPr>
            <a:r>
              <a:rPr lang="en-US" dirty="0"/>
              <a:t>If</a:t>
            </a:r>
            <a:r>
              <a:rPr lang="en-US" i="1" dirty="0"/>
              <a:t> 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is even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 is the integers,  then  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true.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Logical Equivalences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Identity Laws(</a:t>
            </a:r>
            <a:r>
              <a:rPr lang="zh-CN" altLang="en-US" dirty="0">
                <a:solidFill>
                  <a:srgbClr val="FF0000"/>
                </a:solidFill>
              </a:rPr>
              <a:t>恒等律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:                            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Domination Laws</a:t>
            </a:r>
            <a:r>
              <a:rPr lang="en-US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支配律</a:t>
            </a:r>
            <a:r>
              <a:rPr lang="en-US" dirty="0">
                <a:solidFill>
                  <a:srgbClr val="FF0000"/>
                </a:solidFill>
                <a:sym typeface="+mn-ea"/>
              </a:rPr>
              <a:t>)</a:t>
            </a:r>
            <a:r>
              <a:rPr lang="en-US" dirty="0"/>
              <a:t>:                           ,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Idempotent Laws</a:t>
            </a:r>
            <a:r>
              <a:rPr lang="en-US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幂等律</a:t>
            </a:r>
            <a:r>
              <a:rPr lang="en-US" dirty="0">
                <a:solidFill>
                  <a:srgbClr val="FF0000"/>
                </a:solidFill>
                <a:sym typeface="+mn-ea"/>
              </a:rPr>
              <a:t>)</a:t>
            </a:r>
            <a:r>
              <a:rPr lang="en-US" dirty="0"/>
              <a:t>:                            ,  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Double Negation Law</a:t>
            </a:r>
            <a:r>
              <a:rPr lang="en-US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双重否定律</a:t>
            </a:r>
            <a:r>
              <a:rPr lang="en-US" dirty="0">
                <a:solidFill>
                  <a:srgbClr val="FF0000"/>
                </a:solidFill>
                <a:sym typeface="+mn-ea"/>
              </a:rPr>
              <a:t>)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Negation Laws</a:t>
            </a:r>
            <a:r>
              <a:rPr lang="en-US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否定律</a:t>
            </a:r>
            <a:r>
              <a:rPr lang="en-US" dirty="0">
                <a:solidFill>
                  <a:srgbClr val="FF0000"/>
                </a:solidFill>
                <a:sym typeface="+mn-ea"/>
              </a:rPr>
              <a:t>)</a:t>
            </a:r>
            <a:r>
              <a:rPr lang="en-US" dirty="0"/>
              <a:t>:                              ,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495800" y="2057400"/>
            <a:ext cx="1591628" cy="3314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781800" y="2057400"/>
            <a:ext cx="1614488" cy="33432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953000" y="2971800"/>
            <a:ext cx="1674495" cy="3314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315200" y="2895600"/>
            <a:ext cx="1714500" cy="33432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105400" y="3886200"/>
            <a:ext cx="1508760" cy="30003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391400" y="3886200"/>
            <a:ext cx="1508760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781800" y="4724400"/>
            <a:ext cx="1665923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572000" y="5791200"/>
            <a:ext cx="1843088" cy="33147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162800" y="5791200"/>
            <a:ext cx="1860233" cy="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1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Uniqueness Quantifier (</a:t>
            </a:r>
            <a:r>
              <a:rPr lang="en-US" i="1" dirty="0"/>
              <a:t>optional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ym typeface="Symbol" panose="05050102010706020507"/>
              </a:rPr>
              <a:t>!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means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>
                <a:latin typeface="Bookman" pitchFamily="18" charset="0"/>
              </a:rPr>
              <a:t>x</a:t>
            </a:r>
            <a:r>
              <a:rPr lang="en-US" dirty="0"/>
              <a:t>) is true for </a:t>
            </a:r>
            <a:r>
              <a:rPr lang="en-US" u="sng" dirty="0"/>
              <a:t>one and only one</a:t>
            </a:r>
            <a:r>
              <a:rPr lang="en-US" dirty="0"/>
              <a:t> </a:t>
            </a:r>
            <a:r>
              <a:rPr lang="en-US" i="1" dirty="0">
                <a:latin typeface="Bookman" pitchFamily="18" charset="0"/>
              </a:rPr>
              <a:t>x </a:t>
            </a:r>
            <a:r>
              <a:rPr lang="en-US" dirty="0"/>
              <a:t>in the universe of discourse.</a:t>
            </a:r>
            <a:endParaRPr lang="en-US" i="1" dirty="0"/>
          </a:p>
          <a:p>
            <a:r>
              <a:rPr lang="en-US" dirty="0"/>
              <a:t>This is commonly expressed in English in the following equivalent ways:</a:t>
            </a:r>
          </a:p>
          <a:p>
            <a:pPr lvl="1"/>
            <a:r>
              <a:rPr lang="en-US" dirty="0"/>
              <a:t>“There is a unique </a:t>
            </a:r>
            <a:r>
              <a:rPr lang="en-US" i="1" dirty="0">
                <a:latin typeface="Bookman" pitchFamily="18" charset="0"/>
              </a:rPr>
              <a:t>x</a:t>
            </a:r>
            <a:r>
              <a:rPr lang="en-US" i="1" dirty="0"/>
              <a:t> </a:t>
            </a:r>
            <a:r>
              <a:rPr lang="en-US" dirty="0"/>
              <a:t>such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>
                <a:latin typeface="Bookman" pitchFamily="18" charset="0"/>
              </a:rPr>
              <a:t>x</a:t>
            </a:r>
            <a:r>
              <a:rPr lang="en-US" dirty="0"/>
              <a:t>).” </a:t>
            </a:r>
          </a:p>
          <a:p>
            <a:pPr lvl="1"/>
            <a:r>
              <a:rPr lang="en-US" dirty="0"/>
              <a:t>“There is one and only one </a:t>
            </a:r>
            <a:r>
              <a:rPr lang="en-US" i="1" dirty="0">
                <a:latin typeface="Bookman" pitchFamily="18" charset="0"/>
              </a:rPr>
              <a:t>x</a:t>
            </a:r>
            <a:r>
              <a:rPr lang="en-US" dirty="0"/>
              <a:t> such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>
                <a:latin typeface="Bookman" pitchFamily="18" charset="0"/>
              </a:rPr>
              <a:t>x</a:t>
            </a:r>
            <a:r>
              <a:rPr lang="en-US" dirty="0"/>
              <a:t>)”</a:t>
            </a:r>
          </a:p>
          <a:p>
            <a:r>
              <a:rPr lang="en-US" dirty="0"/>
              <a:t>Examples: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i="1" dirty="0"/>
              <a:t>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 =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0”  and U is the integers, then </a:t>
            </a:r>
            <a:r>
              <a:rPr lang="en-US" dirty="0">
                <a:sym typeface="Symbol" panose="05050102010706020507"/>
              </a:rPr>
              <a:t>!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true. 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>
                <a:sym typeface="Symbol" panose="05050102010706020507"/>
              </a:rPr>
              <a:t>But if </a:t>
            </a:r>
            <a:r>
              <a:rPr lang="en-US" i="1" dirty="0"/>
              <a:t>P(x)</a:t>
            </a:r>
            <a:r>
              <a:rPr lang="en-US" dirty="0"/>
              <a:t> denotes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0,”  then </a:t>
            </a:r>
            <a:r>
              <a:rPr lang="en-US" dirty="0">
                <a:sym typeface="Symbol" panose="05050102010706020507"/>
              </a:rPr>
              <a:t>!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false.</a:t>
            </a:r>
            <a:endParaRPr lang="en-US" dirty="0"/>
          </a:p>
          <a:p>
            <a:r>
              <a:rPr lang="en-US" dirty="0"/>
              <a:t>The uniqueness quantifier is not really needed as the restriction that there is a unique </a:t>
            </a:r>
            <a:r>
              <a:rPr lang="en-US" i="1" dirty="0"/>
              <a:t>x</a:t>
            </a:r>
            <a:r>
              <a:rPr lang="en-US" dirty="0"/>
              <a:t> such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can be expressed as:  </a:t>
            </a:r>
          </a:p>
          <a:p>
            <a:pPr>
              <a:buNone/>
            </a:pPr>
            <a:r>
              <a:rPr lang="en-US" dirty="0">
                <a:sym typeface="Symbol" panose="05050102010706020507"/>
              </a:rPr>
              <a:t>                               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 (</a:t>
            </a:r>
            <a:r>
              <a:rPr lang="en-US" i="1" dirty="0">
                <a:sym typeface="Symbol" panose="05050102010706020507"/>
              </a:rPr>
              <a:t>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</a:t>
            </a: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sym typeface="Symbol" panose="05050102010706020507"/>
              </a:rPr>
              <a:t>y</a:t>
            </a:r>
            <a:r>
              <a:rPr lang="en-US" dirty="0">
                <a:sym typeface="Symbol" panose="05050102010706020507"/>
              </a:rPr>
              <a:t> (</a:t>
            </a:r>
            <a:r>
              <a:rPr lang="en-US" i="1" dirty="0">
                <a:sym typeface="Symbol" panose="05050102010706020507"/>
              </a:rPr>
              <a:t>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y</a:t>
            </a:r>
            <a:r>
              <a:rPr lang="en-US" dirty="0">
                <a:sym typeface="Symbol" panose="05050102010706020507"/>
              </a:rPr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y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=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))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Symbol" panose="05050102010706020507"/>
              </a:rPr>
              <a:t>When the  domain of discourse is finite, we can think of quantification as looping through the elements of the domain.</a:t>
            </a:r>
          </a:p>
          <a:p>
            <a:r>
              <a:rPr lang="en-US" dirty="0">
                <a:sym typeface="Symbol" panose="05050102010706020507"/>
              </a:rPr>
              <a:t>To evaluate 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loop through all 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 in the domain. </a:t>
            </a:r>
          </a:p>
          <a:p>
            <a:pPr lvl="1"/>
            <a:r>
              <a:rPr lang="en-US" dirty="0">
                <a:sym typeface="Symbol" panose="05050102010706020507"/>
              </a:rPr>
              <a:t>If at every step P(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true, then 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true. </a:t>
            </a:r>
          </a:p>
          <a:p>
            <a:pPr lvl="1"/>
            <a:r>
              <a:rPr lang="en-US" dirty="0">
                <a:sym typeface="Symbol" panose="05050102010706020507"/>
              </a:rPr>
              <a:t>If at a step P(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false, then 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 and the loop terminates. </a:t>
            </a:r>
          </a:p>
          <a:p>
            <a:r>
              <a:rPr lang="en-US" dirty="0">
                <a:sym typeface="Symbol" panose="05050102010706020507"/>
              </a:rPr>
              <a:t>To evaluate 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loop through all 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 in the domain. </a:t>
            </a:r>
          </a:p>
          <a:p>
            <a:pPr lvl="1"/>
            <a:r>
              <a:rPr lang="en-US" dirty="0">
                <a:sym typeface="Symbol" panose="05050102010706020507"/>
              </a:rPr>
              <a:t>If  at some step, P(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true, then 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 and the loop terminates. </a:t>
            </a:r>
          </a:p>
          <a:p>
            <a:pPr lvl="1"/>
            <a:r>
              <a:rPr lang="en-US" dirty="0">
                <a:sym typeface="Symbol" panose="05050102010706020507"/>
              </a:rPr>
              <a:t>If the loop ends without finding an 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 for which P(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true, then </a:t>
            </a:r>
            <a:r>
              <a:rPr lang="en-US" i="1" dirty="0">
                <a:sym typeface="Symbol" panose="05050102010706020507"/>
              </a:rPr>
              <a:t>x P</a:t>
            </a:r>
            <a:r>
              <a:rPr lang="en-US" dirty="0">
                <a:sym typeface="Symbol" panose="05050102010706020507"/>
              </a:rPr>
              <a:t>(</a:t>
            </a:r>
            <a:r>
              <a:rPr lang="en-US" i="1" dirty="0">
                <a:sym typeface="Symbol" panose="05050102010706020507"/>
              </a:rPr>
              <a:t>x</a:t>
            </a:r>
            <a:r>
              <a:rPr lang="en-US" dirty="0">
                <a:sym typeface="Symbol" panose="05050102010706020507"/>
              </a:rPr>
              <a:t>) is false.</a:t>
            </a:r>
          </a:p>
          <a:p>
            <a:r>
              <a:rPr lang="en-US" dirty="0">
                <a:sym typeface="Symbol" panose="05050102010706020507"/>
              </a:rPr>
              <a:t>Even if the domains are infinite, we can still think of the quantifiers this fashion, but the loops will not terminate in some cases.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truth value of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P(x)</a:t>
            </a:r>
            <a:r>
              <a:rPr lang="en-US" dirty="0"/>
              <a:t> 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P(x)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depend on both the propositional function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P(x)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and on  the domain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U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. </a:t>
            </a:r>
          </a:p>
          <a:p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Examples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: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i="1" dirty="0"/>
              <a:t>U</a:t>
            </a:r>
            <a:r>
              <a:rPr lang="en-US" dirty="0"/>
              <a:t> is the  positive integers and </a:t>
            </a:r>
            <a:r>
              <a:rPr lang="en-US" i="1" dirty="0"/>
              <a:t>P(x) </a:t>
            </a:r>
            <a:r>
              <a:rPr lang="en-US" dirty="0"/>
              <a:t>is the statement           “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”, then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P(x)</a:t>
            </a:r>
            <a:r>
              <a:rPr lang="en-US" dirty="0"/>
              <a:t>   is true, but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P(x)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is false. 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i="1" dirty="0"/>
              <a:t>U</a:t>
            </a:r>
            <a:r>
              <a:rPr lang="en-US" dirty="0"/>
              <a:t> is the negative integers and </a:t>
            </a:r>
            <a:r>
              <a:rPr lang="en-US" i="1" dirty="0"/>
              <a:t>P(x) </a:t>
            </a:r>
            <a:r>
              <a:rPr lang="en-US" dirty="0"/>
              <a:t>is the statement           “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”, then both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P(x)</a:t>
            </a:r>
            <a:r>
              <a:rPr lang="en-US" dirty="0"/>
              <a:t>  and 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P(x)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are true. 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i="1" dirty="0"/>
              <a:t>U</a:t>
            </a:r>
            <a:r>
              <a:rPr lang="en-US" dirty="0"/>
              <a:t> consists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dirty="0"/>
              <a:t>,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dirty="0"/>
              <a:t>, and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dirty="0"/>
              <a:t>,  and </a:t>
            </a:r>
            <a:r>
              <a:rPr lang="en-US" i="1" dirty="0"/>
              <a:t>P(x) </a:t>
            </a:r>
            <a:r>
              <a:rPr lang="en-US" dirty="0"/>
              <a:t>is the statement           “</a:t>
            </a:r>
            <a:r>
              <a:rPr lang="en-US" i="1" dirty="0"/>
              <a:t>x</a:t>
            </a:r>
            <a:r>
              <a:rPr lang="en-US" dirty="0"/>
              <a:t> &gt;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”, then  both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P(x)</a:t>
            </a:r>
            <a:r>
              <a:rPr lang="en-US" dirty="0"/>
              <a:t>  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P(x)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are true. But if </a:t>
            </a:r>
            <a:r>
              <a:rPr lang="en-US" i="1" dirty="0"/>
              <a:t>P(x) </a:t>
            </a:r>
            <a:r>
              <a:rPr lang="en-US" dirty="0"/>
              <a:t>is the statement “</a:t>
            </a:r>
            <a:r>
              <a:rPr lang="en-US" i="1" dirty="0"/>
              <a:t>x</a:t>
            </a:r>
            <a:r>
              <a:rPr lang="en-US" dirty="0"/>
              <a:t> &lt;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”, then  both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P(x)</a:t>
            </a:r>
            <a:r>
              <a:rPr lang="en-US" dirty="0"/>
              <a:t>   and            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P(x)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are false. 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quantifiers </a:t>
            </a:r>
            <a:r>
              <a:rPr lang="en-US" dirty="0">
                <a:sym typeface="Symbol" panose="05050102010706020507"/>
              </a:rPr>
              <a:t> and   have higher precedence than all the logical operators.</a:t>
            </a:r>
          </a:p>
          <a:p>
            <a:r>
              <a:rPr lang="en-US" dirty="0">
                <a:sym typeface="Symbol" panose="05050102010706020507"/>
              </a:rPr>
              <a:t>For example,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P(x)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Q(x)  </a:t>
            </a:r>
            <a:r>
              <a:rPr lang="en-US" dirty="0">
                <a:sym typeface="Symbol" panose="05050102010706020507"/>
              </a:rPr>
              <a:t>means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(x P(x))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Q(x)</a:t>
            </a:r>
            <a:r>
              <a:rPr lang="en-US" dirty="0">
                <a:sym typeface="Symbol" panose="05050102010706020507"/>
              </a:rPr>
              <a:t>  </a:t>
            </a:r>
          </a:p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(P(x)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Q(x))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means something different.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Unfortunately, often people write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P(x)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Q(x)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when they mean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(P(x)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Q(x)).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from English to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:  Translate the following sentence into predicate logic: “Every student in this class has taken a course in Java.”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First decide on the domain </a:t>
            </a:r>
            <a:r>
              <a:rPr lang="en-US" i="1" dirty="0"/>
              <a:t>U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b="1" dirty="0"/>
              <a:t>Solution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: If </a:t>
            </a:r>
            <a:r>
              <a:rPr lang="en-US" i="1" dirty="0"/>
              <a:t>U</a:t>
            </a:r>
            <a:r>
              <a:rPr lang="en-US" dirty="0"/>
              <a:t> is all students in this class, define a propositional function J(</a:t>
            </a:r>
            <a:r>
              <a:rPr lang="en-US" i="1" dirty="0"/>
              <a:t>x</a:t>
            </a:r>
            <a:r>
              <a:rPr lang="en-US" dirty="0"/>
              <a:t>) denoting “x has taken a course in Java” and translate as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J(x). </a:t>
            </a:r>
          </a:p>
          <a:p>
            <a:pPr lvl="1">
              <a:buNone/>
            </a:pPr>
            <a:r>
              <a:rPr lang="en-US" b="1" dirty="0"/>
              <a:t>Solution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: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But if </a:t>
            </a:r>
            <a:r>
              <a:rPr lang="en-US" i="1" dirty="0"/>
              <a:t>U</a:t>
            </a:r>
            <a:r>
              <a:rPr lang="en-US" dirty="0"/>
              <a:t> is all people, also define a propositional  function S(x) denoting “x is a student in this class” and translate as    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(S(x)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J(x))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.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</a:t>
            </a:r>
          </a:p>
          <a:p>
            <a:pPr lvl="2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         x (S(x)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J(x))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is not correct.  What does it mean?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from English to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Example 2</a:t>
            </a:r>
            <a:r>
              <a:rPr lang="en-US" dirty="0"/>
              <a:t>: Translate the following sentence into predicate logic: “Some student in this class has taken a course in Java.” 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First decide on the domain </a:t>
            </a:r>
            <a:r>
              <a:rPr lang="en-US" i="1" dirty="0"/>
              <a:t>U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b="1" dirty="0"/>
              <a:t>Solution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: If </a:t>
            </a:r>
            <a:r>
              <a:rPr lang="en-US" i="1" dirty="0"/>
              <a:t>U</a:t>
            </a:r>
            <a:r>
              <a:rPr lang="en-US" dirty="0"/>
              <a:t> is all students in this class, translate as </a:t>
            </a:r>
          </a:p>
          <a:p>
            <a:pPr lvl="1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                       x J(x)</a:t>
            </a:r>
          </a:p>
          <a:p>
            <a:pPr lvl="1">
              <a:buNone/>
            </a:pPr>
            <a:r>
              <a:rPr lang="en-US" b="1" dirty="0"/>
              <a:t>Solution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: But if </a:t>
            </a:r>
            <a:r>
              <a:rPr lang="en-US" i="1" dirty="0"/>
              <a:t>U</a:t>
            </a:r>
            <a:r>
              <a:rPr lang="en-US" dirty="0"/>
              <a:t> is all people, then translate as                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(S(x)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J(x)) </a:t>
            </a:r>
          </a:p>
          <a:p>
            <a:pPr lvl="2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    x (S(x)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J(x))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is not correct. What does it mean?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Returning to the Socrates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Introduce the  propositional functions </a:t>
            </a:r>
            <a:r>
              <a:rPr lang="en-US" i="1" dirty="0"/>
              <a:t>Man(x) </a:t>
            </a:r>
            <a:r>
              <a:rPr lang="en-US" dirty="0"/>
              <a:t>denoting “</a:t>
            </a:r>
            <a:r>
              <a:rPr lang="en-US" i="1" dirty="0"/>
              <a:t>x</a:t>
            </a:r>
            <a:r>
              <a:rPr lang="en-US" dirty="0"/>
              <a:t> is a man” and  </a:t>
            </a:r>
            <a:r>
              <a:rPr lang="en-US" i="1" dirty="0"/>
              <a:t>Mortal(x)</a:t>
            </a:r>
            <a:r>
              <a:rPr lang="en-US" dirty="0"/>
              <a:t> denoting “</a:t>
            </a:r>
            <a:r>
              <a:rPr lang="en-US" i="1" dirty="0"/>
              <a:t>x</a:t>
            </a:r>
            <a:r>
              <a:rPr lang="en-US" dirty="0"/>
              <a:t> is mortal.”  Specify the  domain as all people.</a:t>
            </a:r>
          </a:p>
          <a:p>
            <a:r>
              <a:rPr lang="en-US" dirty="0"/>
              <a:t>The two premises are:</a:t>
            </a:r>
          </a:p>
          <a:p>
            <a:endParaRPr lang="en-US" dirty="0"/>
          </a:p>
          <a:p>
            <a:r>
              <a:rPr lang="en-US" dirty="0"/>
              <a:t>The conclusion is:</a:t>
            </a:r>
          </a:p>
          <a:p>
            <a:endParaRPr lang="en-US" dirty="0"/>
          </a:p>
          <a:p>
            <a:r>
              <a:rPr lang="en-US" dirty="0"/>
              <a:t>Later we will show how to prove that the conclusion follows from the premises.</a:t>
            </a:r>
          </a:p>
          <a:p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67201" y="3276600"/>
            <a:ext cx="3648075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648200" y="3733800"/>
            <a:ext cx="2133600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495800" y="4343400"/>
            <a:ext cx="2462213" cy="3190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Equivalences in Predicate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Statements involving predicates and quantifiers are </a:t>
            </a:r>
            <a:r>
              <a:rPr lang="en-US" i="1" dirty="0"/>
              <a:t>logically equivalent </a:t>
            </a:r>
            <a:r>
              <a:rPr lang="en-US" dirty="0"/>
              <a:t>if and only if they have the same truth value </a:t>
            </a:r>
          </a:p>
          <a:p>
            <a:pPr lvl="1"/>
            <a:r>
              <a:rPr lang="en-US" dirty="0"/>
              <a:t>for every predicate substituted into these statements and </a:t>
            </a:r>
          </a:p>
          <a:p>
            <a:pPr lvl="1"/>
            <a:r>
              <a:rPr lang="en-US" dirty="0"/>
              <a:t>for every domain of discourse used for the variables in the expressions. </a:t>
            </a:r>
          </a:p>
          <a:p>
            <a:r>
              <a:rPr lang="en-US" dirty="0"/>
              <a:t>The notation </a:t>
            </a:r>
            <a:r>
              <a:rPr lang="en-US" i="1" dirty="0"/>
              <a:t>S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≡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T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  indicates that 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S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 and 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T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  are logically equivalent. </a:t>
            </a:r>
          </a:p>
          <a:p>
            <a:r>
              <a:rPr lang="en-US" b="1" dirty="0">
                <a:latin typeface="Cambria Math" panose="02040503050406030204"/>
                <a:ea typeface="Cambria Math" panose="02040503050406030204"/>
              </a:rPr>
              <a:t>Example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: 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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¬¬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S(x)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≡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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x S(x)</a:t>
            </a:r>
            <a:endParaRPr lang="en-US" i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Thinking about Quantifiers as Conjunctions and Disjunctions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Symbol" panose="05050102010706020507"/>
              </a:rPr>
              <a:t>If the domain is finite, a universally quantified proposition is equivalent to a conjunction of propositions without quantifiers and an existentially quantified proposition is equivalent to  a disjunction of propositions without quantifiers. </a:t>
            </a:r>
          </a:p>
          <a:p>
            <a:r>
              <a:rPr lang="en-US" dirty="0">
                <a:sym typeface="Symbol" panose="05050102010706020507"/>
              </a:rPr>
              <a:t>If </a:t>
            </a:r>
            <a:r>
              <a:rPr lang="en-US" i="1" dirty="0">
                <a:sym typeface="Symbol" panose="05050102010706020507"/>
              </a:rPr>
              <a:t>U</a:t>
            </a:r>
            <a:r>
              <a:rPr lang="en-US" dirty="0">
                <a:sym typeface="Symbol" panose="05050102010706020507"/>
              </a:rPr>
              <a:t> consists of the integers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1</a:t>
            </a:r>
            <a:r>
              <a:rPr lang="en-US" dirty="0">
                <a:sym typeface="Symbol" panose="05050102010706020507"/>
              </a:rPr>
              <a:t>,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2</a:t>
            </a:r>
            <a:r>
              <a:rPr lang="en-US" dirty="0">
                <a:sym typeface="Symbol" panose="05050102010706020507"/>
              </a:rPr>
              <a:t>, and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3</a:t>
            </a:r>
            <a:r>
              <a:rPr lang="en-US" dirty="0">
                <a:sym typeface="Symbol" panose="05050102010706020507"/>
              </a:rPr>
              <a:t>:</a:t>
            </a:r>
          </a:p>
          <a:p>
            <a:pPr>
              <a:buNone/>
            </a:pPr>
            <a:endParaRPr lang="en-US" dirty="0">
              <a:sym typeface="Symbol" panose="05050102010706020507"/>
            </a:endParaRPr>
          </a:p>
          <a:p>
            <a:pPr>
              <a:buNone/>
            </a:pPr>
            <a:endParaRPr lang="en-US" dirty="0">
              <a:sym typeface="Symbol" panose="05050102010706020507"/>
            </a:endParaRPr>
          </a:p>
          <a:p>
            <a:pPr>
              <a:buNone/>
            </a:pPr>
            <a:endParaRPr lang="en-US" dirty="0">
              <a:sym typeface="Symbol" panose="05050102010706020507"/>
            </a:endParaRPr>
          </a:p>
          <a:p>
            <a:pPr>
              <a:buNone/>
            </a:pPr>
            <a:endParaRPr lang="en-US" dirty="0">
              <a:sym typeface="Symbol" panose="05050102010706020507"/>
            </a:endParaRPr>
          </a:p>
          <a:p>
            <a:pPr>
              <a:buNone/>
            </a:pPr>
            <a:endParaRPr lang="en-US" dirty="0">
              <a:sym typeface="Symbol" panose="05050102010706020507"/>
            </a:endParaRPr>
          </a:p>
          <a:p>
            <a:r>
              <a:rPr lang="en-US" dirty="0">
                <a:sym typeface="Symbol" panose="05050102010706020507"/>
              </a:rPr>
              <a:t>Even if the domains are infinite, you can still think of the quantifiers in this fashion, but the equivalent expressions without quantifiers will be infinitely long.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057400" y="3657600"/>
            <a:ext cx="4079081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33600" y="4343400"/>
            <a:ext cx="4062413" cy="3190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Negating Quantified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J(x)</a:t>
            </a:r>
            <a:endParaRPr lang="en-US" dirty="0"/>
          </a:p>
          <a:p>
            <a:pPr marL="850265" lvl="1" indent="-457200">
              <a:buNone/>
            </a:pPr>
            <a:r>
              <a:rPr lang="en-US" dirty="0"/>
              <a:t>“Every student in your class has taken a course in Java.”</a:t>
            </a:r>
          </a:p>
          <a:p>
            <a:pPr marL="850265" lvl="1" indent="-457200">
              <a:buNone/>
            </a:pPr>
            <a:r>
              <a:rPr lang="en-US" dirty="0"/>
              <a:t> Here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J(x)</a:t>
            </a:r>
            <a:r>
              <a:rPr lang="en-US" dirty="0"/>
              <a:t>  is “x has taken a course in Java” and </a:t>
            </a:r>
          </a:p>
          <a:p>
            <a:pPr marL="850265" lvl="1" indent="-457200">
              <a:buNone/>
            </a:pPr>
            <a:r>
              <a:rPr lang="en-US" dirty="0"/>
              <a:t> the domain is students in your class. </a:t>
            </a:r>
          </a:p>
          <a:p>
            <a:r>
              <a:rPr lang="en-US" dirty="0"/>
              <a:t>Negating the original statement gives “It is not the case that every student in your class has taken Java.” This implies that “There is a student in your class who has not taken Java.”</a:t>
            </a:r>
          </a:p>
          <a:p>
            <a:pPr>
              <a:buNone/>
            </a:pP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  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Symbolically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J(x)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J(x)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are equivalent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Logical Equivalences (</a:t>
            </a:r>
            <a:r>
              <a:rPr lang="en-US" i="1" dirty="0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Commutative Laws</a:t>
            </a:r>
            <a:r>
              <a:rPr lang="en-US" dirty="0"/>
              <a:t>:                              ,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Associative Laws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Distributive Laws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Absorption Laws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2057400"/>
            <a:ext cx="2105978" cy="30003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477000" y="2057400"/>
            <a:ext cx="2105978" cy="30003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0" y="3352800"/>
            <a:ext cx="3823335" cy="38290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10000" y="2895600"/>
            <a:ext cx="3823335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038600"/>
            <a:ext cx="5026343" cy="38290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733800" y="4648200"/>
            <a:ext cx="5026343" cy="38290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33800" y="5334000"/>
            <a:ext cx="2408873" cy="38290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400800" y="5334000"/>
            <a:ext cx="2408873" cy="382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6800" y="236220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交换律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)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066800" y="326390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(结合律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)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066800" y="434340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(分配律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)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990600" y="571500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(吸收律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)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192091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Negating Quantified Expressions (</a:t>
            </a:r>
            <a:r>
              <a:rPr lang="en-US" i="1" dirty="0"/>
              <a:t>continued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Consider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 x J(x)</a:t>
            </a:r>
            <a:endParaRPr lang="en-US" dirty="0"/>
          </a:p>
          <a:p>
            <a:pPr lvl="1">
              <a:buNone/>
            </a:pPr>
            <a:r>
              <a:rPr lang="en-US" dirty="0"/>
              <a:t>“There is a student in this class who has taken a course in Java.”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/>
            </a:endParaRPr>
          </a:p>
          <a:p>
            <a:pPr lvl="1">
              <a:buNone/>
            </a:pPr>
            <a:r>
              <a:rPr lang="en-US" dirty="0"/>
              <a:t>Where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J(x)</a:t>
            </a:r>
            <a:r>
              <a:rPr lang="en-US" dirty="0"/>
              <a:t>  is “x has taken a course in Java.”</a:t>
            </a:r>
          </a:p>
          <a:p>
            <a:r>
              <a:rPr lang="en-US" dirty="0"/>
              <a:t>Negating the original statement gives “It is not the case that there is a student in this class who has taken Java.” This implies that “Every student in this class has not taken Java”</a:t>
            </a:r>
          </a:p>
          <a:p>
            <a:pPr>
              <a:buNone/>
            </a:pP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  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Symbolically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 x J(x)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 x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J(x)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are equivalent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Morgan’s Laws for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rules for negating quantifiers are: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reasoning in the table shows that: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are important. You will use these. </a:t>
            </a:r>
          </a:p>
        </p:txBody>
      </p:sp>
      <p:pic>
        <p:nvPicPr>
          <p:cNvPr id="4" name="Picture 3" descr="table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438400"/>
            <a:ext cx="5024628" cy="1216152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62200" y="4419600"/>
            <a:ext cx="343185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86000" y="5105400"/>
            <a:ext cx="3431858" cy="38290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Translation from English to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“Some student in this class has visited Mexico.”</a:t>
            </a:r>
          </a:p>
          <a:p>
            <a:pPr marL="850265" lvl="1" indent="-457200">
              <a:buNone/>
            </a:pPr>
            <a:r>
              <a:rPr lang="en-US" dirty="0"/>
              <a:t>   </a:t>
            </a:r>
            <a:r>
              <a:rPr lang="en-US" b="1" dirty="0"/>
              <a:t>Solution</a:t>
            </a:r>
            <a:r>
              <a:rPr lang="en-US" dirty="0"/>
              <a:t>: Let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denote “</a:t>
            </a:r>
            <a:r>
              <a:rPr lang="en-US" i="1" dirty="0"/>
              <a:t>x</a:t>
            </a:r>
            <a:r>
              <a:rPr lang="en-US" dirty="0"/>
              <a:t> has visited Mexico” and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denote “</a:t>
            </a:r>
            <a:r>
              <a:rPr lang="en-US" i="1" dirty="0"/>
              <a:t>x</a:t>
            </a:r>
            <a:r>
              <a:rPr lang="en-US" dirty="0"/>
              <a:t> is a student in this class,” 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U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be all people.</a:t>
            </a:r>
            <a:endParaRPr lang="en-US" dirty="0"/>
          </a:p>
          <a:p>
            <a:pPr marL="850265" lvl="1" indent="-457200">
              <a:buNone/>
            </a:pPr>
            <a:r>
              <a:rPr lang="en-US" dirty="0"/>
              <a:t>                     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 (S(x)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M(x))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“Every student in this class has visited Canada or Mexico.”</a:t>
            </a:r>
          </a:p>
          <a:p>
            <a:pPr marL="850265" lvl="1" indent="-457200">
              <a:buNone/>
            </a:pPr>
            <a:r>
              <a:rPr lang="en-US" dirty="0"/>
              <a:t>  </a:t>
            </a:r>
            <a:r>
              <a:rPr lang="en-US" b="1" dirty="0"/>
              <a:t>Solution</a:t>
            </a:r>
            <a:r>
              <a:rPr lang="en-US" dirty="0"/>
              <a:t>: Add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denoting “</a:t>
            </a:r>
            <a:r>
              <a:rPr lang="en-US" i="1" dirty="0"/>
              <a:t>x</a:t>
            </a:r>
            <a:r>
              <a:rPr lang="en-US" dirty="0"/>
              <a:t> has visited Canada.”</a:t>
            </a:r>
          </a:p>
          <a:p>
            <a:pPr marL="850265" lvl="1" indent="-457200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                x (S(x)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 (M(x)∨C(x)))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Fun with Translating from English into Logical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{</a:t>
            </a:r>
            <a:r>
              <a:rPr lang="en-US" dirty="0" err="1"/>
              <a:t>fleegles</a:t>
            </a:r>
            <a:r>
              <a:rPr lang="en-US" dirty="0"/>
              <a:t>, </a:t>
            </a:r>
            <a:r>
              <a:rPr lang="en-US" dirty="0" err="1"/>
              <a:t>snurds</a:t>
            </a:r>
            <a:r>
              <a:rPr lang="en-US" dirty="0"/>
              <a:t>, thingamabobs}</a:t>
            </a:r>
          </a:p>
          <a:p>
            <a:pPr lvl="1">
              <a:buNone/>
            </a:pPr>
            <a:r>
              <a:rPr lang="en-US" i="1" dirty="0"/>
              <a:t>F(x)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fleegle</a:t>
            </a:r>
            <a:endParaRPr lang="en-US" dirty="0"/>
          </a:p>
          <a:p>
            <a:pPr lvl="1">
              <a:buNone/>
            </a:pPr>
            <a:r>
              <a:rPr lang="en-US" i="1" dirty="0"/>
              <a:t>S(x)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snurd</a:t>
            </a:r>
            <a:endParaRPr lang="en-US" dirty="0"/>
          </a:p>
          <a:p>
            <a:pPr lvl="1">
              <a:buNone/>
            </a:pPr>
            <a:r>
              <a:rPr lang="en-US" i="1" dirty="0"/>
              <a:t>T(x)</a:t>
            </a:r>
            <a:r>
              <a:rPr lang="en-US" dirty="0"/>
              <a:t>: x is a thingamabob</a:t>
            </a:r>
          </a:p>
          <a:p>
            <a:pPr>
              <a:buNone/>
            </a:pPr>
            <a:r>
              <a:rPr lang="en-US" b="1" dirty="0"/>
              <a:t>   </a:t>
            </a:r>
            <a:r>
              <a:rPr lang="en-US" dirty="0"/>
              <a:t>Translate “Everything is a </a:t>
            </a:r>
            <a:r>
              <a:rPr lang="en-US" dirty="0" err="1"/>
              <a:t>fleegle</a:t>
            </a:r>
            <a:r>
              <a:rPr lang="en-US" dirty="0"/>
              <a:t>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 Solution</a:t>
            </a:r>
            <a:r>
              <a:rPr lang="en-US" dirty="0"/>
              <a:t>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F(x)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{</a:t>
            </a:r>
            <a:r>
              <a:rPr lang="en-US" dirty="0" err="1"/>
              <a:t>fleegles</a:t>
            </a:r>
            <a:r>
              <a:rPr lang="en-US" dirty="0"/>
              <a:t>, </a:t>
            </a:r>
            <a:r>
              <a:rPr lang="en-US" dirty="0" err="1"/>
              <a:t>snurds</a:t>
            </a:r>
            <a:r>
              <a:rPr lang="en-US" dirty="0"/>
              <a:t>, thingamabobs}</a:t>
            </a:r>
          </a:p>
          <a:p>
            <a:pPr lvl="1">
              <a:buNone/>
            </a:pPr>
            <a:r>
              <a:rPr lang="en-US" i="1" dirty="0"/>
              <a:t>F(x)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fleegle</a:t>
            </a:r>
            <a:endParaRPr lang="en-US" dirty="0"/>
          </a:p>
          <a:p>
            <a:pPr lvl="1">
              <a:buNone/>
            </a:pPr>
            <a:r>
              <a:rPr lang="en-US" i="1" dirty="0"/>
              <a:t>S(x)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snurd</a:t>
            </a:r>
            <a:endParaRPr lang="en-US" dirty="0"/>
          </a:p>
          <a:p>
            <a:pPr lvl="1">
              <a:buNone/>
            </a:pPr>
            <a:r>
              <a:rPr lang="en-US" i="1" dirty="0"/>
              <a:t>T(x)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thingamabob</a:t>
            </a:r>
          </a:p>
          <a:p>
            <a:pPr>
              <a:buNone/>
            </a:pPr>
            <a:r>
              <a:rPr lang="en-US" dirty="0"/>
              <a:t>   “Nothing is a </a:t>
            </a:r>
            <a:r>
              <a:rPr lang="en-US" dirty="0" err="1"/>
              <a:t>snurd</a:t>
            </a:r>
            <a:r>
              <a:rPr lang="en-US" dirty="0"/>
              <a:t>.”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  Solution</a:t>
            </a:r>
            <a:r>
              <a:rPr lang="en-US" dirty="0"/>
              <a:t>: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¬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S(x)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What is this equivalent to?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Solution</a:t>
            </a:r>
            <a:r>
              <a:rPr lang="en-US" dirty="0"/>
              <a:t>:   </a:t>
            </a: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¬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S(x)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{</a:t>
            </a:r>
            <a:r>
              <a:rPr lang="en-US" dirty="0" err="1"/>
              <a:t>fleegles</a:t>
            </a:r>
            <a:r>
              <a:rPr lang="en-US" dirty="0"/>
              <a:t>, </a:t>
            </a:r>
            <a:r>
              <a:rPr lang="en-US" dirty="0" err="1"/>
              <a:t>snurds</a:t>
            </a:r>
            <a:r>
              <a:rPr lang="en-US" dirty="0"/>
              <a:t>, thingamabobs}</a:t>
            </a:r>
          </a:p>
          <a:p>
            <a:pPr lvl="1">
              <a:buNone/>
            </a:pPr>
            <a:r>
              <a:rPr lang="en-US" i="1" dirty="0"/>
              <a:t>F(x)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fleegle</a:t>
            </a:r>
            <a:endParaRPr lang="en-US" dirty="0"/>
          </a:p>
          <a:p>
            <a:pPr lvl="1">
              <a:buNone/>
            </a:pPr>
            <a:r>
              <a:rPr lang="en-US" i="1" dirty="0"/>
              <a:t>S(x)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snurd</a:t>
            </a:r>
            <a:endParaRPr lang="en-US" dirty="0"/>
          </a:p>
          <a:p>
            <a:pPr lvl="1">
              <a:buNone/>
            </a:pPr>
            <a:r>
              <a:rPr lang="en-US" i="1" dirty="0"/>
              <a:t>T(x)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thingamabob</a:t>
            </a:r>
          </a:p>
          <a:p>
            <a:pPr>
              <a:buNone/>
            </a:pPr>
            <a:r>
              <a:rPr lang="en-US" dirty="0"/>
              <a:t>  “All </a:t>
            </a:r>
            <a:r>
              <a:rPr lang="en-US" dirty="0" err="1"/>
              <a:t>fleegles</a:t>
            </a:r>
            <a:r>
              <a:rPr lang="en-US" dirty="0"/>
              <a:t> are </a:t>
            </a:r>
            <a:r>
              <a:rPr lang="en-US" dirty="0" err="1"/>
              <a:t>snurds</a:t>
            </a:r>
            <a:r>
              <a:rPr lang="en-US" dirty="0"/>
              <a:t>.”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(F(x)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 S(x))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{</a:t>
            </a:r>
            <a:r>
              <a:rPr lang="en-US" dirty="0" err="1"/>
              <a:t>fleegles</a:t>
            </a:r>
            <a:r>
              <a:rPr lang="en-US" dirty="0"/>
              <a:t>, </a:t>
            </a:r>
            <a:r>
              <a:rPr lang="en-US" dirty="0" err="1"/>
              <a:t>snurds</a:t>
            </a:r>
            <a:r>
              <a:rPr lang="en-US" dirty="0"/>
              <a:t>, thingamabobs}</a:t>
            </a:r>
          </a:p>
          <a:p>
            <a:pPr lvl="1">
              <a:buNone/>
            </a:pPr>
            <a:r>
              <a:rPr lang="en-US" i="1" dirty="0"/>
              <a:t>F(x)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fleegle</a:t>
            </a:r>
            <a:endParaRPr lang="en-US" dirty="0"/>
          </a:p>
          <a:p>
            <a:pPr lvl="1">
              <a:buNone/>
            </a:pPr>
            <a:r>
              <a:rPr lang="en-US" i="1" dirty="0"/>
              <a:t>S(x)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snurd</a:t>
            </a:r>
            <a:endParaRPr lang="en-US" dirty="0"/>
          </a:p>
          <a:p>
            <a:pPr lvl="1">
              <a:buNone/>
            </a:pPr>
            <a:r>
              <a:rPr lang="en-US" i="1" dirty="0"/>
              <a:t>T(x)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thingamabob</a:t>
            </a:r>
          </a:p>
          <a:p>
            <a:pPr>
              <a:buNone/>
            </a:pPr>
            <a:r>
              <a:rPr lang="en-US" dirty="0"/>
              <a:t>  “Some </a:t>
            </a:r>
            <a:r>
              <a:rPr lang="en-US" dirty="0" err="1"/>
              <a:t>fleegles</a:t>
            </a:r>
            <a:r>
              <a:rPr lang="en-US" dirty="0"/>
              <a:t> are thingamabobs.”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(F(x)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T(x))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{</a:t>
            </a:r>
            <a:r>
              <a:rPr lang="en-US" dirty="0" err="1"/>
              <a:t>fleegles</a:t>
            </a:r>
            <a:r>
              <a:rPr lang="en-US" dirty="0"/>
              <a:t>, </a:t>
            </a:r>
            <a:r>
              <a:rPr lang="en-US" dirty="0" err="1"/>
              <a:t>snurds</a:t>
            </a:r>
            <a:r>
              <a:rPr lang="en-US" dirty="0"/>
              <a:t>, thingamabobs}</a:t>
            </a:r>
          </a:p>
          <a:p>
            <a:pPr lvl="1">
              <a:buNone/>
            </a:pPr>
            <a:r>
              <a:rPr lang="en-US" i="1" dirty="0"/>
              <a:t>F(x)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fleegle</a:t>
            </a:r>
            <a:endParaRPr lang="en-US" dirty="0"/>
          </a:p>
          <a:p>
            <a:pPr lvl="1">
              <a:buNone/>
            </a:pPr>
            <a:r>
              <a:rPr lang="en-US" i="1" dirty="0"/>
              <a:t>S(x)</a:t>
            </a:r>
            <a:r>
              <a:rPr lang="en-US" dirty="0"/>
              <a:t>: </a:t>
            </a:r>
            <a:r>
              <a:rPr lang="en-US" i="1" dirty="0"/>
              <a:t>x </a:t>
            </a:r>
            <a:r>
              <a:rPr lang="en-US" dirty="0"/>
              <a:t>is a </a:t>
            </a:r>
            <a:r>
              <a:rPr lang="en-US" dirty="0" err="1"/>
              <a:t>snurd</a:t>
            </a:r>
            <a:endParaRPr lang="en-US" dirty="0"/>
          </a:p>
          <a:p>
            <a:pPr lvl="1">
              <a:buNone/>
            </a:pPr>
            <a:r>
              <a:rPr lang="en-US" i="1" dirty="0"/>
              <a:t>T(x)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thingamabob</a:t>
            </a:r>
          </a:p>
          <a:p>
            <a:pPr>
              <a:buNone/>
            </a:pPr>
            <a:r>
              <a:rPr lang="en-US" dirty="0"/>
              <a:t>   “No </a:t>
            </a:r>
            <a:r>
              <a:rPr lang="en-US" dirty="0" err="1"/>
              <a:t>snurd</a:t>
            </a:r>
            <a:r>
              <a:rPr lang="en-US" dirty="0"/>
              <a:t> is a thingamabob.”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  Solution</a:t>
            </a:r>
            <a:r>
              <a:rPr lang="en-US" dirty="0"/>
              <a:t>: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¬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(S(x)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T(x))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What is this equivalent to?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>
                <a:sym typeface="Symbol" panose="05050102010706020507"/>
              </a:rPr>
              <a:t>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(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S(x)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T(x))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= {</a:t>
            </a:r>
            <a:r>
              <a:rPr lang="en-US" dirty="0" err="1"/>
              <a:t>fleegles</a:t>
            </a:r>
            <a:r>
              <a:rPr lang="en-US" dirty="0"/>
              <a:t>, </a:t>
            </a:r>
            <a:r>
              <a:rPr lang="en-US" dirty="0" err="1"/>
              <a:t>snurds</a:t>
            </a:r>
            <a:r>
              <a:rPr lang="en-US" dirty="0"/>
              <a:t>, thingamabobs}</a:t>
            </a:r>
          </a:p>
          <a:p>
            <a:pPr lvl="1">
              <a:buNone/>
            </a:pPr>
            <a:r>
              <a:rPr lang="en-US" i="1" dirty="0"/>
              <a:t>F(x)</a:t>
            </a:r>
            <a:r>
              <a:rPr lang="en-US" dirty="0"/>
              <a:t>: x is a </a:t>
            </a:r>
            <a:r>
              <a:rPr lang="en-US" dirty="0" err="1"/>
              <a:t>fleegle</a:t>
            </a:r>
            <a:endParaRPr lang="en-US" dirty="0"/>
          </a:p>
          <a:p>
            <a:pPr lvl="1">
              <a:buNone/>
            </a:pPr>
            <a:r>
              <a:rPr lang="en-US" i="1" dirty="0"/>
              <a:t>S(x)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</a:t>
            </a:r>
            <a:r>
              <a:rPr lang="en-US" dirty="0" err="1"/>
              <a:t>snurd</a:t>
            </a:r>
            <a:endParaRPr lang="en-US" dirty="0"/>
          </a:p>
          <a:p>
            <a:pPr lvl="1">
              <a:buNone/>
            </a:pPr>
            <a:r>
              <a:rPr lang="en-US" i="1" dirty="0"/>
              <a:t>T(x)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is a thingamabob</a:t>
            </a:r>
          </a:p>
          <a:p>
            <a:pPr>
              <a:buNone/>
            </a:pPr>
            <a:r>
              <a:rPr lang="en-US" dirty="0"/>
              <a:t>  “If any </a:t>
            </a:r>
            <a:r>
              <a:rPr lang="en-US" dirty="0" err="1"/>
              <a:t>fleegle</a:t>
            </a:r>
            <a:r>
              <a:rPr lang="en-US" dirty="0"/>
              <a:t> is a </a:t>
            </a:r>
            <a:r>
              <a:rPr lang="en-US" dirty="0" err="1"/>
              <a:t>snurd</a:t>
            </a:r>
            <a:r>
              <a:rPr lang="en-US" dirty="0"/>
              <a:t> then it is also a thingamabob.”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  Solution</a:t>
            </a:r>
            <a:r>
              <a:rPr lang="en-US" dirty="0"/>
              <a:t>: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((F(x)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S(x))→ T(x))</a:t>
            </a:r>
            <a:endParaRPr lang="en-US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System Specification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/>
              <a:t>Predicate logic is used for specifying properties that systems must satisfy.</a:t>
            </a:r>
          </a:p>
          <a:p>
            <a:r>
              <a:rPr lang="en-US" sz="2000" dirty="0"/>
              <a:t>For example, translate into predicate logic:</a:t>
            </a:r>
          </a:p>
          <a:p>
            <a:pPr lvl="1"/>
            <a:r>
              <a:rPr lang="en-US" sz="2000" dirty="0"/>
              <a:t>“Every mail message larger than one megabyte will be compressed.”</a:t>
            </a:r>
          </a:p>
          <a:p>
            <a:pPr lvl="1"/>
            <a:r>
              <a:rPr lang="en-US" sz="2000" dirty="0"/>
              <a:t>“If a user is active, at least one network link will be available.”</a:t>
            </a:r>
          </a:p>
          <a:p>
            <a:r>
              <a:rPr lang="en-US" sz="2000" dirty="0"/>
              <a:t>Decide on predicates and domains (left implicit here) for the variables:</a:t>
            </a:r>
          </a:p>
          <a:p>
            <a:pPr lvl="1"/>
            <a:r>
              <a:rPr lang="en-US" sz="1800" dirty="0"/>
              <a:t>Let </a:t>
            </a:r>
            <a:r>
              <a:rPr lang="en-US" sz="1800" i="1" dirty="0"/>
              <a:t>L</a:t>
            </a:r>
            <a:r>
              <a:rPr lang="en-US" sz="1800" dirty="0"/>
              <a:t>(</a:t>
            </a:r>
            <a:r>
              <a:rPr lang="en-US" sz="1800" i="1" dirty="0"/>
              <a:t>m</a:t>
            </a:r>
            <a:r>
              <a:rPr lang="en-US" sz="1800" dirty="0"/>
              <a:t>, </a:t>
            </a:r>
            <a:r>
              <a:rPr lang="en-US" sz="1800" i="1" dirty="0"/>
              <a:t>y</a:t>
            </a:r>
            <a:r>
              <a:rPr lang="en-US" sz="1800" dirty="0"/>
              <a:t>) be “Mail message </a:t>
            </a:r>
            <a:r>
              <a:rPr lang="en-US" sz="1800" i="1" dirty="0"/>
              <a:t>m</a:t>
            </a:r>
            <a:r>
              <a:rPr lang="en-US" sz="1800" dirty="0"/>
              <a:t> is larger than </a:t>
            </a:r>
            <a:r>
              <a:rPr lang="en-US" sz="1800" i="1" dirty="0"/>
              <a:t>y</a:t>
            </a:r>
            <a:r>
              <a:rPr lang="en-US" sz="1800" dirty="0"/>
              <a:t> megabytes.”</a:t>
            </a:r>
          </a:p>
          <a:p>
            <a:pPr lvl="1"/>
            <a:r>
              <a:rPr lang="en-US" sz="1800" dirty="0"/>
              <a:t>Let </a:t>
            </a:r>
            <a:r>
              <a:rPr lang="en-US" sz="1800" i="1" dirty="0"/>
              <a:t>C</a:t>
            </a:r>
            <a:r>
              <a:rPr lang="en-US" sz="1800" dirty="0"/>
              <a:t>(</a:t>
            </a:r>
            <a:r>
              <a:rPr lang="en-US" sz="1800" i="1" dirty="0"/>
              <a:t>m</a:t>
            </a:r>
            <a:r>
              <a:rPr lang="en-US" sz="1800" dirty="0"/>
              <a:t>) denote “Mail message </a:t>
            </a:r>
            <a:r>
              <a:rPr lang="en-US" sz="1800" i="1" dirty="0"/>
              <a:t>m</a:t>
            </a:r>
            <a:r>
              <a:rPr lang="en-US" sz="1800" dirty="0"/>
              <a:t> will be compressed.”</a:t>
            </a:r>
          </a:p>
          <a:p>
            <a:pPr lvl="1"/>
            <a:r>
              <a:rPr lang="en-US" sz="1800" dirty="0"/>
              <a:t>Let </a:t>
            </a:r>
            <a:r>
              <a:rPr lang="en-US" sz="1800" i="1" dirty="0"/>
              <a:t>A</a:t>
            </a:r>
            <a:r>
              <a:rPr lang="en-US" sz="1800" dirty="0"/>
              <a:t>(</a:t>
            </a:r>
            <a:r>
              <a:rPr lang="en-US" sz="1800" i="1" dirty="0"/>
              <a:t>u</a:t>
            </a:r>
            <a:r>
              <a:rPr lang="en-US" sz="1800" dirty="0"/>
              <a:t>) represent “User </a:t>
            </a:r>
            <a:r>
              <a:rPr lang="en-US" sz="1800" i="1" dirty="0"/>
              <a:t>u</a:t>
            </a:r>
            <a:r>
              <a:rPr lang="en-US" sz="1800" dirty="0"/>
              <a:t> is active.”</a:t>
            </a:r>
          </a:p>
          <a:p>
            <a:pPr lvl="1"/>
            <a:r>
              <a:rPr lang="en-US" sz="1800" dirty="0"/>
              <a:t>Let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n, x</a:t>
            </a:r>
            <a:r>
              <a:rPr lang="en-US" sz="1800" dirty="0"/>
              <a:t>) represent “Network link </a:t>
            </a:r>
            <a:r>
              <a:rPr lang="en-US" sz="1800" i="1" dirty="0"/>
              <a:t>n</a:t>
            </a:r>
            <a:r>
              <a:rPr lang="en-US" sz="1800" dirty="0"/>
              <a:t> is state </a:t>
            </a:r>
            <a:r>
              <a:rPr lang="en-US" sz="1800" i="1" dirty="0"/>
              <a:t>x</a:t>
            </a:r>
            <a:r>
              <a:rPr lang="en-US" sz="1800" dirty="0"/>
              <a:t>.</a:t>
            </a:r>
          </a:p>
          <a:p>
            <a:r>
              <a:rPr lang="en-US" sz="2000" dirty="0"/>
              <a:t>Now we have: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43200" y="5410200"/>
            <a:ext cx="2974181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133600" y="5867400"/>
            <a:ext cx="3988594" cy="3190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2640" y="6324600"/>
            <a:ext cx="3287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+mn-ea"/>
              </a:rPr>
              <a:t>System Specification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系统规范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Disjunctive Normal Form (</a:t>
            </a:r>
            <a:r>
              <a:rPr lang="en-US" i="1" dirty="0"/>
              <a:t>optional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propositional formula is in </a:t>
            </a:r>
            <a:r>
              <a:rPr lang="en-US" i="1" dirty="0">
                <a:solidFill>
                  <a:srgbClr val="FF0000"/>
                </a:solidFill>
              </a:rPr>
              <a:t>disjunctive normal form </a:t>
            </a:r>
            <a:r>
              <a:rPr lang="en-US" dirty="0"/>
              <a:t>if it consists of a disjunction  of (1, … ,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disjuncts</a:t>
            </a:r>
            <a:r>
              <a:rPr lang="en-US" dirty="0"/>
              <a:t> where each </a:t>
            </a:r>
            <a:r>
              <a:rPr lang="en-US" dirty="0" err="1"/>
              <a:t>disjunct</a:t>
            </a:r>
            <a:r>
              <a:rPr lang="en-US" dirty="0"/>
              <a:t> consists of a conjunction of (1, …, </a:t>
            </a:r>
            <a:r>
              <a:rPr lang="en-US" i="1" dirty="0"/>
              <a:t>m</a:t>
            </a:r>
            <a:r>
              <a:rPr lang="en-US" dirty="0"/>
              <a:t>) atomic formulas or the negation of an atomic formula.</a:t>
            </a:r>
          </a:p>
          <a:p>
            <a:pPr lvl="1"/>
            <a:r>
              <a:rPr lang="en-US" dirty="0"/>
              <a:t>Yes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Disjunctive Normal Form is important for the circuit design methods discussed in Chapter 12.</a:t>
            </a:r>
          </a:p>
          <a:p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33600" y="4038600"/>
            <a:ext cx="3037523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0" y="4876800"/>
            <a:ext cx="1680210" cy="382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72025" y="6358890"/>
            <a:ext cx="4143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sym typeface="+mn-ea"/>
              </a:rPr>
              <a:t>disjunctive Normal Form 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析取范式</a:t>
            </a:r>
          </a:p>
        </p:txBody>
      </p:sp>
    </p:spTree>
    <p:extLst>
      <p:ext uri="{BB962C8B-B14F-4D97-AF65-F5344CB8AC3E}">
        <p14:creationId xmlns:p14="http://schemas.microsoft.com/office/powerpoint/2010/main" val="1190473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Carroll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first two are called </a:t>
            </a:r>
            <a:r>
              <a:rPr lang="en-US" i="1" dirty="0"/>
              <a:t>premises</a:t>
            </a:r>
            <a:r>
              <a:rPr lang="en-US" dirty="0"/>
              <a:t> and the third is called the </a:t>
            </a:r>
            <a:r>
              <a:rPr lang="en-US" i="1" dirty="0"/>
              <a:t>conclusion</a:t>
            </a:r>
            <a:r>
              <a:rPr lang="en-US" dirty="0"/>
              <a:t>. 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“All lions are fierce.”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“Some lions do not drink coffee.”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“Some fierce creatures do not drink coffee.” </a:t>
            </a:r>
          </a:p>
          <a:p>
            <a:pPr marL="484505" indent="-457200"/>
            <a:r>
              <a:rPr lang="en-US" dirty="0"/>
              <a:t>Here is one way to translate these statements to predicate logic. Let P(x), Q(x), and R(x) be the propositional functions “x is a lion,” “x is fierce,” and “x drinks coffee,” respectively.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(P(x)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 Q(x))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(P(x)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R(x))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(Q(x)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¬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R(x))</a:t>
            </a:r>
          </a:p>
          <a:p>
            <a:pPr marL="484505" indent="-457200"/>
            <a:r>
              <a:rPr lang="en-US" dirty="0"/>
              <a:t>Later we will see how to prove that the conclusion follows from the premises.</a:t>
            </a:r>
          </a:p>
          <a:p>
            <a:pPr marL="850265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Content Placeholder 3" descr="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76200"/>
            <a:ext cx="886968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066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</a:t>
            </a:r>
            <a:r>
              <a:rPr lang="en-US" dirty="0" err="1"/>
              <a:t>Lutwidge</a:t>
            </a:r>
            <a:r>
              <a:rPr lang="en-US" dirty="0"/>
              <a:t> Dodgson</a:t>
            </a:r>
          </a:p>
          <a:p>
            <a:r>
              <a:rPr lang="en-US" dirty="0"/>
              <a:t>   (AKA Lewis </a:t>
            </a:r>
            <a:r>
              <a:rPr lang="en-US" dirty="0" err="1"/>
              <a:t>Caroll</a:t>
            </a:r>
            <a:r>
              <a:rPr lang="en-US" dirty="0"/>
              <a:t>)</a:t>
            </a:r>
          </a:p>
          <a:p>
            <a:r>
              <a:rPr lang="en-US" dirty="0"/>
              <a:t>        (1832-1898)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Predicate Calculus Definitions (</a:t>
            </a:r>
            <a:r>
              <a:rPr lang="en-US" i="1" dirty="0"/>
              <a:t>optional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assertion involving predicates and quantifiers is </a:t>
            </a:r>
            <a:r>
              <a:rPr lang="en-US" i="1" dirty="0">
                <a:solidFill>
                  <a:srgbClr val="FF0000"/>
                </a:solidFill>
              </a:rPr>
              <a:t>valid</a:t>
            </a:r>
            <a:r>
              <a:rPr lang="en-US" dirty="0"/>
              <a:t> if it is true </a:t>
            </a:r>
          </a:p>
          <a:p>
            <a:pPr lvl="2"/>
            <a:r>
              <a:rPr lang="en-US" dirty="0"/>
              <a:t>for all domains </a:t>
            </a:r>
          </a:p>
          <a:p>
            <a:pPr lvl="2"/>
            <a:r>
              <a:rPr lang="en-US" dirty="0"/>
              <a:t>every propositional function  substituted for the predicates in the assertion.</a:t>
            </a:r>
          </a:p>
          <a:p>
            <a:pPr lvl="1">
              <a:buNone/>
            </a:pPr>
            <a:r>
              <a:rPr lang="en-US" b="1" dirty="0"/>
              <a:t>Example</a:t>
            </a:r>
            <a:r>
              <a:rPr lang="en-US" dirty="0"/>
              <a:t>:  </a:t>
            </a:r>
          </a:p>
          <a:p>
            <a:r>
              <a:rPr lang="en-US" dirty="0"/>
              <a:t>An assertion involving predicates is </a:t>
            </a:r>
            <a:r>
              <a:rPr lang="en-US" i="1" dirty="0" err="1">
                <a:solidFill>
                  <a:srgbClr val="FF0000"/>
                </a:solidFill>
              </a:rPr>
              <a:t>satisfiable</a:t>
            </a:r>
            <a:r>
              <a:rPr lang="en-US" dirty="0"/>
              <a:t> if it is true </a:t>
            </a:r>
          </a:p>
          <a:p>
            <a:pPr lvl="2"/>
            <a:r>
              <a:rPr lang="en-US" dirty="0"/>
              <a:t>for some domains </a:t>
            </a:r>
          </a:p>
          <a:p>
            <a:pPr lvl="2"/>
            <a:r>
              <a:rPr lang="en-US" dirty="0"/>
              <a:t>some propositional functions that can be substituted for  the predicates in the assertion. </a:t>
            </a:r>
          </a:p>
          <a:p>
            <a:pPr>
              <a:buNone/>
            </a:pPr>
            <a:r>
              <a:rPr lang="en-US" dirty="0"/>
              <a:t>    Otherwise it is </a:t>
            </a:r>
            <a:r>
              <a:rPr lang="en-US" i="1" dirty="0" err="1">
                <a:solidFill>
                  <a:srgbClr val="FF0000"/>
                </a:solidFill>
              </a:rPr>
              <a:t>unsatisfiable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Example:</a:t>
            </a:r>
            <a:r>
              <a:rPr lang="en-US" dirty="0"/>
              <a:t>                                     not valid but </a:t>
            </a:r>
            <a:r>
              <a:rPr lang="en-US" dirty="0" err="1"/>
              <a:t>satisfiable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Example:                                       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438400" y="3429000"/>
            <a:ext cx="2301240" cy="2552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590800" y="5334000"/>
            <a:ext cx="1918335" cy="25527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43200" y="5715000"/>
            <a:ext cx="1988820" cy="2552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72200" y="6019800"/>
            <a:ext cx="2858770" cy="838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>
                <a:solidFill>
                  <a:srgbClr val="FF0000"/>
                </a:solidFill>
                <a:sym typeface="+mn-ea"/>
              </a:rPr>
              <a:t>valid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有效的</a:t>
            </a:r>
          </a:p>
          <a:p>
            <a:r>
              <a:rPr lang="en-US" i="1" dirty="0" err="1">
                <a:solidFill>
                  <a:srgbClr val="FF0000"/>
                </a:solidFill>
                <a:sym typeface="+mn-ea"/>
              </a:rPr>
              <a:t>satisfiable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可满足的</a:t>
            </a:r>
          </a:p>
          <a:p>
            <a:r>
              <a:rPr lang="en-US" i="1" dirty="0" err="1">
                <a:solidFill>
                  <a:srgbClr val="FF0000"/>
                </a:solidFill>
                <a:sym typeface="+mn-ea"/>
              </a:rPr>
              <a:t>unsatisfiable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不可满足的</a:t>
            </a:r>
          </a:p>
          <a:p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endParaRPr lang="zh-CN" altLang="en-US" i="1" dirty="0">
              <a:solidFill>
                <a:srgbClr val="FF0000"/>
              </a:solidFill>
              <a:sym typeface="+mn-ea"/>
            </a:endParaRPr>
          </a:p>
          <a:p>
            <a:endParaRPr lang="zh-CN" altLang="en-US" i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</a:t>
            </a:r>
            <a:r>
              <a:rPr lang="zh-CN" altLang="en-US" dirty="0"/>
              <a:t> </a:t>
            </a:r>
            <a:r>
              <a:rPr lang="en-US" dirty="0"/>
              <a:t>Predicate Calculus Definitions (</a:t>
            </a:r>
            <a:r>
              <a:rPr lang="en-US" i="1" dirty="0"/>
              <a:t>optional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scope </a:t>
            </a:r>
            <a:r>
              <a:rPr lang="en-US" dirty="0"/>
              <a:t>of a quantifier is the part of an assertion in which variables are bound by the quantifier.</a:t>
            </a:r>
          </a:p>
          <a:p>
            <a:pPr lvl="1">
              <a:buNone/>
            </a:pPr>
            <a:r>
              <a:rPr lang="en-US" b="1" dirty="0"/>
              <a:t>Example</a:t>
            </a:r>
            <a:r>
              <a:rPr lang="en-US" dirty="0"/>
              <a:t>:                                      </a:t>
            </a:r>
            <a:r>
              <a:rPr lang="en-US" i="1" dirty="0"/>
              <a:t>x</a:t>
            </a:r>
            <a:r>
              <a:rPr lang="en-US" dirty="0"/>
              <a:t> has wide scope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pPr lvl="1">
              <a:buNone/>
            </a:pPr>
            <a:r>
              <a:rPr lang="en-US" b="1" dirty="0"/>
              <a:t>Example</a:t>
            </a:r>
            <a:r>
              <a:rPr lang="en-US" dirty="0"/>
              <a:t>:                                      </a:t>
            </a:r>
            <a:r>
              <a:rPr lang="en-US" i="1" dirty="0"/>
              <a:t>x</a:t>
            </a:r>
            <a:r>
              <a:rPr lang="en-US" dirty="0"/>
              <a:t> has narrow scope</a:t>
            </a:r>
          </a:p>
          <a:p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14600" y="2971800"/>
            <a:ext cx="1792605" cy="25527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438400" y="3810000"/>
            <a:ext cx="2249805" cy="25527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Programming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Prolog (from </a:t>
            </a:r>
            <a:r>
              <a:rPr lang="en-US" i="1" dirty="0"/>
              <a:t>Pro</a:t>
            </a:r>
            <a:r>
              <a:rPr lang="en-US" dirty="0"/>
              <a:t>gramming in </a:t>
            </a:r>
            <a:r>
              <a:rPr lang="en-US" i="1" dirty="0"/>
              <a:t>Log</a:t>
            </a:r>
            <a:r>
              <a:rPr lang="en-US" dirty="0"/>
              <a:t>ic) is a programming language developed in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1970</a:t>
            </a:r>
            <a:r>
              <a:rPr lang="en-US" dirty="0"/>
              <a:t>s by researchers in artificial intelligence (AI).</a:t>
            </a:r>
          </a:p>
          <a:p>
            <a:r>
              <a:rPr lang="en-US" dirty="0"/>
              <a:t>Prolog programs include </a:t>
            </a:r>
            <a:r>
              <a:rPr lang="en-US" i="1" dirty="0"/>
              <a:t>Prolog facts </a:t>
            </a:r>
            <a:r>
              <a:rPr lang="en-US" dirty="0"/>
              <a:t>and </a:t>
            </a:r>
            <a:r>
              <a:rPr lang="en-US" i="1" dirty="0"/>
              <a:t>Prolog rules</a:t>
            </a:r>
            <a:r>
              <a:rPr lang="en-US" dirty="0"/>
              <a:t>.</a:t>
            </a:r>
          </a:p>
          <a:p>
            <a:r>
              <a:rPr lang="en-US" dirty="0"/>
              <a:t>As an example of a set of Prolog facts consider the following: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instructor(</a:t>
            </a:r>
            <a:r>
              <a:rPr lang="en-US" sz="1200" dirty="0" err="1">
                <a:latin typeface="Lucida Sans Typewriter" panose="020B0509030504030204" pitchFamily="49" charset="0"/>
              </a:rPr>
              <a:t>chan</a:t>
            </a:r>
            <a:r>
              <a:rPr lang="en-US" sz="1200" dirty="0">
                <a:latin typeface="Lucida Sans Typewriter" panose="020B0509030504030204" pitchFamily="49" charset="0"/>
              </a:rPr>
              <a:t>, math273).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instructor(</a:t>
            </a:r>
            <a:r>
              <a:rPr lang="en-US" sz="1200" dirty="0" err="1">
                <a:latin typeface="Lucida Sans Typewriter" panose="020B0509030504030204" pitchFamily="49" charset="0"/>
              </a:rPr>
              <a:t>patel</a:t>
            </a:r>
            <a:r>
              <a:rPr lang="en-US" sz="1200" dirty="0">
                <a:latin typeface="Lucida Sans Typewriter" panose="020B0509030504030204" pitchFamily="49" charset="0"/>
              </a:rPr>
              <a:t>, ee222).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instructor(</a:t>
            </a:r>
            <a:r>
              <a:rPr lang="en-US" sz="1200" dirty="0" err="1">
                <a:latin typeface="Lucida Sans Typewriter" panose="020B0509030504030204" pitchFamily="49" charset="0"/>
              </a:rPr>
              <a:t>grossman</a:t>
            </a:r>
            <a:r>
              <a:rPr lang="en-US" sz="1200" dirty="0">
                <a:latin typeface="Lucida Sans Typewriter" panose="020B0509030504030204" pitchFamily="49" charset="0"/>
              </a:rPr>
              <a:t>, cs301).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enrolled(</a:t>
            </a:r>
            <a:r>
              <a:rPr lang="en-US" sz="1200" dirty="0" err="1">
                <a:latin typeface="Lucida Sans Typewriter" panose="020B0509030504030204" pitchFamily="49" charset="0"/>
              </a:rPr>
              <a:t>kevin</a:t>
            </a:r>
            <a:r>
              <a:rPr lang="en-US" sz="1200" dirty="0">
                <a:latin typeface="Lucida Sans Typewriter" panose="020B0509030504030204" pitchFamily="49" charset="0"/>
              </a:rPr>
              <a:t>, math273).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</a:t>
            </a:r>
            <a:r>
              <a:rPr lang="en-US" sz="1200" dirty="0" err="1">
                <a:latin typeface="Lucida Sans Typewriter" panose="020B0509030504030204" pitchFamily="49" charset="0"/>
              </a:rPr>
              <a:t>enrolled(juana</a:t>
            </a:r>
            <a:r>
              <a:rPr lang="en-US" sz="1200" dirty="0">
                <a:latin typeface="Lucida Sans Typewriter" panose="020B0509030504030204" pitchFamily="49" charset="0"/>
              </a:rPr>
              <a:t>, ee222).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enrolled(</a:t>
            </a:r>
            <a:r>
              <a:rPr lang="en-US" sz="1200" dirty="0" err="1">
                <a:latin typeface="Lucida Sans Typewriter" panose="020B0509030504030204" pitchFamily="49" charset="0"/>
              </a:rPr>
              <a:t>juana</a:t>
            </a:r>
            <a:r>
              <a:rPr lang="en-US" sz="1200" dirty="0">
                <a:latin typeface="Lucida Sans Typewriter" panose="020B0509030504030204" pitchFamily="49" charset="0"/>
              </a:rPr>
              <a:t>, cs301).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enrolled(</a:t>
            </a:r>
            <a:r>
              <a:rPr lang="en-US" sz="1200" dirty="0" err="1">
                <a:latin typeface="Lucida Sans Typewriter" panose="020B0509030504030204" pitchFamily="49" charset="0"/>
              </a:rPr>
              <a:t>kiko</a:t>
            </a:r>
            <a:r>
              <a:rPr lang="en-US" sz="1200" dirty="0">
                <a:latin typeface="Lucida Sans Typewriter" panose="020B0509030504030204" pitchFamily="49" charset="0"/>
              </a:rPr>
              <a:t>, math273).</a:t>
            </a:r>
          </a:p>
          <a:p>
            <a:pPr lvl="1">
              <a:buNone/>
            </a:pPr>
            <a:r>
              <a:rPr lang="en-US" sz="1200" dirty="0">
                <a:latin typeface="Lucida Sans Typewriter" panose="020B0509030504030204" pitchFamily="49" charset="0"/>
              </a:rPr>
              <a:t>   enrolled(</a:t>
            </a:r>
            <a:r>
              <a:rPr lang="en-US" sz="1200" dirty="0" err="1">
                <a:latin typeface="Lucida Sans Typewriter" panose="020B0509030504030204" pitchFamily="49" charset="0"/>
              </a:rPr>
              <a:t>kiko</a:t>
            </a:r>
            <a:r>
              <a:rPr lang="en-US" sz="1200" dirty="0">
                <a:latin typeface="Lucida Sans Typewriter" panose="020B0509030504030204" pitchFamily="49" charset="0"/>
              </a:rPr>
              <a:t>, cs301).</a:t>
            </a:r>
          </a:p>
          <a:p>
            <a:r>
              <a:rPr lang="en-US" dirty="0"/>
              <a:t>Here the predicates </a:t>
            </a:r>
            <a:r>
              <a:rPr lang="en-US" i="1" dirty="0"/>
              <a:t>instructor(</a:t>
            </a:r>
            <a:r>
              <a:rPr lang="en-US" i="1" dirty="0" err="1"/>
              <a:t>p,c</a:t>
            </a:r>
            <a:r>
              <a:rPr lang="en-US" i="1" dirty="0"/>
              <a:t>)</a:t>
            </a:r>
            <a:r>
              <a:rPr lang="en-US" dirty="0"/>
              <a:t> and </a:t>
            </a:r>
            <a:r>
              <a:rPr lang="en-US" i="1" dirty="0"/>
              <a:t>enrolled(</a:t>
            </a:r>
            <a:r>
              <a:rPr lang="en-US" i="1" dirty="0" err="1"/>
              <a:t>s,c</a:t>
            </a:r>
            <a:r>
              <a:rPr lang="en-US" i="1" dirty="0"/>
              <a:t>)</a:t>
            </a:r>
            <a:r>
              <a:rPr lang="en-US" dirty="0"/>
              <a:t> represent that professor </a:t>
            </a:r>
            <a:r>
              <a:rPr lang="en-US" i="1" dirty="0"/>
              <a:t>p </a:t>
            </a:r>
            <a:r>
              <a:rPr lang="en-US" dirty="0"/>
              <a:t>is the instructor of course </a:t>
            </a:r>
            <a:r>
              <a:rPr lang="en-US" i="1" dirty="0"/>
              <a:t>c</a:t>
            </a:r>
            <a:r>
              <a:rPr lang="en-US" dirty="0"/>
              <a:t> and that student </a:t>
            </a:r>
            <a:r>
              <a:rPr lang="en-US" i="1" dirty="0"/>
              <a:t>s </a:t>
            </a:r>
            <a:r>
              <a:rPr lang="en-US" dirty="0"/>
              <a:t>is enrolled in course </a:t>
            </a:r>
            <a:r>
              <a:rPr lang="en-US" i="1" dirty="0"/>
              <a:t>c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Programming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Prolog, names beginning with an uppercase letter are variables. </a:t>
            </a:r>
          </a:p>
          <a:p>
            <a:r>
              <a:rPr lang="en-US" dirty="0"/>
              <a:t>If we have </a:t>
            </a:r>
            <a:r>
              <a:rPr lang="en-US" dirty="0" err="1"/>
              <a:t>apredicate</a:t>
            </a:r>
            <a:r>
              <a:rPr lang="en-US" dirty="0"/>
              <a:t> </a:t>
            </a:r>
            <a:r>
              <a:rPr lang="en-US" i="1" dirty="0"/>
              <a:t>teaches(</a:t>
            </a:r>
            <a:r>
              <a:rPr lang="en-US" i="1" dirty="0" err="1"/>
              <a:t>p,s</a:t>
            </a:r>
            <a:r>
              <a:rPr lang="en-US" i="1" dirty="0"/>
              <a:t>) </a:t>
            </a:r>
            <a:r>
              <a:rPr lang="en-US" dirty="0"/>
              <a:t>representing “professor </a:t>
            </a:r>
            <a:r>
              <a:rPr lang="en-US" i="1" dirty="0"/>
              <a:t>p</a:t>
            </a:r>
            <a:r>
              <a:rPr lang="en-US" dirty="0"/>
              <a:t> teaches student </a:t>
            </a:r>
            <a:r>
              <a:rPr lang="en-US" i="1" dirty="0"/>
              <a:t>s</a:t>
            </a:r>
            <a:r>
              <a:rPr lang="en-US" dirty="0"/>
              <a:t>,” we can write the rule: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sz="2000" i="1" dirty="0">
                <a:latin typeface="Lucida Sans Typewriter" panose="020B0509030504030204" pitchFamily="49" charset="0"/>
              </a:rPr>
              <a:t>teaches(P,S)</a:t>
            </a:r>
            <a:r>
              <a:rPr lang="en-US" sz="2000" dirty="0">
                <a:latin typeface="Lucida Sans Typewriter" panose="020B0509030504030204" pitchFamily="49" charset="0"/>
              </a:rPr>
              <a:t> :- </a:t>
            </a:r>
            <a:r>
              <a:rPr lang="en-US" sz="2000" i="1" dirty="0">
                <a:latin typeface="Lucida Sans Typewriter" panose="020B0509030504030204" pitchFamily="49" charset="0"/>
              </a:rPr>
              <a:t>instructor(P,C)</a:t>
            </a:r>
            <a:r>
              <a:rPr lang="en-US" sz="2000" dirty="0">
                <a:latin typeface="Lucida Sans Typewriter" panose="020B0509030504030204" pitchFamily="49" charset="0"/>
              </a:rPr>
              <a:t>, </a:t>
            </a:r>
            <a:r>
              <a:rPr lang="en-US" sz="2000" i="1" dirty="0">
                <a:latin typeface="Lucida Sans Typewriter" panose="020B0509030504030204" pitchFamily="49" charset="0"/>
              </a:rPr>
              <a:t>enrolled(S,C)</a:t>
            </a:r>
            <a:r>
              <a:rPr lang="en-US" sz="2000" dirty="0">
                <a:latin typeface="Lucida Sans Typewriter" panose="020B0509030504030204" pitchFamily="49" charset="0"/>
              </a:rPr>
              <a:t>.</a:t>
            </a:r>
          </a:p>
          <a:p>
            <a:r>
              <a:rPr lang="en-US" dirty="0"/>
              <a:t>This Prolog rule can be viewed as equivalent to the following statement in logic (using our conventions for logical statements).</a:t>
            </a:r>
          </a:p>
          <a:p>
            <a:pPr marL="850265" lvl="1" indent="-457200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p c s(I(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p,c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E(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s,c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→ T(</a:t>
            </a:r>
            <a:r>
              <a:rPr lang="en-US" i="1" dirty="0" err="1">
                <a:latin typeface="Cambria Math" panose="02040503050406030204"/>
                <a:ea typeface="Cambria Math" panose="02040503050406030204"/>
                <a:sym typeface="Symbol" panose="05050102010706020507"/>
              </a:rPr>
              <a:t>p,s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Programming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Prolog programs are loaded into a </a:t>
            </a:r>
            <a:r>
              <a:rPr lang="en-US" i="1" dirty="0"/>
              <a:t>Prolog interpreter</a:t>
            </a:r>
            <a:r>
              <a:rPr lang="en-US" dirty="0"/>
              <a:t>. The interpreter receives</a:t>
            </a:r>
            <a:r>
              <a:rPr lang="en-US" i="1" dirty="0"/>
              <a:t> queries </a:t>
            </a:r>
            <a:r>
              <a:rPr lang="en-US" dirty="0"/>
              <a:t>and returns answers using the Prolog program. </a:t>
            </a:r>
          </a:p>
          <a:p>
            <a:r>
              <a:rPr lang="en-US" dirty="0"/>
              <a:t>For example, using our program, the following query may be given: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>
                <a:latin typeface="Lucida Sans Typewriter" panose="020B0509030504030204" pitchFamily="49" charset="0"/>
              </a:rPr>
              <a:t>?enrolled(kevin,math273).</a:t>
            </a:r>
          </a:p>
          <a:p>
            <a:r>
              <a:rPr lang="en-US" dirty="0"/>
              <a:t>Prolog produces the response: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>
                <a:latin typeface="Lucida Sans Typewriter" panose="020B0509030504030204" pitchFamily="49" charset="0"/>
              </a:rPr>
              <a:t>yes</a:t>
            </a:r>
          </a:p>
          <a:p>
            <a:r>
              <a:rPr lang="en-US" dirty="0"/>
              <a:t>Note that the </a:t>
            </a:r>
            <a:r>
              <a:rPr lang="en-US" dirty="0">
                <a:latin typeface="Lucida Sans Typewriter" panose="020B0509030504030204" pitchFamily="49" charset="0"/>
              </a:rPr>
              <a:t>? </a:t>
            </a:r>
            <a:r>
              <a:rPr lang="en-US" dirty="0"/>
              <a:t>is the prompt given by the Prolog interpreter indicating that it is ready to receive a query.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Programming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query: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sz="1600" dirty="0">
                <a:latin typeface="Lucida Sans Typewriter" panose="020B0509030504030204" pitchFamily="49" charset="0"/>
              </a:rPr>
              <a:t>?enrolled(X,math273).</a:t>
            </a:r>
          </a:p>
          <a:p>
            <a:pPr>
              <a:buNone/>
            </a:pPr>
            <a:r>
              <a:rPr lang="en-US" dirty="0"/>
              <a:t>   produces the response: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sz="1600" dirty="0">
                <a:latin typeface="Lucida Sans Typewriter" panose="020B0509030504030204" pitchFamily="49" charset="0"/>
              </a:rPr>
              <a:t>X = </a:t>
            </a:r>
            <a:r>
              <a:rPr lang="en-US" sz="1600" dirty="0" err="1">
                <a:latin typeface="Lucida Sans Typewriter" panose="020B0509030504030204" pitchFamily="49" charset="0"/>
              </a:rPr>
              <a:t>kevin</a:t>
            </a:r>
            <a:r>
              <a:rPr lang="en-US" sz="1600" dirty="0">
                <a:latin typeface="Lucida Sans Typewriter" panose="020B0509030504030204" pitchFamily="49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X = </a:t>
            </a:r>
            <a:r>
              <a:rPr lang="en-US" sz="1600" dirty="0" err="1">
                <a:latin typeface="Lucida Sans Typewriter" panose="020B0509030504030204" pitchFamily="49" charset="0"/>
              </a:rPr>
              <a:t>kiko</a:t>
            </a:r>
            <a:r>
              <a:rPr lang="en-US" sz="1600" dirty="0">
                <a:latin typeface="Lucida Sans Typewriter" panose="020B0509030504030204" pitchFamily="49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no</a:t>
            </a:r>
          </a:p>
          <a:p>
            <a:r>
              <a:rPr lang="en-US" dirty="0"/>
              <a:t>The query: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?teaches(</a:t>
            </a:r>
            <a:r>
              <a:rPr lang="en-US" sz="1600" dirty="0" err="1">
                <a:latin typeface="Lucida Sans Typewriter" panose="020B0509030504030204" pitchFamily="49" charset="0"/>
              </a:rPr>
              <a:t>X,juana</a:t>
            </a:r>
            <a:r>
              <a:rPr lang="en-US" sz="1600" dirty="0">
                <a:latin typeface="Lucida Sans Typewriter" panose="020B0509030504030204" pitchFamily="49" charset="0"/>
              </a:rPr>
              <a:t>).</a:t>
            </a:r>
          </a:p>
          <a:p>
            <a:pPr>
              <a:buNone/>
            </a:pPr>
            <a:r>
              <a:rPr lang="en-US" dirty="0"/>
              <a:t>    produces the response: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sz="1600" dirty="0">
                <a:latin typeface="Lucida Sans Typewriter" panose="020B0509030504030204" pitchFamily="49" charset="0"/>
              </a:rPr>
              <a:t>X = </a:t>
            </a:r>
            <a:r>
              <a:rPr lang="en-US" sz="1600" dirty="0" err="1">
                <a:latin typeface="Lucida Sans Typewriter" panose="020B0509030504030204" pitchFamily="49" charset="0"/>
              </a:rPr>
              <a:t>patel</a:t>
            </a:r>
            <a:r>
              <a:rPr lang="en-US" sz="1600" dirty="0">
                <a:latin typeface="Lucida Sans Typewriter" panose="020B0509030504030204" pitchFamily="49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X = </a:t>
            </a:r>
            <a:r>
              <a:rPr lang="en-US" sz="1600" dirty="0" err="1">
                <a:latin typeface="Lucida Sans Typewriter" panose="020B0509030504030204" pitchFamily="49" charset="0"/>
              </a:rPr>
              <a:t>grossman</a:t>
            </a:r>
            <a:r>
              <a:rPr lang="en-US" sz="1600" dirty="0">
                <a:latin typeface="Lucida Sans Typewriter" panose="020B0509030504030204" pitchFamily="49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no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895600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Prolog interpreter tries to find an instantiation for </a:t>
            </a:r>
            <a:r>
              <a:rPr lang="en-US" dirty="0">
                <a:latin typeface="Lucida Sans Typewriter" panose="020B0509030504030204" pitchFamily="49" charset="0"/>
              </a:rPr>
              <a:t>X</a:t>
            </a:r>
            <a:r>
              <a:rPr lang="en-US" dirty="0"/>
              <a:t>. It does so and returns</a:t>
            </a:r>
            <a:r>
              <a:rPr lang="en-US" dirty="0">
                <a:latin typeface="Lucida Sans Typewriter" panose="020B0509030504030204" pitchFamily="49" charset="0"/>
              </a:rPr>
              <a:t> X = </a:t>
            </a:r>
            <a:r>
              <a:rPr lang="en-US" dirty="0" err="1">
                <a:latin typeface="Lucida Sans Typewriter" panose="020B0509030504030204" pitchFamily="49" charset="0"/>
              </a:rPr>
              <a:t>kevin</a:t>
            </a:r>
            <a:r>
              <a:rPr lang="en-US" dirty="0">
                <a:latin typeface="Lucida Sans Typewriter" panose="020B0509030504030204" pitchFamily="49" charset="0"/>
              </a:rPr>
              <a:t>. </a:t>
            </a:r>
            <a:r>
              <a:rPr lang="en-US" dirty="0"/>
              <a:t>Then the user types the </a:t>
            </a:r>
            <a:r>
              <a:rPr lang="en-US" dirty="0">
                <a:latin typeface="Lucida Sans Typewriter" panose="020B0509030504030204" pitchFamily="49" charset="0"/>
              </a:rPr>
              <a:t>; </a:t>
            </a:r>
            <a:r>
              <a:rPr lang="en-US" dirty="0"/>
              <a:t>indicating a request for another answer. When Prolog is unable to find another answer it returns </a:t>
            </a:r>
            <a:r>
              <a:rPr lang="en-US" dirty="0">
                <a:latin typeface="Lucida Sans Typewriter" panose="020B0509030504030204" pitchFamily="49" charset="0"/>
              </a:rPr>
              <a:t>no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Programming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dirty="0"/>
              <a:t>The query: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?teaches(</a:t>
            </a:r>
            <a:r>
              <a:rPr lang="en-US" sz="1600" dirty="0" err="1">
                <a:latin typeface="Lucida Sans Typewriter" panose="020B0509030504030204" pitchFamily="49" charset="0"/>
              </a:rPr>
              <a:t>chan,X</a:t>
            </a:r>
            <a:r>
              <a:rPr lang="en-US" sz="1600" dirty="0">
                <a:latin typeface="Lucida Sans Typewriter" panose="020B0509030504030204" pitchFamily="49" charset="0"/>
              </a:rPr>
              <a:t>).</a:t>
            </a:r>
          </a:p>
          <a:p>
            <a:pPr>
              <a:buNone/>
            </a:pPr>
            <a:r>
              <a:rPr lang="en-US" dirty="0"/>
              <a:t>    produces the response: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sz="1600" dirty="0">
                <a:latin typeface="Lucida Sans Typewriter" panose="020B0509030504030204" pitchFamily="49" charset="0"/>
              </a:rPr>
              <a:t>X = </a:t>
            </a:r>
            <a:r>
              <a:rPr lang="en-US" sz="1600" dirty="0" err="1">
                <a:latin typeface="Lucida Sans Typewriter" panose="020B0509030504030204" pitchFamily="49" charset="0"/>
              </a:rPr>
              <a:t>kevin</a:t>
            </a:r>
            <a:r>
              <a:rPr lang="en-US" sz="1600" dirty="0">
                <a:latin typeface="Lucida Sans Typewriter" panose="020B0509030504030204" pitchFamily="49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X = </a:t>
            </a:r>
            <a:r>
              <a:rPr lang="en-US" sz="1600" dirty="0" err="1">
                <a:latin typeface="Lucida Sans Typewriter" panose="020B0509030504030204" pitchFamily="49" charset="0"/>
              </a:rPr>
              <a:t>kiko</a:t>
            </a:r>
            <a:r>
              <a:rPr lang="en-US" sz="1600" dirty="0">
                <a:latin typeface="Lucida Sans Typewriter" panose="020B0509030504030204" pitchFamily="49" charset="0"/>
              </a:rPr>
              <a:t>;</a:t>
            </a:r>
          </a:p>
          <a:p>
            <a:pPr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no</a:t>
            </a:r>
          </a:p>
          <a:p>
            <a:pPr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dirty="0"/>
              <a:t>A number of very good Prolog texts are available.  </a:t>
            </a:r>
            <a:r>
              <a:rPr lang="en-US" i="1" dirty="0"/>
              <a:t>Learn Prolog Now! </a:t>
            </a:r>
            <a:r>
              <a:rPr lang="en-US" dirty="0"/>
              <a:t>is one such text with a free online version at  </a:t>
            </a:r>
            <a:r>
              <a:rPr lang="en-US" dirty="0">
                <a:hlinkClick r:id="rId2"/>
              </a:rPr>
              <a:t>http://www.learnprolognow.org/</a:t>
            </a:r>
            <a:endParaRPr lang="en-US" dirty="0"/>
          </a:p>
          <a:p>
            <a:r>
              <a:rPr lang="en-US" dirty="0"/>
              <a:t>There is much more to Prolog and to the entire field of logic programming.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1.4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Quantifiers </a:t>
            </a:r>
          </a:p>
          <a:p>
            <a:r>
              <a:rPr lang="en-US" dirty="0"/>
              <a:t>Order of Quantifiers</a:t>
            </a:r>
          </a:p>
          <a:p>
            <a:r>
              <a:rPr lang="en-US" dirty="0"/>
              <a:t>Translating from Nested Quantifiers into English</a:t>
            </a:r>
          </a:p>
          <a:p>
            <a:r>
              <a:rPr lang="en-US" dirty="0"/>
              <a:t>Translating Mathematical Statements into Statements involving Nested Quantifiers.</a:t>
            </a:r>
          </a:p>
          <a:p>
            <a:r>
              <a:rPr lang="en-US" dirty="0"/>
              <a:t>Translated English Sentences into Logical Expressions.</a:t>
            </a:r>
          </a:p>
          <a:p>
            <a:r>
              <a:rPr lang="en-US" dirty="0"/>
              <a:t>Negating Nested Quantifiers.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Disjunctive Normal Form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 Show that every compound proposition can be put in disjunctive normal form. </a:t>
            </a:r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Construct the truth table for the proposition. Then an equivalent proposition is the disjunction with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disjuncts</a:t>
            </a:r>
            <a:r>
              <a:rPr lang="en-US" dirty="0"/>
              <a:t> (where </a:t>
            </a:r>
            <a:r>
              <a:rPr lang="en-US" i="1" dirty="0"/>
              <a:t>n</a:t>
            </a:r>
            <a:r>
              <a:rPr lang="en-US" dirty="0"/>
              <a:t> is the number of rows for which the formula evaluates to </a:t>
            </a:r>
            <a:r>
              <a:rPr lang="en-US" b="1" dirty="0"/>
              <a:t>T)</a:t>
            </a:r>
            <a:r>
              <a:rPr lang="en-US" dirty="0"/>
              <a:t>. Each </a:t>
            </a:r>
            <a:r>
              <a:rPr lang="en-US" dirty="0" err="1"/>
              <a:t>disjunct</a:t>
            </a:r>
            <a:r>
              <a:rPr lang="en-US" dirty="0"/>
              <a:t> has m conjuncts where </a:t>
            </a:r>
            <a:r>
              <a:rPr lang="en-US" i="1" dirty="0"/>
              <a:t>m</a:t>
            </a:r>
            <a:r>
              <a:rPr lang="en-US" dirty="0"/>
              <a:t> is the number of distinct propositional variables. Each conjunct includes the positive form of the propositional variable if the variable is assigned </a:t>
            </a:r>
            <a:r>
              <a:rPr lang="en-US" b="1" dirty="0"/>
              <a:t>T </a:t>
            </a:r>
            <a:r>
              <a:rPr lang="en-US" dirty="0"/>
              <a:t>in that row and the negated form if the variable is assigned </a:t>
            </a:r>
            <a:r>
              <a:rPr lang="en-US" b="1" dirty="0"/>
              <a:t>F</a:t>
            </a:r>
            <a:r>
              <a:rPr lang="en-US" dirty="0"/>
              <a:t> in that row.  This proposition is in disjunctive normal from.</a:t>
            </a:r>
          </a:p>
        </p:txBody>
      </p:sp>
    </p:spTree>
    <p:extLst>
      <p:ext uri="{BB962C8B-B14F-4D97-AF65-F5344CB8AC3E}">
        <p14:creationId xmlns:p14="http://schemas.microsoft.com/office/powerpoint/2010/main" val="2013843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quantifiers are often necessary to express the meaning of sentences in English as well as important concepts in computer science and mathematics.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Example</a:t>
            </a:r>
            <a:r>
              <a:rPr lang="en-US" dirty="0"/>
              <a:t>: “Every real number has an inverse” is   </a:t>
            </a:r>
          </a:p>
          <a:p>
            <a:pPr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    x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y(x + y = 0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 </a:t>
            </a:r>
          </a:p>
          <a:p>
            <a:pPr>
              <a:buNone/>
            </a:pP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   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where the domains of x and y are the real numbers.</a:t>
            </a:r>
            <a:endParaRPr lang="en-US" dirty="0"/>
          </a:p>
          <a:p>
            <a:r>
              <a:rPr lang="en-US" dirty="0"/>
              <a:t>We can also think of nested propositional functions:</a:t>
            </a:r>
          </a:p>
          <a:p>
            <a:pPr lvl="1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y(x + y = 0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/>
                <a:sym typeface="Symbol" panose="05050102010706020507"/>
              </a:rPr>
              <a:t>can be viewed as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Q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/>
                <a:sym typeface="Symbol" panose="05050102010706020507"/>
              </a:rPr>
              <a:t>where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Q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/>
                <a:sym typeface="Symbol" panose="05050102010706020507"/>
              </a:rPr>
              <a:t>is          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 P(x, y)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where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P(x, y) </a:t>
            </a:r>
            <a:r>
              <a:rPr lang="en-US" i="1" dirty="0">
                <a:ea typeface="Cambria Math" panose="02040503050406030204" pitchFamily="18" charset="0"/>
                <a:sym typeface="Symbol" panose="05050102010706020507"/>
              </a:rPr>
              <a:t>is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(x + y = 0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Thinking of Nested Quantification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ea typeface="Cambria Math" panose="02040503050406030204"/>
                <a:sym typeface="Symbol" panose="05050102010706020507"/>
              </a:rPr>
              <a:t>Nested Loops</a:t>
            </a:r>
          </a:p>
          <a:p>
            <a:pPr lvl="1"/>
            <a:r>
              <a:rPr lang="en-US" dirty="0">
                <a:ea typeface="Cambria Math" panose="02040503050406030204"/>
                <a:sym typeface="Symbol" panose="05050102010706020507"/>
              </a:rPr>
              <a:t>To see if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xyP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is true, loop through the values of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: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At each step, loop through the values for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. </a:t>
            </a:r>
          </a:p>
          <a:p>
            <a:pPr lvl="2"/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 If for some pair of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 </a:t>
            </a:r>
            <a:r>
              <a:rPr lang="en-US" dirty="0" err="1">
                <a:ea typeface="Cambria Math" panose="02040503050406030204" pitchFamily="18" charset="0"/>
                <a:sym typeface="Symbol" panose="05050102010706020507"/>
              </a:rPr>
              <a:t>and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,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is false, then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is false and both the outer and inner loop terminate.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/>
            </a:endParaRPr>
          </a:p>
          <a:p>
            <a:pPr lvl="1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x y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is true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if the outer loop ends after stepping through each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.  </a:t>
            </a:r>
            <a:endParaRPr lang="en-US" dirty="0">
              <a:ea typeface="Cambria Math" panose="02040503050406030204"/>
              <a:sym typeface="Symbol" panose="05050102010706020507"/>
            </a:endParaRPr>
          </a:p>
          <a:p>
            <a:pPr lvl="1"/>
            <a:r>
              <a:rPr lang="en-US" dirty="0">
                <a:ea typeface="Cambria Math" panose="02040503050406030204"/>
                <a:sym typeface="Symbol" panose="05050102010706020507"/>
              </a:rPr>
              <a:t>To see if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is true, loop through the values of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: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At each step, loop through the values for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y.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The inner loop ends when a pair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is found such that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, y) is true.</a:t>
            </a:r>
          </a:p>
          <a:p>
            <a:pPr lvl="2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If no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is found such that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, y) is true the outer loop terminates as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  has been shown to be false.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/>
            </a:endParaRPr>
          </a:p>
          <a:p>
            <a:pPr lvl="1"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x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is true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if the outer loop ends after stepping through each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. </a:t>
            </a:r>
            <a:endParaRPr lang="en-US" dirty="0">
              <a:ea typeface="Cambria Math" panose="02040503050406030204" pitchFamily="18" charset="0"/>
              <a:sym typeface="Symbol" panose="05050102010706020507"/>
            </a:endParaRPr>
          </a:p>
          <a:p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If the domains of the variables are infinite, then this process can not actually be carried out.</a:t>
            </a:r>
            <a:endParaRPr lang="en-US" dirty="0"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dirty="0"/>
              <a:t>be the statement “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+ y = y + x</a:t>
            </a:r>
            <a:r>
              <a:rPr lang="en-US" dirty="0"/>
              <a:t>.” Assume that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/>
              <a:t> is the real numbers. Then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and    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y 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have the same truth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Q(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dirty="0"/>
              <a:t>be the statement “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+ y =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/>
              <a:t>.” Assume that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dirty="0"/>
              <a:t> is the real numbers. Then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x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yQ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is true</a:t>
            </a:r>
            <a:r>
              <a:rPr lang="en-US" i="1" dirty="0">
                <a:ea typeface="Cambria Math" panose="02040503050406030204" pitchFamily="18" charset="0"/>
                <a:sym typeface="Symbol" panose="05050102010706020507"/>
              </a:rPr>
              <a:t>,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but</a:t>
            </a:r>
            <a:r>
              <a:rPr lang="en-US" i="1" dirty="0">
                <a:ea typeface="Cambria Math" panose="02040503050406030204" pitchFamily="18" charset="0"/>
                <a:sym typeface="Symbol" panose="05050102010706020507"/>
              </a:rPr>
              <a:t>    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y</a:t>
            </a:r>
            <a:r>
              <a:rPr lang="en-US" dirty="0">
                <a:sym typeface="Symbol" panose="05050102010706020507"/>
              </a:rPr>
              <a:t>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xQ(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</a:t>
            </a:r>
            <a:r>
              <a:rPr lang="en-US" dirty="0">
                <a:ea typeface="Cambria Math" panose="02040503050406030204" pitchFamily="18" charset="0"/>
                <a:sym typeface="Symbol" panose="05050102010706020507"/>
              </a:rPr>
              <a:t>is false.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on Order of Quantifiers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    Example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U</a:t>
            </a:r>
            <a:r>
              <a:rPr lang="en-US" dirty="0"/>
              <a:t> be the real numbers,</a:t>
            </a:r>
          </a:p>
          <a:p>
            <a:pPr>
              <a:buNone/>
            </a:pPr>
            <a:r>
              <a:rPr lang="en-US" dirty="0"/>
              <a:t>    Define </a:t>
            </a:r>
            <a:r>
              <a:rPr lang="en-US" i="1" dirty="0"/>
              <a:t>P(</a:t>
            </a:r>
            <a:r>
              <a:rPr lang="en-US" i="1" dirty="0" err="1"/>
              <a:t>x,y</a:t>
            </a:r>
            <a:r>
              <a:rPr lang="en-US" i="1" dirty="0"/>
              <a:t>) : x ∙ y </a:t>
            </a:r>
            <a:r>
              <a:rPr lang="en-US" dirty="0"/>
              <a:t>=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  <a:p>
            <a:pPr>
              <a:buNone/>
            </a:pPr>
            <a:r>
              <a:rPr lang="en-US" dirty="0"/>
              <a:t>    What is the truth value of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xyP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  </a:t>
            </a:r>
          </a:p>
          <a:p>
            <a:pPr marL="1188720" lvl="2" indent="-514350">
              <a:buNone/>
            </a:pPr>
            <a:r>
              <a:rPr lang="en-US" b="1" dirty="0"/>
              <a:t>     Answer: </a:t>
            </a:r>
            <a:r>
              <a:rPr lang="en-US" dirty="0"/>
              <a:t>False</a:t>
            </a:r>
            <a:endParaRPr lang="en-US" b="1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xyP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   </a:t>
            </a:r>
          </a:p>
          <a:p>
            <a:pPr marL="1188720" lvl="2" indent="-514350">
              <a:buNone/>
            </a:pPr>
            <a:r>
              <a:rPr lang="en-US" b="1" dirty="0"/>
              <a:t>     Answer: </a:t>
            </a:r>
            <a:r>
              <a:rPr lang="en-US" dirty="0"/>
              <a:t>True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xy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  </a:t>
            </a:r>
          </a:p>
          <a:p>
            <a:pPr marL="1188720" lvl="2" indent="-514350">
              <a:buNone/>
            </a:pPr>
            <a:r>
              <a:rPr lang="en-US" b="1" dirty="0"/>
              <a:t>     Answer: </a:t>
            </a:r>
            <a:r>
              <a:rPr lang="en-US" dirty="0"/>
              <a:t>True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 y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</a:t>
            </a:r>
          </a:p>
          <a:p>
            <a:pPr marL="914400" lvl="1" indent="-514350">
              <a:buNone/>
            </a:pPr>
            <a:r>
              <a:rPr lang="en-US" b="1" dirty="0"/>
              <a:t>       Answer: </a:t>
            </a:r>
            <a:r>
              <a:rPr lang="en-US" dirty="0"/>
              <a:t>True</a:t>
            </a:r>
          </a:p>
          <a:p>
            <a:pPr marL="914400" lvl="1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  <a:p>
            <a:pPr marL="914400" lvl="1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on Order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: Let </a:t>
            </a:r>
            <a:r>
              <a:rPr lang="en-US" i="1" dirty="0"/>
              <a:t>U</a:t>
            </a:r>
            <a:r>
              <a:rPr lang="en-US" dirty="0"/>
              <a:t> be the real numbers,</a:t>
            </a:r>
          </a:p>
          <a:p>
            <a:pPr>
              <a:buNone/>
            </a:pPr>
            <a:r>
              <a:rPr lang="en-US" dirty="0"/>
              <a:t>   Define </a:t>
            </a:r>
            <a:r>
              <a:rPr lang="en-US" i="1" dirty="0"/>
              <a:t>P(</a:t>
            </a:r>
            <a:r>
              <a:rPr lang="en-US" i="1" dirty="0" err="1"/>
              <a:t>x,y</a:t>
            </a:r>
            <a:r>
              <a:rPr lang="en-US" i="1" dirty="0"/>
              <a:t>) </a:t>
            </a:r>
            <a:r>
              <a:rPr lang="en-US" dirty="0"/>
              <a:t>:</a:t>
            </a:r>
            <a:r>
              <a:rPr lang="en-US" i="1" dirty="0"/>
              <a:t> x / y </a:t>
            </a:r>
            <a:r>
              <a:rPr lang="en-US" dirty="0"/>
              <a:t>=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  <a:p>
            <a:pPr>
              <a:buNone/>
            </a:pPr>
            <a:r>
              <a:rPr lang="en-US" dirty="0"/>
              <a:t>   What is the truth value of the following: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xyP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  </a:t>
            </a:r>
          </a:p>
          <a:p>
            <a:pPr marL="1188720" lvl="2" indent="-514350">
              <a:buNone/>
            </a:pPr>
            <a:r>
              <a:rPr lang="en-US" b="1" dirty="0"/>
              <a:t>      Answer: </a:t>
            </a:r>
            <a:r>
              <a:rPr lang="en-US" dirty="0"/>
              <a:t>False</a:t>
            </a:r>
            <a:endParaRPr lang="en-US" b="1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xyP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   </a:t>
            </a:r>
          </a:p>
          <a:p>
            <a:pPr marL="1188720" lvl="2" indent="-514350">
              <a:buNone/>
            </a:pPr>
            <a:r>
              <a:rPr lang="en-US" b="1" dirty="0"/>
              <a:t>     Answer</a:t>
            </a:r>
            <a:r>
              <a:rPr lang="en-US" b="1"/>
              <a:t>: </a:t>
            </a:r>
            <a:r>
              <a:rPr lang="en-US"/>
              <a:t>False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xy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  </a:t>
            </a:r>
          </a:p>
          <a:p>
            <a:pPr marL="1188720" lvl="2" indent="-514350">
              <a:buNone/>
            </a:pPr>
            <a:r>
              <a:rPr lang="en-US" b="1" dirty="0"/>
              <a:t>    Answer: </a:t>
            </a:r>
            <a:r>
              <a:rPr lang="en-US" dirty="0"/>
              <a:t>False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x  y P(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x,y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</a:t>
            </a:r>
            <a:r>
              <a:rPr lang="en-US" dirty="0"/>
              <a:t>     </a:t>
            </a:r>
          </a:p>
          <a:p>
            <a:pPr marL="1188720" lvl="2" indent="-514350">
              <a:buNone/>
            </a:pPr>
            <a:r>
              <a:rPr lang="en-US" dirty="0"/>
              <a:t>   </a:t>
            </a:r>
            <a:r>
              <a:rPr lang="en-US" b="1" dirty="0"/>
              <a:t>Answer: </a:t>
            </a:r>
            <a:r>
              <a:rPr lang="en-US" dirty="0"/>
              <a:t>True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Quantifications of Two Variables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146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True?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x</a:t>
                      </a:r>
                      <a:r>
                        <a:rPr lang="en-US" dirty="0" err="1"/>
                        <a:t>,</a:t>
                      </a:r>
                      <a:r>
                        <a:rPr lang="en-US" i="1" dirty="0" err="1"/>
                        <a:t>y</a:t>
                      </a:r>
                      <a:r>
                        <a:rPr lang="en-US" dirty="0"/>
                        <a:t>) is true for every pair </a:t>
                      </a:r>
                      <a:r>
                        <a:rPr lang="en-US" i="1" dirty="0" err="1"/>
                        <a:t>x</a:t>
                      </a:r>
                      <a:r>
                        <a:rPr lang="en-US" dirty="0" err="1"/>
                        <a:t>,</a:t>
                      </a:r>
                      <a:r>
                        <a:rPr lang="en-US" i="1" dirty="0" err="1"/>
                        <a:t>y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is a pair </a:t>
                      </a:r>
                      <a:r>
                        <a:rPr lang="en-US" i="1" dirty="0"/>
                        <a:t>x, y </a:t>
                      </a:r>
                      <a:r>
                        <a:rPr lang="en-US" dirty="0"/>
                        <a:t>for</a:t>
                      </a:r>
                      <a:r>
                        <a:rPr lang="en-US" baseline="0" dirty="0"/>
                        <a:t> which </a:t>
                      </a:r>
                      <a:r>
                        <a:rPr lang="en-US" i="1" baseline="0" dirty="0"/>
                        <a:t>P</a:t>
                      </a:r>
                      <a:r>
                        <a:rPr lang="en-US" baseline="0" dirty="0"/>
                        <a:t>(</a:t>
                      </a:r>
                      <a:r>
                        <a:rPr lang="en-US" i="1" baseline="0" dirty="0" err="1"/>
                        <a:t>x,y</a:t>
                      </a:r>
                      <a:r>
                        <a:rPr lang="en-US" baseline="0" dirty="0"/>
                        <a:t>) is false.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every </a:t>
                      </a:r>
                      <a:r>
                        <a:rPr lang="en-US" i="1" dirty="0"/>
                        <a:t>x </a:t>
                      </a:r>
                      <a:r>
                        <a:rPr lang="en-US" dirty="0"/>
                        <a:t>there is a </a:t>
                      </a:r>
                      <a:r>
                        <a:rPr lang="en-US" i="1" dirty="0"/>
                        <a:t>y</a:t>
                      </a:r>
                      <a:r>
                        <a:rPr lang="en-US" dirty="0"/>
                        <a:t> for which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x,y</a:t>
                      </a:r>
                      <a:r>
                        <a:rPr lang="en-US" dirty="0"/>
                        <a:t>)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is an x such that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x,y</a:t>
                      </a:r>
                      <a:r>
                        <a:rPr lang="en-US" dirty="0"/>
                        <a:t>) is false for every </a:t>
                      </a:r>
                      <a:r>
                        <a:rPr lang="en-US" i="1" dirty="0"/>
                        <a:t>y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is an </a:t>
                      </a:r>
                      <a:r>
                        <a:rPr lang="en-US" i="1" dirty="0"/>
                        <a:t>x</a:t>
                      </a:r>
                      <a:r>
                        <a:rPr lang="en-US" dirty="0"/>
                        <a:t> for which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x,y</a:t>
                      </a:r>
                      <a:r>
                        <a:rPr lang="en-US" dirty="0"/>
                        <a:t>) is true for every </a:t>
                      </a:r>
                      <a:r>
                        <a:rPr lang="en-US" i="1" dirty="0"/>
                        <a:t>y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every </a:t>
                      </a:r>
                      <a:r>
                        <a:rPr lang="en-US" i="1" dirty="0"/>
                        <a:t>x</a:t>
                      </a:r>
                      <a:r>
                        <a:rPr lang="en-US" dirty="0"/>
                        <a:t> there is a y for which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 is false.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is a pair </a:t>
                      </a:r>
                      <a:r>
                        <a:rPr lang="en-US" i="1" dirty="0"/>
                        <a:t>x, y </a:t>
                      </a:r>
                      <a:r>
                        <a:rPr lang="en-US" dirty="0"/>
                        <a:t>for which </a:t>
                      </a:r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i="1" dirty="0" err="1"/>
                        <a:t>x,y</a:t>
                      </a:r>
                      <a:r>
                        <a:rPr lang="en-US" dirty="0"/>
                        <a:t>) is true.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x,y</a:t>
                      </a:r>
                      <a:r>
                        <a:rPr lang="en-US" dirty="0"/>
                        <a:t>) is false for every pair </a:t>
                      </a:r>
                      <a:r>
                        <a:rPr lang="en-US" i="1" dirty="0" err="1"/>
                        <a:t>x,y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14400" y="2971800"/>
            <a:ext cx="1320165" cy="25527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14400" y="3429000"/>
            <a:ext cx="1320165" cy="25527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914400" y="3962400"/>
            <a:ext cx="1320165" cy="25527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90600" y="4572000"/>
            <a:ext cx="1306830" cy="25527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90600" y="5181600"/>
            <a:ext cx="1306830" cy="25527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914400" y="5638800"/>
            <a:ext cx="1306830" cy="25527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Nested Quantifiers into 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: Translate the statement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              x  (C(x )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∨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y (C(y )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∧ F(x, y)))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</a:t>
            </a:r>
            <a:endParaRPr lang="en-US" i="1" dirty="0">
              <a:latin typeface="Cambria Math" panose="02040503050406030204"/>
              <a:ea typeface="Cambria Math" panose="02040503050406030204"/>
              <a:sym typeface="Symbol" panose="05050102010706020507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/>
              <a:t>     where C(x) is “</a:t>
            </a:r>
            <a:r>
              <a:rPr lang="en-US" i="1" dirty="0"/>
              <a:t>x</a:t>
            </a:r>
            <a:r>
              <a:rPr lang="en-US" dirty="0"/>
              <a:t> has a computer,” 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is “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are friends,” and the domain for both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consists of all students in your school.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Every student in your school has a computer or has a friend who has a computer.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:  </a:t>
            </a:r>
            <a:r>
              <a:rPr lang="en-US" dirty="0">
                <a:sym typeface="Symbol" panose="05050102010706020507"/>
              </a:rPr>
              <a:t>Translate the statement</a:t>
            </a:r>
            <a:endParaRPr lang="en-US" i="1" dirty="0">
              <a:latin typeface="Cambria Math" panose="02040503050406030204"/>
              <a:ea typeface="Cambria Math" panose="02040503050406030204"/>
              <a:sym typeface="Symbol" panose="05050102010706020507"/>
            </a:endParaRP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>
                <a:sym typeface="Symbol" panose="05050102010706020507"/>
              </a:rPr>
              <a:t></a:t>
            </a:r>
            <a:r>
              <a:rPr lang="en-US" dirty="0" err="1">
                <a:sym typeface="Symbol" panose="05050102010706020507"/>
              </a:rPr>
              <a:t>x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y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z ((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F(x, y)∧ F(</a:t>
            </a:r>
            <a:r>
              <a:rPr lang="en-US" i="1" dirty="0" err="1">
                <a:latin typeface="Cambria Math" panose="02040503050406030204"/>
                <a:ea typeface="Cambria Math" panose="02040503050406030204"/>
                <a:sym typeface="Symbol" panose="05050102010706020507"/>
              </a:rPr>
              <a:t>x,z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 ∧ (y ≠z))→¬F(</a:t>
            </a:r>
            <a:r>
              <a:rPr lang="en-US" i="1" dirty="0" err="1">
                <a:latin typeface="Cambria Math" panose="02040503050406030204"/>
                <a:ea typeface="Cambria Math" panose="02040503050406030204"/>
                <a:sym typeface="Symbol" panose="05050102010706020507"/>
              </a:rPr>
              <a:t>y,z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))</a:t>
            </a:r>
          </a:p>
          <a:p>
            <a:pPr>
              <a:buNone/>
            </a:pP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 </a:t>
            </a:r>
            <a:r>
              <a:rPr lang="en-US" b="1" dirty="0"/>
              <a:t>Solution</a:t>
            </a:r>
            <a:r>
              <a:rPr lang="en-US" dirty="0"/>
              <a:t>: There is a student none of whose friends are also friends with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Mathematical Statements into Predicate Logic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  Example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dirty="0"/>
              <a:t> Translate “The sum of two positive integers is always positive” into a logical expression.</a:t>
            </a:r>
          </a:p>
          <a:p>
            <a:pPr>
              <a:buNone/>
            </a:pPr>
            <a:r>
              <a:rPr lang="en-US" b="1" dirty="0"/>
              <a:t>  Solution</a:t>
            </a:r>
            <a:r>
              <a:rPr lang="en-US" dirty="0"/>
              <a:t>: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Rewrite the statement to make the implied quantifiers and domains explicit:</a:t>
            </a:r>
          </a:p>
          <a:p>
            <a:pPr marL="1124585" lvl="2" indent="-457200">
              <a:buNone/>
            </a:pPr>
            <a:r>
              <a:rPr lang="en-US" dirty="0"/>
              <a:t>“For every two integers, if these integers are both positive, then the sum of these integers is positive.”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Introduce the variables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, and specify the domain, to obtain:</a:t>
            </a:r>
          </a:p>
          <a:p>
            <a:pPr marL="1124585" lvl="2" indent="-457200">
              <a:buNone/>
            </a:pPr>
            <a:r>
              <a:rPr lang="en-US" dirty="0"/>
              <a:t>“For all positive integers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+ y</a:t>
            </a:r>
            <a:r>
              <a:rPr lang="en-US" dirty="0"/>
              <a:t> is positive.”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The result is:</a:t>
            </a:r>
          </a:p>
          <a:p>
            <a:pPr marL="1124585" lvl="2" indent="-457200">
              <a:buNone/>
            </a:pP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           </a:t>
            </a:r>
            <a:r>
              <a:rPr lang="en-US" i="1" dirty="0">
                <a:ea typeface="Cambria Math" panose="02040503050406030204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 </a:t>
            </a:r>
            <a:r>
              <a:rPr lang="en-US" i="1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y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((</a:t>
            </a:r>
            <a:r>
              <a:rPr lang="en-US" i="1" dirty="0">
                <a:ea typeface="Cambria Math" panose="02040503050406030204"/>
                <a:sym typeface="Symbol" panose="05050102010706020507"/>
              </a:rPr>
              <a:t>x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 &gt; 0)∧ (</a:t>
            </a:r>
            <a:r>
              <a:rPr lang="en-US" i="1" dirty="0">
                <a:ea typeface="Cambria Math" panose="02040503050406030204"/>
                <a:sym typeface="Symbol" panose="05050102010706020507"/>
              </a:rPr>
              <a:t>y </a:t>
            </a:r>
            <a:r>
              <a:rPr lang="en-US" dirty="0">
                <a:latin typeface="Cambria Math" panose="02040503050406030204"/>
                <a:ea typeface="Cambria Math" panose="02040503050406030204"/>
                <a:sym typeface="Symbol" panose="05050102010706020507"/>
              </a:rPr>
              <a:t>&gt; 0)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→ (</a:t>
            </a:r>
            <a:r>
              <a:rPr lang="en-US" i="1" dirty="0">
                <a:ea typeface="Cambria Math" panose="02040503050406030204"/>
              </a:rPr>
              <a:t>x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 + </a:t>
            </a:r>
            <a:r>
              <a:rPr lang="en-US" i="1" dirty="0">
                <a:ea typeface="Cambria Math" panose="02040503050406030204"/>
              </a:rPr>
              <a:t>y 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&gt; 0))</a:t>
            </a:r>
          </a:p>
          <a:p>
            <a:pPr marL="1124585" lvl="2" indent="-457200">
              <a:buNone/>
            </a:pPr>
            <a:r>
              <a:rPr lang="en-US" dirty="0">
                <a:latin typeface="Cambria Math" panose="02040503050406030204"/>
                <a:ea typeface="Cambria Math" panose="02040503050406030204"/>
              </a:rPr>
              <a:t> where the domain of both variables consists of all integers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English into Logical Expressions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Use quantifiers to express the statement “There is a woman who has taken a flight on every airline in the world.”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Let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P(</a:t>
            </a:r>
            <a:r>
              <a:rPr lang="en-US" i="1" dirty="0" err="1">
                <a:ea typeface="Cambria Math" panose="02040503050406030204" pitchFamily="18" charset="0"/>
              </a:rPr>
              <a:t>w,f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/>
              <a:t> be “</a:t>
            </a:r>
            <a:r>
              <a:rPr lang="en-US" i="1" dirty="0">
                <a:ea typeface="Cambria Math" panose="02040503050406030204" pitchFamily="18" charset="0"/>
              </a:rPr>
              <a:t>w</a:t>
            </a:r>
            <a:r>
              <a:rPr lang="en-US" dirty="0"/>
              <a:t> has taken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f  </a:t>
            </a:r>
            <a:r>
              <a:rPr lang="en-US" dirty="0"/>
              <a:t>” and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i="1" dirty="0" err="1">
                <a:ea typeface="Cambria Math" panose="02040503050406030204" pitchFamily="18" charset="0"/>
              </a:rPr>
              <a:t>f,a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be “</a:t>
            </a:r>
            <a:r>
              <a:rPr lang="en-US" i="1" dirty="0">
                <a:ea typeface="Cambria Math" panose="02040503050406030204" pitchFamily="18" charset="0"/>
              </a:rPr>
              <a:t>f</a:t>
            </a:r>
            <a:r>
              <a:rPr lang="en-US" dirty="0"/>
              <a:t>  is a flight on </a:t>
            </a:r>
            <a:r>
              <a:rPr lang="en-US" i="1" dirty="0">
                <a:ea typeface="Cambria Math" panose="02040503050406030204" pitchFamily="18" charset="0"/>
              </a:rPr>
              <a:t>a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  <a:r>
              <a:rPr lang="en-US" dirty="0"/>
              <a:t>” 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The domain of </a:t>
            </a:r>
            <a:r>
              <a:rPr lang="en-US" i="1" dirty="0"/>
              <a:t>w</a:t>
            </a:r>
            <a:r>
              <a:rPr lang="en-US" dirty="0"/>
              <a:t> is all women, the domain of </a:t>
            </a:r>
            <a:r>
              <a:rPr lang="en-US" i="1" dirty="0"/>
              <a:t>f</a:t>
            </a:r>
            <a:r>
              <a:rPr lang="en-US" dirty="0"/>
              <a:t> is all flights, and the domain of </a:t>
            </a:r>
            <a:r>
              <a:rPr lang="en-US" i="1" dirty="0"/>
              <a:t>a</a:t>
            </a:r>
            <a:r>
              <a:rPr lang="en-US" dirty="0"/>
              <a:t> is all airlines.</a:t>
            </a:r>
          </a:p>
          <a:p>
            <a:pPr marL="850265" lvl="1" indent="-457200">
              <a:buFont typeface="+mj-lt"/>
              <a:buAutoNum type="arabicPeriod"/>
            </a:pPr>
            <a:r>
              <a:rPr lang="en-US" dirty="0"/>
              <a:t>Then the statement can be expressed as:</a:t>
            </a:r>
          </a:p>
          <a:p>
            <a:pPr marL="850265" lvl="1" indent="-457200">
              <a:buNone/>
            </a:pPr>
            <a:r>
              <a:rPr lang="en-US" dirty="0"/>
              <a:t>           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>
                <a:ea typeface="Cambria Math" panose="02040503050406030204" pitchFamily="18" charset="0"/>
                <a:sym typeface="Symbol" panose="05050102010706020507"/>
              </a:rPr>
              <a:t>w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</a:t>
            </a:r>
            <a:r>
              <a:rPr lang="en-US" i="1" dirty="0">
                <a:ea typeface="Cambria Math" panose="02040503050406030204" pitchFamily="18" charset="0"/>
                <a:sym typeface="Symbol" panose="05050102010706020507"/>
              </a:rPr>
              <a:t>a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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f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  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P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ea typeface="Cambria Math" panose="02040503050406030204" pitchFamily="18" charset="0"/>
                <a:sym typeface="Symbol" panose="05050102010706020507"/>
              </a:rPr>
              <a:t>w,f</a:t>
            </a:r>
            <a:r>
              <a:rPr lang="en-US" i="1" dirty="0">
                <a:ea typeface="Cambria Math" panose="02040503050406030204" pitchFamily="18" charset="0"/>
                <a:sym typeface="Symbol" panose="05050102010706020507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 ∧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Q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(</a:t>
            </a:r>
            <a:r>
              <a:rPr lang="en-US" i="1" dirty="0" err="1">
                <a:ea typeface="Cambria Math" panose="02040503050406030204" pitchFamily="18" charset="0"/>
                <a:sym typeface="Symbol" panose="05050102010706020507"/>
              </a:rPr>
              <a:t>f,a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/>
              </a:rPr>
              <a:t>))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Disjunctive Normal Form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Find the Disjunctive Normal Form (DNF) of </a:t>
            </a:r>
          </a:p>
          <a:p>
            <a:pPr>
              <a:buNone/>
            </a:pPr>
            <a:r>
              <a:rPr lang="en-US" dirty="0"/>
              <a:t>                        (</a:t>
            </a:r>
            <a:r>
              <a:rPr lang="en-US" i="1" dirty="0" err="1"/>
              <a:t>p</a:t>
            </a:r>
            <a:r>
              <a:rPr lang="en-US" dirty="0" err="1">
                <a:latin typeface="Cambria Math" panose="02040503050406030204"/>
                <a:ea typeface="Cambria Math" panose="02040503050406030204"/>
              </a:rPr>
              <a:t>∨</a:t>
            </a:r>
            <a:r>
              <a:rPr lang="en-US" i="1" dirty="0" err="1">
                <a:latin typeface="Cambria Math" panose="02040503050406030204"/>
                <a:ea typeface="Cambria Math" panose="02040503050406030204"/>
              </a:rPr>
              <a:t>q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)→¬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r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dirty="0"/>
              <a:t>  </a:t>
            </a:r>
            <a:r>
              <a:rPr lang="en-US" b="1" dirty="0"/>
              <a:t>Solution</a:t>
            </a:r>
            <a:r>
              <a:rPr lang="en-US" dirty="0"/>
              <a:t>: This proposition is true when </a:t>
            </a:r>
            <a:r>
              <a:rPr lang="en-US" i="1" dirty="0"/>
              <a:t>r</a:t>
            </a:r>
            <a:r>
              <a:rPr lang="en-US" dirty="0"/>
              <a:t> is false or when both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are false.</a:t>
            </a:r>
          </a:p>
          <a:p>
            <a:pPr>
              <a:buNone/>
            </a:pPr>
            <a:r>
              <a:rPr lang="en-US" dirty="0"/>
              <a:t>                   (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¬ </a:t>
            </a:r>
            <a:r>
              <a:rPr lang="en-US" i="1" dirty="0"/>
              <a:t>p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∧ ¬ 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q</a:t>
            </a:r>
            <a:r>
              <a:rPr lang="en-US" dirty="0">
                <a:latin typeface="Cambria Math" panose="02040503050406030204"/>
                <a:ea typeface="Cambria Math" panose="02040503050406030204"/>
              </a:rPr>
              <a:t>) ∨ ¬</a:t>
            </a:r>
            <a:r>
              <a:rPr lang="en-US" i="1" dirty="0">
                <a:latin typeface="Cambria Math" panose="02040503050406030204"/>
                <a:ea typeface="Cambria Math" panose="02040503050406030204"/>
              </a:rPr>
              <a:t>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71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Logical Equivalences</a:t>
            </a:r>
          </a:p>
        </p:txBody>
      </p:sp>
      <p:pic>
        <p:nvPicPr>
          <p:cNvPr id="4" name="Content Placeholder 3" descr="tabl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3429000" cy="3657600"/>
          </a:xfrm>
        </p:spPr>
      </p:pic>
      <p:pic>
        <p:nvPicPr>
          <p:cNvPr id="5" name="Picture 4" descr="table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895600"/>
            <a:ext cx="2971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Conjunctive Normal Form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compound proposition is in </a:t>
            </a:r>
            <a:r>
              <a:rPr lang="en-US" i="1" dirty="0">
                <a:solidFill>
                  <a:srgbClr val="FF0000"/>
                </a:solidFill>
              </a:rPr>
              <a:t>Conjunctive Normal Form</a:t>
            </a:r>
            <a:r>
              <a:rPr lang="en-US" i="1" dirty="0"/>
              <a:t> </a:t>
            </a:r>
            <a:r>
              <a:rPr lang="en-US" dirty="0"/>
              <a:t>(CNF) if it is a conjunction of disjunctions.</a:t>
            </a:r>
          </a:p>
          <a:p>
            <a:r>
              <a:rPr lang="en-US" dirty="0"/>
              <a:t>Every proposition can be put in an equivalent CNF.</a:t>
            </a:r>
          </a:p>
          <a:p>
            <a:r>
              <a:rPr lang="en-US" dirty="0"/>
              <a:t>Conjunctive Normal Form (CNF) can be obtained by eliminating implications, moving negation inwards and using the distributive  and associative laws.</a:t>
            </a:r>
          </a:p>
          <a:p>
            <a:r>
              <a:rPr lang="en-US" dirty="0"/>
              <a:t>Important in resolution theorem proving used in artificial Intelligence (AI).</a:t>
            </a:r>
          </a:p>
          <a:p>
            <a:r>
              <a:rPr lang="en-US" dirty="0"/>
              <a:t>A  compound proposition can be put in conjunctive normal form through repeated application of the logical equivalences covered earlier.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21225" y="6358890"/>
            <a:ext cx="4194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sym typeface="+mn-ea"/>
              </a:rPr>
              <a:t>Conjunctive Normal Form 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合取范式</a:t>
            </a:r>
          </a:p>
        </p:txBody>
      </p:sp>
    </p:spTree>
    <p:extLst>
      <p:ext uri="{BB962C8B-B14F-4D97-AF65-F5344CB8AC3E}">
        <p14:creationId xmlns:p14="http://schemas.microsoft.com/office/powerpoint/2010/main" val="92824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T \equiv p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q \equiv q \vee p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q \equiv q \wedge p$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q) \vee r \equiv p \vee (q \vee r)$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q) \wedge r \equiv p \wedge (q \wedge r)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(q \wedge r)) \equiv (p \vee q) \wedge (p \vee r)$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(q \vee r)) \equiv (p \wedge q) \vee (p \wedge r)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(p \wedge q) \equiv p$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(p \vee q) \equiv p$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wedge \neg q) \vee (\neg p \vee q)$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(p \vee q)$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F \equiv p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neg (p \rightarrow q) \vee (r \rightarrow p)$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neg (\neg p \vee q) \vee (\neg r \vee p)$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(p \wedge \neg q) \vee (\neg r \vee p)$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(p \vee \neg r \vee p) \wedge (\neg q \vee \neg r \vee p)$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\neg q) \wedge (q \vee \neg r) \wedge (r \vee \neg p)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q\vee r) \wedge (\neg p \vee \neg q \vee \neg r)$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\vee \neg q) \wedge (q \vee \neg r) \wedge (r \vee \neg p) \wedge (p \vee q \vee r) \wedge (\neg p \vee \neg q \vee \neg r)$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bigvee_{j = 1}^{n} p_j \; \mbox{is used for}\; p_1 \vee p_2 \vee \ldots \vee p_n$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bigwedge_{j = 1}^{n} p_j \; \mbox{is used for}\; p_1 \wedge p_2 \wedge \ldots \wedge p_n$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bigwedge_{i = 1}^{9}\bigwedge_{n=1}^{9}\bigvee_{j=1}^{9} p(i,j,n)$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T \equiv T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bigwedge_{j = 1}^{9}\bigwedge_{n=1}^{9}\bigvee_{i=1}^{9} p(i,j,n)$$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\bigwedge_{r = 0}^{2}\bigwedge_{s=0}^{2}\bigwedge_{n = 1}^{9}\bigwedge_{i=1}^{3}\bigvee_{j=1}^{3} p(3r +i,3s +j,n)$$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n \not= n'$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p(i,j,n) \rightarrow \neg p(i,j,n')$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ortal(Socrates)$&#10;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 \equiv  P(1)\wedge P(2) \wedge P(3)$&#10;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exists x P(x) \equiv P(1)\vee P(2) \vee P(3)$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F \equiv F$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forall x P(x) \equiv \exists x \neg P(x)$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exists x P(x) \equiv \forall  x \neg P(x)$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m (L(m,1) \rightarrow C(m))$&#10;&#10;&#10;&#10;\end{document}"/>
  <p:tag name="IGUANATEXSIZE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u \,A(u) \rightarrow \exists n\, S(n,available)$&#10;&#10;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p \equiv p$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\neg S(x) \leftrightarrow \neg \exists x S(x)$&#10;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(F(x) \leftrightarrow T(x))$&#10;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(F(x) \wedge \neg F(x))$&#10;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(F(x) \vee S(x))$&#10;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(F(x)) \vee \forall y( S(y))$&#10;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\forall y P(x,y)$&#10;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y \forall x P(x,y)$&#10;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forall x \exists y P(x,y)$&#10;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x \forall y P(x,y)$&#10;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x \exists y P(x,y)$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p \equiv p$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exists y \exists x P(x,y)$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(\neg p) \equiv p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vee \neg p  \equiv T$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wedge \neg p\equiv F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2288</TotalTime>
  <Words>6074</Words>
  <Application>Microsoft Macintosh PowerPoint</Application>
  <PresentationFormat>On-screen Show (4:3)</PresentationFormat>
  <Paragraphs>580</Paragraphs>
  <Slides>68</Slides>
  <Notes>2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Calibri</vt:lpstr>
      <vt:lpstr>Bookman</vt:lpstr>
      <vt:lpstr>Cambria Math</vt:lpstr>
      <vt:lpstr>隶书</vt:lpstr>
      <vt:lpstr>Wingdings 2</vt:lpstr>
      <vt:lpstr>宋体</vt:lpstr>
      <vt:lpstr>Arial</vt:lpstr>
      <vt:lpstr>Constantia</vt:lpstr>
      <vt:lpstr>Symbol</vt:lpstr>
      <vt:lpstr>Lucida Sans Typewriter</vt:lpstr>
      <vt:lpstr>Flow</vt:lpstr>
      <vt:lpstr>The Foundations: Logic and Proofs</vt:lpstr>
      <vt:lpstr>Recap: Propositional Logic Summary</vt:lpstr>
      <vt:lpstr>Key Logical Equivalences</vt:lpstr>
      <vt:lpstr>Key Logical Equivalences (cont)</vt:lpstr>
      <vt:lpstr>Disjunctive Normal Form (optional)</vt:lpstr>
      <vt:lpstr>Disjunctive Normal Form (optional)</vt:lpstr>
      <vt:lpstr>Disjunctive Normal Form (optional)</vt:lpstr>
      <vt:lpstr>More Logical Equivalences</vt:lpstr>
      <vt:lpstr>Conjunctive Normal Form (optional)</vt:lpstr>
      <vt:lpstr>Conjunctive Normal Form (optional)</vt:lpstr>
      <vt:lpstr>Propositional Satisfiability</vt:lpstr>
      <vt:lpstr>Questions on Propositional Satisfiability</vt:lpstr>
      <vt:lpstr>Notation</vt:lpstr>
      <vt:lpstr>Sudoku</vt:lpstr>
      <vt:lpstr>Encoding as a Satisfiability Problem</vt:lpstr>
      <vt:lpstr>Encoding (cont)</vt:lpstr>
      <vt:lpstr>Encoding (cont)</vt:lpstr>
      <vt:lpstr>Solving Satisfiability Problems</vt:lpstr>
      <vt:lpstr>Summary</vt:lpstr>
      <vt:lpstr>Predicates and Quantifiers</vt:lpstr>
      <vt:lpstr>Section Summary</vt:lpstr>
      <vt:lpstr>Propositional Logic Not Enough</vt:lpstr>
      <vt:lpstr>Introducing Predicate Logic</vt:lpstr>
      <vt:lpstr>Propositional Functions</vt:lpstr>
      <vt:lpstr>Examples of Propositional Functions</vt:lpstr>
      <vt:lpstr>Compound Expressions</vt:lpstr>
      <vt:lpstr>Quantifiers</vt:lpstr>
      <vt:lpstr>Universal Quantifier</vt:lpstr>
      <vt:lpstr>Existential Quantifier</vt:lpstr>
      <vt:lpstr>Uniqueness Quantifier (optional)</vt:lpstr>
      <vt:lpstr>Thinking about Quantifiers</vt:lpstr>
      <vt:lpstr>Properties of Quantifiers</vt:lpstr>
      <vt:lpstr>Precedence of Quantifiers</vt:lpstr>
      <vt:lpstr>Translating from English to Logic</vt:lpstr>
      <vt:lpstr>Translating from English to Logic</vt:lpstr>
      <vt:lpstr>Returning to the Socrates Example </vt:lpstr>
      <vt:lpstr>Equivalences in Predicate Logic</vt:lpstr>
      <vt:lpstr>Thinking about Quantifiers as Conjunctions and Disjunctions</vt:lpstr>
      <vt:lpstr>Negating Quantified Expressions</vt:lpstr>
      <vt:lpstr>Negating Quantified Expressions (continued)</vt:lpstr>
      <vt:lpstr>De Morgan’s Laws for Quantifiers</vt:lpstr>
      <vt:lpstr>Translation from English to Logic</vt:lpstr>
      <vt:lpstr>Some Fun with Translating from English into Logical Expressions</vt:lpstr>
      <vt:lpstr>Translation (cont)</vt:lpstr>
      <vt:lpstr>Translation (cont)</vt:lpstr>
      <vt:lpstr>Translation (cont)</vt:lpstr>
      <vt:lpstr>Translation (cont)</vt:lpstr>
      <vt:lpstr>Translation (cont)</vt:lpstr>
      <vt:lpstr>System Specification Example</vt:lpstr>
      <vt:lpstr>Lewis Carroll Example</vt:lpstr>
      <vt:lpstr>Some Predicate Calculus Definitions (optional)</vt:lpstr>
      <vt:lpstr>More Predicate Calculus Definitions (optional)</vt:lpstr>
      <vt:lpstr>Logic Programming (optional)</vt:lpstr>
      <vt:lpstr>Logic Programming (cont)</vt:lpstr>
      <vt:lpstr>Logic Programming (cont)</vt:lpstr>
      <vt:lpstr>Logic Programming (cont)</vt:lpstr>
      <vt:lpstr>Logic Programming (cont)</vt:lpstr>
      <vt:lpstr>Nested Quantifiers</vt:lpstr>
      <vt:lpstr>Section Summary</vt:lpstr>
      <vt:lpstr>Nested Quantifiers</vt:lpstr>
      <vt:lpstr>Thinking of Nested Quantification</vt:lpstr>
      <vt:lpstr>Order of Quantifiers</vt:lpstr>
      <vt:lpstr>Questions on Order of Quantifiers </vt:lpstr>
      <vt:lpstr>Questions on Order of Quantifiers</vt:lpstr>
      <vt:lpstr>Quantifications of Two Variables</vt:lpstr>
      <vt:lpstr>Translating Nested Quantifiers into English</vt:lpstr>
      <vt:lpstr>Translating Mathematical Statements into Predicate Logic </vt:lpstr>
      <vt:lpstr>Translating English into Logical Expressions Example</vt:lpstr>
    </vt:vector>
  </TitlesOfParts>
  <Company>Monmouth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Microsoft Office User</cp:lastModifiedBy>
  <cp:revision>595</cp:revision>
  <dcterms:created xsi:type="dcterms:W3CDTF">2013-09-23T20:53:00Z</dcterms:created>
  <dcterms:modified xsi:type="dcterms:W3CDTF">2025-09-27T02:27:38Z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87D2AAC56570459F92956AE998ADCD57_13</vt:lpwstr>
  </property>
  <property fmtid="{D5CDD505-2E9C-101B-9397-08002B2CF9AE}" pid="3" name="KSOProductBuildVer">
    <vt:lpwstr>2052-12.1.0.22529</vt:lpwstr>
  </property>
</Properties>
</file>