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6193367" y="1859757"/>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6"/>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0"/>
            <a:ext cx="812800" cy="365125"/>
          </a:xfrm>
        </p:spPr>
        <p:txBody>
          <a:bodyPr/>
          <a:lstStyle/>
          <a:p>
            <a:fld id="{8CD41AC4-40F7-4FE0-8905-74C6698904F3}" type="slidenum">
              <a:rPr lang="en-US" smtClean="0"/>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fld>
            <a:endParaRPr lang="en-US"/>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png"/><Relationship Id="rId7" Type="http://schemas.openxmlformats.org/officeDocument/2006/relationships/tags" Target="../tags/tag32.xml"/><Relationship Id="rId6" Type="http://schemas.openxmlformats.org/officeDocument/2006/relationships/image" Target="../media/image29.png"/><Relationship Id="rId5" Type="http://schemas.openxmlformats.org/officeDocument/2006/relationships/tags" Target="../tags/tag31.xml"/><Relationship Id="rId4" Type="http://schemas.openxmlformats.org/officeDocument/2006/relationships/image" Target="../media/image28.png"/><Relationship Id="rId3" Type="http://schemas.openxmlformats.org/officeDocument/2006/relationships/tags" Target="../tags/tag30.xml"/><Relationship Id="rId2" Type="http://schemas.openxmlformats.org/officeDocument/2006/relationships/image" Target="../media/image27.png"/><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tags" Target="../tags/tag34.xml"/><Relationship Id="rId2" Type="http://schemas.openxmlformats.org/officeDocument/2006/relationships/image" Target="../media/image31.png"/><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tags" Target="../tags/tag37.xml"/><Relationship Id="rId4" Type="http://schemas.openxmlformats.org/officeDocument/2006/relationships/image" Target="../media/image34.png"/><Relationship Id="rId3" Type="http://schemas.openxmlformats.org/officeDocument/2006/relationships/tags" Target="../tags/tag36.xml"/><Relationship Id="rId2" Type="http://schemas.openxmlformats.org/officeDocument/2006/relationships/image" Target="../media/image33.png"/><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tags" Target="../tags/tag40.xml"/><Relationship Id="rId2" Type="http://schemas.openxmlformats.org/officeDocument/2006/relationships/image" Target="../media/image37.png"/><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tags" Target="../tags/tag42.xml"/><Relationship Id="rId2" Type="http://schemas.openxmlformats.org/officeDocument/2006/relationships/image" Target="../media/image39.png"/><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tags" Target="../tags/tag44.xml"/><Relationship Id="rId2" Type="http://schemas.openxmlformats.org/officeDocument/2006/relationships/image" Target="../media/image41.png"/><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tags" Target="../tags/tag46.xml"/><Relationship Id="rId2" Type="http://schemas.openxmlformats.org/officeDocument/2006/relationships/image" Target="../media/image43.png"/><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image" Target="../media/image46.png"/><Relationship Id="rId3" Type="http://schemas.openxmlformats.org/officeDocument/2006/relationships/tags" Target="../tags/tag48.xml"/><Relationship Id="rId2" Type="http://schemas.openxmlformats.org/officeDocument/2006/relationships/image" Target="../media/image45.png"/><Relationship Id="rId1" Type="http://schemas.openxmlformats.org/officeDocument/2006/relationships/tags" Target="../tags/tag4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image" Target="../media/image51.png"/><Relationship Id="rId7" Type="http://schemas.openxmlformats.org/officeDocument/2006/relationships/tags" Target="../tags/tag54.xml"/><Relationship Id="rId6" Type="http://schemas.openxmlformats.org/officeDocument/2006/relationships/image" Target="../media/image50.png"/><Relationship Id="rId5" Type="http://schemas.openxmlformats.org/officeDocument/2006/relationships/tags" Target="../tags/tag53.xml"/><Relationship Id="rId4" Type="http://schemas.openxmlformats.org/officeDocument/2006/relationships/image" Target="../media/image49.png"/><Relationship Id="rId3" Type="http://schemas.openxmlformats.org/officeDocument/2006/relationships/tags" Target="../tags/tag52.xml"/><Relationship Id="rId2" Type="http://schemas.openxmlformats.org/officeDocument/2006/relationships/image" Target="../media/image48.png"/><Relationship Id="rId15" Type="http://schemas.openxmlformats.org/officeDocument/2006/relationships/slideLayout" Target="../slideLayouts/slideLayout2.xml"/><Relationship Id="rId14" Type="http://schemas.openxmlformats.org/officeDocument/2006/relationships/image" Target="../media/image54.png"/><Relationship Id="rId13" Type="http://schemas.openxmlformats.org/officeDocument/2006/relationships/tags" Target="../tags/tag57.xml"/><Relationship Id="rId12" Type="http://schemas.openxmlformats.org/officeDocument/2006/relationships/image" Target="../media/image53.png"/><Relationship Id="rId11" Type="http://schemas.openxmlformats.org/officeDocument/2006/relationships/tags" Target="../tags/tag56.xml"/><Relationship Id="rId10" Type="http://schemas.openxmlformats.org/officeDocument/2006/relationships/image" Target="../media/image52.png"/><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tags" Target="../tags/tag60.xml"/><Relationship Id="rId4" Type="http://schemas.openxmlformats.org/officeDocument/2006/relationships/image" Target="../media/image56.png"/><Relationship Id="rId3" Type="http://schemas.openxmlformats.org/officeDocument/2006/relationships/tags" Target="../tags/tag59.xml"/><Relationship Id="rId2" Type="http://schemas.openxmlformats.org/officeDocument/2006/relationships/image" Target="../media/image55.png"/><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tags" Target="../tags/tag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62.png"/><Relationship Id="rId7" Type="http://schemas.openxmlformats.org/officeDocument/2006/relationships/tags" Target="../tags/tag65.xml"/><Relationship Id="rId6" Type="http://schemas.openxmlformats.org/officeDocument/2006/relationships/image" Target="../media/image61.png"/><Relationship Id="rId5" Type="http://schemas.openxmlformats.org/officeDocument/2006/relationships/tags" Target="../tags/tag64.xml"/><Relationship Id="rId4" Type="http://schemas.openxmlformats.org/officeDocument/2006/relationships/image" Target="../media/image60.png"/><Relationship Id="rId3" Type="http://schemas.openxmlformats.org/officeDocument/2006/relationships/tags" Target="../tags/tag63.xml"/><Relationship Id="rId2" Type="http://schemas.openxmlformats.org/officeDocument/2006/relationships/image" Target="../media/image59.png"/><Relationship Id="rId11" Type="http://schemas.openxmlformats.org/officeDocument/2006/relationships/slideLayout" Target="../slideLayouts/slideLayout2.xml"/><Relationship Id="rId10" Type="http://schemas.openxmlformats.org/officeDocument/2006/relationships/image" Target="../media/image63.png"/><Relationship Id="rId1" Type="http://schemas.openxmlformats.org/officeDocument/2006/relationships/tags" Target="../tags/tag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5.png"/><Relationship Id="rId3" Type="http://schemas.openxmlformats.org/officeDocument/2006/relationships/tags" Target="../tags/tag68.xml"/><Relationship Id="rId2" Type="http://schemas.openxmlformats.org/officeDocument/2006/relationships/image" Target="../media/image64.png"/><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6.png"/><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5.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0.png"/><Relationship Id="rId7" Type="http://schemas.openxmlformats.org/officeDocument/2006/relationships/tags" Target="../tags/tag9.xml"/><Relationship Id="rId6" Type="http://schemas.openxmlformats.org/officeDocument/2006/relationships/image" Target="../media/image9.png"/><Relationship Id="rId5" Type="http://schemas.openxmlformats.org/officeDocument/2006/relationships/tags" Target="../tags/tag8.xml"/><Relationship Id="rId4" Type="http://schemas.openxmlformats.org/officeDocument/2006/relationships/image" Target="../media/image8.png"/><Relationship Id="rId3" Type="http://schemas.openxmlformats.org/officeDocument/2006/relationships/tags" Target="../tags/tag7.xml"/><Relationship Id="rId2" Type="http://schemas.openxmlformats.org/officeDocument/2006/relationships/image" Target="../media/image7.png"/><Relationship Id="rId11" Type="http://schemas.openxmlformats.org/officeDocument/2006/relationships/slideLayout" Target="../slideLayouts/slideLayout2.xml"/><Relationship Id="rId10" Type="http://schemas.openxmlformats.org/officeDocument/2006/relationships/image" Target="../media/image1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13.png"/><Relationship Id="rId7"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tags" Target="../tags/tag12.xml"/><Relationship Id="rId2" Type="http://schemas.openxmlformats.org/officeDocument/2006/relationships/image" Target="../media/image11.png"/><Relationship Id="rId15" Type="http://schemas.openxmlformats.org/officeDocument/2006/relationships/slideLayout" Target="../slideLayouts/slideLayout2.xml"/><Relationship Id="rId14" Type="http://schemas.openxmlformats.org/officeDocument/2006/relationships/image" Target="../media/image16.png"/><Relationship Id="rId13" Type="http://schemas.openxmlformats.org/officeDocument/2006/relationships/tags" Target="../tags/tag17.xml"/><Relationship Id="rId12" Type="http://schemas.openxmlformats.org/officeDocument/2006/relationships/image" Target="../media/image15.png"/><Relationship Id="rId11" Type="http://schemas.openxmlformats.org/officeDocument/2006/relationships/tags" Target="../tags/tag16.xml"/><Relationship Id="rId10" Type="http://schemas.openxmlformats.org/officeDocument/2006/relationships/image" Target="../media/image14.pn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20.png"/><Relationship Id="rId7" Type="http://schemas.openxmlformats.org/officeDocument/2006/relationships/tags" Target="../tags/tag21.xml"/><Relationship Id="rId6" Type="http://schemas.openxmlformats.org/officeDocument/2006/relationships/image" Target="../media/image19.png"/><Relationship Id="rId5" Type="http://schemas.openxmlformats.org/officeDocument/2006/relationships/tags" Target="../tags/tag20.xml"/><Relationship Id="rId4" Type="http://schemas.openxmlformats.org/officeDocument/2006/relationships/image" Target="../media/image18.png"/><Relationship Id="rId3" Type="http://schemas.openxmlformats.org/officeDocument/2006/relationships/tags" Target="../tags/tag19.xml"/><Relationship Id="rId22" Type="http://schemas.openxmlformats.org/officeDocument/2006/relationships/slideLayout" Target="../slideLayouts/slideLayout2.xml"/><Relationship Id="rId21" Type="http://schemas.openxmlformats.org/officeDocument/2006/relationships/image" Target="../media/image26.png"/><Relationship Id="rId20" Type="http://schemas.openxmlformats.org/officeDocument/2006/relationships/tags" Target="../tags/tag28.xml"/><Relationship Id="rId2" Type="http://schemas.openxmlformats.org/officeDocument/2006/relationships/image" Target="../media/image17.png"/><Relationship Id="rId19" Type="http://schemas.openxmlformats.org/officeDocument/2006/relationships/image" Target="../media/image25.png"/><Relationship Id="rId18" Type="http://schemas.openxmlformats.org/officeDocument/2006/relationships/tags" Target="../tags/tag27.xml"/><Relationship Id="rId17" Type="http://schemas.openxmlformats.org/officeDocument/2006/relationships/image" Target="../media/image24.png"/><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image" Target="../media/image23.png"/><Relationship Id="rId13" Type="http://schemas.openxmlformats.org/officeDocument/2006/relationships/tags" Target="../tags/tag24.xml"/><Relationship Id="rId12" Type="http://schemas.openxmlformats.org/officeDocument/2006/relationships/image" Target="../media/image22.png"/><Relationship Id="rId11" Type="http://schemas.openxmlformats.org/officeDocument/2006/relationships/tags" Target="../tags/tag23.xml"/><Relationship Id="rId10" Type="http://schemas.openxmlformats.org/officeDocument/2006/relationships/image" Target="../media/image21.png"/><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Bayes</a:t>
            </a:r>
            <a:r>
              <a:rPr lang="en-US" dirty="0"/>
              <a:t>’ Theorem</a:t>
            </a:r>
            <a:endParaRPr lang="en-US" dirty="0"/>
          </a:p>
        </p:txBody>
      </p:sp>
      <p:sp>
        <p:nvSpPr>
          <p:cNvPr id="3" name="Subtitle 2"/>
          <p:cNvSpPr>
            <a:spLocks noGrp="1"/>
          </p:cNvSpPr>
          <p:nvPr>
            <p:ph type="subTitle" idx="1"/>
          </p:nvPr>
        </p:nvSpPr>
        <p:spPr/>
        <p:txBody>
          <a:bodyPr/>
          <a:lstStyle/>
          <a:p>
            <a:r>
              <a:rPr lang="en-US" dirty="0"/>
              <a:t>Section 7.3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endParaRPr lang="en-US" dirty="0"/>
          </a:p>
        </p:txBody>
      </p:sp>
      <p:sp>
        <p:nvSpPr>
          <p:cNvPr id="3" name="Content Placeholder 2"/>
          <p:cNvSpPr>
            <a:spLocks noGrp="1"/>
          </p:cNvSpPr>
          <p:nvPr>
            <p:ph idx="1"/>
          </p:nvPr>
        </p:nvSpPr>
        <p:spPr/>
        <p:txBody>
          <a:bodyPr>
            <a:normAutofit fontScale="92500"/>
          </a:bodyPr>
          <a:lstStyle/>
          <a:p>
            <a:pPr lvl="1"/>
            <a:r>
              <a:rPr lang="en-US" dirty="0"/>
              <a:t>What if the result is negative?</a:t>
            </a:r>
            <a:endParaRPr lang="en-US" dirty="0"/>
          </a:p>
          <a:p>
            <a:pPr>
              <a:buNone/>
            </a:pPr>
            <a:endParaRPr lang="en-US" dirty="0"/>
          </a:p>
          <a:p>
            <a:pPr>
              <a:buNone/>
            </a:pPr>
            <a:endParaRPr lang="en-US" dirty="0"/>
          </a:p>
          <a:p>
            <a:endParaRPr lang="en-US" dirty="0"/>
          </a:p>
          <a:p>
            <a:endParaRPr lang="en-US" dirty="0"/>
          </a:p>
          <a:p>
            <a:endParaRPr lang="en-US" dirty="0"/>
          </a:p>
          <a:p>
            <a:endParaRPr lang="en-US" dirty="0"/>
          </a:p>
          <a:p>
            <a:pPr>
              <a:buNone/>
            </a:pPr>
            <a:endParaRPr lang="en-US" dirty="0"/>
          </a:p>
          <a:p>
            <a:pPr lvl="1"/>
            <a:endParaRPr lang="en-US" dirty="0"/>
          </a:p>
          <a:p>
            <a:pPr lvl="1"/>
            <a:r>
              <a:rPr lang="en-US" dirty="0"/>
              <a:t>So, it is extremely unlikely you have the disease if you test negative.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descr="addin_tmp.png"/>
          <p:cNvPicPr>
            <a:picLocks noChangeAspect="1"/>
          </p:cNvPicPr>
          <p:nvPr>
            <p:custDataLst>
              <p:tags r:id="rId1"/>
            </p:custDataLst>
          </p:nvPr>
        </p:nvPicPr>
        <p:blipFill>
          <a:blip r:embed="rId2" cstate="print"/>
          <a:stretch>
            <a:fillRect/>
          </a:stretch>
        </p:blipFill>
        <p:spPr>
          <a:xfrm>
            <a:off x="3886200" y="2514600"/>
            <a:ext cx="5257800" cy="804863"/>
          </a:xfrm>
          <a:prstGeom prst="rect">
            <a:avLst/>
          </a:prstGeom>
        </p:spPr>
      </p:pic>
      <p:pic>
        <p:nvPicPr>
          <p:cNvPr id="8" name="Picture 7" descr="addin_tmp.png"/>
          <p:cNvPicPr>
            <a:picLocks noChangeAspect="1"/>
          </p:cNvPicPr>
          <p:nvPr>
            <p:custDataLst>
              <p:tags r:id="rId3"/>
            </p:custDataLst>
          </p:nvPr>
        </p:nvPicPr>
        <p:blipFill>
          <a:blip r:embed="rId4" cstate="print"/>
          <a:stretch>
            <a:fillRect/>
          </a:stretch>
        </p:blipFill>
        <p:spPr>
          <a:xfrm>
            <a:off x="5029200" y="3733800"/>
            <a:ext cx="5083969" cy="750094"/>
          </a:xfrm>
          <a:prstGeom prst="rect">
            <a:avLst/>
          </a:prstGeom>
        </p:spPr>
      </p:pic>
      <p:pic>
        <p:nvPicPr>
          <p:cNvPr id="9" name="Picture 8" descr="addin_tmp.png"/>
          <p:cNvPicPr>
            <a:picLocks noChangeAspect="1"/>
          </p:cNvPicPr>
          <p:nvPr>
            <p:custDataLst>
              <p:tags r:id="rId5"/>
            </p:custDataLst>
          </p:nvPr>
        </p:nvPicPr>
        <p:blipFill>
          <a:blip r:embed="rId6" cstate="print"/>
          <a:stretch>
            <a:fillRect/>
          </a:stretch>
        </p:blipFill>
        <p:spPr>
          <a:xfrm>
            <a:off x="5334000" y="5029200"/>
            <a:ext cx="1654969" cy="219075"/>
          </a:xfrm>
          <a:prstGeom prst="rect">
            <a:avLst/>
          </a:prstGeom>
        </p:spPr>
      </p:pic>
      <p:sp>
        <p:nvSpPr>
          <p:cNvPr id="10" name="TextBox 9"/>
          <p:cNvSpPr txBox="1"/>
          <p:nvPr/>
        </p:nvSpPr>
        <p:spPr>
          <a:xfrm>
            <a:off x="2057400" y="3124200"/>
            <a:ext cx="2514600" cy="2306955"/>
          </a:xfrm>
          <a:prstGeom prst="rect">
            <a:avLst/>
          </a:prstGeom>
          <a:noFill/>
          <a:ln>
            <a:solidFill>
              <a:srgbClr val="00B0F0"/>
            </a:solidFill>
          </a:ln>
        </p:spPr>
        <p:txBody>
          <a:bodyPr wrap="square" rtlCol="0">
            <a:spAutoFit/>
          </a:bodyPr>
          <a:lstStyle/>
          <a:p>
            <a:r>
              <a:rPr lang="en-US" dirty="0"/>
              <a:t>So, the probability you have the disease if you test negative is</a:t>
            </a:r>
            <a:endParaRPr lang="en-US" dirty="0"/>
          </a:p>
          <a:p>
            <a:endParaRPr lang="en-US" dirty="0"/>
          </a:p>
          <a:p>
            <a:r>
              <a:rPr lang="en-US" dirty="0"/>
              <a:t> </a:t>
            </a:r>
            <a:endParaRPr lang="en-US" dirty="0"/>
          </a:p>
          <a:p>
            <a:endParaRPr lang="en-US" dirty="0"/>
          </a:p>
          <a:p>
            <a:endParaRPr lang="en-US" dirty="0"/>
          </a:p>
          <a:p>
            <a:endParaRPr lang="en-US" dirty="0"/>
          </a:p>
        </p:txBody>
      </p:sp>
      <p:pic>
        <p:nvPicPr>
          <p:cNvPr id="11" name="Picture 10" descr="addin_tmp.png"/>
          <p:cNvPicPr>
            <a:picLocks noChangeAspect="1"/>
          </p:cNvPicPr>
          <p:nvPr>
            <p:custDataLst>
              <p:tags r:id="rId7"/>
            </p:custDataLst>
          </p:nvPr>
        </p:nvPicPr>
        <p:blipFill>
          <a:blip r:embed="rId8" cstate="print"/>
          <a:stretch>
            <a:fillRect/>
          </a:stretch>
        </p:blipFill>
        <p:spPr>
          <a:xfrm>
            <a:off x="2286000" y="4038600"/>
            <a:ext cx="2194560" cy="828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a:t>
            </a:r>
            <a:r>
              <a:rPr lang="en-US" dirty="0" err="1"/>
              <a:t>Bayes</a:t>
            </a:r>
            <a:r>
              <a:rPr lang="en-US" dirty="0"/>
              <a:t>’ Theorem</a:t>
            </a:r>
            <a:endParaRPr lang="en-US" dirty="0"/>
          </a:p>
        </p:txBody>
      </p:sp>
      <p:sp>
        <p:nvSpPr>
          <p:cNvPr id="3" name="Content Placeholder 2"/>
          <p:cNvSpPr>
            <a:spLocks noGrp="1"/>
          </p:cNvSpPr>
          <p:nvPr>
            <p:ph idx="1"/>
          </p:nvPr>
        </p:nvSpPr>
        <p:spPr/>
        <p:txBody>
          <a:bodyPr/>
          <a:lstStyle/>
          <a:p>
            <a:pPr>
              <a:buNone/>
            </a:pPr>
            <a:r>
              <a:rPr lang="en-US" b="1" dirty="0"/>
              <a:t>   Generalized </a:t>
            </a:r>
            <a:r>
              <a:rPr lang="en-US" b="1" dirty="0" err="1"/>
              <a:t>Bayes</a:t>
            </a:r>
            <a:r>
              <a:rPr lang="en-US" b="1" dirty="0"/>
              <a:t>’ Theorem</a:t>
            </a:r>
            <a:r>
              <a:rPr lang="en-US" dirty="0"/>
              <a:t>: Suppose that </a:t>
            </a:r>
            <a:r>
              <a:rPr lang="en-US" i="1" dirty="0"/>
              <a:t>E</a:t>
            </a:r>
            <a:r>
              <a:rPr lang="en-US" dirty="0"/>
              <a:t> is an event from a sample space </a:t>
            </a:r>
            <a:r>
              <a:rPr lang="en-US" i="1" dirty="0"/>
              <a:t>S</a:t>
            </a:r>
            <a:r>
              <a:rPr lang="en-US" dirty="0"/>
              <a:t> and that </a:t>
            </a:r>
            <a:r>
              <a:rPr lang="en-US" i="1" dirty="0"/>
              <a:t>F</a:t>
            </a:r>
            <a:r>
              <a:rPr lang="en-US" baseline="-25000" dirty="0"/>
              <a:t>1</a:t>
            </a:r>
            <a:r>
              <a:rPr lang="en-US" dirty="0"/>
              <a:t>, </a:t>
            </a:r>
            <a:r>
              <a:rPr lang="en-US" i="1" dirty="0"/>
              <a:t>F</a:t>
            </a:r>
            <a:r>
              <a:rPr lang="en-US" baseline="-25000" dirty="0"/>
              <a:t>2</a:t>
            </a:r>
            <a:r>
              <a:rPr lang="en-US" dirty="0"/>
              <a:t>, …, </a:t>
            </a:r>
            <a:r>
              <a:rPr lang="en-US" i="1" dirty="0"/>
              <a:t>F</a:t>
            </a:r>
            <a:r>
              <a:rPr lang="en-US" baseline="-25000" dirty="0"/>
              <a:t>n</a:t>
            </a:r>
            <a:r>
              <a:rPr lang="en-US" dirty="0"/>
              <a:t> are mutually exclusive events such that</a:t>
            </a:r>
            <a:endParaRPr lang="en-US" dirty="0"/>
          </a:p>
          <a:p>
            <a:endParaRPr lang="en-US" dirty="0"/>
          </a:p>
          <a:p>
            <a:pPr>
              <a:buNone/>
            </a:pPr>
            <a:r>
              <a:rPr lang="en-US" dirty="0"/>
              <a:t>    Assume that </a:t>
            </a:r>
            <a:r>
              <a:rPr lang="en-US" i="1" dirty="0"/>
              <a:t>p(E) </a:t>
            </a:r>
            <a:r>
              <a:rPr lang="en-US" dirty="0">
                <a:latin typeface="Calibri" panose="020F0502020204030204"/>
              </a:rPr>
              <a:t>≠</a:t>
            </a:r>
            <a:r>
              <a:rPr lang="en-US" i="1" dirty="0">
                <a:latin typeface="Calibri" panose="020F0502020204030204"/>
              </a:rPr>
              <a:t> 0 </a:t>
            </a:r>
            <a:r>
              <a:rPr lang="en-US" dirty="0">
                <a:latin typeface="Calibri" panose="020F0502020204030204"/>
              </a:rPr>
              <a:t>for </a:t>
            </a:r>
            <a:r>
              <a:rPr lang="en-US" i="1" dirty="0" err="1">
                <a:latin typeface="Calibri" panose="020F0502020204030204"/>
              </a:rPr>
              <a:t>i</a:t>
            </a:r>
            <a:r>
              <a:rPr lang="en-US" i="1" dirty="0">
                <a:latin typeface="Calibri" panose="020F0502020204030204"/>
              </a:rPr>
              <a:t> = 1, 2, …, n</a:t>
            </a:r>
            <a:r>
              <a:rPr lang="en-US" dirty="0">
                <a:latin typeface="Calibri" panose="020F0502020204030204"/>
              </a:rPr>
              <a:t>. Then</a:t>
            </a:r>
            <a:r>
              <a:rPr lang="en-US" dirty="0"/>
              <a:t> </a:t>
            </a:r>
            <a:endParaRPr lang="en-US" dirty="0"/>
          </a:p>
        </p:txBody>
      </p:sp>
      <p:pic>
        <p:nvPicPr>
          <p:cNvPr id="12" name="Picture 11" descr="addin_tmp.png"/>
          <p:cNvPicPr>
            <a:picLocks noChangeAspect="1"/>
          </p:cNvPicPr>
          <p:nvPr>
            <p:custDataLst>
              <p:tags r:id="rId1"/>
            </p:custDataLst>
          </p:nvPr>
        </p:nvPicPr>
        <p:blipFill>
          <a:blip r:embed="rId2" cstate="print"/>
          <a:stretch>
            <a:fillRect/>
          </a:stretch>
        </p:blipFill>
        <p:spPr>
          <a:xfrm>
            <a:off x="7391400" y="2743200"/>
            <a:ext cx="825818" cy="521494"/>
          </a:xfrm>
          <a:prstGeom prst="rect">
            <a:avLst/>
          </a:prstGeom>
        </p:spPr>
      </p:pic>
      <p:pic>
        <p:nvPicPr>
          <p:cNvPr id="7" name="Picture 6" descr="addin_tmp.png"/>
          <p:cNvPicPr>
            <a:picLocks noChangeAspect="1"/>
          </p:cNvPicPr>
          <p:nvPr>
            <p:custDataLst>
              <p:tags r:id="rId3"/>
            </p:custDataLst>
          </p:nvPr>
        </p:nvPicPr>
        <p:blipFill>
          <a:blip r:embed="rId4" cstate="print"/>
          <a:stretch>
            <a:fillRect/>
          </a:stretch>
        </p:blipFill>
        <p:spPr>
          <a:xfrm>
            <a:off x="3276601" y="4495800"/>
            <a:ext cx="5080635" cy="925830"/>
          </a:xfrm>
          <a:prstGeom prst="rect">
            <a:avLst/>
          </a:prstGeom>
        </p:spPr>
      </p:pic>
      <p:sp>
        <p:nvSpPr>
          <p:cNvPr id="10" name="TextBox 9"/>
          <p:cNvSpPr txBox="1"/>
          <p:nvPr/>
        </p:nvSpPr>
        <p:spPr>
          <a:xfrm>
            <a:off x="4343400" y="5867400"/>
            <a:ext cx="4267200" cy="368300"/>
          </a:xfrm>
          <a:prstGeom prst="rect">
            <a:avLst/>
          </a:prstGeom>
          <a:noFill/>
        </p:spPr>
        <p:txBody>
          <a:bodyPr wrap="square" rtlCol="0">
            <a:spAutoFit/>
          </a:bodyPr>
          <a:lstStyle/>
          <a:p>
            <a:r>
              <a:rPr lang="en-US" i="1" dirty="0"/>
              <a:t>Exercise </a:t>
            </a:r>
            <a:r>
              <a:rPr lang="en-US" dirty="0">
                <a:latin typeface="Cambria" panose="02040503050406030204" pitchFamily="18" charset="0"/>
              </a:rPr>
              <a:t>17 </a:t>
            </a:r>
            <a:r>
              <a:rPr lang="en-US" i="1" dirty="0">
                <a:latin typeface="Cambria" panose="02040503050406030204" pitchFamily="18" charset="0"/>
              </a:rPr>
              <a:t>asks for the proof</a:t>
            </a:r>
            <a:r>
              <a:rPr lang="en-US" dirty="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Spam Filters</a:t>
            </a:r>
            <a:endParaRPr lang="en-US" dirty="0"/>
          </a:p>
        </p:txBody>
      </p:sp>
      <p:sp>
        <p:nvSpPr>
          <p:cNvPr id="3" name="Content Placeholder 2"/>
          <p:cNvSpPr>
            <a:spLocks noGrp="1"/>
          </p:cNvSpPr>
          <p:nvPr>
            <p:ph idx="1"/>
          </p:nvPr>
        </p:nvSpPr>
        <p:spPr/>
        <p:txBody>
          <a:bodyPr>
            <a:normAutofit fontScale="92500"/>
          </a:bodyPr>
          <a:lstStyle/>
          <a:p>
            <a:r>
              <a:rPr lang="en-US" dirty="0"/>
              <a:t>How do we develop a tool for determining whether an email is likely to be spam?</a:t>
            </a:r>
            <a:endParaRPr lang="en-US" dirty="0"/>
          </a:p>
          <a:p>
            <a:r>
              <a:rPr lang="en-US" dirty="0"/>
              <a:t>If we have an initial set  </a:t>
            </a:r>
            <a:r>
              <a:rPr lang="en-US" i="1" dirty="0"/>
              <a:t>B</a:t>
            </a:r>
            <a:r>
              <a:rPr lang="en-US" dirty="0"/>
              <a:t> of  spam messages and set </a:t>
            </a:r>
            <a:r>
              <a:rPr lang="en-US" i="1" dirty="0"/>
              <a:t>G</a:t>
            </a:r>
            <a:r>
              <a:rPr lang="en-US" dirty="0"/>
              <a:t> of non-spam messages.  We can use this information along with </a:t>
            </a:r>
            <a:r>
              <a:rPr lang="en-US" dirty="0" err="1"/>
              <a:t>Bayes</a:t>
            </a:r>
            <a:r>
              <a:rPr lang="en-US" dirty="0"/>
              <a:t>’ law to predict the probability that a new email message is spam.</a:t>
            </a:r>
            <a:endParaRPr lang="en-US" dirty="0"/>
          </a:p>
          <a:p>
            <a:r>
              <a:rPr lang="en-US" dirty="0"/>
              <a:t> We look at a particular word </a:t>
            </a:r>
            <a:r>
              <a:rPr lang="en-US" i="1" dirty="0"/>
              <a:t>w</a:t>
            </a:r>
            <a:r>
              <a:rPr lang="en-US" dirty="0"/>
              <a:t>, and count the number of times that it occurs in </a:t>
            </a:r>
            <a:r>
              <a:rPr lang="en-US" i="1" dirty="0"/>
              <a:t>B</a:t>
            </a:r>
            <a:r>
              <a:rPr lang="en-US" dirty="0"/>
              <a:t> and in </a:t>
            </a:r>
            <a:r>
              <a:rPr lang="en-US" i="1" dirty="0"/>
              <a:t>G</a:t>
            </a:r>
            <a:r>
              <a:rPr lang="en-US" dirty="0"/>
              <a:t>; </a:t>
            </a:r>
            <a:r>
              <a:rPr lang="en-US" i="1" dirty="0" err="1"/>
              <a:t>n</a:t>
            </a:r>
            <a:r>
              <a:rPr lang="en-US" i="1" baseline="-25000" dirty="0" err="1"/>
              <a:t>B</a:t>
            </a:r>
            <a:r>
              <a:rPr lang="en-US" dirty="0"/>
              <a:t>(</a:t>
            </a:r>
            <a:r>
              <a:rPr lang="en-US" i="1" dirty="0"/>
              <a:t>w</a:t>
            </a:r>
            <a:r>
              <a:rPr lang="en-US" dirty="0"/>
              <a:t>) and </a:t>
            </a:r>
            <a:r>
              <a:rPr lang="en-US" i="1" dirty="0" err="1"/>
              <a:t>n</a:t>
            </a:r>
            <a:r>
              <a:rPr lang="en-US" i="1" baseline="-25000" dirty="0" err="1"/>
              <a:t>G</a:t>
            </a:r>
            <a:r>
              <a:rPr lang="en-US" dirty="0"/>
              <a:t>(</a:t>
            </a:r>
            <a:r>
              <a:rPr lang="en-US" i="1" dirty="0"/>
              <a:t>w</a:t>
            </a:r>
            <a:r>
              <a:rPr lang="en-US" dirty="0"/>
              <a:t>). </a:t>
            </a:r>
            <a:endParaRPr lang="en-US" dirty="0"/>
          </a:p>
          <a:p>
            <a:pPr lvl="1"/>
            <a:r>
              <a:rPr lang="en-US" dirty="0"/>
              <a:t>Estimated probability that  a spam message contains  </a:t>
            </a:r>
            <a:r>
              <a:rPr lang="en-US" i="1" dirty="0"/>
              <a:t>w</a:t>
            </a:r>
            <a:r>
              <a:rPr lang="en-US" dirty="0"/>
              <a:t> is:                 </a:t>
            </a:r>
            <a:r>
              <a:rPr lang="en-US" i="1" dirty="0"/>
              <a:t>p</a:t>
            </a:r>
            <a:r>
              <a:rPr lang="en-US" dirty="0"/>
              <a:t>(</a:t>
            </a:r>
            <a:r>
              <a:rPr lang="en-US" i="1" dirty="0"/>
              <a:t>w</a:t>
            </a:r>
            <a:r>
              <a:rPr lang="en-US" dirty="0"/>
              <a:t>) = </a:t>
            </a:r>
            <a:r>
              <a:rPr lang="en-US" i="1" dirty="0" err="1"/>
              <a:t>n</a:t>
            </a:r>
            <a:r>
              <a:rPr lang="en-US" i="1" baseline="-25000" dirty="0" err="1"/>
              <a:t>B</a:t>
            </a:r>
            <a:r>
              <a:rPr lang="en-US" dirty="0"/>
              <a:t>(</a:t>
            </a:r>
            <a:r>
              <a:rPr lang="en-US" i="1" dirty="0"/>
              <a:t>w</a:t>
            </a:r>
            <a:r>
              <a:rPr lang="en-US" dirty="0"/>
              <a:t>)/|</a:t>
            </a:r>
            <a:r>
              <a:rPr lang="en-US" i="1" dirty="0"/>
              <a:t>B</a:t>
            </a:r>
            <a:r>
              <a:rPr lang="en-US" dirty="0"/>
              <a:t>|   </a:t>
            </a:r>
            <a:endParaRPr lang="en-US" dirty="0"/>
          </a:p>
          <a:p>
            <a:pPr lvl="1"/>
            <a:r>
              <a:rPr lang="en-US" dirty="0"/>
              <a:t>Estimated probability  that a message that is not </a:t>
            </a:r>
            <a:r>
              <a:rPr lang="en-US"/>
              <a:t>spam  contains </a:t>
            </a:r>
            <a:r>
              <a:rPr lang="en-US" i="1" dirty="0"/>
              <a:t>w</a:t>
            </a:r>
            <a:r>
              <a:rPr lang="en-US" dirty="0"/>
              <a:t> is:                </a:t>
            </a:r>
            <a:r>
              <a:rPr lang="en-US" i="1" dirty="0"/>
              <a:t>q</a:t>
            </a:r>
            <a:r>
              <a:rPr lang="en-US" dirty="0"/>
              <a:t>(</a:t>
            </a:r>
            <a:r>
              <a:rPr lang="en-US" i="1" dirty="0"/>
              <a:t>w</a:t>
            </a:r>
            <a:r>
              <a:rPr lang="en-US" dirty="0"/>
              <a:t>) = </a:t>
            </a:r>
            <a:r>
              <a:rPr lang="en-US" i="1" dirty="0" err="1"/>
              <a:t>n</a:t>
            </a:r>
            <a:r>
              <a:rPr lang="en-US" i="1" baseline="-25000" dirty="0" err="1"/>
              <a:t>G</a:t>
            </a:r>
            <a:r>
              <a:rPr lang="en-US" dirty="0"/>
              <a:t>(</a:t>
            </a:r>
            <a:r>
              <a:rPr lang="en-US" i="1" dirty="0"/>
              <a:t>w</a:t>
            </a:r>
            <a:r>
              <a:rPr lang="en-US" dirty="0"/>
              <a:t>)/|</a:t>
            </a:r>
            <a:r>
              <a:rPr lang="en-US" i="1" dirty="0"/>
              <a:t>G</a:t>
            </a:r>
            <a:r>
              <a:rPr lang="en-US" dirty="0"/>
              <a:t>|</a:t>
            </a:r>
            <a:endParaRPr lang="en-US" dirty="0"/>
          </a:p>
          <a:p>
            <a:endParaRPr lang="en-US" dirty="0"/>
          </a:p>
        </p:txBody>
      </p:sp>
      <p:sp>
        <p:nvSpPr>
          <p:cNvPr id="7" name="TextBox 6"/>
          <p:cNvSpPr txBox="1"/>
          <p:nvPr/>
        </p:nvSpPr>
        <p:spPr>
          <a:xfrm>
            <a:off x="7086600" y="6400800"/>
            <a:ext cx="2057400" cy="368300"/>
          </a:xfrm>
          <a:prstGeom prst="rect">
            <a:avLst/>
          </a:prstGeom>
          <a:noFill/>
        </p:spPr>
        <p:txBody>
          <a:bodyPr wrap="square" rtlCol="0">
            <a:spAutoFit/>
          </a:bodyPr>
          <a:lstStyle/>
          <a:p>
            <a:r>
              <a:rPr lang="en-US" i="1" dirty="0"/>
              <a:t>continued</a:t>
            </a:r>
            <a:r>
              <a:rPr lang="en-US" dirty="0"/>
              <a:t> </a:t>
            </a:r>
            <a:r>
              <a:rPr lang="en-US" dirty="0">
                <a:latin typeface="Cambria Math" panose="02040503050406030204"/>
                <a:ea typeface="Cambria Math" panose="02040503050406030204"/>
              </a:rPr>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Spam Filters</a:t>
            </a:r>
            <a:endParaRPr lang="en-US" dirty="0"/>
          </a:p>
        </p:txBody>
      </p:sp>
      <p:sp>
        <p:nvSpPr>
          <p:cNvPr id="3" name="Content Placeholder 2"/>
          <p:cNvSpPr>
            <a:spLocks noGrp="1"/>
          </p:cNvSpPr>
          <p:nvPr>
            <p:ph idx="1"/>
          </p:nvPr>
        </p:nvSpPr>
        <p:spPr/>
        <p:txBody>
          <a:bodyPr/>
          <a:lstStyle/>
          <a:p>
            <a:r>
              <a:rPr lang="en-US" dirty="0"/>
              <a:t>Let </a:t>
            </a:r>
            <a:r>
              <a:rPr lang="en-US" i="1" dirty="0"/>
              <a:t>S</a:t>
            </a:r>
            <a:r>
              <a:rPr lang="en-US" dirty="0"/>
              <a:t> be the event that the message is spam, and </a:t>
            </a:r>
            <a:r>
              <a:rPr lang="en-US" i="1" dirty="0"/>
              <a:t>E </a:t>
            </a:r>
            <a:r>
              <a:rPr lang="en-US" dirty="0"/>
              <a:t>be the event that the message contains the word </a:t>
            </a:r>
            <a:r>
              <a:rPr lang="en-US" i="1" dirty="0"/>
              <a:t>w</a:t>
            </a:r>
            <a:r>
              <a:rPr lang="en-US" dirty="0"/>
              <a:t>. </a:t>
            </a:r>
            <a:endParaRPr lang="en-US" dirty="0"/>
          </a:p>
          <a:p>
            <a:r>
              <a:rPr lang="en-US" dirty="0"/>
              <a:t>Using </a:t>
            </a:r>
            <a:r>
              <a:rPr lang="en-US" dirty="0" err="1"/>
              <a:t>Bayes</a:t>
            </a:r>
            <a:r>
              <a:rPr lang="en-US" dirty="0"/>
              <a:t>’ Rule, </a:t>
            </a:r>
            <a:endParaRPr lang="en-US" dirty="0"/>
          </a:p>
          <a:p>
            <a:endParaRPr lang="en-US" dirty="0"/>
          </a:p>
        </p:txBody>
      </p:sp>
      <p:pic>
        <p:nvPicPr>
          <p:cNvPr id="10" name="Picture 9" descr="addin_tmp.png"/>
          <p:cNvPicPr>
            <a:picLocks noChangeAspect="1"/>
          </p:cNvPicPr>
          <p:nvPr>
            <p:custDataLst>
              <p:tags r:id="rId1"/>
            </p:custDataLst>
          </p:nvPr>
        </p:nvPicPr>
        <p:blipFill>
          <a:blip r:embed="rId2" cstate="print"/>
          <a:stretch>
            <a:fillRect/>
          </a:stretch>
        </p:blipFill>
        <p:spPr>
          <a:xfrm>
            <a:off x="5257800" y="2895600"/>
            <a:ext cx="3973830" cy="622935"/>
          </a:xfrm>
          <a:prstGeom prst="rect">
            <a:avLst/>
          </a:prstGeom>
        </p:spPr>
      </p:pic>
      <p:pic>
        <p:nvPicPr>
          <p:cNvPr id="8" name="Picture 7" descr="addin_tmp.png"/>
          <p:cNvPicPr>
            <a:picLocks noChangeAspect="1"/>
          </p:cNvPicPr>
          <p:nvPr>
            <p:custDataLst>
              <p:tags r:id="rId3"/>
            </p:custDataLst>
          </p:nvPr>
        </p:nvPicPr>
        <p:blipFill>
          <a:blip r:embed="rId4" cstate="print"/>
          <a:stretch>
            <a:fillRect/>
          </a:stretch>
        </p:blipFill>
        <p:spPr>
          <a:xfrm>
            <a:off x="4495800" y="3886200"/>
            <a:ext cx="2985135" cy="622935"/>
          </a:xfrm>
          <a:prstGeom prst="rect">
            <a:avLst/>
          </a:prstGeom>
        </p:spPr>
      </p:pic>
      <p:pic>
        <p:nvPicPr>
          <p:cNvPr id="9" name="Picture 8" descr="addin_tmp.png"/>
          <p:cNvPicPr>
            <a:picLocks noChangeAspect="1"/>
          </p:cNvPicPr>
          <p:nvPr>
            <p:custDataLst>
              <p:tags r:id="rId5"/>
            </p:custDataLst>
          </p:nvPr>
        </p:nvPicPr>
        <p:blipFill>
          <a:blip r:embed="rId6" cstate="print"/>
          <a:stretch>
            <a:fillRect/>
          </a:stretch>
        </p:blipFill>
        <p:spPr>
          <a:xfrm>
            <a:off x="5105400" y="5105400"/>
            <a:ext cx="2198370" cy="600075"/>
          </a:xfrm>
          <a:prstGeom prst="rect">
            <a:avLst/>
          </a:prstGeom>
        </p:spPr>
      </p:pic>
      <p:sp>
        <p:nvSpPr>
          <p:cNvPr id="11" name="TextBox 10"/>
          <p:cNvSpPr txBox="1"/>
          <p:nvPr/>
        </p:nvSpPr>
        <p:spPr>
          <a:xfrm>
            <a:off x="2286000" y="3581400"/>
            <a:ext cx="2057400" cy="1322070"/>
          </a:xfrm>
          <a:prstGeom prst="rect">
            <a:avLst/>
          </a:prstGeom>
          <a:noFill/>
          <a:ln>
            <a:solidFill>
              <a:schemeClr val="accent1"/>
            </a:solidFill>
          </a:ln>
        </p:spPr>
        <p:txBody>
          <a:bodyPr wrap="square" rtlCol="0">
            <a:spAutoFit/>
          </a:bodyPr>
          <a:lstStyle/>
          <a:p>
            <a:r>
              <a:rPr lang="en-US" sz="1600" dirty="0"/>
              <a:t>Assuming that it is equally likely that an arbitrary message is spam and is not spam; i.e., </a:t>
            </a:r>
            <a:r>
              <a:rPr lang="en-US" sz="1600" i="1" dirty="0"/>
              <a:t>p</a:t>
            </a:r>
            <a:r>
              <a:rPr lang="en-US" sz="1600" dirty="0"/>
              <a:t>(</a:t>
            </a:r>
            <a:r>
              <a:rPr lang="en-US" sz="1600" i="1" dirty="0"/>
              <a:t>S</a:t>
            </a:r>
            <a:r>
              <a:rPr lang="en-US" sz="1600" dirty="0"/>
              <a:t>) = ½.</a:t>
            </a:r>
            <a:endParaRPr lang="en-US" sz="1600" dirty="0"/>
          </a:p>
        </p:txBody>
      </p:sp>
      <p:sp>
        <p:nvSpPr>
          <p:cNvPr id="12" name="TextBox 11"/>
          <p:cNvSpPr txBox="1"/>
          <p:nvPr/>
        </p:nvSpPr>
        <p:spPr>
          <a:xfrm>
            <a:off x="7620000" y="3810000"/>
            <a:ext cx="2743200" cy="1322070"/>
          </a:xfrm>
          <a:prstGeom prst="rect">
            <a:avLst/>
          </a:prstGeom>
          <a:noFill/>
          <a:ln>
            <a:solidFill>
              <a:schemeClr val="accent1"/>
            </a:solidFill>
          </a:ln>
        </p:spPr>
        <p:txBody>
          <a:bodyPr wrap="square" rtlCol="0">
            <a:spAutoFit/>
          </a:bodyPr>
          <a:lstStyle/>
          <a:p>
            <a:r>
              <a:rPr lang="en-US" sz="1600" dirty="0"/>
              <a:t>Note: If we have data on the frequency of spam messages, we can obtain a better estimate for p(s). </a:t>
            </a:r>
            <a:endParaRPr lang="en-US" sz="1600" dirty="0"/>
          </a:p>
          <a:p>
            <a:r>
              <a:rPr lang="en-US" sz="1600" dirty="0"/>
              <a:t>(</a:t>
            </a:r>
            <a:r>
              <a:rPr lang="en-US" sz="1600" i="1" dirty="0"/>
              <a:t>See Exercise </a:t>
            </a:r>
            <a:r>
              <a:rPr lang="en-US" sz="1600" dirty="0">
                <a:latin typeface="Cambria Math" panose="02040503050406030204" pitchFamily="18" charset="0"/>
                <a:ea typeface="Cambria Math" panose="02040503050406030204" pitchFamily="18" charset="0"/>
              </a:rPr>
              <a:t>22</a:t>
            </a:r>
            <a:r>
              <a:rPr lang="en-US" sz="1600" dirty="0"/>
              <a:t>.)</a:t>
            </a:r>
            <a:endParaRPr lang="en-US" sz="1600" dirty="0"/>
          </a:p>
        </p:txBody>
      </p:sp>
      <p:sp>
        <p:nvSpPr>
          <p:cNvPr id="13" name="TextBox 12"/>
          <p:cNvSpPr txBox="1"/>
          <p:nvPr/>
        </p:nvSpPr>
        <p:spPr>
          <a:xfrm>
            <a:off x="2590800" y="5181600"/>
            <a:ext cx="1676400" cy="1322070"/>
          </a:xfrm>
          <a:prstGeom prst="rect">
            <a:avLst/>
          </a:prstGeom>
          <a:noFill/>
          <a:ln>
            <a:solidFill>
              <a:schemeClr val="accent1"/>
            </a:solidFill>
          </a:ln>
        </p:spPr>
        <p:txBody>
          <a:bodyPr wrap="square" rtlCol="0">
            <a:spAutoFit/>
          </a:bodyPr>
          <a:lstStyle/>
          <a:p>
            <a:r>
              <a:rPr lang="en-US" sz="1600" dirty="0"/>
              <a:t>Using our empirical estimates of </a:t>
            </a:r>
            <a:endParaRPr lang="en-US" sz="1600" dirty="0"/>
          </a:p>
          <a:p>
            <a:r>
              <a:rPr lang="en-US" sz="1600" i="1" dirty="0"/>
              <a:t>p</a:t>
            </a:r>
            <a:r>
              <a:rPr lang="en-US" sz="1600" dirty="0"/>
              <a:t>(</a:t>
            </a:r>
            <a:r>
              <a:rPr lang="en-US" sz="1600" i="1" dirty="0"/>
              <a:t>E </a:t>
            </a:r>
            <a:r>
              <a:rPr lang="en-US" sz="1600" dirty="0"/>
              <a:t>| </a:t>
            </a:r>
            <a:r>
              <a:rPr lang="en-US" sz="1600" i="1" dirty="0"/>
              <a:t>S</a:t>
            </a:r>
            <a:r>
              <a:rPr lang="en-US" sz="1600" dirty="0"/>
              <a:t>) and</a:t>
            </a:r>
            <a:endParaRPr lang="en-US" sz="1600" dirty="0"/>
          </a:p>
          <a:p>
            <a:r>
              <a:rPr lang="en-US" sz="1600" dirty="0"/>
              <a:t> </a:t>
            </a:r>
            <a:r>
              <a:rPr lang="en-US" sz="1600" i="1" dirty="0"/>
              <a:t>p</a:t>
            </a:r>
            <a:r>
              <a:rPr lang="en-US" sz="1600" dirty="0"/>
              <a:t>(</a:t>
            </a:r>
            <a:r>
              <a:rPr lang="en-US" sz="1600" i="1" dirty="0"/>
              <a:t>E </a:t>
            </a:r>
            <a:r>
              <a:rPr lang="en-US" sz="1600" dirty="0"/>
              <a:t>|</a:t>
            </a:r>
            <a:r>
              <a:rPr lang="en-US" sz="1600" dirty="0">
                <a:latin typeface="Symbol" panose="05050102010706020507" pitchFamily="18" charset="2"/>
              </a:rPr>
              <a:t>`</a:t>
            </a:r>
            <a:r>
              <a:rPr lang="en-US" sz="1600" i="1" dirty="0"/>
              <a:t>S</a:t>
            </a:r>
            <a:r>
              <a:rPr lang="en-US" sz="1600" dirty="0"/>
              <a:t>).</a:t>
            </a:r>
            <a:endParaRPr lang="en-US" sz="1600" dirty="0"/>
          </a:p>
        </p:txBody>
      </p:sp>
      <p:sp>
        <p:nvSpPr>
          <p:cNvPr id="16" name="TextBox 15"/>
          <p:cNvSpPr txBox="1"/>
          <p:nvPr/>
        </p:nvSpPr>
        <p:spPr>
          <a:xfrm>
            <a:off x="5029200" y="5867400"/>
            <a:ext cx="3962400" cy="829945"/>
          </a:xfrm>
          <a:prstGeom prst="rect">
            <a:avLst/>
          </a:prstGeom>
          <a:noFill/>
          <a:ln>
            <a:solidFill>
              <a:schemeClr val="accent1"/>
            </a:solidFill>
          </a:ln>
        </p:spPr>
        <p:txBody>
          <a:bodyPr wrap="square" rtlCol="0">
            <a:spAutoFit/>
          </a:bodyPr>
          <a:lstStyle/>
          <a:p>
            <a:r>
              <a:rPr lang="en-US" sz="1600" i="1" dirty="0"/>
              <a:t>r</a:t>
            </a:r>
            <a:r>
              <a:rPr lang="en-US" sz="1600" dirty="0"/>
              <a:t>(</a:t>
            </a:r>
            <a:r>
              <a:rPr lang="en-US" sz="1600" i="1" dirty="0"/>
              <a:t>w</a:t>
            </a:r>
            <a:r>
              <a:rPr lang="en-US" sz="1600" dirty="0"/>
              <a:t>) estimates the probability that the message is spam. We can class the message as spam if </a:t>
            </a:r>
            <a:r>
              <a:rPr lang="en-US" sz="1600" i="1" dirty="0"/>
              <a:t>r</a:t>
            </a:r>
            <a:r>
              <a:rPr lang="en-US" sz="1600" dirty="0"/>
              <a:t>(</a:t>
            </a:r>
            <a:r>
              <a:rPr lang="en-US" sz="1600" i="1" dirty="0"/>
              <a:t>w</a:t>
            </a:r>
            <a:r>
              <a:rPr lang="en-US" sz="1600" dirty="0"/>
              <a:t>) is above a threshold.</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Spam Filters </a:t>
            </a:r>
            <a:endParaRPr lang="en-US" dirty="0"/>
          </a:p>
        </p:txBody>
      </p:sp>
      <p:sp>
        <p:nvSpPr>
          <p:cNvPr id="3" name="Content Placeholder 2"/>
          <p:cNvSpPr>
            <a:spLocks noGrp="1"/>
          </p:cNvSpPr>
          <p:nvPr>
            <p:ph idx="1"/>
          </p:nvPr>
        </p:nvSpPr>
        <p:spPr/>
        <p:txBody>
          <a:bodyPr/>
          <a:lstStyle/>
          <a:p>
            <a:pPr>
              <a:buNone/>
            </a:pPr>
            <a:r>
              <a:rPr lang="en-US" b="1" dirty="0"/>
              <a:t>   Example</a:t>
            </a:r>
            <a:r>
              <a:rPr lang="en-US" dirty="0"/>
              <a:t>: We find that the word “Rolex” occurs in 250 out of 2000 spam messages and occurs in 5 out of 1000 non-spam messages. Estimate the probability that an incoming message is spam. Suppose our threshold for rejecting the email is </a:t>
            </a:r>
            <a:r>
              <a:rPr lang="en-US" dirty="0">
                <a:latin typeface="Cambria Math" panose="02040503050406030204" pitchFamily="18" charset="0"/>
                <a:ea typeface="Cambria Math" panose="02040503050406030204" pitchFamily="18" charset="0"/>
              </a:rPr>
              <a:t>0</a:t>
            </a:r>
            <a:r>
              <a:rPr lang="en-US" dirty="0"/>
              <a:t>.</a:t>
            </a:r>
            <a:r>
              <a:rPr lang="en-US" dirty="0">
                <a:latin typeface="Cambria Math" panose="02040503050406030204" pitchFamily="18" charset="0"/>
                <a:ea typeface="Cambria Math" panose="02040503050406030204" pitchFamily="18" charset="0"/>
              </a:rPr>
              <a:t>9</a:t>
            </a:r>
            <a:r>
              <a:rPr lang="en-US" dirty="0"/>
              <a:t>.</a:t>
            </a:r>
            <a:endParaRPr lang="en-US" dirty="0"/>
          </a:p>
          <a:p>
            <a:pPr>
              <a:buNone/>
            </a:pPr>
            <a:r>
              <a:rPr lang="en-US" b="1" dirty="0"/>
              <a:t>    Solution</a:t>
            </a:r>
            <a:r>
              <a:rPr lang="en-US" dirty="0"/>
              <a:t>: </a:t>
            </a:r>
            <a:r>
              <a:rPr lang="en-US" i="1" dirty="0"/>
              <a:t>p</a:t>
            </a:r>
            <a:r>
              <a:rPr lang="en-US" dirty="0"/>
              <a:t>(</a:t>
            </a:r>
            <a:r>
              <a:rPr lang="en-US" i="1" dirty="0"/>
              <a:t>Rolex</a:t>
            </a:r>
            <a:r>
              <a:rPr lang="en-US" dirty="0"/>
              <a:t>) = 250/2000 =.0125 and                </a:t>
            </a:r>
            <a:r>
              <a:rPr lang="en-US" i="1" dirty="0"/>
              <a:t>q</a:t>
            </a:r>
            <a:r>
              <a:rPr lang="en-US" dirty="0"/>
              <a:t>(</a:t>
            </a:r>
            <a:r>
              <a:rPr lang="en-US" i="1" dirty="0"/>
              <a:t>Rolex</a:t>
            </a:r>
            <a:r>
              <a:rPr lang="en-US" dirty="0"/>
              <a:t>) = 5/1000 = 0.005.</a:t>
            </a:r>
            <a:endParaRPr lang="en-US" dirty="0"/>
          </a:p>
        </p:txBody>
      </p:sp>
      <p:pic>
        <p:nvPicPr>
          <p:cNvPr id="9" name="Picture 8" descr="addin_tmp.png"/>
          <p:cNvPicPr>
            <a:picLocks noChangeAspect="1"/>
          </p:cNvPicPr>
          <p:nvPr>
            <p:custDataLst>
              <p:tags r:id="rId1"/>
            </p:custDataLst>
          </p:nvPr>
        </p:nvPicPr>
        <p:blipFill>
          <a:blip r:embed="rId2" cstate="print"/>
          <a:stretch>
            <a:fillRect/>
          </a:stretch>
        </p:blipFill>
        <p:spPr>
          <a:xfrm>
            <a:off x="2209800" y="4876800"/>
            <a:ext cx="8012430" cy="600075"/>
          </a:xfrm>
          <a:prstGeom prst="rect">
            <a:avLst/>
          </a:prstGeom>
        </p:spPr>
      </p:pic>
      <p:sp>
        <p:nvSpPr>
          <p:cNvPr id="5" name="TextBox 4"/>
          <p:cNvSpPr txBox="1"/>
          <p:nvPr/>
        </p:nvSpPr>
        <p:spPr>
          <a:xfrm>
            <a:off x="3657600" y="5791200"/>
            <a:ext cx="3886200" cy="645160"/>
          </a:xfrm>
          <a:prstGeom prst="rect">
            <a:avLst/>
          </a:prstGeom>
          <a:noFill/>
          <a:ln>
            <a:solidFill>
              <a:schemeClr val="accent1"/>
            </a:solidFill>
          </a:ln>
        </p:spPr>
        <p:txBody>
          <a:bodyPr wrap="square" rtlCol="0">
            <a:spAutoFit/>
          </a:bodyPr>
          <a:lstStyle/>
          <a:p>
            <a:r>
              <a:rPr lang="en-US" dirty="0"/>
              <a:t>We class the message as spam and reject the email!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Bayesian Spam Filters using Multiple Words</a:t>
            </a:r>
            <a:endParaRPr lang="en-US" sz="3600" dirty="0"/>
          </a:p>
        </p:txBody>
      </p:sp>
      <p:sp>
        <p:nvSpPr>
          <p:cNvPr id="3" name="Content Placeholder 2"/>
          <p:cNvSpPr>
            <a:spLocks noGrp="1"/>
          </p:cNvSpPr>
          <p:nvPr>
            <p:ph idx="1"/>
          </p:nvPr>
        </p:nvSpPr>
        <p:spPr/>
        <p:txBody>
          <a:bodyPr/>
          <a:lstStyle/>
          <a:p>
            <a:r>
              <a:rPr lang="en-US" dirty="0"/>
              <a:t>Accuracy can be improved by considering more than one word as evidence. </a:t>
            </a:r>
            <a:endParaRPr lang="en-US" dirty="0"/>
          </a:p>
          <a:p>
            <a:r>
              <a:rPr lang="en-US" dirty="0"/>
              <a:t>Consider the case where </a:t>
            </a:r>
            <a:r>
              <a:rPr lang="en-US" i="1" dirty="0"/>
              <a:t>E</a:t>
            </a:r>
            <a:r>
              <a:rPr lang="en-US" baseline="-25000" dirty="0">
                <a:latin typeface="Cambria Math" panose="02040503050406030204" pitchFamily="18" charset="0"/>
                <a:ea typeface="Cambria Math" panose="02040503050406030204" pitchFamily="18" charset="0"/>
              </a:rPr>
              <a:t>1</a:t>
            </a:r>
            <a:r>
              <a:rPr lang="en-US" dirty="0"/>
              <a:t> and </a:t>
            </a:r>
            <a:r>
              <a:rPr lang="en-US" i="1" dirty="0"/>
              <a:t>E</a:t>
            </a:r>
            <a:r>
              <a:rPr lang="en-US" baseline="-25000" dirty="0">
                <a:latin typeface="Cambria Math" panose="02040503050406030204" pitchFamily="18" charset="0"/>
                <a:ea typeface="Cambria Math" panose="02040503050406030204" pitchFamily="18" charset="0"/>
              </a:rPr>
              <a:t>2</a:t>
            </a:r>
            <a:r>
              <a:rPr lang="en-US" dirty="0"/>
              <a:t> denote the events that the message contains the words </a:t>
            </a:r>
            <a:r>
              <a:rPr lang="en-US" i="1" dirty="0"/>
              <a:t>w</a:t>
            </a:r>
            <a:r>
              <a:rPr lang="en-US" baseline="-25000" dirty="0">
                <a:latin typeface="Cambria Math" panose="02040503050406030204" pitchFamily="18" charset="0"/>
                <a:ea typeface="Cambria Math" panose="02040503050406030204" pitchFamily="18" charset="0"/>
              </a:rPr>
              <a:t>1</a:t>
            </a:r>
            <a:r>
              <a:rPr lang="en-US" dirty="0"/>
              <a:t> and </a:t>
            </a:r>
            <a:r>
              <a:rPr lang="en-US" i="1" dirty="0"/>
              <a:t>w</a:t>
            </a:r>
            <a:r>
              <a:rPr lang="en-US" baseline="-25000" dirty="0">
                <a:latin typeface="Cambria Math" panose="02040503050406030204" pitchFamily="18" charset="0"/>
                <a:ea typeface="Cambria Math" panose="02040503050406030204" pitchFamily="18" charset="0"/>
              </a:rPr>
              <a:t>2</a:t>
            </a:r>
            <a:r>
              <a:rPr lang="en-US" dirty="0"/>
              <a:t> respectively.</a:t>
            </a:r>
            <a:endParaRPr lang="en-US" dirty="0"/>
          </a:p>
          <a:p>
            <a:r>
              <a:rPr lang="en-US" dirty="0"/>
              <a:t>We make the simplifying assumption that the events are independent. And again we assume that </a:t>
            </a:r>
            <a:r>
              <a:rPr lang="en-US" i="1" dirty="0"/>
              <a:t>p</a:t>
            </a:r>
            <a:r>
              <a:rPr lang="en-US" dirty="0"/>
              <a:t>(</a:t>
            </a:r>
            <a:r>
              <a:rPr lang="en-US" i="1" dirty="0"/>
              <a:t>S</a:t>
            </a:r>
            <a:r>
              <a:rPr lang="en-US" dirty="0"/>
              <a:t>) = ½. </a:t>
            </a:r>
            <a:endParaRPr lang="en-US" dirty="0"/>
          </a:p>
          <a:p>
            <a:endParaRPr lang="en-US" dirty="0"/>
          </a:p>
          <a:p>
            <a:pPr>
              <a:buNone/>
            </a:pPr>
            <a:endParaRPr lang="en-US" dirty="0"/>
          </a:p>
        </p:txBody>
      </p:sp>
      <p:pic>
        <p:nvPicPr>
          <p:cNvPr id="8" name="Picture 7" descr="addin_tmp.png"/>
          <p:cNvPicPr>
            <a:picLocks noChangeAspect="1"/>
          </p:cNvPicPr>
          <p:nvPr>
            <p:custDataLst>
              <p:tags r:id="rId1"/>
            </p:custDataLst>
          </p:nvPr>
        </p:nvPicPr>
        <p:blipFill>
          <a:blip r:embed="rId2" cstate="print"/>
          <a:stretch>
            <a:fillRect/>
          </a:stretch>
        </p:blipFill>
        <p:spPr>
          <a:xfrm>
            <a:off x="3505200" y="5029201"/>
            <a:ext cx="5593080" cy="622935"/>
          </a:xfrm>
          <a:prstGeom prst="rect">
            <a:avLst/>
          </a:prstGeom>
        </p:spPr>
      </p:pic>
      <p:pic>
        <p:nvPicPr>
          <p:cNvPr id="13" name="Picture 12" descr="addin_tmp.png"/>
          <p:cNvPicPr>
            <a:picLocks noChangeAspect="1"/>
          </p:cNvPicPr>
          <p:nvPr>
            <p:custDataLst>
              <p:tags r:id="rId3"/>
            </p:custDataLst>
          </p:nvPr>
        </p:nvPicPr>
        <p:blipFill>
          <a:blip r:embed="rId4" cstate="print"/>
          <a:stretch>
            <a:fillRect/>
          </a:stretch>
        </p:blipFill>
        <p:spPr>
          <a:xfrm>
            <a:off x="3962400" y="5867400"/>
            <a:ext cx="4158615" cy="600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Bayesian Spam Filters using Multiple Words</a:t>
            </a:r>
            <a:endParaRPr lang="en-US" sz="3600" dirty="0"/>
          </a:p>
        </p:txBody>
      </p:sp>
      <p:sp>
        <p:nvSpPr>
          <p:cNvPr id="3" name="Content Placeholder 2"/>
          <p:cNvSpPr>
            <a:spLocks noGrp="1"/>
          </p:cNvSpPr>
          <p:nvPr>
            <p:ph idx="1"/>
          </p:nvPr>
        </p:nvSpPr>
        <p:spPr>
          <a:ln>
            <a:noFill/>
          </a:ln>
        </p:spPr>
        <p:txBody>
          <a:bodyPr>
            <a:normAutofit/>
          </a:bodyPr>
          <a:lstStyle/>
          <a:p>
            <a:pPr>
              <a:buNone/>
            </a:pPr>
            <a:r>
              <a:rPr lang="en-US" sz="2000" b="1" dirty="0"/>
              <a:t>    Example</a:t>
            </a:r>
            <a:r>
              <a:rPr lang="en-US" sz="2000" dirty="0"/>
              <a:t>: We have </a:t>
            </a:r>
            <a:r>
              <a:rPr lang="en-US" sz="2000" dirty="0">
                <a:latin typeface="Cambria Math" panose="02040503050406030204" pitchFamily="18" charset="0"/>
                <a:ea typeface="Cambria Math" panose="02040503050406030204" pitchFamily="18" charset="0"/>
              </a:rPr>
              <a:t>2000</a:t>
            </a:r>
            <a:r>
              <a:rPr lang="en-US" sz="2000" dirty="0"/>
              <a:t> spam messages and </a:t>
            </a:r>
            <a:r>
              <a:rPr lang="en-US" sz="2000" dirty="0">
                <a:latin typeface="Cambria Math" panose="02040503050406030204" pitchFamily="18" charset="0"/>
                <a:ea typeface="Cambria Math" panose="02040503050406030204" pitchFamily="18" charset="0"/>
              </a:rPr>
              <a:t>1000 </a:t>
            </a:r>
            <a:r>
              <a:rPr lang="en-US" sz="2000" dirty="0"/>
              <a:t>non-spam messages. The word “stock” occurs </a:t>
            </a:r>
            <a:r>
              <a:rPr lang="en-US" sz="2000" dirty="0">
                <a:latin typeface="Cambria Math" panose="02040503050406030204" pitchFamily="18" charset="0"/>
                <a:ea typeface="Cambria Math" panose="02040503050406030204" pitchFamily="18" charset="0"/>
              </a:rPr>
              <a:t>400 </a:t>
            </a:r>
            <a:r>
              <a:rPr lang="en-US" sz="2000" dirty="0"/>
              <a:t>times in the spam messages and </a:t>
            </a:r>
            <a:r>
              <a:rPr lang="en-US" sz="2000" dirty="0">
                <a:latin typeface="Cambria Math" panose="02040503050406030204" pitchFamily="18" charset="0"/>
                <a:ea typeface="Cambria Math" panose="02040503050406030204" pitchFamily="18" charset="0"/>
              </a:rPr>
              <a:t>60</a:t>
            </a:r>
            <a:r>
              <a:rPr lang="en-US" sz="2000" dirty="0"/>
              <a:t> times in the non-spam. The word “undervalued” occurs in </a:t>
            </a:r>
            <a:r>
              <a:rPr lang="en-US" sz="2000" dirty="0">
                <a:latin typeface="Cambria Math" panose="02040503050406030204" pitchFamily="18" charset="0"/>
                <a:ea typeface="Cambria Math" panose="02040503050406030204" pitchFamily="18" charset="0"/>
              </a:rPr>
              <a:t>200 </a:t>
            </a:r>
            <a:r>
              <a:rPr lang="en-US" sz="2000" dirty="0"/>
              <a:t>spam messages and </a:t>
            </a:r>
            <a:r>
              <a:rPr lang="en-US" sz="2000" dirty="0">
                <a:latin typeface="Cambria Math" panose="02040503050406030204" pitchFamily="18" charset="0"/>
                <a:ea typeface="Cambria Math" panose="02040503050406030204" pitchFamily="18" charset="0"/>
              </a:rPr>
              <a:t>25</a:t>
            </a:r>
            <a:r>
              <a:rPr lang="en-US" sz="2000" dirty="0"/>
              <a:t> non-spam.  </a:t>
            </a:r>
            <a:endParaRPr lang="en-US" sz="2000" dirty="0"/>
          </a:p>
          <a:p>
            <a:pPr>
              <a:buNone/>
            </a:pPr>
            <a:endParaRPr lang="en-US" sz="2000" dirty="0"/>
          </a:p>
          <a:p>
            <a:pPr>
              <a:buNone/>
            </a:pPr>
            <a:r>
              <a:rPr lang="en-US" sz="2000" b="1" dirty="0"/>
              <a:t>    Solution</a:t>
            </a:r>
            <a:r>
              <a:rPr lang="en-US" sz="2000" dirty="0"/>
              <a:t>:  </a:t>
            </a:r>
            <a:r>
              <a:rPr lang="en-US" sz="2000" i="1" dirty="0"/>
              <a:t>p</a:t>
            </a:r>
            <a:r>
              <a:rPr lang="en-US" sz="2000" dirty="0"/>
              <a:t>(</a:t>
            </a:r>
            <a:r>
              <a:rPr lang="en-US" sz="2000" i="1" dirty="0"/>
              <a:t>stock</a:t>
            </a:r>
            <a:r>
              <a:rPr lang="en-US" sz="2000" dirty="0"/>
              <a:t>)  = </a:t>
            </a:r>
            <a:r>
              <a:rPr lang="en-US" sz="2000" dirty="0">
                <a:latin typeface="Cambria Math" panose="02040503050406030204" pitchFamily="18" charset="0"/>
                <a:ea typeface="Cambria Math" panose="02040503050406030204" pitchFamily="18" charset="0"/>
              </a:rPr>
              <a:t>400</a:t>
            </a:r>
            <a:r>
              <a:rPr lang="en-US" sz="2000" dirty="0"/>
              <a:t>/</a:t>
            </a:r>
            <a:r>
              <a:rPr lang="en-US" sz="2000" dirty="0">
                <a:latin typeface="Cambria Math" panose="02040503050406030204" pitchFamily="18" charset="0"/>
                <a:ea typeface="Cambria Math" panose="02040503050406030204" pitchFamily="18" charset="0"/>
              </a:rPr>
              <a:t>2000</a:t>
            </a:r>
            <a:r>
              <a:rPr lang="en-US" sz="2000" dirty="0"/>
              <a:t> = .</a:t>
            </a:r>
            <a:r>
              <a:rPr lang="en-US" sz="2000" dirty="0">
                <a:latin typeface="Cambria Math" panose="02040503050406030204" pitchFamily="18" charset="0"/>
                <a:ea typeface="Cambria Math" panose="02040503050406030204" pitchFamily="18" charset="0"/>
              </a:rPr>
              <a:t>2</a:t>
            </a:r>
            <a:r>
              <a:rPr lang="en-US" sz="2000" dirty="0"/>
              <a:t>, </a:t>
            </a:r>
            <a:r>
              <a:rPr lang="en-US" sz="2000" i="1" dirty="0"/>
              <a:t>q</a:t>
            </a:r>
            <a:r>
              <a:rPr lang="en-US" sz="2000" dirty="0"/>
              <a:t>(</a:t>
            </a:r>
            <a:r>
              <a:rPr lang="en-US" sz="2000" i="1" dirty="0"/>
              <a:t>stock</a:t>
            </a:r>
            <a:r>
              <a:rPr lang="en-US" sz="2000" dirty="0"/>
              <a:t>) = </a:t>
            </a:r>
            <a:r>
              <a:rPr lang="en-US" sz="2000" dirty="0">
                <a:latin typeface="Cambria Math" panose="02040503050406030204" pitchFamily="18" charset="0"/>
                <a:ea typeface="Cambria Math" panose="02040503050406030204" pitchFamily="18" charset="0"/>
              </a:rPr>
              <a:t>60</a:t>
            </a:r>
            <a:r>
              <a:rPr lang="en-US" sz="2000" dirty="0"/>
              <a:t>/</a:t>
            </a:r>
            <a:r>
              <a:rPr lang="en-US" sz="2000" dirty="0">
                <a:latin typeface="Cambria Math" panose="02040503050406030204" pitchFamily="18" charset="0"/>
                <a:ea typeface="Cambria Math" panose="02040503050406030204" pitchFamily="18" charset="0"/>
              </a:rPr>
              <a:t>1000</a:t>
            </a:r>
            <a:r>
              <a:rPr lang="en-US" sz="2000" dirty="0"/>
              <a:t>=.</a:t>
            </a:r>
            <a:r>
              <a:rPr lang="en-US" sz="2000" dirty="0">
                <a:latin typeface="Cambria Math" panose="02040503050406030204" pitchFamily="18" charset="0"/>
                <a:ea typeface="Cambria Math" panose="02040503050406030204" pitchFamily="18" charset="0"/>
              </a:rPr>
              <a:t>06</a:t>
            </a:r>
            <a:r>
              <a:rPr lang="en-US" sz="2000" dirty="0"/>
              <a:t>, </a:t>
            </a:r>
            <a:endParaRPr lang="en-US" sz="2000" dirty="0"/>
          </a:p>
          <a:p>
            <a:pPr>
              <a:buNone/>
            </a:pPr>
            <a:r>
              <a:rPr lang="en-US" sz="2000" dirty="0"/>
              <a:t>    </a:t>
            </a:r>
            <a:r>
              <a:rPr lang="en-US" sz="2000" i="1" dirty="0"/>
              <a:t>p</a:t>
            </a:r>
            <a:r>
              <a:rPr lang="en-US" sz="2000" dirty="0"/>
              <a:t>(</a:t>
            </a:r>
            <a:r>
              <a:rPr lang="en-US" sz="2000" i="1" dirty="0"/>
              <a:t>undervalued</a:t>
            </a:r>
            <a:r>
              <a:rPr lang="en-US" sz="2000" dirty="0"/>
              <a:t>) = </a:t>
            </a:r>
            <a:r>
              <a:rPr lang="en-US" sz="2000" dirty="0">
                <a:latin typeface="Cambria Math" panose="02040503050406030204" pitchFamily="18" charset="0"/>
                <a:ea typeface="Cambria Math" panose="02040503050406030204" pitchFamily="18" charset="0"/>
              </a:rPr>
              <a:t>200</a:t>
            </a:r>
            <a:r>
              <a:rPr lang="en-US" sz="2000" dirty="0"/>
              <a:t>/</a:t>
            </a:r>
            <a:r>
              <a:rPr lang="en-US" sz="2000" dirty="0">
                <a:latin typeface="Cambria Math" panose="02040503050406030204" pitchFamily="18" charset="0"/>
                <a:ea typeface="Cambria Math" panose="02040503050406030204" pitchFamily="18" charset="0"/>
              </a:rPr>
              <a:t>2000</a:t>
            </a:r>
            <a:r>
              <a:rPr lang="en-US" sz="2000" dirty="0"/>
              <a:t> = .</a:t>
            </a:r>
            <a:r>
              <a:rPr lang="en-US" sz="2000" dirty="0">
                <a:latin typeface="Cambria Math" panose="02040503050406030204" pitchFamily="18" charset="0"/>
                <a:ea typeface="Cambria Math" panose="02040503050406030204" pitchFamily="18" charset="0"/>
              </a:rPr>
              <a:t>1, </a:t>
            </a:r>
            <a:r>
              <a:rPr lang="en-US" sz="2000" i="1" dirty="0"/>
              <a:t>q</a:t>
            </a:r>
            <a:r>
              <a:rPr lang="en-US" sz="2000" dirty="0"/>
              <a:t>(</a:t>
            </a:r>
            <a:r>
              <a:rPr lang="en-US" sz="2000" i="1" dirty="0"/>
              <a:t>undervalued</a:t>
            </a:r>
            <a:r>
              <a:rPr lang="en-US" sz="2000" dirty="0"/>
              <a:t>) = </a:t>
            </a:r>
            <a:r>
              <a:rPr lang="en-US" sz="2000" dirty="0">
                <a:latin typeface="Cambria Math" panose="02040503050406030204" pitchFamily="18" charset="0"/>
                <a:ea typeface="Cambria Math" panose="02040503050406030204" pitchFamily="18" charset="0"/>
              </a:rPr>
              <a:t>25</a:t>
            </a:r>
            <a:r>
              <a:rPr lang="en-US" sz="2000" dirty="0"/>
              <a:t>/</a:t>
            </a:r>
            <a:r>
              <a:rPr lang="en-US" sz="2000" dirty="0">
                <a:latin typeface="Cambria Math" panose="02040503050406030204" pitchFamily="18" charset="0"/>
                <a:ea typeface="Cambria Math" panose="02040503050406030204" pitchFamily="18" charset="0"/>
              </a:rPr>
              <a:t>1000</a:t>
            </a:r>
            <a:r>
              <a:rPr lang="en-US" sz="2000" dirty="0"/>
              <a:t> = .</a:t>
            </a:r>
            <a:r>
              <a:rPr lang="en-US" sz="2000" dirty="0">
                <a:latin typeface="Cambria Math" panose="02040503050406030204" pitchFamily="18" charset="0"/>
                <a:ea typeface="Cambria Math" panose="02040503050406030204" pitchFamily="18" charset="0"/>
              </a:rPr>
              <a:t>025</a:t>
            </a:r>
            <a:endParaRPr lang="en-US" sz="2000" dirty="0">
              <a:latin typeface="Cambria Math" panose="02040503050406030204" pitchFamily="18" charset="0"/>
              <a:ea typeface="Cambria Math" panose="02040503050406030204" pitchFamily="18" charset="0"/>
            </a:endParaRPr>
          </a:p>
        </p:txBody>
      </p:sp>
      <p:pic>
        <p:nvPicPr>
          <p:cNvPr id="4" name="Picture 3" descr="addin_tmp.png"/>
          <p:cNvPicPr>
            <a:picLocks noChangeAspect="1"/>
          </p:cNvPicPr>
          <p:nvPr>
            <p:custDataLst>
              <p:tags r:id="rId1"/>
            </p:custDataLst>
          </p:nvPr>
        </p:nvPicPr>
        <p:blipFill>
          <a:blip r:embed="rId2" cstate="print"/>
          <a:stretch>
            <a:fillRect/>
          </a:stretch>
        </p:blipFill>
        <p:spPr>
          <a:xfrm>
            <a:off x="1905000" y="4648200"/>
            <a:ext cx="8361045" cy="600075"/>
          </a:xfrm>
          <a:prstGeom prst="rect">
            <a:avLst/>
          </a:prstGeom>
        </p:spPr>
      </p:pic>
      <p:pic>
        <p:nvPicPr>
          <p:cNvPr id="5" name="Picture 4" descr="addin_tmp.png"/>
          <p:cNvPicPr>
            <a:picLocks noChangeAspect="1"/>
          </p:cNvPicPr>
          <p:nvPr>
            <p:custDataLst>
              <p:tags r:id="rId3"/>
            </p:custDataLst>
          </p:nvPr>
        </p:nvPicPr>
        <p:blipFill>
          <a:blip r:embed="rId4" cstate="print"/>
          <a:stretch>
            <a:fillRect/>
          </a:stretch>
        </p:blipFill>
        <p:spPr>
          <a:xfrm>
            <a:off x="4495800" y="5486400"/>
            <a:ext cx="3989070" cy="600075"/>
          </a:xfrm>
          <a:prstGeom prst="rect">
            <a:avLst/>
          </a:prstGeom>
        </p:spPr>
      </p:pic>
      <p:sp>
        <p:nvSpPr>
          <p:cNvPr id="6" name="TextBox 5"/>
          <p:cNvSpPr txBox="1"/>
          <p:nvPr/>
        </p:nvSpPr>
        <p:spPr>
          <a:xfrm>
            <a:off x="2362200" y="6324600"/>
            <a:ext cx="7086600" cy="368300"/>
          </a:xfrm>
          <a:prstGeom prst="rect">
            <a:avLst/>
          </a:prstGeom>
          <a:noFill/>
          <a:ln>
            <a:solidFill>
              <a:schemeClr val="accent1"/>
            </a:solidFill>
          </a:ln>
        </p:spPr>
        <p:txBody>
          <a:bodyPr wrap="square" rtlCol="0">
            <a:spAutoFit/>
          </a:bodyPr>
          <a:lstStyle/>
          <a:p>
            <a:r>
              <a:rPr lang="en-US" dirty="0"/>
              <a:t>If our threshold is .</a:t>
            </a:r>
            <a:r>
              <a:rPr lang="en-US" dirty="0">
                <a:latin typeface="Cambria Math" panose="02040503050406030204" pitchFamily="18" charset="0"/>
                <a:ea typeface="Cambria Math" panose="02040503050406030204" pitchFamily="18" charset="0"/>
              </a:rPr>
              <a:t>9</a:t>
            </a:r>
            <a:r>
              <a:rPr lang="en-US" dirty="0"/>
              <a:t>, we class the message as spam and reject it.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normAutofit/>
          </a:bodyPr>
          <a:lstStyle/>
          <a:p>
            <a:r>
              <a:rPr lang="en-US" sz="3600" dirty="0"/>
              <a:t>Bayesian Spam Filters using Multiple Words</a:t>
            </a:r>
            <a:endParaRPr lang="en-US" sz="3600" dirty="0"/>
          </a:p>
        </p:txBody>
      </p:sp>
      <p:sp>
        <p:nvSpPr>
          <p:cNvPr id="3" name="Content Placeholder 2"/>
          <p:cNvSpPr>
            <a:spLocks noGrp="1"/>
          </p:cNvSpPr>
          <p:nvPr>
            <p:ph idx="1"/>
          </p:nvPr>
        </p:nvSpPr>
        <p:spPr/>
        <p:txBody>
          <a:bodyPr/>
          <a:lstStyle/>
          <a:p>
            <a:r>
              <a:rPr lang="en-US" dirty="0"/>
              <a:t>In general, the more words we consider, the more accurate the spam filter. With the independence assumption if we consider </a:t>
            </a:r>
            <a:r>
              <a:rPr lang="en-US" i="1" dirty="0"/>
              <a:t>k</a:t>
            </a:r>
            <a:r>
              <a:rPr lang="en-US" dirty="0"/>
              <a:t> words:</a:t>
            </a:r>
            <a:endParaRPr lang="en-US" dirty="0"/>
          </a:p>
          <a:p>
            <a:endParaRPr lang="en-US" dirty="0"/>
          </a:p>
        </p:txBody>
      </p:sp>
      <p:pic>
        <p:nvPicPr>
          <p:cNvPr id="10" name="Picture 9" descr="addin_tmp.png"/>
          <p:cNvPicPr>
            <a:picLocks noChangeAspect="1"/>
          </p:cNvPicPr>
          <p:nvPr>
            <p:custDataLst>
              <p:tags r:id="rId1"/>
            </p:custDataLst>
          </p:nvPr>
        </p:nvPicPr>
        <p:blipFill>
          <a:blip r:embed="rId2" cstate="print"/>
          <a:stretch>
            <a:fillRect/>
          </a:stretch>
        </p:blipFill>
        <p:spPr>
          <a:xfrm>
            <a:off x="3200401" y="4572000"/>
            <a:ext cx="5712619" cy="802481"/>
          </a:xfrm>
          <a:prstGeom prst="rect">
            <a:avLst/>
          </a:prstGeom>
        </p:spPr>
      </p:pic>
      <p:pic>
        <p:nvPicPr>
          <p:cNvPr id="9" name="Picture 8" descr="addin_tmp.png"/>
          <p:cNvPicPr>
            <a:picLocks noChangeAspect="1"/>
          </p:cNvPicPr>
          <p:nvPr>
            <p:custDataLst>
              <p:tags r:id="rId3"/>
            </p:custDataLst>
          </p:nvPr>
        </p:nvPicPr>
        <p:blipFill>
          <a:blip r:embed="rId4" cstate="print"/>
          <a:stretch>
            <a:fillRect/>
          </a:stretch>
        </p:blipFill>
        <p:spPr>
          <a:xfrm>
            <a:off x="2895600" y="3276600"/>
            <a:ext cx="5869781" cy="926306"/>
          </a:xfrm>
          <a:prstGeom prst="rect">
            <a:avLst/>
          </a:prstGeom>
        </p:spPr>
      </p:pic>
      <p:sp>
        <p:nvSpPr>
          <p:cNvPr id="11" name="TextBox 10"/>
          <p:cNvSpPr txBox="1"/>
          <p:nvPr/>
        </p:nvSpPr>
        <p:spPr>
          <a:xfrm>
            <a:off x="2743200" y="5867400"/>
            <a:ext cx="6400800" cy="645160"/>
          </a:xfrm>
          <a:prstGeom prst="rect">
            <a:avLst/>
          </a:prstGeom>
          <a:noFill/>
          <a:ln>
            <a:solidFill>
              <a:schemeClr val="accent1"/>
            </a:solidFill>
          </a:ln>
        </p:spPr>
        <p:txBody>
          <a:bodyPr wrap="square" rtlCol="0">
            <a:spAutoFit/>
          </a:bodyPr>
          <a:lstStyle/>
          <a:p>
            <a:r>
              <a:rPr lang="en-US" dirty="0"/>
              <a:t>We can further improve the filter by considering pairs of words as a single block or certain types of strings.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Expected Value and Variance</a:t>
            </a:r>
            <a:endParaRPr lang="en-US" dirty="0"/>
          </a:p>
        </p:txBody>
      </p:sp>
      <p:sp>
        <p:nvSpPr>
          <p:cNvPr id="3" name="Subtitle 2"/>
          <p:cNvSpPr>
            <a:spLocks noGrp="1"/>
          </p:cNvSpPr>
          <p:nvPr>
            <p:ph type="subTitle" idx="1"/>
          </p:nvPr>
        </p:nvSpPr>
        <p:spPr/>
        <p:txBody>
          <a:bodyPr/>
          <a:lstStyle/>
          <a:p>
            <a:r>
              <a:rPr lang="en-US" dirty="0"/>
              <a:t>Section </a:t>
            </a:r>
            <a:r>
              <a:rPr lang="en-US" altLang="zh-CN" dirty="0"/>
              <a:t>7</a:t>
            </a:r>
            <a:r>
              <a:rPr lang="en-US" dirty="0"/>
              <a:t>.4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endParaRPr lang="en-US" dirty="0"/>
          </a:p>
        </p:txBody>
      </p:sp>
      <p:sp>
        <p:nvSpPr>
          <p:cNvPr id="3" name="Content Placeholder 2"/>
          <p:cNvSpPr>
            <a:spLocks noGrp="1"/>
          </p:cNvSpPr>
          <p:nvPr>
            <p:ph idx="1"/>
          </p:nvPr>
        </p:nvSpPr>
        <p:spPr/>
        <p:txBody>
          <a:bodyPr>
            <a:normAutofit/>
          </a:bodyPr>
          <a:lstStyle/>
          <a:p>
            <a:r>
              <a:rPr lang="en-US" dirty="0"/>
              <a:t>Expected Value</a:t>
            </a:r>
            <a:endParaRPr lang="en-US" dirty="0"/>
          </a:p>
          <a:p>
            <a:r>
              <a:rPr lang="en-US" dirty="0"/>
              <a:t>Linearity of Expectations</a:t>
            </a:r>
            <a:endParaRPr lang="en-US" dirty="0"/>
          </a:p>
          <a:p>
            <a:r>
              <a:rPr lang="en-US" dirty="0"/>
              <a:t>Average-Case Computational Complexity</a:t>
            </a:r>
            <a:endParaRPr lang="en-US" dirty="0"/>
          </a:p>
          <a:p>
            <a:r>
              <a:rPr lang="en-US" dirty="0"/>
              <a:t>Geometric Distribution</a:t>
            </a:r>
            <a:endParaRPr lang="en-US" dirty="0"/>
          </a:p>
          <a:p>
            <a:r>
              <a:rPr lang="en-US" dirty="0"/>
              <a:t>Independent Random Variables</a:t>
            </a:r>
            <a:endParaRPr lang="en-US" dirty="0"/>
          </a:p>
          <a:p>
            <a:r>
              <a:rPr lang="en-US" dirty="0"/>
              <a:t>Variance</a:t>
            </a:r>
            <a:endParaRPr lang="en-US" dirty="0"/>
          </a:p>
          <a:p>
            <a:r>
              <a:rPr lang="en-US" dirty="0" err="1"/>
              <a:t>Chebyshev’s</a:t>
            </a:r>
            <a:r>
              <a:rPr lang="en-US" dirty="0"/>
              <a:t> Inequality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endParaRPr lang="en-US" dirty="0"/>
          </a:p>
        </p:txBody>
      </p:sp>
      <p:sp>
        <p:nvSpPr>
          <p:cNvPr id="3" name="Content Placeholder 2"/>
          <p:cNvSpPr>
            <a:spLocks noGrp="1"/>
          </p:cNvSpPr>
          <p:nvPr>
            <p:ph idx="1"/>
          </p:nvPr>
        </p:nvSpPr>
        <p:spPr/>
        <p:txBody>
          <a:bodyPr>
            <a:normAutofit/>
          </a:bodyPr>
          <a:lstStyle/>
          <a:p>
            <a:r>
              <a:rPr lang="en-US" dirty="0" err="1"/>
              <a:t>Bayes</a:t>
            </a:r>
            <a:r>
              <a:rPr lang="en-US" dirty="0"/>
              <a:t>’ Theorem</a:t>
            </a:r>
            <a:endParaRPr lang="en-US" dirty="0"/>
          </a:p>
          <a:p>
            <a:r>
              <a:rPr lang="en-US" dirty="0">
                <a:solidFill>
                  <a:srgbClr val="C00000"/>
                </a:solidFill>
              </a:rPr>
              <a:t>Generalized</a:t>
            </a:r>
            <a:r>
              <a:rPr lang="en-US" dirty="0"/>
              <a:t> </a:t>
            </a:r>
            <a:r>
              <a:rPr lang="en-US" dirty="0" err="1"/>
              <a:t>Bayes</a:t>
            </a:r>
            <a:r>
              <a:rPr lang="en-US" dirty="0"/>
              <a:t>’ Theorem</a:t>
            </a:r>
            <a:endParaRPr lang="en-US" dirty="0"/>
          </a:p>
          <a:p>
            <a:r>
              <a:rPr lang="en-US" dirty="0"/>
              <a:t>Bayesian Spam Filters</a:t>
            </a:r>
            <a:endParaRPr lang="en-US" dirty="0"/>
          </a:p>
          <a:p>
            <a:r>
              <a:rPr lang="en-US" dirty="0"/>
              <a:t>A.I. Applications (</a:t>
            </a:r>
            <a:r>
              <a:rPr lang="en-US" i="1" dirty="0"/>
              <a:t>optional</a:t>
            </a:r>
            <a:r>
              <a:rPr lang="en-US" dirty="0"/>
              <a:t>, </a:t>
            </a:r>
            <a:r>
              <a:rPr lang="en-US" i="1" dirty="0"/>
              <a:t>not currently included in the overheads</a:t>
            </a:r>
            <a:r>
              <a:rPr lang="en-US" dirty="0"/>
              <a:t>)</a:t>
            </a:r>
            <a:endParaRPr lang="en-US" dirty="0"/>
          </a:p>
        </p:txBody>
      </p:sp>
      <p:sp>
        <p:nvSpPr>
          <p:cNvPr id="4" name="文本框 3"/>
          <p:cNvSpPr txBox="1"/>
          <p:nvPr/>
        </p:nvSpPr>
        <p:spPr>
          <a:xfrm>
            <a:off x="5885815" y="55245"/>
            <a:ext cx="3048000" cy="368300"/>
          </a:xfrm>
          <a:prstGeom prst="rect">
            <a:avLst/>
          </a:prstGeom>
          <a:noFill/>
        </p:spPr>
        <p:txBody>
          <a:bodyPr wrap="square" rtlCol="0">
            <a:spAutoFit/>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endParaRPr lang="en-US" dirty="0"/>
          </a:p>
        </p:txBody>
      </p:sp>
      <p:sp>
        <p:nvSpPr>
          <p:cNvPr id="3" name="Content Placeholder 2"/>
          <p:cNvSpPr>
            <a:spLocks noGrp="1"/>
          </p:cNvSpPr>
          <p:nvPr>
            <p:ph idx="1"/>
          </p:nvPr>
        </p:nvSpPr>
        <p:spPr/>
        <p:txBody>
          <a:bodyPr>
            <a:normAutofit/>
          </a:bodyPr>
          <a:lstStyle/>
          <a:p>
            <a:pPr>
              <a:buNone/>
            </a:pPr>
            <a:r>
              <a:rPr lang="en-US" b="1" dirty="0"/>
              <a:t>   Definition</a:t>
            </a:r>
            <a:r>
              <a:rPr lang="en-US" dirty="0"/>
              <a:t>: The </a:t>
            </a:r>
            <a:r>
              <a:rPr lang="en-US" i="1" dirty="0"/>
              <a:t>expected value </a:t>
            </a:r>
            <a:r>
              <a:rPr lang="en-US" dirty="0"/>
              <a:t>(or </a:t>
            </a:r>
            <a:r>
              <a:rPr lang="en-US" i="1" dirty="0"/>
              <a:t>expectation </a:t>
            </a:r>
            <a:r>
              <a:rPr lang="en-US" dirty="0"/>
              <a:t>or </a:t>
            </a:r>
            <a:r>
              <a:rPr lang="en-US" i="1" dirty="0"/>
              <a:t>mean</a:t>
            </a:r>
            <a:r>
              <a:rPr lang="en-US" dirty="0"/>
              <a:t>) of the random variable </a:t>
            </a:r>
            <a:r>
              <a:rPr lang="en-US" i="1" dirty="0"/>
              <a:t>X</a:t>
            </a:r>
            <a:r>
              <a:rPr lang="en-US" dirty="0"/>
              <a:t>(</a:t>
            </a:r>
            <a:r>
              <a:rPr lang="en-US" i="1" dirty="0"/>
              <a:t>s</a:t>
            </a:r>
            <a:r>
              <a:rPr lang="en-US" dirty="0"/>
              <a:t>) on the sample space </a:t>
            </a:r>
            <a:r>
              <a:rPr lang="en-US" i="1" dirty="0"/>
              <a:t>S</a:t>
            </a:r>
            <a:r>
              <a:rPr lang="en-US" dirty="0"/>
              <a:t> is equal to</a:t>
            </a:r>
            <a:endParaRPr lang="en-US" dirty="0"/>
          </a:p>
          <a:p>
            <a:pPr>
              <a:buNone/>
            </a:pPr>
            <a:endParaRPr lang="en-US" i="1" dirty="0"/>
          </a:p>
          <a:p>
            <a:pPr>
              <a:buNone/>
            </a:pPr>
            <a:endParaRPr lang="en-US" dirty="0"/>
          </a:p>
          <a:p>
            <a:pPr>
              <a:buNone/>
            </a:pPr>
            <a:endParaRPr lang="en-US" dirty="0"/>
          </a:p>
          <a:p>
            <a:pPr>
              <a:buNone/>
            </a:pPr>
            <a:r>
              <a:rPr lang="en-US" b="1" dirty="0"/>
              <a:t>    Example-Expected Value of a Die</a:t>
            </a:r>
            <a:r>
              <a:rPr lang="en-US" dirty="0"/>
              <a:t>: Let X be the number that comes up when a fair die is rolled. What is the expected value of </a:t>
            </a:r>
            <a:r>
              <a:rPr lang="en-US" i="1" dirty="0"/>
              <a:t>X</a:t>
            </a:r>
            <a:r>
              <a:rPr lang="en-US" dirty="0"/>
              <a:t>?</a:t>
            </a:r>
            <a:endParaRPr lang="en-US" dirty="0"/>
          </a:p>
          <a:p>
            <a:pPr>
              <a:buNone/>
            </a:pPr>
            <a:r>
              <a:rPr lang="en-US" b="1" dirty="0"/>
              <a:t>    Solution</a:t>
            </a:r>
            <a:r>
              <a:rPr lang="en-US" dirty="0"/>
              <a:t>: The random variable X takes the values 1, 2, 3, 4, 5, or 6. Each has probability 1/6. It follows that</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5181600" y="3124200"/>
            <a:ext cx="2421255" cy="558165"/>
          </a:xfrm>
          <a:prstGeom prst="rect">
            <a:avLst/>
          </a:prstGeom>
        </p:spPr>
      </p:pic>
      <p:pic>
        <p:nvPicPr>
          <p:cNvPr id="6" name="Picture 5" descr="addin_tmp.png"/>
          <p:cNvPicPr>
            <a:picLocks noChangeAspect="1"/>
          </p:cNvPicPr>
          <p:nvPr>
            <p:custDataLst>
              <p:tags r:id="rId3"/>
            </p:custDataLst>
          </p:nvPr>
        </p:nvPicPr>
        <p:blipFill>
          <a:blip r:embed="rId4" cstate="print"/>
          <a:stretch>
            <a:fillRect/>
          </a:stretch>
        </p:blipFill>
        <p:spPr>
          <a:xfrm>
            <a:off x="3810000" y="6019800"/>
            <a:ext cx="4629150" cy="523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endParaRPr lang="en-US" dirty="0"/>
          </a:p>
        </p:txBody>
      </p:sp>
      <p:sp>
        <p:nvSpPr>
          <p:cNvPr id="3" name="Content Placeholder 2"/>
          <p:cNvSpPr>
            <a:spLocks noGrp="1"/>
          </p:cNvSpPr>
          <p:nvPr>
            <p:ph idx="1"/>
          </p:nvPr>
        </p:nvSpPr>
        <p:spPr/>
        <p:txBody>
          <a:bodyPr>
            <a:normAutofit/>
          </a:bodyPr>
          <a:lstStyle/>
          <a:p>
            <a:pPr>
              <a:buNone/>
            </a:pPr>
            <a:r>
              <a:rPr lang="en-US" b="1" dirty="0"/>
              <a:t>   Theorem </a:t>
            </a:r>
            <a:r>
              <a:rPr lang="en-US" b="1" dirty="0">
                <a:latin typeface="Cambria Math" panose="02040503050406030204" pitchFamily="18" charset="0"/>
                <a:ea typeface="Cambria Math" panose="02040503050406030204" pitchFamily="18" charset="0"/>
              </a:rPr>
              <a:t>1</a:t>
            </a:r>
            <a:r>
              <a:rPr lang="en-US" dirty="0"/>
              <a:t>: If X is a random variable and </a:t>
            </a:r>
            <a:r>
              <a:rPr lang="en-US" i="1" dirty="0"/>
              <a:t>p</a:t>
            </a:r>
            <a:r>
              <a:rPr lang="en-US" dirty="0"/>
              <a:t>(</a:t>
            </a:r>
            <a:r>
              <a:rPr lang="en-US" i="1" dirty="0"/>
              <a:t>X</a:t>
            </a:r>
            <a:r>
              <a:rPr lang="en-US" dirty="0"/>
              <a:t> = </a:t>
            </a:r>
            <a:r>
              <a:rPr lang="en-US" i="1" dirty="0"/>
              <a:t>r</a:t>
            </a:r>
            <a:r>
              <a:rPr lang="en-US" dirty="0"/>
              <a:t>) is the probability that X = r, so that</a:t>
            </a:r>
            <a:endParaRPr lang="en-US" dirty="0"/>
          </a:p>
          <a:p>
            <a:pPr>
              <a:buNone/>
            </a:pPr>
            <a:r>
              <a:rPr lang="en-US" dirty="0"/>
              <a:t>                                                                then</a:t>
            </a:r>
            <a:endParaRPr lang="en-US" dirty="0"/>
          </a:p>
          <a:p>
            <a:endParaRPr lang="en-US" dirty="0"/>
          </a:p>
          <a:p>
            <a:pPr>
              <a:buNone/>
            </a:pPr>
            <a:endParaRPr lang="en-US" dirty="0"/>
          </a:p>
          <a:p>
            <a:pPr>
              <a:buNone/>
            </a:pPr>
            <a:r>
              <a:rPr lang="en-US" b="1" i="1" dirty="0"/>
              <a:t>   Proof</a:t>
            </a:r>
            <a:r>
              <a:rPr lang="en-US" dirty="0"/>
              <a:t>: Suppose that </a:t>
            </a:r>
            <a:r>
              <a:rPr lang="en-US" i="1" dirty="0"/>
              <a:t>X</a:t>
            </a:r>
            <a:r>
              <a:rPr lang="en-US" dirty="0"/>
              <a:t> is a random variable with range </a:t>
            </a:r>
            <a:r>
              <a:rPr lang="en-US" i="1" dirty="0"/>
              <a:t>X</a:t>
            </a:r>
            <a:r>
              <a:rPr lang="en-US" dirty="0"/>
              <a:t>(</a:t>
            </a:r>
            <a:r>
              <a:rPr lang="en-US" i="1" dirty="0"/>
              <a:t>S</a:t>
            </a:r>
            <a:r>
              <a:rPr lang="en-US" dirty="0"/>
              <a:t>) and let </a:t>
            </a:r>
            <a:r>
              <a:rPr lang="en-US" i="1" dirty="0"/>
              <a:t>p</a:t>
            </a:r>
            <a:r>
              <a:rPr lang="en-US" dirty="0"/>
              <a:t>(</a:t>
            </a:r>
            <a:r>
              <a:rPr lang="en-US" i="1" dirty="0"/>
              <a:t>X</a:t>
            </a:r>
            <a:r>
              <a:rPr lang="en-US" dirty="0"/>
              <a:t> = </a:t>
            </a:r>
            <a:r>
              <a:rPr lang="en-US" i="1" dirty="0"/>
              <a:t>r</a:t>
            </a:r>
            <a:r>
              <a:rPr lang="en-US" dirty="0"/>
              <a:t>) be the probability that </a:t>
            </a:r>
            <a:r>
              <a:rPr lang="en-US" i="1" dirty="0"/>
              <a:t>X</a:t>
            </a:r>
            <a:r>
              <a:rPr lang="en-US" dirty="0"/>
              <a:t> takes the value </a:t>
            </a:r>
            <a:r>
              <a:rPr lang="en-US" i="1" dirty="0"/>
              <a:t>r</a:t>
            </a:r>
            <a:r>
              <a:rPr lang="en-US" dirty="0"/>
              <a:t>. Consequently, </a:t>
            </a:r>
            <a:r>
              <a:rPr lang="en-US" i="1" dirty="0"/>
              <a:t>p</a:t>
            </a:r>
            <a:r>
              <a:rPr lang="en-US" dirty="0"/>
              <a:t>(</a:t>
            </a:r>
            <a:r>
              <a:rPr lang="en-US" i="1" dirty="0"/>
              <a:t>X</a:t>
            </a:r>
            <a:r>
              <a:rPr lang="en-US" dirty="0"/>
              <a:t> = </a:t>
            </a:r>
            <a:r>
              <a:rPr lang="en-US" i="1" dirty="0"/>
              <a:t>r</a:t>
            </a:r>
            <a:r>
              <a:rPr lang="en-US" dirty="0"/>
              <a:t>) is the sum of the probabilities of the outcomes </a:t>
            </a:r>
            <a:r>
              <a:rPr lang="en-US" i="1" dirty="0"/>
              <a:t>s</a:t>
            </a:r>
            <a:r>
              <a:rPr lang="en-US" dirty="0"/>
              <a:t> such that </a:t>
            </a:r>
            <a:r>
              <a:rPr lang="en-US" i="1" dirty="0"/>
              <a:t>X</a:t>
            </a:r>
            <a:r>
              <a:rPr lang="en-US" dirty="0"/>
              <a:t>(</a:t>
            </a:r>
            <a:r>
              <a:rPr lang="en-US" i="1" dirty="0"/>
              <a:t>s</a:t>
            </a:r>
            <a:r>
              <a:rPr lang="en-US" dirty="0"/>
              <a:t>) = </a:t>
            </a:r>
            <a:r>
              <a:rPr lang="en-US" i="1" dirty="0"/>
              <a:t>r</a:t>
            </a:r>
            <a:r>
              <a:rPr lang="en-US" dirty="0"/>
              <a:t>. Hence,</a:t>
            </a:r>
            <a:endParaRPr lang="en-US" dirty="0"/>
          </a:p>
          <a:p>
            <a:pPr>
              <a:buNone/>
            </a:pPr>
            <a:r>
              <a:rPr lang="en-US" dirty="0"/>
              <a:t> </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3581400" y="2895600"/>
            <a:ext cx="3280410" cy="312420"/>
          </a:xfrm>
          <a:prstGeom prst="rect">
            <a:avLst/>
          </a:prstGeom>
        </p:spPr>
      </p:pic>
      <p:pic>
        <p:nvPicPr>
          <p:cNvPr id="6" name="Picture 5" descr="addin_tmp.png"/>
          <p:cNvPicPr>
            <a:picLocks noChangeAspect="1"/>
          </p:cNvPicPr>
          <p:nvPr>
            <p:custDataLst>
              <p:tags r:id="rId3"/>
            </p:custDataLst>
          </p:nvPr>
        </p:nvPicPr>
        <p:blipFill>
          <a:blip r:embed="rId4" cstate="print"/>
          <a:stretch>
            <a:fillRect/>
          </a:stretch>
        </p:blipFill>
        <p:spPr>
          <a:xfrm>
            <a:off x="3886200" y="3429000"/>
            <a:ext cx="2876550" cy="600075"/>
          </a:xfrm>
          <a:prstGeom prst="rect">
            <a:avLst/>
          </a:prstGeom>
        </p:spPr>
      </p:pic>
      <p:pic>
        <p:nvPicPr>
          <p:cNvPr id="7" name="Picture 6" descr="addin_tmp.png"/>
          <p:cNvPicPr>
            <a:picLocks noChangeAspect="1"/>
          </p:cNvPicPr>
          <p:nvPr>
            <p:custDataLst>
              <p:tags r:id="rId5"/>
            </p:custDataLst>
          </p:nvPr>
        </p:nvPicPr>
        <p:blipFill>
          <a:blip r:embed="rId4" cstate="print"/>
          <a:stretch>
            <a:fillRect/>
          </a:stretch>
        </p:blipFill>
        <p:spPr>
          <a:xfrm>
            <a:off x="3810000" y="5715000"/>
            <a:ext cx="2876550" cy="600075"/>
          </a:xfrm>
          <a:prstGeom prst="rect">
            <a:avLst/>
          </a:prstGeom>
        </p:spPr>
      </p:pic>
      <p:sp>
        <p:nvSpPr>
          <p:cNvPr id="8" name="Isosceles Triangle 7"/>
          <p:cNvSpPr/>
          <p:nvPr/>
        </p:nvSpPr>
        <p:spPr>
          <a:xfrm rot="5400000" flipV="1">
            <a:off x="9753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endParaRPr lang="en-US" dirty="0"/>
          </a:p>
        </p:txBody>
      </p:sp>
      <p:sp>
        <p:nvSpPr>
          <p:cNvPr id="3" name="Content Placeholder 2"/>
          <p:cNvSpPr>
            <a:spLocks noGrp="1"/>
          </p:cNvSpPr>
          <p:nvPr>
            <p:ph idx="1"/>
          </p:nvPr>
        </p:nvSpPr>
        <p:spPr/>
        <p:txBody>
          <a:bodyPr/>
          <a:lstStyle/>
          <a:p>
            <a:pPr>
              <a:buNone/>
            </a:pPr>
            <a:r>
              <a:rPr lang="en-US" b="1" dirty="0"/>
              <a:t>   Theorem </a:t>
            </a:r>
            <a:r>
              <a:rPr lang="en-US" b="1" dirty="0">
                <a:latin typeface="Cambria Math" panose="02040503050406030204" pitchFamily="18" charset="0"/>
                <a:ea typeface="Cambria Math" panose="02040503050406030204" pitchFamily="18" charset="0"/>
              </a:rPr>
              <a:t>2</a:t>
            </a:r>
            <a:r>
              <a:rPr lang="en-US" dirty="0"/>
              <a:t>: The expected number of successes when </a:t>
            </a:r>
            <a:r>
              <a:rPr lang="en-US" i="1" dirty="0"/>
              <a:t>n</a:t>
            </a:r>
            <a:r>
              <a:rPr lang="en-US" dirty="0"/>
              <a:t> mutually independent Bernoulli trials are performed, where, the probability of success on each trial, </a:t>
            </a:r>
            <a:r>
              <a:rPr lang="en-US" i="1" dirty="0"/>
              <a:t>p</a:t>
            </a:r>
            <a:r>
              <a:rPr lang="en-US" dirty="0"/>
              <a:t> = </a:t>
            </a:r>
            <a:r>
              <a:rPr lang="en-US" i="1" dirty="0" err="1"/>
              <a:t>np</a:t>
            </a:r>
            <a:r>
              <a:rPr lang="en-US" dirty="0"/>
              <a:t>.</a:t>
            </a:r>
            <a:endParaRPr lang="en-US" dirty="0"/>
          </a:p>
          <a:p>
            <a:pPr>
              <a:buNone/>
            </a:pPr>
            <a:r>
              <a:rPr lang="en-US" b="1" i="1" dirty="0"/>
              <a:t>   Proof</a:t>
            </a:r>
            <a:r>
              <a:rPr lang="en-US" dirty="0"/>
              <a:t>: Let </a:t>
            </a:r>
            <a:r>
              <a:rPr lang="en-US" i="1" dirty="0"/>
              <a:t>X</a:t>
            </a:r>
            <a:r>
              <a:rPr lang="en-US" dirty="0"/>
              <a:t> be the random variable equal to the number of success in </a:t>
            </a:r>
            <a:r>
              <a:rPr lang="en-US" i="1" dirty="0"/>
              <a:t>n</a:t>
            </a:r>
            <a:r>
              <a:rPr lang="en-US" dirty="0"/>
              <a:t> trials. By Theorem </a:t>
            </a:r>
            <a:r>
              <a:rPr lang="en-US" dirty="0">
                <a:latin typeface="Cambria Math" panose="02040503050406030204" pitchFamily="18" charset="0"/>
                <a:ea typeface="Cambria Math" panose="02040503050406030204" pitchFamily="18" charset="0"/>
              </a:rPr>
              <a:t>2</a:t>
            </a:r>
            <a:r>
              <a:rPr lang="en-US" dirty="0"/>
              <a:t> of section </a:t>
            </a:r>
            <a:r>
              <a:rPr lang="en-US" dirty="0">
                <a:latin typeface="Cambria Math" panose="02040503050406030204" pitchFamily="18" charset="0"/>
                <a:ea typeface="Cambria Math" panose="02040503050406030204" pitchFamily="18" charset="0"/>
              </a:rPr>
              <a:t>7.2</a:t>
            </a:r>
            <a:r>
              <a:rPr lang="en-US" dirty="0"/>
              <a:t>, </a:t>
            </a:r>
            <a:r>
              <a:rPr lang="en-US" i="1" dirty="0"/>
              <a:t>p</a:t>
            </a:r>
            <a:r>
              <a:rPr lang="en-US" dirty="0"/>
              <a:t>(</a:t>
            </a:r>
            <a:r>
              <a:rPr lang="en-US" i="1" dirty="0"/>
              <a:t>X</a:t>
            </a:r>
            <a:r>
              <a:rPr lang="en-US" dirty="0"/>
              <a:t> = </a:t>
            </a:r>
            <a:r>
              <a:rPr lang="en-US" i="1" dirty="0"/>
              <a:t>k</a:t>
            </a:r>
            <a:r>
              <a:rPr lang="en-US" dirty="0"/>
              <a:t>) = </a:t>
            </a:r>
            <a:r>
              <a:rPr lang="en-US" i="1" dirty="0"/>
              <a:t>C</a:t>
            </a:r>
            <a:r>
              <a:rPr lang="en-US" dirty="0"/>
              <a:t>(</a:t>
            </a:r>
            <a:r>
              <a:rPr lang="en-US" i="1" dirty="0" err="1"/>
              <a:t>n</a:t>
            </a:r>
            <a:r>
              <a:rPr lang="en-US" dirty="0" err="1"/>
              <a:t>,</a:t>
            </a:r>
            <a:r>
              <a:rPr lang="en-US" i="1" dirty="0" err="1"/>
              <a:t>k</a:t>
            </a:r>
            <a:r>
              <a:rPr lang="en-US" dirty="0"/>
              <a:t>)</a:t>
            </a:r>
            <a:r>
              <a:rPr lang="en-US" i="1" dirty="0" err="1"/>
              <a:t>p</a:t>
            </a:r>
            <a:r>
              <a:rPr lang="en-US" i="1" baseline="30000" dirty="0" err="1"/>
              <a:t>k</a:t>
            </a:r>
            <a:r>
              <a:rPr lang="en-US" i="1" dirty="0" err="1"/>
              <a:t>q</a:t>
            </a:r>
            <a:r>
              <a:rPr lang="en-US" i="1" baseline="30000" dirty="0" err="1"/>
              <a:t>n</a:t>
            </a:r>
            <a:r>
              <a:rPr lang="en-US" baseline="30000" dirty="0">
                <a:latin typeface="Cambria Math" panose="02040503050406030204"/>
                <a:ea typeface="Cambria Math" panose="02040503050406030204"/>
              </a:rPr>
              <a:t>−</a:t>
            </a:r>
            <a:r>
              <a:rPr lang="en-US" i="1" baseline="30000" dirty="0">
                <a:latin typeface="Cambria Math" panose="02040503050406030204"/>
                <a:ea typeface="Cambria Math" panose="02040503050406030204"/>
              </a:rPr>
              <a:t>k</a:t>
            </a:r>
            <a:r>
              <a:rPr lang="en-US" i="1" dirty="0">
                <a:latin typeface="Cambria Math" panose="02040503050406030204"/>
                <a:ea typeface="Cambria Math" panose="02040503050406030204"/>
              </a:rPr>
              <a:t>.  </a:t>
            </a:r>
            <a:r>
              <a:rPr lang="en-US" dirty="0">
                <a:ea typeface="Cambria Math" panose="02040503050406030204"/>
              </a:rPr>
              <a:t>Hence, </a:t>
            </a:r>
            <a:endParaRPr lang="en-US" dirty="0">
              <a:ea typeface="Cambria Math" panose="02040503050406030204"/>
            </a:endParaRPr>
          </a:p>
          <a:p>
            <a:endParaRPr lang="en-US" dirty="0">
              <a:ea typeface="Cambria Math" panose="02040503050406030204"/>
            </a:endParaRPr>
          </a:p>
          <a:p>
            <a:pPr>
              <a:buNone/>
            </a:pPr>
            <a:r>
              <a:rPr lang="en-US" dirty="0">
                <a:ea typeface="Cambria Math" panose="02040503050406030204"/>
              </a:rPr>
              <a:t>                                                     by Theorem </a:t>
            </a:r>
            <a:r>
              <a:rPr lang="en-US" dirty="0">
                <a:latin typeface="Cambria Math" panose="02040503050406030204" pitchFamily="18" charset="0"/>
                <a:ea typeface="Cambria Math" panose="02040503050406030204" pitchFamily="18" charset="0"/>
              </a:rPr>
              <a:t>1</a:t>
            </a:r>
            <a:endParaRPr lang="en-US" dirty="0">
              <a:latin typeface="Cambria Math" panose="02040503050406030204" pitchFamily="18" charset="0"/>
              <a:ea typeface="Cambria Math" panose="02040503050406030204" pitchFamily="18" charset="0"/>
            </a:endParaRPr>
          </a:p>
        </p:txBody>
      </p:sp>
      <p:pic>
        <p:nvPicPr>
          <p:cNvPr id="5" name="Picture 4" descr="addin_tmp.png"/>
          <p:cNvPicPr>
            <a:picLocks noChangeAspect="1"/>
          </p:cNvPicPr>
          <p:nvPr>
            <p:custDataLst>
              <p:tags r:id="rId1"/>
            </p:custDataLst>
          </p:nvPr>
        </p:nvPicPr>
        <p:blipFill>
          <a:blip r:embed="rId2" cstate="print"/>
          <a:stretch>
            <a:fillRect/>
          </a:stretch>
        </p:blipFill>
        <p:spPr>
          <a:xfrm>
            <a:off x="3429000" y="4876800"/>
            <a:ext cx="2512695" cy="701040"/>
          </a:xfrm>
          <a:prstGeom prst="rect">
            <a:avLst/>
          </a:prstGeom>
        </p:spPr>
      </p:pic>
      <p:sp>
        <p:nvSpPr>
          <p:cNvPr id="6" name="TextBox 5"/>
          <p:cNvSpPr txBox="1"/>
          <p:nvPr/>
        </p:nvSpPr>
        <p:spPr>
          <a:xfrm>
            <a:off x="7467600" y="6172200"/>
            <a:ext cx="1524000" cy="368300"/>
          </a:xfrm>
          <a:prstGeom prst="rect">
            <a:avLst/>
          </a:prstGeom>
          <a:noFill/>
        </p:spPr>
        <p:txBody>
          <a:bodyPr wrap="square" rtlCol="0">
            <a:spAutoFit/>
          </a:bodyPr>
          <a:lstStyle/>
          <a:p>
            <a:r>
              <a:rPr lang="en-US" i="1" dirty="0"/>
              <a:t>continued</a:t>
            </a:r>
            <a:r>
              <a:rPr lang="en-US" dirty="0"/>
              <a:t>  </a:t>
            </a:r>
            <a:r>
              <a:rPr lang="en-US" dirty="0">
                <a:latin typeface="Cambria Math" panose="02040503050406030204"/>
                <a:ea typeface="Cambria Math" panose="02040503050406030204"/>
              </a:rPr>
              <a:t>→</a:t>
            </a:r>
            <a:r>
              <a:rPr lang="en-US"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lstStyle/>
          <a:p>
            <a:r>
              <a:rPr lang="en-US" dirty="0"/>
              <a:t>Expected Value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dirty="0"/>
              <a:t>                                                 </a:t>
            </a:r>
            <a:endParaRPr lang="en-US" dirty="0"/>
          </a:p>
          <a:p>
            <a:pPr>
              <a:buNone/>
            </a:pPr>
            <a:endParaRPr lang="en-US" dirty="0"/>
          </a:p>
          <a:p>
            <a:pPr>
              <a:buNone/>
            </a:pPr>
            <a:r>
              <a:rPr lang="en-US" sz="5500" dirty="0"/>
              <a:t>                                                                                                    from previous page</a:t>
            </a:r>
            <a:endParaRPr lang="en-US" sz="5500" dirty="0"/>
          </a:p>
          <a:p>
            <a:pPr>
              <a:buNone/>
            </a:pPr>
            <a:endParaRPr lang="en-US" sz="5500" dirty="0"/>
          </a:p>
          <a:p>
            <a:pPr>
              <a:buNone/>
            </a:pPr>
            <a:r>
              <a:rPr lang="en-US" sz="5500" dirty="0"/>
              <a:t>                                                                                                                                </a:t>
            </a:r>
            <a:endParaRPr lang="en-US" sz="5500" dirty="0"/>
          </a:p>
          <a:p>
            <a:pPr>
              <a:buNone/>
            </a:pPr>
            <a:r>
              <a:rPr lang="en-US" sz="5500" dirty="0"/>
              <a:t>                                                                                                    by Theorem </a:t>
            </a:r>
            <a:r>
              <a:rPr lang="en-US" sz="5500" dirty="0">
                <a:latin typeface="Cambria Math" panose="02040503050406030204" pitchFamily="18" charset="0"/>
                <a:ea typeface="Cambria Math" panose="02040503050406030204" pitchFamily="18" charset="0"/>
              </a:rPr>
              <a:t>2</a:t>
            </a:r>
            <a:r>
              <a:rPr lang="en-US" sz="5500" dirty="0"/>
              <a:t> in Section </a:t>
            </a:r>
            <a:r>
              <a:rPr lang="en-US" sz="5500" dirty="0">
                <a:latin typeface="Cambria Math" panose="02040503050406030204" pitchFamily="18" charset="0"/>
                <a:ea typeface="Cambria Math" panose="02040503050406030204" pitchFamily="18" charset="0"/>
              </a:rPr>
              <a:t>7.2</a:t>
            </a:r>
            <a:endParaRPr lang="en-US" sz="5500" dirty="0">
              <a:latin typeface="Cambria Math" panose="02040503050406030204" pitchFamily="18" charset="0"/>
              <a:ea typeface="Cambria Math" panose="02040503050406030204" pitchFamily="18" charset="0"/>
            </a:endParaRPr>
          </a:p>
          <a:p>
            <a:pPr>
              <a:buNone/>
            </a:pPr>
            <a:r>
              <a:rPr lang="en-US" sz="5500" dirty="0">
                <a:latin typeface="Cambria Math" panose="02040503050406030204" pitchFamily="18" charset="0"/>
                <a:ea typeface="Cambria Math" panose="02040503050406030204" pitchFamily="18" charset="0"/>
              </a:rPr>
              <a:t>         </a:t>
            </a:r>
            <a:endParaRPr lang="en-US" sz="5500" dirty="0">
              <a:latin typeface="Cambria Math" panose="02040503050406030204" pitchFamily="18" charset="0"/>
              <a:ea typeface="Cambria Math" panose="02040503050406030204" pitchFamily="18" charset="0"/>
            </a:endParaRPr>
          </a:p>
          <a:p>
            <a:pPr>
              <a:buNone/>
            </a:pPr>
            <a:endParaRPr lang="en-US" sz="5500" dirty="0"/>
          </a:p>
          <a:p>
            <a:pPr>
              <a:buNone/>
            </a:pPr>
            <a:r>
              <a:rPr lang="en-US" sz="5500" dirty="0"/>
              <a:t>                                                                                                    by Exercise </a:t>
            </a:r>
            <a:r>
              <a:rPr lang="en-US" sz="5500" dirty="0">
                <a:latin typeface="Cambria Math" panose="02040503050406030204" pitchFamily="18" charset="0"/>
                <a:ea typeface="Cambria Math" panose="02040503050406030204" pitchFamily="18" charset="0"/>
              </a:rPr>
              <a:t>21</a:t>
            </a:r>
            <a:r>
              <a:rPr lang="en-US" sz="5500" dirty="0"/>
              <a:t> in Section </a:t>
            </a:r>
            <a:r>
              <a:rPr lang="en-US" sz="5500" dirty="0">
                <a:latin typeface="Cambria Math" panose="02040503050406030204" pitchFamily="18" charset="0"/>
                <a:ea typeface="Cambria Math" panose="02040503050406030204" pitchFamily="18" charset="0"/>
              </a:rPr>
              <a:t>6.4</a:t>
            </a:r>
            <a:endParaRPr lang="en-US" sz="5500" dirty="0">
              <a:latin typeface="Cambria Math" panose="02040503050406030204" pitchFamily="18" charset="0"/>
              <a:ea typeface="Cambria Math" panose="02040503050406030204" pitchFamily="18" charset="0"/>
            </a:endParaRPr>
          </a:p>
          <a:p>
            <a:pPr>
              <a:buNone/>
            </a:pPr>
            <a:endParaRPr lang="en-US" sz="5500" dirty="0">
              <a:latin typeface="Cambria Math" panose="02040503050406030204" pitchFamily="18" charset="0"/>
              <a:ea typeface="Cambria Math" panose="02040503050406030204" pitchFamily="18" charset="0"/>
            </a:endParaRPr>
          </a:p>
          <a:p>
            <a:pPr>
              <a:buNone/>
            </a:pPr>
            <a:r>
              <a:rPr lang="en-US" sz="5500" dirty="0">
                <a:latin typeface="Cambria Math" panose="02040503050406030204" pitchFamily="18" charset="0"/>
                <a:ea typeface="Cambria Math" panose="02040503050406030204" pitchFamily="18" charset="0"/>
              </a:rPr>
              <a:t>              </a:t>
            </a:r>
            <a:endParaRPr lang="en-US" sz="5500" dirty="0"/>
          </a:p>
          <a:p>
            <a:pPr>
              <a:buNone/>
            </a:pPr>
            <a:r>
              <a:rPr lang="en-US" sz="5500" dirty="0"/>
              <a:t>                                                                                                    factoring </a:t>
            </a:r>
            <a:r>
              <a:rPr lang="en-US" sz="5500" i="1" dirty="0" err="1"/>
              <a:t>np</a:t>
            </a:r>
            <a:r>
              <a:rPr lang="en-US" sz="5500" dirty="0"/>
              <a:t> from each term</a:t>
            </a:r>
            <a:endParaRPr lang="en-US" sz="5500" dirty="0"/>
          </a:p>
          <a:p>
            <a:pPr>
              <a:buNone/>
            </a:pPr>
            <a:endParaRPr lang="en-US" sz="5500" dirty="0"/>
          </a:p>
          <a:p>
            <a:pPr>
              <a:buNone/>
            </a:pPr>
            <a:endParaRPr lang="en-US" sz="5500" dirty="0"/>
          </a:p>
          <a:p>
            <a:pPr>
              <a:buNone/>
            </a:pPr>
            <a:r>
              <a:rPr lang="en-US" sz="5500" dirty="0"/>
              <a:t>                                                                                                     shifting index of summation with </a:t>
            </a:r>
            <a:r>
              <a:rPr lang="en-US" sz="5500" i="1" dirty="0"/>
              <a:t>j</a:t>
            </a:r>
            <a:r>
              <a:rPr lang="en-US" sz="5500" dirty="0"/>
              <a:t> = </a:t>
            </a:r>
            <a:r>
              <a:rPr lang="en-US" sz="5500" i="1" dirty="0"/>
              <a:t>k</a:t>
            </a:r>
            <a:r>
              <a:rPr lang="en-US" sz="5500" dirty="0"/>
              <a:t> </a:t>
            </a:r>
            <a:r>
              <a:rPr lang="en-US" sz="5500" dirty="0">
                <a:latin typeface="Cambria Math" panose="02040503050406030204"/>
                <a:ea typeface="Cambria Math" panose="02040503050406030204"/>
              </a:rPr>
              <a:t>−</a:t>
            </a:r>
            <a:r>
              <a:rPr lang="en-US" sz="5500" dirty="0"/>
              <a:t>  </a:t>
            </a:r>
            <a:r>
              <a:rPr lang="en-US" sz="5500" dirty="0">
                <a:latin typeface="Cambria Math" panose="02040503050406030204" pitchFamily="18" charset="0"/>
                <a:ea typeface="Cambria Math" panose="02040503050406030204" pitchFamily="18" charset="0"/>
              </a:rPr>
              <a:t>1</a:t>
            </a:r>
            <a:endParaRPr lang="en-US" sz="5500" dirty="0">
              <a:latin typeface="Cambria Math" panose="02040503050406030204" pitchFamily="18" charset="0"/>
              <a:ea typeface="Cambria Math" panose="02040503050406030204" pitchFamily="18" charset="0"/>
            </a:endParaRPr>
          </a:p>
          <a:p>
            <a:pPr>
              <a:buNone/>
            </a:pPr>
            <a:endParaRPr lang="en-US" sz="5500" dirty="0"/>
          </a:p>
          <a:p>
            <a:pPr>
              <a:buNone/>
            </a:pPr>
            <a:r>
              <a:rPr lang="en-US" sz="5500" dirty="0"/>
              <a:t>                                                                                                       by the binomial </a:t>
            </a:r>
            <a:r>
              <a:rPr lang="en-US" sz="5500" dirty="0" err="1"/>
              <a:t>theom</a:t>
            </a:r>
            <a:endParaRPr lang="en-US" sz="5500" dirty="0"/>
          </a:p>
          <a:p>
            <a:pPr>
              <a:buNone/>
            </a:pPr>
            <a:endParaRPr lang="en-US" sz="5500" dirty="0"/>
          </a:p>
          <a:p>
            <a:pPr>
              <a:buNone/>
            </a:pPr>
            <a:r>
              <a:rPr lang="en-US" sz="5500" dirty="0"/>
              <a:t>                                                                                                       because </a:t>
            </a:r>
            <a:r>
              <a:rPr lang="en-US" sz="5500" i="1" dirty="0"/>
              <a:t>p</a:t>
            </a:r>
            <a:r>
              <a:rPr lang="en-US" sz="5500" dirty="0"/>
              <a:t> + </a:t>
            </a:r>
            <a:r>
              <a:rPr lang="en-US" sz="5500" i="1" dirty="0"/>
              <a:t>q</a:t>
            </a:r>
            <a:r>
              <a:rPr lang="en-US" sz="5500" dirty="0"/>
              <a:t> = </a:t>
            </a:r>
            <a:r>
              <a:rPr lang="en-US" sz="5500" dirty="0">
                <a:latin typeface="Cambria Math" panose="02040503050406030204" pitchFamily="18" charset="0"/>
                <a:ea typeface="Cambria Math" panose="02040503050406030204" pitchFamily="18" charset="0"/>
              </a:rPr>
              <a:t>1</a:t>
            </a:r>
            <a:endParaRPr lang="en-US" sz="5500" dirty="0">
              <a:latin typeface="Cambria Math" panose="02040503050406030204" pitchFamily="18" charset="0"/>
              <a:ea typeface="Cambria Math" panose="02040503050406030204" pitchFamily="18" charset="0"/>
            </a:endParaRPr>
          </a:p>
          <a:p>
            <a:pPr>
              <a:buNone/>
            </a:pPr>
            <a:endParaRPr lang="en-US" sz="5500" dirty="0"/>
          </a:p>
          <a:p>
            <a:pPr>
              <a:buNone/>
            </a:pPr>
            <a:r>
              <a:rPr lang="en-US" sz="5500" dirty="0"/>
              <a:t>    We see that the expected number of successes in </a:t>
            </a:r>
            <a:r>
              <a:rPr lang="en-US" sz="5500" i="1" dirty="0"/>
              <a:t>n</a:t>
            </a:r>
            <a:r>
              <a:rPr lang="en-US" sz="5500" dirty="0"/>
              <a:t> mutually independent Bernoulli trials is </a:t>
            </a:r>
            <a:r>
              <a:rPr lang="en-US" sz="5500" i="1" dirty="0" err="1"/>
              <a:t>np</a:t>
            </a:r>
            <a:r>
              <a:rPr lang="en-US" sz="5500" dirty="0"/>
              <a:t>.    </a:t>
            </a:r>
            <a:endParaRPr lang="en-US" sz="5500"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3505200" y="2667000"/>
            <a:ext cx="1773079" cy="525780"/>
          </a:xfrm>
          <a:prstGeom prst="rect">
            <a:avLst/>
          </a:prstGeom>
        </p:spPr>
      </p:pic>
      <p:pic>
        <p:nvPicPr>
          <p:cNvPr id="8" name="Picture 7" descr="addin_tmp.png"/>
          <p:cNvPicPr>
            <a:picLocks noChangeAspect="1"/>
          </p:cNvPicPr>
          <p:nvPr>
            <p:custDataLst>
              <p:tags r:id="rId3"/>
            </p:custDataLst>
          </p:nvPr>
        </p:nvPicPr>
        <p:blipFill>
          <a:blip r:embed="rId4" cstate="print"/>
          <a:stretch>
            <a:fillRect/>
          </a:stretch>
        </p:blipFill>
        <p:spPr>
          <a:xfrm>
            <a:off x="3505200" y="3352800"/>
            <a:ext cx="2436019" cy="525780"/>
          </a:xfrm>
          <a:prstGeom prst="rect">
            <a:avLst/>
          </a:prstGeom>
        </p:spPr>
      </p:pic>
      <p:pic>
        <p:nvPicPr>
          <p:cNvPr id="10" name="Picture 9" descr="addin_tmp.png"/>
          <p:cNvPicPr>
            <a:picLocks noChangeAspect="1"/>
          </p:cNvPicPr>
          <p:nvPr>
            <p:custDataLst>
              <p:tags r:id="rId5"/>
            </p:custDataLst>
          </p:nvPr>
        </p:nvPicPr>
        <p:blipFill>
          <a:blip r:embed="rId6" cstate="print"/>
          <a:stretch>
            <a:fillRect/>
          </a:stretch>
        </p:blipFill>
        <p:spPr>
          <a:xfrm>
            <a:off x="3505200" y="3962400"/>
            <a:ext cx="2756059" cy="525780"/>
          </a:xfrm>
          <a:prstGeom prst="rect">
            <a:avLst/>
          </a:prstGeom>
        </p:spPr>
      </p:pic>
      <p:pic>
        <p:nvPicPr>
          <p:cNvPr id="12" name="Picture 11" descr="addin_tmp.png"/>
          <p:cNvPicPr>
            <a:picLocks noChangeAspect="1"/>
          </p:cNvPicPr>
          <p:nvPr>
            <p:custDataLst>
              <p:tags r:id="rId7"/>
            </p:custDataLst>
          </p:nvPr>
        </p:nvPicPr>
        <p:blipFill>
          <a:blip r:embed="rId8" cstate="print"/>
          <a:stretch>
            <a:fillRect/>
          </a:stretch>
        </p:blipFill>
        <p:spPr>
          <a:xfrm>
            <a:off x="3505200" y="4572000"/>
            <a:ext cx="2394585" cy="578644"/>
          </a:xfrm>
          <a:prstGeom prst="rect">
            <a:avLst/>
          </a:prstGeom>
        </p:spPr>
      </p:pic>
      <p:pic>
        <p:nvPicPr>
          <p:cNvPr id="13" name="Picture 12" descr="addin_tmp.png"/>
          <p:cNvPicPr>
            <a:picLocks noChangeAspect="1"/>
          </p:cNvPicPr>
          <p:nvPr>
            <p:custDataLst>
              <p:tags r:id="rId9"/>
            </p:custDataLst>
          </p:nvPr>
        </p:nvPicPr>
        <p:blipFill>
          <a:blip r:embed="rId10" cstate="print"/>
          <a:stretch>
            <a:fillRect/>
          </a:stretch>
        </p:blipFill>
        <p:spPr>
          <a:xfrm>
            <a:off x="3505200" y="5257800"/>
            <a:ext cx="1245870" cy="215741"/>
          </a:xfrm>
          <a:prstGeom prst="rect">
            <a:avLst/>
          </a:prstGeom>
        </p:spPr>
      </p:pic>
      <p:pic>
        <p:nvPicPr>
          <p:cNvPr id="14" name="Picture 13" descr="addin_tmp.png"/>
          <p:cNvPicPr>
            <a:picLocks noChangeAspect="1"/>
          </p:cNvPicPr>
          <p:nvPr>
            <p:custDataLst>
              <p:tags r:id="rId11"/>
            </p:custDataLst>
          </p:nvPr>
        </p:nvPicPr>
        <p:blipFill>
          <a:blip r:embed="rId12" cstate="print"/>
          <a:stretch>
            <a:fillRect/>
          </a:stretch>
        </p:blipFill>
        <p:spPr>
          <a:xfrm>
            <a:off x="3505200" y="5715000"/>
            <a:ext cx="437198" cy="121444"/>
          </a:xfrm>
          <a:prstGeom prst="rect">
            <a:avLst/>
          </a:prstGeom>
        </p:spPr>
      </p:pic>
      <p:sp>
        <p:nvSpPr>
          <p:cNvPr id="15" name="Isosceles Triangle 14"/>
          <p:cNvSpPr/>
          <p:nvPr/>
        </p:nvSpPr>
        <p:spPr>
          <a:xfrm rot="5400000" flipV="1">
            <a:off x="9829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ddin_tmp.png"/>
          <p:cNvPicPr>
            <a:picLocks noChangeAspect="1"/>
          </p:cNvPicPr>
          <p:nvPr>
            <p:custDataLst>
              <p:tags r:id="rId13"/>
            </p:custDataLst>
          </p:nvPr>
        </p:nvPicPr>
        <p:blipFill>
          <a:blip r:embed="rId14" cstate="print"/>
          <a:stretch>
            <a:fillRect/>
          </a:stretch>
        </p:blipFill>
        <p:spPr>
          <a:xfrm>
            <a:off x="2971800" y="1981200"/>
            <a:ext cx="1884521" cy="5257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Expectations</a:t>
            </a:r>
            <a:endParaRPr lang="en-US" dirty="0"/>
          </a:p>
        </p:txBody>
      </p:sp>
      <p:sp>
        <p:nvSpPr>
          <p:cNvPr id="3" name="Content Placeholder 2"/>
          <p:cNvSpPr>
            <a:spLocks noGrp="1"/>
          </p:cNvSpPr>
          <p:nvPr>
            <p:ph idx="1"/>
          </p:nvPr>
        </p:nvSpPr>
        <p:spPr/>
        <p:txBody>
          <a:bodyPr>
            <a:normAutofit fontScale="92500"/>
          </a:bodyPr>
          <a:lstStyle/>
          <a:p>
            <a:pPr>
              <a:buNone/>
            </a:pPr>
            <a:r>
              <a:rPr lang="en-US" dirty="0"/>
              <a:t>   The following theorem tells us that expected values are linear. For example, the expected value of the sum of random variables is the sum of their expected values. </a:t>
            </a:r>
            <a:endParaRPr lang="en-US" dirty="0"/>
          </a:p>
          <a:p>
            <a:pPr>
              <a:buNone/>
            </a:pPr>
            <a:endParaRPr lang="en-US" dirty="0"/>
          </a:p>
          <a:p>
            <a:pPr>
              <a:buNone/>
            </a:pPr>
            <a:r>
              <a:rPr lang="en-US" b="1" dirty="0"/>
              <a:t>   Theorem </a:t>
            </a:r>
            <a:r>
              <a:rPr lang="en-US" b="1" dirty="0">
                <a:latin typeface="Cambria Math" panose="02040503050406030204" pitchFamily="18" charset="0"/>
                <a:ea typeface="Cambria Math" panose="02040503050406030204" pitchFamily="18" charset="0"/>
              </a:rPr>
              <a:t>3</a:t>
            </a:r>
            <a:r>
              <a:rPr lang="en-US" dirty="0"/>
              <a:t>: If </a:t>
            </a:r>
            <a:r>
              <a:rPr lang="en-US" i="1" dirty="0"/>
              <a:t>X</a:t>
            </a:r>
            <a:r>
              <a:rPr lang="en-US" i="1" baseline="-25000" dirty="0"/>
              <a:t>i</a:t>
            </a:r>
            <a:r>
              <a:rPr lang="en-US" i="1" dirty="0"/>
              <a:t>, </a:t>
            </a:r>
            <a:r>
              <a:rPr lang="en-US" i="1" dirty="0" err="1"/>
              <a:t>i</a:t>
            </a:r>
            <a:r>
              <a:rPr lang="en-US" i="1" dirty="0"/>
              <a:t> = </a:t>
            </a:r>
            <a:r>
              <a:rPr lang="en-US" dirty="0">
                <a:latin typeface="Cambria Math" panose="02040503050406030204" pitchFamily="18" charset="0"/>
                <a:ea typeface="Cambria Math" panose="02040503050406030204" pitchFamily="18" charset="0"/>
              </a:rPr>
              <a:t>1, 2</a:t>
            </a:r>
            <a:r>
              <a:rPr lang="en-US" i="1" dirty="0"/>
              <a:t>, …,n </a:t>
            </a:r>
            <a:r>
              <a:rPr lang="en-US" dirty="0"/>
              <a:t>with </a:t>
            </a:r>
            <a:r>
              <a:rPr lang="en-US" i="1" dirty="0"/>
              <a:t>n</a:t>
            </a:r>
            <a:r>
              <a:rPr lang="en-US" dirty="0"/>
              <a:t> a positive integer, are random variables on </a:t>
            </a:r>
            <a:r>
              <a:rPr lang="en-US" i="1" dirty="0"/>
              <a:t>S</a:t>
            </a:r>
            <a:r>
              <a:rPr lang="en-US" dirty="0"/>
              <a:t>, and if </a:t>
            </a:r>
            <a:r>
              <a:rPr lang="en-US" i="1" dirty="0"/>
              <a:t>a</a:t>
            </a:r>
            <a:r>
              <a:rPr lang="en-US" dirty="0"/>
              <a:t> and </a:t>
            </a:r>
            <a:r>
              <a:rPr lang="en-US" i="1" dirty="0"/>
              <a:t>b</a:t>
            </a:r>
            <a:r>
              <a:rPr lang="en-US" dirty="0"/>
              <a:t> are real numbers, then </a:t>
            </a:r>
            <a:endParaRPr lang="en-US" dirty="0"/>
          </a:p>
          <a:p>
            <a:pPr marL="971550" lvl="1" indent="-514350">
              <a:buNone/>
            </a:pPr>
            <a:r>
              <a:rPr lang="en-US" i="1" dirty="0"/>
              <a:t>        </a:t>
            </a:r>
            <a:r>
              <a:rPr lang="en-US" dirty="0"/>
              <a:t>(</a:t>
            </a:r>
            <a:r>
              <a:rPr lang="en-US" i="1" dirty="0" err="1"/>
              <a:t>i</a:t>
            </a:r>
            <a:r>
              <a:rPr lang="en-US" dirty="0"/>
              <a:t>)</a:t>
            </a:r>
            <a:r>
              <a:rPr lang="en-US" i="1" dirty="0"/>
              <a:t> E(X</a:t>
            </a:r>
            <a:r>
              <a:rPr lang="en-US" i="1" baseline="-25000" dirty="0"/>
              <a:t>1</a:t>
            </a:r>
            <a:r>
              <a:rPr lang="en-US" i="1" dirty="0"/>
              <a:t> + X</a:t>
            </a:r>
            <a:r>
              <a:rPr lang="en-US" i="1" baseline="-25000" dirty="0"/>
              <a:t>2</a:t>
            </a:r>
            <a:r>
              <a:rPr lang="en-US" i="1" dirty="0"/>
              <a:t> + …. + </a:t>
            </a:r>
            <a:r>
              <a:rPr lang="en-US" i="1" dirty="0" err="1"/>
              <a:t>X</a:t>
            </a:r>
            <a:r>
              <a:rPr lang="en-US" i="1" baseline="-25000" dirty="0" err="1"/>
              <a:t>n</a:t>
            </a:r>
            <a:r>
              <a:rPr lang="en-US" i="1" dirty="0"/>
              <a:t>) = E(X</a:t>
            </a:r>
            <a:r>
              <a:rPr lang="en-US" i="1" baseline="-25000" dirty="0"/>
              <a:t>1 </a:t>
            </a:r>
            <a:r>
              <a:rPr lang="en-US" i="1" dirty="0"/>
              <a:t>)+ E(X</a:t>
            </a:r>
            <a:r>
              <a:rPr lang="en-US" i="1" baseline="-25000" dirty="0"/>
              <a:t>2</a:t>
            </a:r>
            <a:r>
              <a:rPr lang="en-US" i="1" dirty="0"/>
              <a:t>) + …. + E(</a:t>
            </a:r>
            <a:r>
              <a:rPr lang="en-US" i="1" dirty="0" err="1"/>
              <a:t>X</a:t>
            </a:r>
            <a:r>
              <a:rPr lang="en-US" i="1" baseline="-25000" dirty="0" err="1"/>
              <a:t>n</a:t>
            </a:r>
            <a:r>
              <a:rPr lang="en-US" i="1" dirty="0"/>
              <a:t>)</a:t>
            </a:r>
            <a:endParaRPr lang="en-US" i="1" dirty="0"/>
          </a:p>
          <a:p>
            <a:pPr marL="971550" lvl="1" indent="-514350">
              <a:buNone/>
            </a:pPr>
            <a:r>
              <a:rPr lang="en-US" i="1" dirty="0"/>
              <a:t>        </a:t>
            </a:r>
            <a:r>
              <a:rPr lang="en-US" dirty="0"/>
              <a:t>(</a:t>
            </a:r>
            <a:r>
              <a:rPr lang="en-US" i="1" dirty="0"/>
              <a:t>ii</a:t>
            </a:r>
            <a:r>
              <a:rPr lang="en-US" dirty="0"/>
              <a:t>)</a:t>
            </a:r>
            <a:r>
              <a:rPr lang="en-US" i="1" dirty="0"/>
              <a:t> E(</a:t>
            </a:r>
            <a:r>
              <a:rPr lang="en-US" i="1" dirty="0" err="1"/>
              <a:t>aX</a:t>
            </a:r>
            <a:r>
              <a:rPr lang="en-US" i="1" dirty="0"/>
              <a:t> + b) = </a:t>
            </a:r>
            <a:r>
              <a:rPr lang="en-US" i="1" dirty="0" err="1"/>
              <a:t>aE</a:t>
            </a:r>
            <a:r>
              <a:rPr lang="en-US" i="1" dirty="0"/>
              <a:t>(X) + b.</a:t>
            </a:r>
            <a:endParaRPr lang="en-US" i="1" dirty="0"/>
          </a:p>
          <a:p>
            <a:pPr marL="605790" indent="-514350">
              <a:buNone/>
            </a:pPr>
            <a:r>
              <a:rPr lang="en-US" dirty="0"/>
              <a:t> </a:t>
            </a:r>
            <a:endParaRPr lang="en-US" dirty="0"/>
          </a:p>
          <a:p>
            <a:pPr marL="605790" indent="-514350">
              <a:buNone/>
            </a:pPr>
            <a:r>
              <a:rPr lang="en-US" i="1" dirty="0"/>
              <a:t>                 see the text for the proof</a:t>
            </a:r>
            <a:endParaRPr lang="en-US" i="1" dirty="0"/>
          </a:p>
          <a:p>
            <a:pPr marL="605790" indent="-514350">
              <a:buNone/>
            </a:pP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a:t>     Expected Value in the Hatcheck Problem</a:t>
            </a:r>
            <a:r>
              <a:rPr lang="en-US" dirty="0"/>
              <a:t>: A new employee started a job checking hats, but forgot to put the claim check numbers on the hats. So, the </a:t>
            </a:r>
            <a:r>
              <a:rPr lang="en-US" i="1" dirty="0"/>
              <a:t>n</a:t>
            </a:r>
            <a:r>
              <a:rPr lang="en-US" dirty="0"/>
              <a:t> customers just receive a random hat from those remaining. What is the expected number of hat returned correctly?</a:t>
            </a:r>
            <a:endParaRPr lang="en-US" dirty="0"/>
          </a:p>
          <a:p>
            <a:pPr>
              <a:buNone/>
            </a:pPr>
            <a:r>
              <a:rPr lang="en-US" b="1" dirty="0"/>
              <a:t>     Solution</a:t>
            </a:r>
            <a:r>
              <a:rPr lang="en-US" dirty="0"/>
              <a:t>: Let </a:t>
            </a:r>
            <a:r>
              <a:rPr lang="en-US" i="1" dirty="0"/>
              <a:t>X</a:t>
            </a:r>
            <a:r>
              <a:rPr lang="en-US" dirty="0"/>
              <a:t> be the random variable that equals the number of people who receive the correct hat. Note that  </a:t>
            </a:r>
            <a:r>
              <a:rPr lang="en-US" i="1" dirty="0"/>
              <a:t>X</a:t>
            </a:r>
            <a:r>
              <a:rPr lang="en-US" dirty="0"/>
              <a:t> = </a:t>
            </a:r>
            <a:r>
              <a:rPr lang="en-US" i="1" dirty="0"/>
              <a:t>X</a:t>
            </a:r>
            <a:r>
              <a:rPr lang="en-US" baseline="-25000" dirty="0">
                <a:latin typeface="Cambria Math" panose="02040503050406030204" pitchFamily="18" charset="0"/>
                <a:ea typeface="Cambria Math" panose="02040503050406030204" pitchFamily="18" charset="0"/>
              </a:rPr>
              <a:t>1</a:t>
            </a:r>
            <a:r>
              <a:rPr lang="en-US" dirty="0"/>
              <a:t> + </a:t>
            </a:r>
            <a:r>
              <a:rPr lang="en-US" i="1" dirty="0"/>
              <a:t>X</a:t>
            </a:r>
            <a:r>
              <a:rPr lang="en-US" baseline="-25000" dirty="0">
                <a:latin typeface="Cambria Math" panose="02040503050406030204" pitchFamily="18" charset="0"/>
                <a:ea typeface="Cambria Math" panose="02040503050406030204" pitchFamily="18" charset="0"/>
              </a:rPr>
              <a:t>2</a:t>
            </a:r>
            <a:r>
              <a:rPr lang="en-US" dirty="0"/>
              <a:t> + </a:t>
            </a:r>
            <a:r>
              <a:rPr lang="en-US" dirty="0">
                <a:latin typeface="Cambria Math" panose="02040503050406030204"/>
                <a:ea typeface="Cambria Math" panose="02040503050406030204"/>
              </a:rPr>
              <a:t>∙∙∙</a:t>
            </a:r>
            <a:r>
              <a:rPr lang="en-US" dirty="0"/>
              <a:t> + </a:t>
            </a:r>
            <a:r>
              <a:rPr lang="en-US" i="1" dirty="0" err="1"/>
              <a:t>X</a:t>
            </a:r>
            <a:r>
              <a:rPr lang="en-US" i="1" baseline="-25000" dirty="0" err="1"/>
              <a:t>n</a:t>
            </a:r>
            <a:r>
              <a:rPr lang="en-US" dirty="0"/>
              <a:t>, </a:t>
            </a:r>
            <a:endParaRPr lang="en-US" dirty="0"/>
          </a:p>
          <a:p>
            <a:pPr>
              <a:buNone/>
            </a:pPr>
            <a:r>
              <a:rPr lang="en-US" dirty="0"/>
              <a:t>     where </a:t>
            </a:r>
            <a:r>
              <a:rPr lang="en-US" i="1" dirty="0"/>
              <a:t>X</a:t>
            </a:r>
            <a:r>
              <a:rPr lang="en-US" i="1" baseline="-25000" dirty="0"/>
              <a:t>i</a:t>
            </a:r>
            <a:r>
              <a:rPr lang="en-US" dirty="0"/>
              <a:t> = </a:t>
            </a:r>
            <a:r>
              <a:rPr lang="en-US" dirty="0">
                <a:latin typeface="Cambria Math" panose="02040503050406030204" pitchFamily="18" charset="0"/>
                <a:ea typeface="Cambria Math" panose="02040503050406030204" pitchFamily="18" charset="0"/>
              </a:rPr>
              <a:t>1</a:t>
            </a:r>
            <a:r>
              <a:rPr lang="en-US" dirty="0"/>
              <a:t> if the </a:t>
            </a:r>
            <a:r>
              <a:rPr lang="en-US" i="1" dirty="0" err="1"/>
              <a:t>i</a:t>
            </a:r>
            <a:r>
              <a:rPr lang="en-US" dirty="0" err="1"/>
              <a:t>th</a:t>
            </a:r>
            <a:r>
              <a:rPr lang="en-US" dirty="0"/>
              <a:t> person receives the hat and </a:t>
            </a:r>
            <a:r>
              <a:rPr lang="en-US" i="1" dirty="0"/>
              <a:t>X</a:t>
            </a:r>
            <a:r>
              <a:rPr lang="en-US" i="1" baseline="-25000" dirty="0"/>
              <a:t>i</a:t>
            </a:r>
            <a:r>
              <a:rPr lang="en-US" dirty="0"/>
              <a:t> = </a:t>
            </a:r>
            <a:r>
              <a:rPr lang="en-US" dirty="0">
                <a:latin typeface="Cambria Math" panose="02040503050406030204" pitchFamily="18" charset="0"/>
                <a:ea typeface="Cambria Math" panose="02040503050406030204" pitchFamily="18" charset="0"/>
              </a:rPr>
              <a:t>0</a:t>
            </a:r>
            <a:r>
              <a:rPr lang="en-US" dirty="0"/>
              <a:t> otherwise. </a:t>
            </a:r>
            <a:endParaRPr lang="en-US" dirty="0"/>
          </a:p>
          <a:p>
            <a:pPr lvl="1"/>
            <a:r>
              <a:rPr lang="en-US" dirty="0"/>
              <a:t>Because it is equally likely that the checker returns any of the hats to the </a:t>
            </a:r>
            <a:r>
              <a:rPr lang="en-US" i="1" dirty="0" err="1"/>
              <a:t>i</a:t>
            </a:r>
            <a:r>
              <a:rPr lang="en-US" dirty="0" err="1"/>
              <a:t>th</a:t>
            </a:r>
            <a:r>
              <a:rPr lang="en-US" dirty="0"/>
              <a:t> person, it follows that the probability that the </a:t>
            </a:r>
            <a:r>
              <a:rPr lang="en-US" i="1" dirty="0" err="1"/>
              <a:t>i</a:t>
            </a:r>
            <a:r>
              <a:rPr lang="en-US" dirty="0" err="1"/>
              <a:t>th</a:t>
            </a:r>
            <a:r>
              <a:rPr lang="en-US" dirty="0"/>
              <a:t> person receives the correct hat is </a:t>
            </a:r>
            <a:r>
              <a:rPr lang="en-US" dirty="0">
                <a:latin typeface="Cambria Math" panose="02040503050406030204" pitchFamily="18" charset="0"/>
                <a:ea typeface="Cambria Math" panose="02040503050406030204" pitchFamily="18" charset="0"/>
              </a:rPr>
              <a:t>1</a:t>
            </a:r>
            <a:r>
              <a:rPr lang="en-US" dirty="0"/>
              <a:t>/</a:t>
            </a:r>
            <a:r>
              <a:rPr lang="en-US" i="1" dirty="0"/>
              <a:t>n</a:t>
            </a:r>
            <a:r>
              <a:rPr lang="en-US" dirty="0"/>
              <a:t>. Consequently (by Theorem </a:t>
            </a:r>
            <a:r>
              <a:rPr lang="en-US" dirty="0">
                <a:latin typeface="Cambria Math" panose="02040503050406030204" pitchFamily="18" charset="0"/>
                <a:ea typeface="Cambria Math" panose="02040503050406030204" pitchFamily="18" charset="0"/>
              </a:rPr>
              <a:t>1</a:t>
            </a:r>
            <a:r>
              <a:rPr lang="en-US" dirty="0"/>
              <a:t>), for all </a:t>
            </a:r>
            <a:r>
              <a:rPr lang="en-US" i="1" dirty="0"/>
              <a:t>I</a:t>
            </a:r>
            <a:endParaRPr lang="en-US" i="1" dirty="0"/>
          </a:p>
          <a:p>
            <a:pPr lvl="1"/>
            <a:endParaRPr lang="en-US" i="1" dirty="0"/>
          </a:p>
          <a:p>
            <a:pPr lvl="1">
              <a:buNone/>
            </a:pPr>
            <a:r>
              <a:rPr lang="en-US" dirty="0"/>
              <a:t>            </a:t>
            </a:r>
            <a:r>
              <a:rPr lang="en-US" i="1" dirty="0"/>
              <a:t>E</a:t>
            </a:r>
            <a:r>
              <a:rPr lang="en-US" dirty="0"/>
              <a:t>(</a:t>
            </a:r>
            <a:r>
              <a:rPr lang="en-US" i="1" dirty="0"/>
              <a:t>X</a:t>
            </a:r>
            <a:r>
              <a:rPr lang="en-US" i="1" baseline="-25000" dirty="0"/>
              <a:t>i</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1</a:t>
            </a:r>
            <a:r>
              <a:rPr lang="en-US" dirty="0">
                <a:latin typeface="Cambria Math" panose="02040503050406030204"/>
                <a:ea typeface="Cambria Math" panose="02040503050406030204"/>
              </a:rPr>
              <a:t> ∙</a:t>
            </a:r>
            <a:r>
              <a:rPr lang="en-US" i="1" dirty="0">
                <a:latin typeface="Cambria Math" panose="02040503050406030204"/>
                <a:ea typeface="Cambria Math" panose="02040503050406030204"/>
              </a:rPr>
              <a:t>p</a:t>
            </a:r>
            <a:r>
              <a:rPr lang="en-US" dirty="0">
                <a:latin typeface="Cambria Math" panose="02040503050406030204"/>
                <a:ea typeface="Cambria Math" panose="02040503050406030204"/>
              </a:rPr>
              <a:t>(</a:t>
            </a:r>
            <a:r>
              <a:rPr lang="en-US" i="1" dirty="0"/>
              <a:t>X</a:t>
            </a:r>
            <a:r>
              <a:rPr lang="en-US" i="1" baseline="-25000" dirty="0"/>
              <a:t>i </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0</a:t>
            </a:r>
            <a:r>
              <a:rPr lang="en-US" dirty="0">
                <a:latin typeface="Cambria Math" panose="02040503050406030204"/>
                <a:ea typeface="Cambria Math" panose="02040503050406030204"/>
              </a:rPr>
              <a:t> ∙</a:t>
            </a:r>
            <a:r>
              <a:rPr lang="en-US" i="1" dirty="0">
                <a:latin typeface="Cambria Math" panose="02040503050406030204"/>
                <a:ea typeface="Cambria Math" panose="02040503050406030204"/>
              </a:rPr>
              <a:t>p</a:t>
            </a:r>
            <a:r>
              <a:rPr lang="en-US" dirty="0">
                <a:latin typeface="Cambria Math" panose="02040503050406030204"/>
                <a:ea typeface="Cambria Math" panose="02040503050406030204"/>
              </a:rPr>
              <a:t>(</a:t>
            </a:r>
            <a:r>
              <a:rPr lang="en-US" i="1" dirty="0"/>
              <a:t>X</a:t>
            </a:r>
            <a:r>
              <a:rPr lang="en-US" i="1" baseline="-25000" dirty="0"/>
              <a:t>i </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0</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1</a:t>
            </a:r>
            <a:r>
              <a:rPr lang="en-US" dirty="0">
                <a:latin typeface="Cambria Math" panose="02040503050406030204"/>
                <a:ea typeface="Cambria Math" panose="02040503050406030204"/>
              </a:rPr>
              <a:t> ∙ 1/</a:t>
            </a:r>
            <a:r>
              <a:rPr lang="en-US" i="1" dirty="0">
                <a:ea typeface="Cambria Math" panose="02040503050406030204"/>
              </a:rPr>
              <a:t>n</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0</a:t>
            </a:r>
            <a:r>
              <a:rPr lang="en-US" dirty="0">
                <a:ea typeface="Cambria Math" panose="02040503050406030204" pitchFamily="18" charset="0"/>
              </a:rPr>
              <a:t> = </a:t>
            </a:r>
            <a:r>
              <a:rPr lang="en-US" dirty="0">
                <a:latin typeface="Cambria Math" panose="02040503050406030204"/>
                <a:ea typeface="Cambria Math" panose="02040503050406030204"/>
              </a:rPr>
              <a:t>1/</a:t>
            </a:r>
            <a:r>
              <a:rPr lang="en-US" i="1" dirty="0">
                <a:ea typeface="Cambria Math" panose="02040503050406030204"/>
              </a:rPr>
              <a:t>n .</a:t>
            </a:r>
            <a:endParaRPr lang="en-US" i="1" dirty="0">
              <a:ea typeface="Cambria Math" panose="02040503050406030204"/>
            </a:endParaRPr>
          </a:p>
          <a:p>
            <a:pPr lvl="1">
              <a:buNone/>
            </a:pPr>
            <a:endParaRPr lang="en-US" dirty="0"/>
          </a:p>
          <a:p>
            <a:pPr lvl="1"/>
            <a:r>
              <a:rPr lang="en-US" dirty="0"/>
              <a:t>By the linearity of expectations (Theorem </a:t>
            </a:r>
            <a:r>
              <a:rPr lang="en-US" dirty="0">
                <a:latin typeface="Cambria Math" panose="02040503050406030204" pitchFamily="18" charset="0"/>
                <a:ea typeface="Cambria Math" panose="02040503050406030204" pitchFamily="18" charset="0"/>
              </a:rPr>
              <a:t>3</a:t>
            </a:r>
            <a:r>
              <a:rPr lang="en-US" dirty="0"/>
              <a:t>), it follows that:</a:t>
            </a:r>
            <a:endParaRPr lang="en-US" dirty="0"/>
          </a:p>
          <a:p>
            <a:pPr lvl="1"/>
            <a:endParaRPr lang="en-US" dirty="0"/>
          </a:p>
          <a:p>
            <a:pPr lvl="1">
              <a:buNone/>
            </a:pPr>
            <a:r>
              <a:rPr lang="en-US" dirty="0"/>
              <a:t>             </a:t>
            </a:r>
            <a:r>
              <a:rPr lang="en-US" i="1" dirty="0"/>
              <a:t>E</a:t>
            </a:r>
            <a:r>
              <a:rPr lang="en-US" dirty="0"/>
              <a:t>(</a:t>
            </a:r>
            <a:r>
              <a:rPr lang="en-US" i="1" dirty="0"/>
              <a:t>X</a:t>
            </a:r>
            <a:r>
              <a:rPr lang="en-US" dirty="0"/>
              <a:t> )= </a:t>
            </a:r>
            <a:r>
              <a:rPr lang="en-US" i="1" dirty="0"/>
              <a:t>E</a:t>
            </a:r>
            <a:r>
              <a:rPr lang="en-US" dirty="0"/>
              <a:t>(</a:t>
            </a:r>
            <a:r>
              <a:rPr lang="en-US" i="1" dirty="0"/>
              <a:t>X</a:t>
            </a:r>
            <a:r>
              <a:rPr lang="en-US" baseline="-25000"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a:t>
            </a:r>
            <a:r>
              <a:rPr lang="en-US" dirty="0"/>
              <a:t> + </a:t>
            </a:r>
            <a:r>
              <a:rPr lang="en-US" i="1" dirty="0"/>
              <a:t>E</a:t>
            </a:r>
            <a:r>
              <a:rPr lang="en-US" dirty="0"/>
              <a:t>(</a:t>
            </a:r>
            <a:r>
              <a:rPr lang="en-US" i="1" dirty="0"/>
              <a:t>X</a:t>
            </a:r>
            <a:r>
              <a:rPr lang="en-US" baseline="-25000" dirty="0">
                <a:latin typeface="Cambria Math" panose="02040503050406030204" pitchFamily="18" charset="0"/>
                <a:ea typeface="Cambria Math" panose="02040503050406030204" pitchFamily="18" charset="0"/>
              </a:rPr>
              <a:t>2</a:t>
            </a:r>
            <a:r>
              <a:rPr lang="en-US" dirty="0">
                <a:ea typeface="Cambria Math" panose="02040503050406030204" pitchFamily="18" charset="0"/>
              </a:rPr>
              <a:t>) </a:t>
            </a:r>
            <a:r>
              <a:rPr lang="en-US" dirty="0"/>
              <a:t>+  </a:t>
            </a:r>
            <a:r>
              <a:rPr lang="en-US" dirty="0">
                <a:latin typeface="Cambria Math" panose="02040503050406030204"/>
                <a:ea typeface="Cambria Math" panose="02040503050406030204"/>
              </a:rPr>
              <a:t>∙∙∙</a:t>
            </a:r>
            <a:r>
              <a:rPr lang="en-US" dirty="0"/>
              <a:t>  + </a:t>
            </a:r>
            <a:r>
              <a:rPr lang="en-US" i="1" dirty="0"/>
              <a:t>E</a:t>
            </a:r>
            <a:r>
              <a:rPr lang="en-US" dirty="0"/>
              <a:t>(</a:t>
            </a:r>
            <a:r>
              <a:rPr lang="en-US" i="1" dirty="0" err="1"/>
              <a:t>X</a:t>
            </a:r>
            <a:r>
              <a:rPr lang="en-US" i="1" baseline="-25000" dirty="0" err="1"/>
              <a:t>n</a:t>
            </a:r>
            <a:r>
              <a:rPr lang="en-US" dirty="0">
                <a:ea typeface="Cambria Math" panose="02040503050406030204" pitchFamily="18" charset="0"/>
              </a:rPr>
              <a:t>) = </a:t>
            </a:r>
            <a:r>
              <a:rPr lang="en-US" i="1" dirty="0">
                <a:ea typeface="Cambria Math" panose="02040503050406030204" pitchFamily="18" charset="0"/>
              </a:rPr>
              <a:t>n</a:t>
            </a:r>
            <a:r>
              <a:rPr lang="en-US" dirty="0">
                <a:ea typeface="Cambria Math" panose="02040503050406030204" pitchFamily="18" charset="0"/>
              </a:rPr>
              <a:t> </a:t>
            </a:r>
            <a:r>
              <a:rPr lang="en-US" dirty="0">
                <a:latin typeface="Cambria Math" panose="02040503050406030204"/>
                <a:ea typeface="Cambria Math" panose="02040503050406030204"/>
              </a:rPr>
              <a:t>∙ 1/</a:t>
            </a:r>
            <a:r>
              <a:rPr lang="en-US" i="1" dirty="0">
                <a:ea typeface="Cambria Math" panose="02040503050406030204"/>
              </a:rPr>
              <a:t>n</a:t>
            </a:r>
            <a:r>
              <a:rPr lang="en-US" dirty="0">
                <a:latin typeface="Cambria Math" panose="02040503050406030204"/>
                <a:ea typeface="Cambria Math" panose="02040503050406030204"/>
              </a:rPr>
              <a:t> – 1.</a:t>
            </a:r>
            <a:endParaRPr lang="en-US" dirty="0">
              <a:latin typeface="Cambria Math" panose="02040503050406030204"/>
              <a:ea typeface="Cambria Math" panose="02040503050406030204"/>
            </a:endParaRPr>
          </a:p>
          <a:p>
            <a:pPr lvl="1">
              <a:buNone/>
            </a:pPr>
            <a:endParaRPr lang="en-US" dirty="0"/>
          </a:p>
          <a:p>
            <a:pPr>
              <a:buNone/>
            </a:pPr>
            <a:r>
              <a:rPr lang="en-US" dirty="0"/>
              <a:t>     Consequently, the average number of people who receive the correct hat is exactly </a:t>
            </a:r>
            <a:r>
              <a:rPr lang="en-US" dirty="0">
                <a:latin typeface="Cambria Math" panose="02040503050406030204" pitchFamily="18" charset="0"/>
                <a:ea typeface="Cambria Math" panose="02040503050406030204" pitchFamily="18" charset="0"/>
              </a:rPr>
              <a:t>1</a:t>
            </a:r>
            <a:r>
              <a:rPr lang="en-US" dirty="0"/>
              <a:t>. ( Surprisingly, this answer remains the same no matter how many people have checked their hats!)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a:t>      Expected Number of Inversions in a Permutation</a:t>
            </a:r>
            <a:r>
              <a:rPr lang="en-US" dirty="0"/>
              <a:t>: The ordered pair (</a:t>
            </a:r>
            <a:r>
              <a:rPr lang="en-US" i="1" dirty="0" err="1"/>
              <a:t>i</a:t>
            </a:r>
            <a:r>
              <a:rPr lang="en-US" dirty="0" err="1"/>
              <a:t>,</a:t>
            </a:r>
            <a:r>
              <a:rPr lang="en-US" i="1" dirty="0" err="1"/>
              <a:t>j</a:t>
            </a:r>
            <a:r>
              <a:rPr lang="en-US" dirty="0"/>
              <a:t>) is an </a:t>
            </a:r>
            <a:r>
              <a:rPr lang="en-US" i="1" dirty="0"/>
              <a:t>inversion</a:t>
            </a:r>
            <a:r>
              <a:rPr lang="en-US" dirty="0"/>
              <a:t> in a permutation of the first </a:t>
            </a:r>
            <a:r>
              <a:rPr lang="en-US" i="1" dirty="0"/>
              <a:t>n</a:t>
            </a:r>
            <a:r>
              <a:rPr lang="en-US" dirty="0"/>
              <a:t> positive integers if  </a:t>
            </a:r>
            <a:r>
              <a:rPr lang="en-US" i="1" dirty="0" err="1"/>
              <a:t>i</a:t>
            </a:r>
            <a:r>
              <a:rPr lang="en-US" dirty="0"/>
              <a:t> &lt; </a:t>
            </a:r>
            <a:r>
              <a:rPr lang="en-US" i="1" dirty="0"/>
              <a:t>j</a:t>
            </a:r>
            <a:r>
              <a:rPr lang="en-US" dirty="0"/>
              <a:t>, but </a:t>
            </a:r>
            <a:r>
              <a:rPr lang="en-US" i="1" dirty="0"/>
              <a:t>j</a:t>
            </a:r>
            <a:r>
              <a:rPr lang="en-US" dirty="0"/>
              <a:t> precedes </a:t>
            </a:r>
            <a:r>
              <a:rPr lang="en-US" i="1" dirty="0"/>
              <a:t>i </a:t>
            </a:r>
            <a:r>
              <a:rPr lang="en-US" dirty="0"/>
              <a:t>in the permutation. </a:t>
            </a:r>
            <a:endParaRPr lang="en-US" dirty="0"/>
          </a:p>
          <a:p>
            <a:pPr>
              <a:buNone/>
            </a:pPr>
            <a:r>
              <a:rPr lang="en-US" dirty="0"/>
              <a:t>     </a:t>
            </a:r>
            <a:r>
              <a:rPr lang="en-US" i="1" dirty="0"/>
              <a:t> Example</a:t>
            </a:r>
            <a:r>
              <a:rPr lang="en-US" dirty="0"/>
              <a:t>: There are six inversions in the permutation of </a:t>
            </a:r>
            <a:r>
              <a:rPr lang="en-US" dirty="0">
                <a:latin typeface="Cambria Math" panose="02040503050406030204" pitchFamily="18" charset="0"/>
                <a:ea typeface="Cambria Math" panose="02040503050406030204" pitchFamily="18" charset="0"/>
              </a:rPr>
              <a:t>3,5, 1, 4, 2</a:t>
            </a:r>
            <a:endParaRPr lang="en-US" dirty="0"/>
          </a:p>
          <a:p>
            <a:pPr>
              <a:buNone/>
            </a:pPr>
            <a:r>
              <a:rPr lang="en-US" dirty="0"/>
              <a:t>                                     (</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pitchFamily="18" charset="0"/>
                <a:ea typeface="Cambria Math" panose="02040503050406030204" pitchFamily="18" charset="0"/>
              </a:rPr>
              <a:t>3</a:t>
            </a:r>
            <a:r>
              <a:rPr lang="en-US" dirty="0"/>
              <a:t>), (</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pitchFamily="18" charset="0"/>
                <a:ea typeface="Cambria Math" panose="02040503050406030204" pitchFamily="18" charset="0"/>
              </a:rPr>
              <a:t>5</a:t>
            </a:r>
            <a:r>
              <a:rPr lang="en-US" dirty="0"/>
              <a:t>), (</a:t>
            </a:r>
            <a:r>
              <a:rPr lang="en-US" dirty="0">
                <a:latin typeface="Cambria Math" panose="02040503050406030204" pitchFamily="18" charset="0"/>
                <a:ea typeface="Cambria Math" panose="02040503050406030204" pitchFamily="18" charset="0"/>
              </a:rPr>
              <a:t>2</a:t>
            </a:r>
            <a:r>
              <a:rPr lang="en-US" dirty="0"/>
              <a:t>, </a:t>
            </a:r>
            <a:r>
              <a:rPr lang="en-US" dirty="0">
                <a:latin typeface="Cambria Math" panose="02040503050406030204" pitchFamily="18" charset="0"/>
                <a:ea typeface="Cambria Math" panose="02040503050406030204" pitchFamily="18" charset="0"/>
              </a:rPr>
              <a:t>3</a:t>
            </a:r>
            <a:r>
              <a:rPr lang="en-US" dirty="0"/>
              <a:t>), (</a:t>
            </a:r>
            <a:r>
              <a:rPr lang="en-US" dirty="0">
                <a:latin typeface="Cambria Math" panose="02040503050406030204" pitchFamily="18" charset="0"/>
                <a:ea typeface="Cambria Math" panose="02040503050406030204" pitchFamily="18" charset="0"/>
              </a:rPr>
              <a:t>2</a:t>
            </a:r>
            <a:r>
              <a:rPr lang="en-US" dirty="0"/>
              <a:t>, </a:t>
            </a:r>
            <a:r>
              <a:rPr lang="en-US" dirty="0">
                <a:latin typeface="Cambria Math" panose="02040503050406030204" pitchFamily="18" charset="0"/>
                <a:ea typeface="Cambria Math" panose="02040503050406030204" pitchFamily="18" charset="0"/>
              </a:rPr>
              <a:t>4</a:t>
            </a:r>
            <a:r>
              <a:rPr lang="en-US" dirty="0"/>
              <a:t>), (</a:t>
            </a:r>
            <a:r>
              <a:rPr lang="en-US" dirty="0">
                <a:latin typeface="Cambria Math" panose="02040503050406030204" pitchFamily="18" charset="0"/>
                <a:ea typeface="Cambria Math" panose="02040503050406030204" pitchFamily="18" charset="0"/>
              </a:rPr>
              <a:t>2</a:t>
            </a:r>
            <a:r>
              <a:rPr lang="en-US" dirty="0"/>
              <a:t>, </a:t>
            </a:r>
            <a:r>
              <a:rPr lang="en-US" dirty="0">
                <a:latin typeface="Cambria Math" panose="02040503050406030204" pitchFamily="18" charset="0"/>
                <a:ea typeface="Cambria Math" panose="02040503050406030204" pitchFamily="18" charset="0"/>
              </a:rPr>
              <a:t>5</a:t>
            </a:r>
            <a:r>
              <a:rPr lang="en-US" dirty="0"/>
              <a:t>), (</a:t>
            </a:r>
            <a:r>
              <a:rPr lang="en-US" dirty="0">
                <a:latin typeface="Cambria Math" panose="02040503050406030204" pitchFamily="18" charset="0"/>
                <a:ea typeface="Cambria Math" panose="02040503050406030204" pitchFamily="18" charset="0"/>
              </a:rPr>
              <a:t>4</a:t>
            </a:r>
            <a:r>
              <a:rPr lang="en-US" dirty="0"/>
              <a:t>, </a:t>
            </a:r>
            <a:r>
              <a:rPr lang="en-US" dirty="0">
                <a:latin typeface="Cambria Math" panose="02040503050406030204" pitchFamily="18" charset="0"/>
                <a:ea typeface="Cambria Math" panose="02040503050406030204" pitchFamily="18" charset="0"/>
              </a:rPr>
              <a:t>5</a:t>
            </a:r>
            <a:r>
              <a:rPr lang="en-US" dirty="0"/>
              <a:t>).</a:t>
            </a:r>
            <a:endParaRPr lang="en-US" dirty="0"/>
          </a:p>
          <a:p>
            <a:pPr>
              <a:buNone/>
            </a:pPr>
            <a:r>
              <a:rPr lang="en-US" dirty="0"/>
              <a:t>      Find the average number of inversions in a random permutation of the first </a:t>
            </a:r>
            <a:r>
              <a:rPr lang="en-US" i="1" dirty="0"/>
              <a:t>n</a:t>
            </a:r>
            <a:r>
              <a:rPr lang="en-US" dirty="0"/>
              <a:t> integers.</a:t>
            </a:r>
            <a:endParaRPr lang="en-US" dirty="0"/>
          </a:p>
          <a:p>
            <a:pPr>
              <a:buNone/>
            </a:pPr>
            <a:endParaRPr lang="en-US" dirty="0"/>
          </a:p>
          <a:p>
            <a:pPr>
              <a:buNone/>
            </a:pPr>
            <a:r>
              <a:rPr lang="en-US" dirty="0"/>
              <a:t>      </a:t>
            </a:r>
            <a:r>
              <a:rPr lang="en-US" b="1" dirty="0"/>
              <a:t>Solution</a:t>
            </a:r>
            <a:r>
              <a:rPr lang="en-US" dirty="0"/>
              <a:t>:  Let </a:t>
            </a:r>
            <a:r>
              <a:rPr lang="en-US" i="1" dirty="0" err="1"/>
              <a:t>I</a:t>
            </a:r>
            <a:r>
              <a:rPr lang="en-US" i="1" baseline="-25000" dirty="0" err="1"/>
              <a:t>i</a:t>
            </a:r>
            <a:r>
              <a:rPr lang="en-US" baseline="-25000" dirty="0" err="1"/>
              <a:t>,</a:t>
            </a:r>
            <a:r>
              <a:rPr lang="en-US" i="1" baseline="-25000" dirty="0" err="1"/>
              <a:t>j</a:t>
            </a:r>
            <a:r>
              <a:rPr lang="en-US" dirty="0"/>
              <a:t> be the random variable on the set of all permutations of the first n positive integers with </a:t>
            </a:r>
            <a:r>
              <a:rPr lang="en-US" i="1" dirty="0" err="1"/>
              <a:t>I</a:t>
            </a:r>
            <a:r>
              <a:rPr lang="en-US" i="1" baseline="-25000" dirty="0" err="1"/>
              <a:t>i</a:t>
            </a:r>
            <a:r>
              <a:rPr lang="en-US" baseline="-25000" dirty="0" err="1"/>
              <a:t>,</a:t>
            </a:r>
            <a:r>
              <a:rPr lang="en-US" i="1" baseline="-25000" dirty="0" err="1"/>
              <a:t>j</a:t>
            </a:r>
            <a:r>
              <a:rPr lang="en-US" dirty="0"/>
              <a:t> = </a:t>
            </a:r>
            <a:r>
              <a:rPr lang="en-US" dirty="0">
                <a:latin typeface="Cambria Math" panose="02040503050406030204" pitchFamily="18" charset="0"/>
                <a:ea typeface="Cambria Math" panose="02040503050406030204" pitchFamily="18" charset="0"/>
              </a:rPr>
              <a:t>1</a:t>
            </a:r>
            <a:r>
              <a:rPr lang="en-US" dirty="0"/>
              <a:t> if (</a:t>
            </a:r>
            <a:r>
              <a:rPr lang="en-US" i="1" dirty="0" err="1"/>
              <a:t>i</a:t>
            </a:r>
            <a:r>
              <a:rPr lang="en-US" dirty="0" err="1"/>
              <a:t>,</a:t>
            </a:r>
            <a:r>
              <a:rPr lang="en-US" i="1" dirty="0" err="1"/>
              <a:t>j</a:t>
            </a:r>
            <a:r>
              <a:rPr lang="en-US" dirty="0"/>
              <a:t>) is an inversion of the permutation and </a:t>
            </a:r>
            <a:r>
              <a:rPr lang="en-US" i="1" dirty="0" err="1"/>
              <a:t>I</a:t>
            </a:r>
            <a:r>
              <a:rPr lang="en-US" i="1" baseline="-25000" dirty="0" err="1"/>
              <a:t>i</a:t>
            </a:r>
            <a:r>
              <a:rPr lang="en-US" baseline="-25000" dirty="0" err="1"/>
              <a:t>,</a:t>
            </a:r>
            <a:r>
              <a:rPr lang="en-US" i="1" baseline="-25000" dirty="0" err="1"/>
              <a:t>j</a:t>
            </a:r>
            <a:r>
              <a:rPr lang="en-US" dirty="0"/>
              <a:t> = </a:t>
            </a:r>
            <a:r>
              <a:rPr lang="en-US" dirty="0">
                <a:latin typeface="Cambria Math" panose="02040503050406030204" pitchFamily="18" charset="0"/>
                <a:ea typeface="Cambria Math" panose="02040503050406030204" pitchFamily="18" charset="0"/>
              </a:rPr>
              <a:t>0</a:t>
            </a:r>
            <a:r>
              <a:rPr lang="en-US" dirty="0"/>
              <a:t> otherwise. If X is the random variable equal to the number of inversions in the permutation, then</a:t>
            </a:r>
            <a:endParaRPr lang="en-US" i="1" baseline="-25000" dirty="0"/>
          </a:p>
          <a:p>
            <a:pPr>
              <a:buNone/>
            </a:pPr>
            <a:r>
              <a:rPr lang="en-US" b="1" dirty="0"/>
              <a:t> </a:t>
            </a:r>
            <a:endParaRPr lang="en-US" dirty="0"/>
          </a:p>
          <a:p>
            <a:pPr lvl="1">
              <a:buNone/>
            </a:pPr>
            <a:r>
              <a:rPr lang="en-US" dirty="0"/>
              <a:t>     </a:t>
            </a:r>
            <a:endParaRPr lang="en-US" dirty="0"/>
          </a:p>
          <a:p>
            <a:pPr lvl="1"/>
            <a:r>
              <a:rPr lang="en-US" dirty="0"/>
              <a:t>Since it is equally likely for </a:t>
            </a:r>
            <a:r>
              <a:rPr lang="en-US" i="1" dirty="0" err="1"/>
              <a:t>i</a:t>
            </a:r>
            <a:r>
              <a:rPr lang="en-US" dirty="0"/>
              <a:t> to precede j in a randomly chosen permutation as it is for </a:t>
            </a:r>
            <a:r>
              <a:rPr lang="en-US" i="1" dirty="0"/>
              <a:t>j </a:t>
            </a:r>
            <a:r>
              <a:rPr lang="en-US" dirty="0"/>
              <a:t>to precede </a:t>
            </a:r>
            <a:r>
              <a:rPr lang="en-US" i="1" dirty="0" err="1"/>
              <a:t>i</a:t>
            </a:r>
            <a:r>
              <a:rPr lang="en-US" dirty="0"/>
              <a:t>, we have:  </a:t>
            </a:r>
            <a:r>
              <a:rPr lang="en-US" i="1" dirty="0"/>
              <a:t>E</a:t>
            </a:r>
            <a:r>
              <a:rPr lang="en-US" dirty="0"/>
              <a:t>(</a:t>
            </a:r>
            <a:r>
              <a:rPr lang="en-US" i="1" dirty="0" err="1"/>
              <a:t>I</a:t>
            </a:r>
            <a:r>
              <a:rPr lang="en-US" i="1" baseline="-25000" dirty="0" err="1"/>
              <a:t>i,j</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1</a:t>
            </a:r>
            <a:r>
              <a:rPr lang="en-US" dirty="0">
                <a:latin typeface="Cambria Math" panose="02040503050406030204"/>
                <a:ea typeface="Cambria Math" panose="02040503050406030204"/>
              </a:rPr>
              <a:t> ∙p(</a:t>
            </a:r>
            <a:r>
              <a:rPr lang="en-US" i="1" dirty="0"/>
              <a:t>I</a:t>
            </a:r>
            <a:r>
              <a:rPr lang="en-US" i="1" baseline="-25000" dirty="0"/>
              <a:t>i ,j </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0</a:t>
            </a:r>
            <a:r>
              <a:rPr lang="en-US" dirty="0">
                <a:latin typeface="Cambria Math" panose="02040503050406030204"/>
                <a:ea typeface="Cambria Math" panose="02040503050406030204"/>
              </a:rPr>
              <a:t> ∙p(</a:t>
            </a:r>
            <a:r>
              <a:rPr lang="en-US" i="1" dirty="0" err="1"/>
              <a:t>I</a:t>
            </a:r>
            <a:r>
              <a:rPr lang="en-US" i="1" baseline="-25000" dirty="0" err="1"/>
              <a:t>i,j</a:t>
            </a:r>
            <a:r>
              <a:rPr lang="en-US" i="1" baseline="-25000" dirty="0"/>
              <a:t> </a:t>
            </a:r>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0</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1</a:t>
            </a:r>
            <a:r>
              <a:rPr lang="en-US" dirty="0">
                <a:latin typeface="Cambria Math" panose="02040503050406030204"/>
                <a:ea typeface="Cambria Math" panose="02040503050406030204"/>
              </a:rPr>
              <a:t> ∙ 1/2</a:t>
            </a:r>
            <a:r>
              <a:rPr lang="en-US" dirty="0">
                <a:ea typeface="Cambria Math" panose="02040503050406030204" pitchFamily="18" charset="0"/>
              </a:rPr>
              <a:t> + </a:t>
            </a:r>
            <a:r>
              <a:rPr lang="en-US" dirty="0">
                <a:latin typeface="Cambria Math" panose="02040503050406030204" pitchFamily="18" charset="0"/>
                <a:ea typeface="Cambria Math" panose="02040503050406030204" pitchFamily="18" charset="0"/>
              </a:rPr>
              <a:t>0</a:t>
            </a:r>
            <a:r>
              <a:rPr lang="en-US" dirty="0">
                <a:ea typeface="Cambria Math" panose="02040503050406030204" pitchFamily="18" charset="0"/>
              </a:rPr>
              <a:t> =</a:t>
            </a:r>
            <a:r>
              <a:rPr lang="en-US" dirty="0">
                <a:latin typeface="Cambria Math" panose="02040503050406030204"/>
                <a:ea typeface="Cambria Math" panose="02040503050406030204"/>
              </a:rPr>
              <a:t> ½,</a:t>
            </a:r>
            <a:r>
              <a:rPr lang="en-US" dirty="0">
                <a:ea typeface="Cambria Math" panose="02040503050406030204" pitchFamily="18" charset="0"/>
              </a:rPr>
              <a:t> </a:t>
            </a:r>
            <a:r>
              <a:rPr lang="en-US" dirty="0"/>
              <a:t>for all (</a:t>
            </a:r>
            <a:r>
              <a:rPr lang="en-US" i="1" dirty="0" err="1"/>
              <a:t>i</a:t>
            </a:r>
            <a:r>
              <a:rPr lang="en-US" dirty="0" err="1"/>
              <a:t>,</a:t>
            </a:r>
            <a:r>
              <a:rPr lang="en-US" i="1" dirty="0" err="1"/>
              <a:t>j</a:t>
            </a:r>
            <a:r>
              <a:rPr lang="en-US" dirty="0"/>
              <a:t>) </a:t>
            </a:r>
            <a:r>
              <a:rPr lang="en-US" i="1" dirty="0">
                <a:ea typeface="Cambria Math" panose="02040503050406030204"/>
              </a:rPr>
              <a:t>.</a:t>
            </a:r>
            <a:endParaRPr lang="en-US" dirty="0"/>
          </a:p>
          <a:p>
            <a:pPr lvl="1">
              <a:buNone/>
            </a:pPr>
            <a:r>
              <a:rPr lang="en-US" dirty="0"/>
              <a:t>     </a:t>
            </a:r>
            <a:endParaRPr lang="en-US" i="1" dirty="0">
              <a:ea typeface="Cambria Math" panose="02040503050406030204"/>
            </a:endParaRPr>
          </a:p>
          <a:p>
            <a:pPr lvl="1"/>
            <a:r>
              <a:rPr lang="en-US" dirty="0"/>
              <a:t>Because there are           pairs </a:t>
            </a:r>
            <a:r>
              <a:rPr lang="en-US" i="1" dirty="0"/>
              <a:t>i </a:t>
            </a:r>
            <a:r>
              <a:rPr lang="en-US" dirty="0"/>
              <a:t>and</a:t>
            </a:r>
            <a:r>
              <a:rPr lang="en-US" i="1" dirty="0"/>
              <a:t> j </a:t>
            </a:r>
            <a:r>
              <a:rPr lang="en-US" dirty="0"/>
              <a:t>with </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a:ea typeface="Cambria Math" panose="02040503050406030204"/>
              </a:rPr>
              <a:t>≤</a:t>
            </a:r>
            <a:r>
              <a:rPr lang="en-US" dirty="0"/>
              <a:t>  </a:t>
            </a:r>
            <a:r>
              <a:rPr lang="en-US" i="1" dirty="0" err="1"/>
              <a:t>i</a:t>
            </a:r>
            <a:r>
              <a:rPr lang="en-US" i="1" dirty="0"/>
              <a:t>  &lt; j </a:t>
            </a:r>
            <a:r>
              <a:rPr lang="en-US" dirty="0">
                <a:latin typeface="Cambria Math" panose="02040503050406030204"/>
                <a:ea typeface="Cambria Math" panose="02040503050406030204"/>
              </a:rPr>
              <a:t>≤</a:t>
            </a:r>
            <a:r>
              <a:rPr lang="en-US" i="1" dirty="0"/>
              <a:t> n</a:t>
            </a:r>
            <a:r>
              <a:rPr lang="en-US" dirty="0"/>
              <a:t>, by the linearity of expectations (Theorem 3), we have:</a:t>
            </a:r>
            <a:endParaRPr lang="en-US" i="1" dirty="0"/>
          </a:p>
          <a:p>
            <a:pPr lvl="1">
              <a:buNone/>
            </a:pPr>
            <a:r>
              <a:rPr lang="en-US" dirty="0"/>
              <a:t>               </a:t>
            </a:r>
            <a:endParaRPr lang="en-US" i="1" dirty="0">
              <a:ea typeface="Cambria Math" panose="02040503050406030204"/>
            </a:endParaRPr>
          </a:p>
          <a:p>
            <a:pPr lvl="1"/>
            <a:endParaRPr lang="en-US" dirty="0"/>
          </a:p>
          <a:p>
            <a:pPr lvl="1"/>
            <a:endParaRPr lang="en-US" dirty="0"/>
          </a:p>
          <a:p>
            <a:pPr>
              <a:buNone/>
            </a:pPr>
            <a:r>
              <a:rPr lang="en-US" dirty="0"/>
              <a:t>      Consequently,  it follows that there is an average of  </a:t>
            </a:r>
            <a:r>
              <a:rPr lang="en-US" i="1" dirty="0"/>
              <a:t>n</a:t>
            </a:r>
            <a:r>
              <a:rPr lang="en-US" dirty="0"/>
              <a:t>(</a:t>
            </a:r>
            <a:r>
              <a:rPr lang="en-US" i="1" dirty="0"/>
              <a:t>n</a:t>
            </a:r>
            <a:r>
              <a:rPr lang="en-US" dirty="0"/>
              <a:t>  </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4</a:t>
            </a:r>
            <a:r>
              <a:rPr lang="en-US" dirty="0"/>
              <a:t> inversions in a random permutation of the first </a:t>
            </a:r>
            <a:r>
              <a:rPr lang="en-US" i="1" dirty="0"/>
              <a:t>n</a:t>
            </a:r>
            <a:r>
              <a:rPr lang="en-US" dirty="0"/>
              <a:t> positive integers.</a:t>
            </a:r>
            <a:endParaRPr lang="en-US" dirty="0"/>
          </a:p>
        </p:txBody>
      </p:sp>
      <p:pic>
        <p:nvPicPr>
          <p:cNvPr id="5" name="Picture 4" descr="addin_tmp.png"/>
          <p:cNvPicPr>
            <a:picLocks noChangeAspect="1"/>
          </p:cNvPicPr>
          <p:nvPr>
            <p:custDataLst>
              <p:tags r:id="rId1"/>
            </p:custDataLst>
          </p:nvPr>
        </p:nvPicPr>
        <p:blipFill>
          <a:blip r:embed="rId2" cstate="print"/>
          <a:stretch>
            <a:fillRect/>
          </a:stretch>
        </p:blipFill>
        <p:spPr>
          <a:xfrm>
            <a:off x="7848600" y="3581400"/>
            <a:ext cx="1403033" cy="435769"/>
          </a:xfrm>
          <a:prstGeom prst="rect">
            <a:avLst/>
          </a:prstGeom>
        </p:spPr>
      </p:pic>
      <p:pic>
        <p:nvPicPr>
          <p:cNvPr id="11" name="Picture 10" descr="addin_tmp.png"/>
          <p:cNvPicPr>
            <a:picLocks noChangeAspect="1"/>
          </p:cNvPicPr>
          <p:nvPr>
            <p:custDataLst>
              <p:tags r:id="rId3"/>
            </p:custDataLst>
          </p:nvPr>
        </p:nvPicPr>
        <p:blipFill>
          <a:blip r:embed="rId4" cstate="print"/>
          <a:stretch>
            <a:fillRect/>
          </a:stretch>
        </p:blipFill>
        <p:spPr>
          <a:xfrm>
            <a:off x="4724401" y="5029200"/>
            <a:ext cx="4127659" cy="530066"/>
          </a:xfrm>
          <a:prstGeom prst="rect">
            <a:avLst/>
          </a:prstGeom>
        </p:spPr>
      </p:pic>
      <p:pic>
        <p:nvPicPr>
          <p:cNvPr id="10" name="Picture 9" descr="addin_tmp.png"/>
          <p:cNvPicPr>
            <a:picLocks noChangeAspect="1"/>
          </p:cNvPicPr>
          <p:nvPr>
            <p:custDataLst>
              <p:tags r:id="rId5"/>
            </p:custDataLst>
          </p:nvPr>
        </p:nvPicPr>
        <p:blipFill>
          <a:blip r:embed="rId6" cstate="print"/>
          <a:stretch>
            <a:fillRect/>
          </a:stretch>
        </p:blipFill>
        <p:spPr>
          <a:xfrm>
            <a:off x="4038600" y="4648200"/>
            <a:ext cx="268986" cy="2438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Computational Complexity</a:t>
            </a:r>
            <a:endParaRPr lang="en-US" dirty="0"/>
          </a:p>
        </p:txBody>
      </p:sp>
      <p:sp>
        <p:nvSpPr>
          <p:cNvPr id="3" name="Content Placeholder 2"/>
          <p:cNvSpPr>
            <a:spLocks noGrp="1"/>
          </p:cNvSpPr>
          <p:nvPr>
            <p:ph idx="1"/>
          </p:nvPr>
        </p:nvSpPr>
        <p:spPr/>
        <p:txBody>
          <a:bodyPr>
            <a:normAutofit/>
          </a:bodyPr>
          <a:lstStyle/>
          <a:p>
            <a:pPr>
              <a:spcBef>
                <a:spcPts val="0"/>
              </a:spcBef>
              <a:buNone/>
            </a:pPr>
            <a:r>
              <a:rPr lang="en-US" dirty="0"/>
              <a:t>The average-case computational complexity</a:t>
            </a:r>
            <a:endParaRPr lang="en-US" dirty="0"/>
          </a:p>
          <a:p>
            <a:pPr>
              <a:spcBef>
                <a:spcPts val="0"/>
              </a:spcBef>
              <a:buNone/>
            </a:pPr>
            <a:r>
              <a:rPr lang="en-US" dirty="0"/>
              <a:t>of an algorithm can be found by computing the </a:t>
            </a:r>
            <a:endParaRPr lang="en-US" dirty="0"/>
          </a:p>
          <a:p>
            <a:pPr>
              <a:spcBef>
                <a:spcPts val="0"/>
              </a:spcBef>
              <a:buNone/>
            </a:pPr>
            <a:r>
              <a:rPr lang="en-US" dirty="0"/>
              <a:t>expected value of a random variable.</a:t>
            </a:r>
            <a:endParaRPr lang="en-US" dirty="0"/>
          </a:p>
          <a:p>
            <a:r>
              <a:rPr lang="en-US" dirty="0"/>
              <a:t>Let the sample space of an experiment be the set of possible inputs </a:t>
            </a:r>
            <a:r>
              <a:rPr lang="en-US" i="1" dirty="0" err="1"/>
              <a:t>a</a:t>
            </a:r>
            <a:r>
              <a:rPr lang="en-US" i="1" baseline="-25000" dirty="0" err="1"/>
              <a:t>j</a:t>
            </a:r>
            <a:r>
              <a:rPr lang="en-US" i="1" dirty="0"/>
              <a:t>, j = </a:t>
            </a:r>
            <a:r>
              <a:rPr lang="en-US" dirty="0">
                <a:latin typeface="Cambria Math" panose="02040503050406030204" pitchFamily="18" charset="0"/>
                <a:ea typeface="Cambria Math" panose="02040503050406030204" pitchFamily="18" charset="0"/>
              </a:rPr>
              <a:t>1</a:t>
            </a:r>
            <a:r>
              <a:rPr lang="en-US" i="1" dirty="0"/>
              <a:t>, </a:t>
            </a:r>
            <a:r>
              <a:rPr lang="en-US" dirty="0">
                <a:latin typeface="Cambria Math" panose="02040503050406030204" pitchFamily="18" charset="0"/>
                <a:ea typeface="Cambria Math" panose="02040503050406030204" pitchFamily="18" charset="0"/>
              </a:rPr>
              <a:t>2</a:t>
            </a:r>
            <a:r>
              <a:rPr lang="en-US" i="1" dirty="0"/>
              <a:t>, …,n, </a:t>
            </a:r>
            <a:r>
              <a:rPr lang="en-US" dirty="0"/>
              <a:t>and let the random variable </a:t>
            </a:r>
            <a:r>
              <a:rPr lang="en-US" i="1" dirty="0"/>
              <a:t>X</a:t>
            </a:r>
            <a:r>
              <a:rPr lang="en-US" dirty="0"/>
              <a:t> be the assignment to </a:t>
            </a:r>
            <a:r>
              <a:rPr lang="en-US" i="1" dirty="0" err="1"/>
              <a:t>a</a:t>
            </a:r>
            <a:r>
              <a:rPr lang="en-US" i="1" baseline="-25000" dirty="0" err="1"/>
              <a:t>j</a:t>
            </a:r>
            <a:r>
              <a:rPr lang="en-US" dirty="0"/>
              <a:t> of the number of operations used by the algorithm when given </a:t>
            </a:r>
            <a:r>
              <a:rPr lang="en-US" i="1" dirty="0" err="1"/>
              <a:t>a</a:t>
            </a:r>
            <a:r>
              <a:rPr lang="en-US" i="1" baseline="-25000" dirty="0" err="1"/>
              <a:t>j</a:t>
            </a:r>
            <a:r>
              <a:rPr lang="en-US" baseline="-25000" dirty="0"/>
              <a:t> </a:t>
            </a:r>
            <a:r>
              <a:rPr lang="en-US" dirty="0"/>
              <a:t>as input.</a:t>
            </a:r>
            <a:endParaRPr lang="en-US" dirty="0"/>
          </a:p>
          <a:p>
            <a:r>
              <a:rPr lang="en-US" dirty="0"/>
              <a:t>Assign a probability </a:t>
            </a:r>
            <a:r>
              <a:rPr lang="en-US" i="1" dirty="0"/>
              <a:t>p</a:t>
            </a:r>
            <a:r>
              <a:rPr lang="en-US" dirty="0"/>
              <a:t>(</a:t>
            </a:r>
            <a:r>
              <a:rPr lang="en-US" i="1" dirty="0" err="1"/>
              <a:t>a</a:t>
            </a:r>
            <a:r>
              <a:rPr lang="en-US" i="1" baseline="-25000" dirty="0" err="1"/>
              <a:t>j</a:t>
            </a:r>
            <a:r>
              <a:rPr lang="en-US" dirty="0"/>
              <a:t>) to each possible input value  </a:t>
            </a:r>
            <a:r>
              <a:rPr lang="en-US" i="1" dirty="0" err="1"/>
              <a:t>a</a:t>
            </a:r>
            <a:r>
              <a:rPr lang="en-US" i="1" baseline="-25000" dirty="0" err="1"/>
              <a:t>j</a:t>
            </a:r>
            <a:r>
              <a:rPr lang="en-US" dirty="0"/>
              <a:t>.</a:t>
            </a:r>
            <a:endParaRPr lang="en-US" dirty="0"/>
          </a:p>
          <a:p>
            <a:r>
              <a:rPr lang="en-US" dirty="0"/>
              <a:t>The expected value of </a:t>
            </a:r>
            <a:r>
              <a:rPr lang="en-US" i="1" dirty="0"/>
              <a:t>X</a:t>
            </a:r>
            <a:r>
              <a:rPr lang="en-US" dirty="0"/>
              <a:t> is the average-case computational complexity of the algorithm.</a:t>
            </a:r>
            <a:endParaRPr lang="en-US" dirty="0"/>
          </a:p>
          <a:p>
            <a:pPr>
              <a:buNone/>
            </a:pPr>
            <a:r>
              <a:rPr lang="en-US" dirty="0"/>
              <a:t> </a:t>
            </a:r>
            <a:endParaRPr lang="en-US" i="1" dirty="0">
              <a:latin typeface="Cambria Math" panose="02040503050406030204"/>
              <a:ea typeface="Cambria Math" panose="02040503050406030204"/>
            </a:endParaRPr>
          </a:p>
          <a:p>
            <a:pPr>
              <a:buNone/>
            </a:pPr>
            <a:endParaRPr lang="en-US"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6400800" y="5562600"/>
            <a:ext cx="2646045" cy="7296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Complexity of Linear Search</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a:t>What is the average-case complexity of linear search (described in Chapter </a:t>
            </a:r>
            <a:r>
              <a:rPr lang="en-US" dirty="0">
                <a:latin typeface="Cambria Math" panose="02040503050406030204" pitchFamily="18" charset="0"/>
                <a:ea typeface="Cambria Math" panose="02040503050406030204" pitchFamily="18" charset="0"/>
              </a:rPr>
              <a:t>3</a:t>
            </a:r>
            <a:r>
              <a:rPr lang="en-US" dirty="0"/>
              <a:t>) if the probability that </a:t>
            </a:r>
            <a:r>
              <a:rPr lang="en-US" i="1" dirty="0"/>
              <a:t>x</a:t>
            </a:r>
            <a:r>
              <a:rPr lang="en-US" dirty="0"/>
              <a:t> is in the list is </a:t>
            </a:r>
            <a:r>
              <a:rPr lang="en-US" i="1" dirty="0"/>
              <a:t>p</a:t>
            </a:r>
            <a:r>
              <a:rPr lang="en-US" dirty="0"/>
              <a:t> and it is equally likely that </a:t>
            </a:r>
            <a:r>
              <a:rPr lang="en-US" i="1" dirty="0"/>
              <a:t>x</a:t>
            </a:r>
            <a:r>
              <a:rPr lang="en-US" dirty="0"/>
              <a:t> is any of the </a:t>
            </a:r>
            <a:r>
              <a:rPr lang="en-US" i="1" dirty="0"/>
              <a:t>n </a:t>
            </a:r>
            <a:r>
              <a:rPr lang="en-US" dirty="0"/>
              <a:t>elements of the list? </a:t>
            </a: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4" name="Content Placeholder 2"/>
          <p:cNvSpPr txBox="1"/>
          <p:nvPr/>
        </p:nvSpPr>
        <p:spPr>
          <a:xfrm>
            <a:off x="2590800" y="3581400"/>
            <a:ext cx="73152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1</a:t>
            </a:r>
            <a:endPar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anose="02040503050406030204"/>
                <a:ea typeface="Cambria Math" panose="02040503050406030204"/>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1</a:t>
            </a:r>
            <a:endPar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panose="02040503050406030204"/>
                <a:ea typeface="Cambria Math" panose="02040503050406030204"/>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1" i="0" u="none" strike="noStrike" kern="1200" cap="none" spc="0" normalizeH="0" baseline="0" noProof="0" dirty="0">
                <a:ln>
                  <a:noFill/>
                </a:ln>
                <a:solidFill>
                  <a:schemeClr val="tx1"/>
                </a:solidFill>
                <a:effectLst/>
                <a:uLnTx/>
                <a:uFillTx/>
                <a:latin typeface="+mn-lt"/>
                <a:ea typeface="+mn-ea"/>
                <a:cs typeface="+mn-cs"/>
              </a:rPr>
              <a:t>           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0</a:t>
            </a:r>
            <a:endParaRPr kumimoji="0" lang="en-US" sz="26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7467600" y="6324600"/>
            <a:ext cx="1524000" cy="368300"/>
          </a:xfrm>
          <a:prstGeom prst="rect">
            <a:avLst/>
          </a:prstGeom>
          <a:noFill/>
        </p:spPr>
        <p:txBody>
          <a:bodyPr wrap="square" rtlCol="0">
            <a:spAutoFit/>
          </a:bodyPr>
          <a:lstStyle/>
          <a:p>
            <a:r>
              <a:rPr lang="en-US" i="1" dirty="0"/>
              <a:t>continued</a:t>
            </a:r>
            <a:r>
              <a:rPr lang="en-US" dirty="0"/>
              <a:t>  </a:t>
            </a:r>
            <a:r>
              <a:rPr lang="en-US" dirty="0">
                <a:latin typeface="Cambria Math" panose="02040503050406030204"/>
                <a:ea typeface="Cambria Math" panose="02040503050406030204"/>
              </a:rPr>
              <a:t>→</a:t>
            </a:r>
            <a:r>
              <a:rPr lang="en-US" dirty="0"/>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Complexity of Linear Search </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a:t>     Solution</a:t>
            </a:r>
            <a:r>
              <a:rPr lang="en-US" dirty="0"/>
              <a:t>: There are </a:t>
            </a:r>
            <a:r>
              <a:rPr lang="en-US" i="1" dirty="0"/>
              <a:t>n</a:t>
            </a:r>
            <a:r>
              <a:rPr lang="en-US" dirty="0"/>
              <a:t> + </a:t>
            </a:r>
            <a:r>
              <a:rPr lang="en-US" dirty="0">
                <a:latin typeface="Cambria Math" panose="02040503050406030204" pitchFamily="18" charset="0"/>
                <a:ea typeface="Cambria Math" panose="02040503050406030204" pitchFamily="18" charset="0"/>
              </a:rPr>
              <a:t>1</a:t>
            </a:r>
            <a:r>
              <a:rPr lang="en-US" dirty="0"/>
              <a:t> possible types of input: one type for each of the </a:t>
            </a:r>
            <a:r>
              <a:rPr lang="en-US" i="1" dirty="0"/>
              <a:t>n</a:t>
            </a:r>
            <a:r>
              <a:rPr lang="en-US" dirty="0"/>
              <a:t> numbers on the list and one additional type for the numbers not on the list.</a:t>
            </a:r>
            <a:endParaRPr lang="en-US" dirty="0"/>
          </a:p>
          <a:p>
            <a:pPr>
              <a:buNone/>
            </a:pPr>
            <a:r>
              <a:rPr lang="en-US" dirty="0"/>
              <a:t>     Recall that: </a:t>
            </a:r>
            <a:endParaRPr lang="en-US" dirty="0"/>
          </a:p>
          <a:p>
            <a:pPr lvl="1"/>
            <a:r>
              <a:rPr lang="en-US" dirty="0">
                <a:latin typeface="Cambria Math" panose="02040503050406030204" pitchFamily="18" charset="0"/>
                <a:ea typeface="Cambria Math" panose="02040503050406030204" pitchFamily="18" charset="0"/>
              </a:rPr>
              <a:t>2</a:t>
            </a:r>
            <a:r>
              <a:rPr lang="en-US" i="1" dirty="0"/>
              <a:t>i + </a:t>
            </a:r>
            <a:r>
              <a:rPr lang="en-US" dirty="0">
                <a:latin typeface="Cambria Math" panose="02040503050406030204" pitchFamily="18" charset="0"/>
                <a:ea typeface="Cambria Math" panose="02040503050406030204" pitchFamily="18" charset="0"/>
              </a:rPr>
              <a:t>1</a:t>
            </a:r>
            <a:r>
              <a:rPr lang="en-US" i="1" dirty="0"/>
              <a:t> </a:t>
            </a:r>
            <a:r>
              <a:rPr lang="en-US" dirty="0"/>
              <a:t>comparisons are needed if </a:t>
            </a:r>
            <a:r>
              <a:rPr lang="en-US" i="1" dirty="0"/>
              <a:t>x</a:t>
            </a:r>
            <a:r>
              <a:rPr lang="en-US" dirty="0"/>
              <a:t> equals the </a:t>
            </a:r>
            <a:r>
              <a:rPr lang="en-US" i="1" dirty="0" err="1"/>
              <a:t>i</a:t>
            </a:r>
            <a:r>
              <a:rPr lang="en-US" dirty="0" err="1"/>
              <a:t>th</a:t>
            </a:r>
            <a:r>
              <a:rPr lang="en-US" dirty="0"/>
              <a:t> element of the list.</a:t>
            </a:r>
            <a:endParaRPr lang="en-US" dirty="0"/>
          </a:p>
          <a:p>
            <a:pPr lvl="1"/>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2</a:t>
            </a:r>
            <a:r>
              <a:rPr lang="en-US" dirty="0"/>
              <a:t> comparisons are used if </a:t>
            </a:r>
            <a:r>
              <a:rPr lang="en-US" i="1" dirty="0"/>
              <a:t>x</a:t>
            </a:r>
            <a:r>
              <a:rPr lang="en-US" dirty="0"/>
              <a:t> is not on the list. </a:t>
            </a:r>
            <a:endParaRPr lang="en-US" dirty="0"/>
          </a:p>
          <a:p>
            <a:pPr>
              <a:buNone/>
            </a:pPr>
            <a:r>
              <a:rPr lang="en-US" dirty="0"/>
              <a:t>     The probability that </a:t>
            </a:r>
            <a:r>
              <a:rPr lang="en-US" i="1" dirty="0"/>
              <a:t>x</a:t>
            </a:r>
            <a:r>
              <a:rPr lang="en-US" dirty="0"/>
              <a:t> equals </a:t>
            </a:r>
            <a:r>
              <a:rPr lang="en-US" i="1" dirty="0" err="1"/>
              <a:t>a</a:t>
            </a:r>
            <a:r>
              <a:rPr lang="en-US" i="1" baseline="-25000" dirty="0" err="1"/>
              <a:t>i</a:t>
            </a:r>
            <a:r>
              <a:rPr lang="en-US" dirty="0"/>
              <a:t> is </a:t>
            </a:r>
            <a:r>
              <a:rPr lang="en-US" i="1" dirty="0" err="1"/>
              <a:t>p/n</a:t>
            </a:r>
            <a:r>
              <a:rPr lang="en-US" i="1" dirty="0"/>
              <a:t> </a:t>
            </a:r>
            <a:r>
              <a:rPr lang="en-US" dirty="0"/>
              <a:t>and the probability that </a:t>
            </a:r>
            <a:r>
              <a:rPr lang="en-US" i="1" dirty="0"/>
              <a:t>x</a:t>
            </a:r>
            <a:r>
              <a:rPr lang="en-US" dirty="0"/>
              <a:t> is not in the list is </a:t>
            </a:r>
            <a:r>
              <a:rPr lang="en-US" i="1" dirty="0"/>
              <a:t>q = </a:t>
            </a:r>
            <a:r>
              <a:rPr lang="en-US" dirty="0">
                <a:latin typeface="Cambria Math" panose="02040503050406030204" pitchFamily="18" charset="0"/>
                <a:ea typeface="Cambria Math" panose="02040503050406030204" pitchFamily="18" charset="0"/>
              </a:rPr>
              <a:t>1</a:t>
            </a:r>
            <a:r>
              <a:rPr lang="en-US" i="1" dirty="0"/>
              <a:t>− p</a:t>
            </a:r>
            <a:r>
              <a:rPr lang="en-US" dirty="0"/>
              <a:t>. The average-case case computational complexity of the linear search algorithm is:</a:t>
            </a:r>
            <a:endParaRPr lang="en-US" dirty="0"/>
          </a:p>
          <a:p>
            <a:pPr>
              <a:buNone/>
            </a:pPr>
            <a:endParaRPr lang="en-US" dirty="0"/>
          </a:p>
          <a:p>
            <a:pPr>
              <a:buNone/>
            </a:pPr>
            <a:endParaRPr lang="en-US" dirty="0"/>
          </a:p>
          <a:p>
            <a:pPr>
              <a:buNone/>
            </a:pPr>
            <a:r>
              <a:rPr lang="en-US" dirty="0"/>
              <a:t>     </a:t>
            </a:r>
            <a:endParaRPr lang="en-US" dirty="0"/>
          </a:p>
          <a:p>
            <a:pPr>
              <a:buNone/>
            </a:pPr>
            <a:r>
              <a:rPr lang="en-US" dirty="0"/>
              <a:t>   </a:t>
            </a:r>
            <a:endParaRPr lang="en-US" dirty="0"/>
          </a:p>
          <a:p>
            <a:pPr>
              <a:buNone/>
            </a:pPr>
            <a:endParaRPr lang="en-US" dirty="0"/>
          </a:p>
          <a:p>
            <a:pPr>
              <a:buNone/>
            </a:pPr>
            <a:r>
              <a:rPr lang="en-US" dirty="0"/>
              <a:t>      </a:t>
            </a:r>
            <a:endParaRPr lang="en-US" dirty="0"/>
          </a:p>
          <a:p>
            <a:pPr>
              <a:buNone/>
            </a:pPr>
            <a:r>
              <a:rPr lang="en-US" dirty="0"/>
              <a:t>         </a:t>
            </a:r>
            <a:endParaRPr lang="en-US" dirty="0"/>
          </a:p>
          <a:p>
            <a:pPr>
              <a:buNone/>
            </a:pPr>
            <a:r>
              <a:rPr lang="en-US" dirty="0"/>
              <a:t> </a:t>
            </a:r>
            <a:r>
              <a:rPr lang="en-US" i="1" dirty="0"/>
              <a:t>                 </a:t>
            </a:r>
            <a:endParaRPr lang="en-US" i="1" dirty="0"/>
          </a:p>
        </p:txBody>
      </p:sp>
      <p:sp>
        <p:nvSpPr>
          <p:cNvPr id="4" name="TextBox 3"/>
          <p:cNvSpPr txBox="1"/>
          <p:nvPr/>
        </p:nvSpPr>
        <p:spPr>
          <a:xfrm>
            <a:off x="2819400" y="3886200"/>
            <a:ext cx="7467600" cy="1198880"/>
          </a:xfrm>
          <a:prstGeom prst="rect">
            <a:avLst/>
          </a:prstGeom>
          <a:noFill/>
        </p:spPr>
        <p:txBody>
          <a:bodyPr wrap="square" rtlCol="0">
            <a:spAutoFit/>
          </a:bodyPr>
          <a:lstStyle/>
          <a:p>
            <a:pPr>
              <a:buNone/>
            </a:pPr>
            <a:r>
              <a:rPr lang="en-US" i="1" dirty="0"/>
              <a:t>                  E =  </a:t>
            </a:r>
            <a:r>
              <a:rPr lang="en-US" dirty="0">
                <a:latin typeface="Cambria Math" panose="02040503050406030204" pitchFamily="18" charset="0"/>
                <a:ea typeface="Cambria Math" panose="02040503050406030204" pitchFamily="18" charset="0"/>
              </a:rPr>
              <a:t>3</a:t>
            </a:r>
            <a:r>
              <a:rPr lang="en-US" i="1" dirty="0"/>
              <a:t>p/n + </a:t>
            </a:r>
            <a:r>
              <a:rPr lang="en-US" dirty="0">
                <a:latin typeface="Cambria Math" panose="02040503050406030204" pitchFamily="18" charset="0"/>
                <a:ea typeface="Cambria Math" panose="02040503050406030204" pitchFamily="18" charset="0"/>
              </a:rPr>
              <a:t>5</a:t>
            </a:r>
            <a:r>
              <a:rPr lang="en-US" i="1" dirty="0"/>
              <a:t>p/n + … + </a:t>
            </a:r>
            <a:r>
              <a:rPr lang="en-US" dirty="0"/>
              <a:t>(</a:t>
            </a:r>
            <a:r>
              <a:rPr lang="en-US" dirty="0">
                <a:latin typeface="Cambria Math" panose="02040503050406030204" pitchFamily="18" charset="0"/>
                <a:ea typeface="Cambria Math" panose="02040503050406030204" pitchFamily="18" charset="0"/>
              </a:rPr>
              <a:t>2</a:t>
            </a:r>
            <a:r>
              <a:rPr lang="en-US" i="1" dirty="0"/>
              <a:t>n </a:t>
            </a:r>
            <a:r>
              <a:rPr lang="en-US" dirty="0">
                <a:latin typeface="Cambria Math" panose="02040503050406030204" pitchFamily="18" charset="0"/>
                <a:ea typeface="Cambria Math" panose="02040503050406030204" pitchFamily="18" charset="0"/>
              </a:rPr>
              <a:t>+ 1</a:t>
            </a:r>
            <a:r>
              <a:rPr lang="en-US" i="1" dirty="0"/>
              <a:t>)</a:t>
            </a:r>
            <a:r>
              <a:rPr lang="en-US" i="1" dirty="0" err="1"/>
              <a:t>p/n</a:t>
            </a:r>
            <a:r>
              <a:rPr lang="en-US" i="1" dirty="0"/>
              <a:t> + </a:t>
            </a:r>
            <a:r>
              <a:rPr lang="en-US" dirty="0"/>
              <a:t>(</a:t>
            </a:r>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2</a:t>
            </a:r>
            <a:r>
              <a:rPr lang="en-US" dirty="0"/>
              <a:t>)</a:t>
            </a:r>
            <a:r>
              <a:rPr lang="en-US" i="1" dirty="0"/>
              <a:t>q</a:t>
            </a:r>
            <a:endParaRPr lang="en-US" i="1" dirty="0"/>
          </a:p>
          <a:p>
            <a:pPr>
              <a:buNone/>
            </a:pPr>
            <a:r>
              <a:rPr lang="en-US" i="1" dirty="0"/>
              <a:t>                      =  (</a:t>
            </a:r>
            <a:r>
              <a:rPr lang="en-US" i="1" dirty="0" err="1"/>
              <a:t>p/n</a:t>
            </a:r>
            <a:r>
              <a:rPr lang="en-US" i="1" dirty="0"/>
              <a:t>)</a:t>
            </a:r>
            <a:r>
              <a:rPr lang="en-US" dirty="0"/>
              <a:t>(</a:t>
            </a:r>
            <a:r>
              <a:rPr lang="en-US" i="1" dirty="0"/>
              <a:t> </a:t>
            </a:r>
            <a:r>
              <a:rPr lang="en-US" dirty="0">
                <a:latin typeface="Cambria Math" panose="02040503050406030204" pitchFamily="18" charset="0"/>
                <a:ea typeface="Cambria Math" panose="02040503050406030204" pitchFamily="18" charset="0"/>
              </a:rPr>
              <a:t>3</a:t>
            </a:r>
            <a:r>
              <a:rPr lang="en-US" i="1" dirty="0"/>
              <a:t> + </a:t>
            </a:r>
            <a:r>
              <a:rPr lang="en-US" dirty="0">
                <a:latin typeface="Cambria Math" panose="02040503050406030204" pitchFamily="18" charset="0"/>
                <a:ea typeface="Cambria Math" panose="02040503050406030204" pitchFamily="18" charset="0"/>
              </a:rPr>
              <a:t>5</a:t>
            </a:r>
            <a:r>
              <a:rPr lang="en-US" i="1" dirty="0"/>
              <a:t> + …. + </a:t>
            </a:r>
            <a:r>
              <a:rPr lang="en-US" dirty="0"/>
              <a:t>(</a:t>
            </a:r>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1</a:t>
            </a:r>
            <a:r>
              <a:rPr lang="en-US" dirty="0"/>
              <a:t>))</a:t>
            </a:r>
            <a:r>
              <a:rPr lang="en-US" i="1" dirty="0"/>
              <a:t> + </a:t>
            </a:r>
            <a:r>
              <a:rPr lang="en-US" dirty="0"/>
              <a:t>(</a:t>
            </a:r>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2</a:t>
            </a:r>
            <a:r>
              <a:rPr lang="en-US" dirty="0"/>
              <a:t>)</a:t>
            </a:r>
            <a:r>
              <a:rPr lang="en-US" i="1" dirty="0"/>
              <a:t>q</a:t>
            </a:r>
            <a:endParaRPr lang="en-US" i="1" dirty="0"/>
          </a:p>
          <a:p>
            <a:pPr>
              <a:buNone/>
            </a:pPr>
            <a:r>
              <a:rPr lang="en-US" i="1" dirty="0"/>
              <a:t>                      =  (</a:t>
            </a:r>
            <a:r>
              <a:rPr lang="en-US" i="1" dirty="0" err="1"/>
              <a:t>p/n</a:t>
            </a:r>
            <a:r>
              <a:rPr lang="en-US" i="1" dirty="0"/>
              <a:t>)</a:t>
            </a:r>
            <a:r>
              <a:rPr lang="en-US" dirty="0"/>
              <a:t>((</a:t>
            </a:r>
            <a:r>
              <a:rPr lang="en-US" i="1" dirty="0"/>
              <a:t>n + </a:t>
            </a:r>
            <a:r>
              <a:rPr lang="en-US" dirty="0">
                <a:latin typeface="Cambria Math" panose="02040503050406030204" pitchFamily="18" charset="0"/>
                <a:ea typeface="Cambria Math" panose="02040503050406030204" pitchFamily="18" charset="0"/>
              </a:rPr>
              <a:t>1</a:t>
            </a:r>
            <a:r>
              <a:rPr lang="en-US" i="1" dirty="0"/>
              <a:t>)</a:t>
            </a:r>
            <a:r>
              <a:rPr lang="en-US" baseline="30000" dirty="0">
                <a:latin typeface="Cambria Math" panose="02040503050406030204" pitchFamily="18" charset="0"/>
                <a:ea typeface="Cambria Math" panose="02040503050406030204" pitchFamily="18" charset="0"/>
              </a:rPr>
              <a:t>2</a:t>
            </a:r>
            <a:r>
              <a:rPr lang="en-US" i="1" dirty="0"/>
              <a:t> </a:t>
            </a:r>
            <a:r>
              <a:rPr lang="en-US" i="1" dirty="0">
                <a:latin typeface="Cambria Math" panose="02040503050406030204"/>
                <a:ea typeface="Cambria Math" panose="02040503050406030204"/>
              </a:rPr>
              <a:t>− </a:t>
            </a:r>
            <a:r>
              <a:rPr lang="en-US" dirty="0">
                <a:latin typeface="Cambria Math" panose="02040503050406030204" pitchFamily="18" charset="0"/>
                <a:ea typeface="Cambria Math" panose="02040503050406030204" pitchFamily="18" charset="0"/>
              </a:rPr>
              <a:t>1</a:t>
            </a:r>
            <a:r>
              <a:rPr lang="en-US" i="1" dirty="0"/>
              <a:t>) + (</a:t>
            </a:r>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2</a:t>
            </a:r>
            <a:r>
              <a:rPr lang="en-US" i="1" dirty="0"/>
              <a:t>)q  </a:t>
            </a:r>
            <a:r>
              <a:rPr lang="en-US" dirty="0"/>
              <a:t>(</a:t>
            </a:r>
            <a:r>
              <a:rPr lang="en-US" i="1" dirty="0"/>
              <a:t>Example </a:t>
            </a:r>
            <a:r>
              <a:rPr lang="en-US" dirty="0">
                <a:latin typeface="Cambria Math" panose="02040503050406030204" pitchFamily="18" charset="0"/>
                <a:ea typeface="Cambria Math" panose="02040503050406030204" pitchFamily="18" charset="0"/>
              </a:rPr>
              <a:t>2</a:t>
            </a:r>
            <a:r>
              <a:rPr lang="en-US" i="1" dirty="0"/>
              <a:t> from Section </a:t>
            </a:r>
            <a:r>
              <a:rPr lang="en-US" dirty="0"/>
              <a:t>5.1)</a:t>
            </a:r>
            <a:endParaRPr lang="en-US" dirty="0"/>
          </a:p>
          <a:p>
            <a:pPr>
              <a:buNone/>
            </a:pPr>
            <a:r>
              <a:rPr lang="en-US" i="1" dirty="0"/>
              <a:t>                      =  p(n + </a:t>
            </a:r>
            <a:r>
              <a:rPr lang="en-US" dirty="0">
                <a:latin typeface="Cambria Math" panose="02040503050406030204" pitchFamily="18" charset="0"/>
                <a:ea typeface="Cambria Math" panose="02040503050406030204" pitchFamily="18" charset="0"/>
              </a:rPr>
              <a:t>2</a:t>
            </a:r>
            <a:r>
              <a:rPr lang="en-US" i="1" dirty="0"/>
              <a:t>) + (</a:t>
            </a:r>
            <a:r>
              <a:rPr lang="en-US" dirty="0">
                <a:latin typeface="Cambria Math" panose="02040503050406030204" pitchFamily="18" charset="0"/>
                <a:ea typeface="Cambria Math" panose="02040503050406030204" pitchFamily="18" charset="0"/>
              </a:rPr>
              <a:t>2</a:t>
            </a:r>
            <a:r>
              <a:rPr lang="en-US" i="1" dirty="0"/>
              <a:t>n + </a:t>
            </a:r>
            <a:r>
              <a:rPr lang="en-US" dirty="0">
                <a:latin typeface="Cambria Math" panose="02040503050406030204" pitchFamily="18" charset="0"/>
                <a:ea typeface="Cambria Math" panose="02040503050406030204" pitchFamily="18" charset="0"/>
              </a:rPr>
              <a:t>2</a:t>
            </a:r>
            <a:r>
              <a:rPr lang="en-US" i="1" dirty="0"/>
              <a:t>)q.</a:t>
            </a:r>
            <a:endParaRPr lang="en-US" i="1" dirty="0"/>
          </a:p>
        </p:txBody>
      </p:sp>
      <p:sp>
        <p:nvSpPr>
          <p:cNvPr id="5" name="TextBox 4"/>
          <p:cNvSpPr txBox="1"/>
          <p:nvPr/>
        </p:nvSpPr>
        <p:spPr>
          <a:xfrm>
            <a:off x="2514600" y="5105400"/>
            <a:ext cx="7772400" cy="1198880"/>
          </a:xfrm>
          <a:prstGeom prst="rect">
            <a:avLst/>
          </a:prstGeom>
          <a:noFill/>
        </p:spPr>
        <p:txBody>
          <a:bodyPr wrap="square" rtlCol="0">
            <a:spAutoFit/>
          </a:bodyPr>
          <a:lstStyle/>
          <a:p>
            <a:pPr>
              <a:buClr>
                <a:schemeClr val="accent1"/>
              </a:buClr>
              <a:buFont typeface="Arial" panose="020B0604020202020204" pitchFamily="34" charset="0"/>
              <a:buChar char="•"/>
            </a:pPr>
            <a:r>
              <a:rPr lang="en-US" dirty="0"/>
              <a:t>  When </a:t>
            </a:r>
            <a:r>
              <a:rPr lang="en-US" i="1" dirty="0"/>
              <a:t>x</a:t>
            </a:r>
            <a:r>
              <a:rPr lang="en-US" dirty="0"/>
              <a:t> is guaranteed to be in the list, p = </a:t>
            </a:r>
            <a:r>
              <a:rPr lang="en-US" dirty="0">
                <a:latin typeface="Cambria Math" panose="02040503050406030204" pitchFamily="18" charset="0"/>
                <a:ea typeface="Cambria Math" panose="02040503050406030204" pitchFamily="18" charset="0"/>
              </a:rPr>
              <a:t>1</a:t>
            </a:r>
            <a:r>
              <a:rPr lang="en-US" dirty="0"/>
              <a:t>, </a:t>
            </a:r>
            <a:r>
              <a:rPr lang="en-US" i="1" dirty="0"/>
              <a:t>q</a:t>
            </a:r>
            <a:r>
              <a:rPr lang="en-US" dirty="0"/>
              <a:t> = </a:t>
            </a:r>
            <a:r>
              <a:rPr lang="en-US" dirty="0">
                <a:latin typeface="Cambria Math" panose="02040503050406030204" pitchFamily="18" charset="0"/>
                <a:ea typeface="Cambria Math" panose="02040503050406030204" pitchFamily="18" charset="0"/>
              </a:rPr>
              <a:t>0</a:t>
            </a:r>
            <a:r>
              <a:rPr lang="en-US" dirty="0"/>
              <a:t>, so that </a:t>
            </a:r>
            <a:r>
              <a:rPr lang="en-US" i="1" dirty="0"/>
              <a:t>E</a:t>
            </a:r>
            <a:r>
              <a:rPr lang="en-US" dirty="0"/>
              <a:t> = </a:t>
            </a:r>
            <a:r>
              <a:rPr lang="en-US" i="1" dirty="0"/>
              <a:t>n</a:t>
            </a:r>
            <a:r>
              <a:rPr lang="en-US" dirty="0"/>
              <a:t> + </a:t>
            </a:r>
            <a:r>
              <a:rPr lang="en-US" dirty="0">
                <a:latin typeface="Cambria Math" panose="02040503050406030204" pitchFamily="18" charset="0"/>
                <a:ea typeface="Cambria Math" panose="02040503050406030204" pitchFamily="18" charset="0"/>
              </a:rPr>
              <a:t>2</a:t>
            </a:r>
            <a:r>
              <a:rPr lang="en-US" dirty="0"/>
              <a:t>.</a:t>
            </a:r>
            <a:endParaRPr lang="en-US" dirty="0"/>
          </a:p>
          <a:p>
            <a:pPr>
              <a:buClr>
                <a:schemeClr val="accent1"/>
              </a:buClr>
              <a:buFont typeface="Arial" panose="020B0604020202020204" pitchFamily="34" charset="0"/>
              <a:buChar char="•"/>
            </a:pPr>
            <a:r>
              <a:rPr lang="en-US" dirty="0"/>
              <a:t>  When </a:t>
            </a:r>
            <a:r>
              <a:rPr lang="en-US" i="1" dirty="0"/>
              <a:t>p</a:t>
            </a:r>
            <a:r>
              <a:rPr lang="en-US" dirty="0"/>
              <a:t> is ½ and </a:t>
            </a:r>
            <a:r>
              <a:rPr lang="en-US" i="1" dirty="0"/>
              <a:t>q</a:t>
            </a:r>
            <a:r>
              <a:rPr lang="en-US" dirty="0"/>
              <a:t> = ½, then E = (</a:t>
            </a:r>
            <a:r>
              <a:rPr lang="en-US" i="1" dirty="0"/>
              <a:t>n</a:t>
            </a:r>
            <a:r>
              <a:rPr lang="en-US" dirty="0"/>
              <a:t> + </a:t>
            </a:r>
            <a:r>
              <a:rPr lang="en-US" dirty="0">
                <a:latin typeface="Cambria Math" panose="02040503050406030204" pitchFamily="18" charset="0"/>
                <a:ea typeface="Cambria Math"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2</a:t>
            </a:r>
            <a:r>
              <a:rPr lang="en-US" dirty="0"/>
              <a:t> + </a:t>
            </a:r>
            <a:r>
              <a:rPr lang="en-US" i="1" dirty="0"/>
              <a:t>n</a:t>
            </a:r>
            <a:r>
              <a:rPr lang="en-US" dirty="0"/>
              <a:t> + </a:t>
            </a:r>
            <a:r>
              <a:rPr lang="en-US" dirty="0">
                <a:latin typeface="Cambria Math" panose="02040503050406030204" pitchFamily="18" charset="0"/>
                <a:ea typeface="Cambria Math" panose="02040503050406030204" pitchFamily="18" charset="0"/>
              </a:rPr>
              <a:t>1</a:t>
            </a:r>
            <a:r>
              <a:rPr lang="en-US" dirty="0"/>
              <a:t> = (</a:t>
            </a:r>
            <a:r>
              <a:rPr lang="en-US" dirty="0">
                <a:latin typeface="Cambria Math" panose="02040503050406030204" pitchFamily="18" charset="0"/>
                <a:ea typeface="Cambria Math" panose="02040503050406030204" pitchFamily="18" charset="0"/>
              </a:rPr>
              <a:t>3</a:t>
            </a:r>
            <a:r>
              <a:rPr lang="en-US" i="1" dirty="0"/>
              <a:t>n</a:t>
            </a:r>
            <a:r>
              <a:rPr lang="en-US" dirty="0"/>
              <a:t> + </a:t>
            </a:r>
            <a:r>
              <a:rPr lang="en-US" dirty="0">
                <a:latin typeface="Cambria Math" panose="02040503050406030204" pitchFamily="18" charset="0"/>
                <a:ea typeface="Cambria Math" panose="02040503050406030204" pitchFamily="18" charset="0"/>
              </a:rPr>
              <a:t>4</a:t>
            </a:r>
            <a:r>
              <a:rPr lang="en-US" dirty="0"/>
              <a:t>) /</a:t>
            </a:r>
            <a:r>
              <a:rPr lang="en-US" dirty="0">
                <a:latin typeface="Cambria Math" panose="02040503050406030204" pitchFamily="18" charset="0"/>
                <a:ea typeface="Cambria Math" panose="02040503050406030204" pitchFamily="18" charset="0"/>
              </a:rPr>
              <a:t>2</a:t>
            </a:r>
            <a:r>
              <a:rPr lang="en-US" dirty="0"/>
              <a:t>.</a:t>
            </a:r>
            <a:endParaRPr lang="en-US" dirty="0"/>
          </a:p>
          <a:p>
            <a:pPr>
              <a:buClr>
                <a:schemeClr val="accent1"/>
              </a:buClr>
              <a:buFont typeface="Arial" panose="020B0604020202020204" pitchFamily="34" charset="0"/>
              <a:buChar char="•"/>
            </a:pPr>
            <a:r>
              <a:rPr lang="en-US" dirty="0"/>
              <a:t>  When </a:t>
            </a:r>
            <a:r>
              <a:rPr lang="en-US" i="1" dirty="0"/>
              <a:t>p</a:t>
            </a:r>
            <a:r>
              <a:rPr lang="en-US" dirty="0"/>
              <a:t> is ¾  and  </a:t>
            </a:r>
            <a:r>
              <a:rPr lang="en-US" i="1" dirty="0"/>
              <a:t>q</a:t>
            </a:r>
            <a:r>
              <a:rPr lang="en-US" dirty="0"/>
              <a:t> = ¼  then E = (</a:t>
            </a:r>
            <a:r>
              <a:rPr lang="en-US" i="1" dirty="0"/>
              <a:t>n</a:t>
            </a:r>
            <a:r>
              <a:rPr lang="en-US" dirty="0"/>
              <a:t> + </a:t>
            </a:r>
            <a:r>
              <a:rPr lang="en-US" dirty="0">
                <a:latin typeface="Cambria Math" panose="02040503050406030204" pitchFamily="18" charset="0"/>
                <a:ea typeface="Cambria Math"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4</a:t>
            </a:r>
            <a:r>
              <a:rPr lang="en-US" dirty="0"/>
              <a:t> + (</a:t>
            </a:r>
            <a:r>
              <a:rPr lang="en-US" i="1" dirty="0"/>
              <a:t>n</a:t>
            </a:r>
            <a:r>
              <a:rPr lang="en-US" dirty="0"/>
              <a:t> + </a:t>
            </a:r>
            <a:r>
              <a:rPr lang="en-US" dirty="0">
                <a:latin typeface="Cambria Math" panose="02040503050406030204" pitchFamily="18" charset="0"/>
                <a:ea typeface="Cambria Math" panose="02040503050406030204" pitchFamily="18" charset="0"/>
              </a:rPr>
              <a:t>1)/2</a:t>
            </a:r>
            <a:r>
              <a:rPr lang="en-US" dirty="0"/>
              <a:t> = (</a:t>
            </a:r>
            <a:r>
              <a:rPr lang="en-US" dirty="0">
                <a:latin typeface="Cambria Math" panose="02040503050406030204" pitchFamily="18" charset="0"/>
                <a:ea typeface="Cambria Math" panose="02040503050406030204" pitchFamily="18" charset="0"/>
              </a:rPr>
              <a:t>5</a:t>
            </a:r>
            <a:r>
              <a:rPr lang="en-US" i="1" dirty="0"/>
              <a:t>n</a:t>
            </a:r>
            <a:r>
              <a:rPr lang="en-US" dirty="0"/>
              <a:t> + </a:t>
            </a:r>
            <a:r>
              <a:rPr lang="en-US" dirty="0">
                <a:latin typeface="Cambria Math" panose="02040503050406030204" pitchFamily="18" charset="0"/>
                <a:ea typeface="Cambria Math" panose="02040503050406030204" pitchFamily="18" charset="0"/>
              </a:rPr>
              <a:t>8</a:t>
            </a:r>
            <a:r>
              <a:rPr lang="en-US" dirty="0"/>
              <a:t>) /</a:t>
            </a:r>
            <a:r>
              <a:rPr lang="en-US" dirty="0">
                <a:latin typeface="Cambria Math" panose="02040503050406030204" pitchFamily="18" charset="0"/>
                <a:ea typeface="Cambria Math" panose="02040503050406030204" pitchFamily="18" charset="0"/>
              </a:rPr>
              <a:t>4</a:t>
            </a:r>
            <a:r>
              <a:rPr lang="en-US" dirty="0"/>
              <a:t>.</a:t>
            </a:r>
            <a:endParaRPr lang="en-US" dirty="0"/>
          </a:p>
          <a:p>
            <a:pPr>
              <a:buClr>
                <a:schemeClr val="accent1"/>
              </a:buClr>
              <a:buFont typeface="Arial" panose="020B0604020202020204" pitchFamily="34" charset="0"/>
              <a:buChar char="•"/>
            </a:pPr>
            <a:r>
              <a:rPr lang="en-US" dirty="0"/>
              <a:t> When </a:t>
            </a:r>
            <a:r>
              <a:rPr lang="en-US" i="1" dirty="0"/>
              <a:t>x</a:t>
            </a:r>
            <a:r>
              <a:rPr lang="en-US" dirty="0"/>
              <a:t> is guaranteed  not to be in the list, p = </a:t>
            </a:r>
            <a:r>
              <a:rPr lang="en-US" dirty="0">
                <a:latin typeface="Cambria Math" panose="02040503050406030204" pitchFamily="18" charset="0"/>
                <a:ea typeface="Cambria Math" panose="02040503050406030204" pitchFamily="18" charset="0"/>
              </a:rPr>
              <a:t>0</a:t>
            </a:r>
            <a:r>
              <a:rPr lang="en-US" dirty="0"/>
              <a:t> and  </a:t>
            </a:r>
            <a:r>
              <a:rPr lang="en-US" i="1" dirty="0"/>
              <a:t>q</a:t>
            </a:r>
            <a:r>
              <a:rPr lang="en-US" dirty="0"/>
              <a:t> = </a:t>
            </a:r>
            <a:r>
              <a:rPr lang="en-US" dirty="0">
                <a:latin typeface="Cambria Math" panose="02040503050406030204" pitchFamily="18" charset="0"/>
                <a:ea typeface="Cambria Math" panose="02040503050406030204" pitchFamily="18" charset="0"/>
              </a:rPr>
              <a:t>1</a:t>
            </a:r>
            <a:r>
              <a:rPr lang="en-US" dirty="0"/>
              <a:t>, then </a:t>
            </a:r>
            <a:r>
              <a:rPr lang="en-US" i="1" dirty="0"/>
              <a:t>E</a:t>
            </a:r>
            <a:r>
              <a:rPr lang="en-US" dirty="0"/>
              <a:t> = </a:t>
            </a:r>
            <a:r>
              <a:rPr lang="en-US" dirty="0">
                <a:latin typeface="Cambria Math" panose="02040503050406030204" pitchFamily="18" charset="0"/>
                <a:ea typeface="Cambria Math" panose="02040503050406030204" pitchFamily="18" charset="0"/>
              </a:rPr>
              <a:t>2</a:t>
            </a:r>
            <a:r>
              <a:rPr lang="en-US" i="1" dirty="0"/>
              <a:t>n</a:t>
            </a:r>
            <a:r>
              <a:rPr lang="en-US" dirty="0"/>
              <a:t> + </a:t>
            </a:r>
            <a:r>
              <a:rPr lang="en-US" dirty="0">
                <a:latin typeface="Cambria Math" panose="02040503050406030204" pitchFamily="18" charset="0"/>
                <a:ea typeface="Cambria Math" panose="02040503050406030204" pitchFamily="18" charset="0"/>
              </a:rPr>
              <a:t>2</a:t>
            </a:r>
            <a:r>
              <a:rPr lang="en-US" dirty="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a:t>
            </a:r>
            <a:r>
              <a:rPr lang="en-US" dirty="0" err="1"/>
              <a:t>Bayes</a:t>
            </a:r>
            <a:r>
              <a:rPr lang="en-US" dirty="0"/>
              <a:t>’ Theorem</a:t>
            </a:r>
            <a:endParaRPr lang="en-US" dirty="0"/>
          </a:p>
        </p:txBody>
      </p:sp>
      <p:sp>
        <p:nvSpPr>
          <p:cNvPr id="3" name="Content Placeholder 2"/>
          <p:cNvSpPr>
            <a:spLocks noGrp="1"/>
          </p:cNvSpPr>
          <p:nvPr>
            <p:ph idx="1"/>
          </p:nvPr>
        </p:nvSpPr>
        <p:spPr/>
        <p:txBody>
          <a:bodyPr>
            <a:normAutofit/>
          </a:bodyPr>
          <a:lstStyle/>
          <a:p>
            <a:r>
              <a:rPr lang="en-US" dirty="0" err="1"/>
              <a:t>Bayes</a:t>
            </a:r>
            <a:r>
              <a:rPr lang="en-US" dirty="0"/>
              <a:t>’ theorem allows us to use probability to answer questions such as the following:</a:t>
            </a:r>
            <a:endParaRPr lang="en-US" dirty="0"/>
          </a:p>
          <a:p>
            <a:pPr lvl="1"/>
            <a:r>
              <a:rPr lang="en-US" dirty="0"/>
              <a:t>Given that someone tests positive for having a particular disease, what is the probability that they actually do have the disease?</a:t>
            </a:r>
            <a:endParaRPr lang="en-US" dirty="0"/>
          </a:p>
          <a:p>
            <a:pPr lvl="1"/>
            <a:r>
              <a:rPr lang="en-US" dirty="0"/>
              <a:t>Given that someone tests negative for the disease, what is the probability, that in fact they do have the disease?</a:t>
            </a:r>
            <a:endParaRPr lang="en-US" dirty="0"/>
          </a:p>
          <a:p>
            <a:r>
              <a:rPr lang="en-US" dirty="0" err="1"/>
              <a:t>Bayes</a:t>
            </a:r>
            <a:r>
              <a:rPr lang="en-US" dirty="0"/>
              <a:t>’ theorem has applications to medicine, law, artificial intelligence, engineering, and many diverse other areas.</a:t>
            </a:r>
            <a:endParaRPr lang="en-US" dirty="0"/>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Complexity of Insertion Sort</a:t>
            </a:r>
            <a:endParaRPr lang="en-US" dirty="0"/>
          </a:p>
        </p:txBody>
      </p:sp>
      <p:sp>
        <p:nvSpPr>
          <p:cNvPr id="3" name="Content Placeholder 2"/>
          <p:cNvSpPr>
            <a:spLocks noGrp="1"/>
          </p:cNvSpPr>
          <p:nvPr>
            <p:ph idx="1"/>
          </p:nvPr>
        </p:nvSpPr>
        <p:spPr/>
        <p:txBody>
          <a:bodyPr>
            <a:normAutofit/>
          </a:bodyPr>
          <a:lstStyle/>
          <a:p>
            <a:r>
              <a:rPr lang="en-US" dirty="0"/>
              <a:t>What is the average number of comparisons used by insertion sort from Chapter </a:t>
            </a:r>
            <a:r>
              <a:rPr lang="en-US" dirty="0">
                <a:latin typeface="Cambria Math" panose="02040503050406030204" pitchFamily="18" charset="0"/>
                <a:ea typeface="Cambria Math" panose="02040503050406030204" pitchFamily="18" charset="0"/>
              </a:rPr>
              <a:t>3</a:t>
            </a:r>
            <a:r>
              <a:rPr lang="en-US" dirty="0"/>
              <a:t>) to sort n distinct elements?</a:t>
            </a:r>
            <a:endParaRPr lang="en-US" dirty="0"/>
          </a:p>
        </p:txBody>
      </p:sp>
      <p:sp>
        <p:nvSpPr>
          <p:cNvPr id="4" name="Content Placeholder 2"/>
          <p:cNvSpPr txBox="1"/>
          <p:nvPr/>
        </p:nvSpPr>
        <p:spPr>
          <a:xfrm>
            <a:off x="5791200" y="2819400"/>
            <a:ext cx="4038600" cy="3429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err="1">
                <a:ln>
                  <a:noFill/>
                </a:ln>
                <a:solidFill>
                  <a:schemeClr val="tx1"/>
                </a:solidFill>
                <a:effectLst/>
                <a:uLnTx/>
                <a:uFillTx/>
                <a:latin typeface="+mn-lt"/>
                <a:ea typeface="+mn-ea"/>
                <a:cs typeface="+mn-cs"/>
              </a:rPr>
              <a:t>reals</a:t>
            </a:r>
            <a:r>
              <a:rPr kumimoji="0" lang="en-US" sz="8000" b="0" i="0" u="none" strike="noStrike" kern="1200" cap="none" spc="0" normalizeH="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mn-lt"/>
                <a:ea typeface="+mn-ea"/>
                <a:cs typeface="+mn-cs"/>
              </a:rPr>
              <a:t>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1</a:t>
            </a:r>
            <a:endPar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1</a:t>
            </a:r>
            <a:endPar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anose="02040503050406030204"/>
                <a:ea typeface="Cambria Math" panose="02040503050406030204"/>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panose="02040503050406030204"/>
                <a:ea typeface="Cambria Math" panose="02040503050406030204"/>
              </a:rPr>
              <a:t>− </a:t>
            </a:r>
            <a:r>
              <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1</a:t>
            </a:r>
            <a:endParaRPr kumimoji="0" lang="en-US" sz="80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895600" y="3200400"/>
            <a:ext cx="2819400" cy="3046095"/>
          </a:xfrm>
          <a:prstGeom prst="rect">
            <a:avLst/>
          </a:prstGeom>
          <a:noFill/>
        </p:spPr>
        <p:txBody>
          <a:bodyPr wrap="square" rtlCol="0">
            <a:spAutoFit/>
          </a:bodyPr>
          <a:lstStyle/>
          <a:p>
            <a:pPr>
              <a:buClr>
                <a:schemeClr val="accent1"/>
              </a:buClr>
              <a:buFont typeface="Arial" panose="020B0604020202020204" pitchFamily="34" charset="0"/>
              <a:buChar char="•"/>
            </a:pPr>
            <a:r>
              <a:rPr lang="en-US" sz="2400" dirty="0"/>
              <a:t>  At step </a:t>
            </a:r>
            <a:r>
              <a:rPr lang="en-US" sz="2400" i="1" dirty="0" err="1"/>
              <a:t>i</a:t>
            </a:r>
            <a:r>
              <a:rPr lang="en-US" sz="2400" dirty="0"/>
              <a:t> for                  </a:t>
            </a:r>
            <a:r>
              <a:rPr lang="en-US" sz="2400" i="1" dirty="0" err="1"/>
              <a:t>i</a:t>
            </a:r>
            <a:r>
              <a:rPr lang="en-US" sz="2400" dirty="0"/>
              <a:t> = </a:t>
            </a:r>
            <a:r>
              <a:rPr lang="en-US" sz="2400" dirty="0">
                <a:latin typeface="Cambria Math" panose="02040503050406030204" pitchFamily="18" charset="0"/>
                <a:ea typeface="Cambria Math" panose="02040503050406030204" pitchFamily="18" charset="0"/>
              </a:rPr>
              <a:t>2</a:t>
            </a:r>
            <a:r>
              <a:rPr lang="en-US" sz="2400" dirty="0"/>
              <a:t>, ….,</a:t>
            </a:r>
            <a:r>
              <a:rPr lang="en-US" sz="2400" i="1" dirty="0"/>
              <a:t>n</a:t>
            </a:r>
            <a:r>
              <a:rPr lang="en-US" sz="2400" dirty="0"/>
              <a:t>, insertion sort inserts the </a:t>
            </a:r>
            <a:r>
              <a:rPr lang="en-US" sz="2400" i="1" dirty="0" err="1"/>
              <a:t>i</a:t>
            </a:r>
            <a:r>
              <a:rPr lang="en-US" sz="2400" dirty="0" err="1"/>
              <a:t>th</a:t>
            </a:r>
            <a:r>
              <a:rPr lang="en-US" sz="2400" dirty="0"/>
              <a:t> element in the original list into the correct position in the sorted list of the first </a:t>
            </a:r>
            <a:r>
              <a:rPr lang="en-US" sz="2400" i="1" dirty="0" err="1"/>
              <a:t>i</a:t>
            </a:r>
            <a:r>
              <a:rPr lang="en-US" sz="2400" dirty="0"/>
              <a:t> -</a:t>
            </a:r>
            <a:r>
              <a:rPr lang="en-US" sz="2400" dirty="0">
                <a:latin typeface="Cambria Math" panose="02040503050406030204" pitchFamily="18" charset="0"/>
                <a:ea typeface="Cambria Math" panose="02040503050406030204" pitchFamily="18" charset="0"/>
              </a:rPr>
              <a:t>1</a:t>
            </a:r>
            <a:r>
              <a:rPr lang="en-US" sz="2400" dirty="0"/>
              <a:t> elements.</a:t>
            </a:r>
            <a:endParaRPr lang="en-US" sz="2400" dirty="0"/>
          </a:p>
        </p:txBody>
      </p:sp>
      <p:sp>
        <p:nvSpPr>
          <p:cNvPr id="6" name="TextBox 5"/>
          <p:cNvSpPr txBox="1"/>
          <p:nvPr/>
        </p:nvSpPr>
        <p:spPr>
          <a:xfrm>
            <a:off x="7239000" y="6324600"/>
            <a:ext cx="1524000" cy="368300"/>
          </a:xfrm>
          <a:prstGeom prst="rect">
            <a:avLst/>
          </a:prstGeom>
          <a:noFill/>
        </p:spPr>
        <p:txBody>
          <a:bodyPr wrap="square" rtlCol="0">
            <a:spAutoFit/>
          </a:bodyPr>
          <a:lstStyle/>
          <a:p>
            <a:r>
              <a:rPr lang="en-US" i="1" dirty="0"/>
              <a:t>continued</a:t>
            </a:r>
            <a:r>
              <a:rPr lang="en-US" dirty="0"/>
              <a:t>  </a:t>
            </a:r>
            <a:r>
              <a:rPr lang="en-US" dirty="0">
                <a:latin typeface="Cambria Math" panose="02040503050406030204"/>
                <a:ea typeface="Cambria Math" panose="02040503050406030204"/>
              </a:rPr>
              <a:t>→</a:t>
            </a:r>
            <a:r>
              <a:rPr lang="en-US" dirty="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Complexity of Insertion Sort </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a:t>   </a:t>
            </a:r>
            <a:r>
              <a:rPr lang="en-US" sz="2800" b="1" dirty="0"/>
              <a:t>Solution</a:t>
            </a:r>
            <a:r>
              <a:rPr lang="en-US" sz="2800" dirty="0"/>
              <a:t>: Let </a:t>
            </a:r>
            <a:r>
              <a:rPr lang="en-US" sz="2800" i="1" dirty="0"/>
              <a:t>X</a:t>
            </a:r>
            <a:r>
              <a:rPr lang="en-US" sz="2800" dirty="0"/>
              <a:t> be the random variable equal to the number of comparisons used by insertion sort to sort a list of </a:t>
            </a:r>
            <a:r>
              <a:rPr lang="en-US" sz="2800" i="1" dirty="0"/>
              <a:t>a</a:t>
            </a:r>
            <a:r>
              <a:rPr lang="en-US" sz="2800" baseline="-25000" dirty="0">
                <a:latin typeface="Cambria Math" panose="02040503050406030204" pitchFamily="18" charset="0"/>
                <a:ea typeface="Cambria Math" panose="02040503050406030204" pitchFamily="18" charset="0"/>
              </a:rPr>
              <a:t>1</a:t>
            </a:r>
            <a:r>
              <a:rPr lang="en-US" sz="2800" i="1" dirty="0"/>
              <a:t>, a</a:t>
            </a:r>
            <a:r>
              <a:rPr lang="en-US" sz="2800" baseline="-25000" dirty="0">
                <a:latin typeface="Cambria Math" panose="02040503050406030204" pitchFamily="18" charset="0"/>
                <a:ea typeface="Cambria Math" panose="02040503050406030204" pitchFamily="18" charset="0"/>
              </a:rPr>
              <a:t>2</a:t>
            </a:r>
            <a:r>
              <a:rPr lang="en-US" sz="2800" i="1" dirty="0"/>
              <a:t>, …., a</a:t>
            </a:r>
            <a:r>
              <a:rPr lang="en-US" sz="2800" i="1" baseline="-25000" dirty="0"/>
              <a:t>n</a:t>
            </a:r>
            <a:r>
              <a:rPr lang="en-US" sz="2800" i="1" dirty="0"/>
              <a:t> </a:t>
            </a:r>
            <a:r>
              <a:rPr lang="en-US" sz="2800" dirty="0"/>
              <a:t>distinct elements.  </a:t>
            </a:r>
            <a:r>
              <a:rPr lang="en-US" sz="2800" i="1" dirty="0"/>
              <a:t>E</a:t>
            </a:r>
            <a:r>
              <a:rPr lang="en-US" sz="2800" dirty="0"/>
              <a:t>(</a:t>
            </a:r>
            <a:r>
              <a:rPr lang="en-US" sz="2800" i="1" dirty="0"/>
              <a:t>X</a:t>
            </a:r>
            <a:r>
              <a:rPr lang="en-US" sz="2800" dirty="0"/>
              <a:t>) is the average number of comparisons.</a:t>
            </a:r>
            <a:endParaRPr lang="en-US" dirty="0"/>
          </a:p>
          <a:p>
            <a:pPr lvl="1"/>
            <a:r>
              <a:rPr lang="en-US" dirty="0"/>
              <a:t>Let </a:t>
            </a:r>
            <a:r>
              <a:rPr lang="en-US" i="1" dirty="0"/>
              <a:t>X</a:t>
            </a:r>
            <a:r>
              <a:rPr lang="en-US" i="1" baseline="-25000" dirty="0"/>
              <a:t>i</a:t>
            </a:r>
            <a:r>
              <a:rPr lang="en-US" dirty="0"/>
              <a:t> be the random variable equal to the number of comparisons used to insert </a:t>
            </a:r>
            <a:r>
              <a:rPr lang="en-US" i="1" dirty="0" err="1"/>
              <a:t>a</a:t>
            </a:r>
            <a:r>
              <a:rPr lang="en-US" i="1" baseline="-25000" dirty="0" err="1"/>
              <a:t>i</a:t>
            </a:r>
            <a:r>
              <a:rPr lang="en-US" i="1" baseline="-25000" dirty="0"/>
              <a:t> </a:t>
            </a:r>
            <a:r>
              <a:rPr lang="en-US" dirty="0"/>
              <a:t>into the proper position after the first </a:t>
            </a:r>
            <a:r>
              <a:rPr lang="en-US" i="1" dirty="0" err="1"/>
              <a:t>i</a:t>
            </a:r>
            <a:r>
              <a:rPr lang="en-US" dirty="0"/>
              <a:t> </a:t>
            </a:r>
            <a:r>
              <a:rPr lang="en-US" dirty="0">
                <a:latin typeface="Cambria Math" panose="02040503050406030204"/>
                <a:ea typeface="Cambria Math" panose="02040503050406030204"/>
              </a:rPr>
              <a:t>−</a:t>
            </a:r>
            <a:r>
              <a:rPr lang="en-US" dirty="0">
                <a:latin typeface="Cambria Math" panose="02040503050406030204" pitchFamily="18" charset="0"/>
                <a:ea typeface="Cambria Math" panose="02040503050406030204" pitchFamily="18" charset="0"/>
              </a:rPr>
              <a:t>1</a:t>
            </a:r>
            <a:r>
              <a:rPr lang="en-US" dirty="0"/>
              <a:t> elements </a:t>
            </a:r>
            <a:r>
              <a:rPr lang="en-US" i="1" dirty="0"/>
              <a:t>a</a:t>
            </a:r>
            <a:r>
              <a:rPr lang="en-US" baseline="-25000" dirty="0">
                <a:latin typeface="Cambria Math" panose="02040503050406030204" pitchFamily="18" charset="0"/>
                <a:ea typeface="Cambria Math" panose="02040503050406030204" pitchFamily="18" charset="0"/>
              </a:rPr>
              <a:t>1</a:t>
            </a:r>
            <a:r>
              <a:rPr lang="en-US" i="1" dirty="0"/>
              <a:t>, a</a:t>
            </a:r>
            <a:r>
              <a:rPr lang="en-US" baseline="-25000" dirty="0">
                <a:latin typeface="Cambria Math" panose="02040503050406030204" pitchFamily="18" charset="0"/>
                <a:ea typeface="Cambria Math" panose="02040503050406030204" pitchFamily="18" charset="0"/>
              </a:rPr>
              <a:t>2</a:t>
            </a:r>
            <a:r>
              <a:rPr lang="en-US" i="1" dirty="0"/>
              <a:t>, …., a</a:t>
            </a:r>
            <a:r>
              <a:rPr lang="en-US" i="1" baseline="-25000" dirty="0"/>
              <a:t>i-1</a:t>
            </a:r>
            <a:r>
              <a:rPr lang="en-US" i="1" dirty="0"/>
              <a:t> </a:t>
            </a:r>
            <a:r>
              <a:rPr lang="en-US" dirty="0"/>
              <a:t>have been sorted. </a:t>
            </a:r>
            <a:endParaRPr lang="en-US" dirty="0"/>
          </a:p>
          <a:p>
            <a:pPr lvl="1"/>
            <a:r>
              <a:rPr lang="en-US" dirty="0"/>
              <a:t>Since </a:t>
            </a:r>
            <a:r>
              <a:rPr lang="en-US" i="1" dirty="0"/>
              <a:t>X = X</a:t>
            </a:r>
            <a:r>
              <a:rPr lang="en-US" baseline="-25000" dirty="0">
                <a:latin typeface="Cambria Math" panose="02040503050406030204" pitchFamily="18" charset="0"/>
                <a:ea typeface="Cambria Math" panose="02040503050406030204" pitchFamily="18" charset="0"/>
              </a:rPr>
              <a:t>2</a:t>
            </a:r>
            <a:r>
              <a:rPr lang="en-US" i="1" dirty="0"/>
              <a:t> + X</a:t>
            </a:r>
            <a:r>
              <a:rPr lang="en-US" baseline="-25000" dirty="0">
                <a:latin typeface="Cambria Math" panose="02040503050406030204" pitchFamily="18" charset="0"/>
                <a:ea typeface="Cambria Math" panose="02040503050406030204" pitchFamily="18" charset="0"/>
              </a:rPr>
              <a:t>3</a:t>
            </a:r>
            <a:r>
              <a:rPr lang="en-US" i="1" dirty="0"/>
              <a:t> + </a:t>
            </a:r>
            <a:r>
              <a:rPr lang="en-US" i="1" dirty="0">
                <a:latin typeface="Cambria Math" panose="02040503050406030204"/>
                <a:ea typeface="Cambria Math" panose="02040503050406030204"/>
              </a:rPr>
              <a:t>∙∙∙</a:t>
            </a:r>
            <a:r>
              <a:rPr lang="en-US" i="1" dirty="0"/>
              <a:t>  +  </a:t>
            </a:r>
            <a:r>
              <a:rPr lang="en-US" i="1" dirty="0" err="1"/>
              <a:t>X</a:t>
            </a:r>
            <a:r>
              <a:rPr lang="en-US" i="1" baseline="-25000" dirty="0" err="1"/>
              <a:t>n</a:t>
            </a:r>
            <a:r>
              <a:rPr lang="en-US" dirty="0"/>
              <a:t>,</a:t>
            </a:r>
            <a:endParaRPr lang="en-US" dirty="0"/>
          </a:p>
          <a:p>
            <a:pPr lvl="1">
              <a:buNone/>
            </a:pPr>
            <a:r>
              <a:rPr lang="en-US" dirty="0"/>
              <a:t>      </a:t>
            </a:r>
            <a:r>
              <a:rPr lang="en-US" i="1" dirty="0"/>
              <a:t>E(X) = E</a:t>
            </a:r>
            <a:r>
              <a:rPr lang="en-US" dirty="0"/>
              <a:t>(</a:t>
            </a:r>
            <a:r>
              <a:rPr lang="en-US" i="1" dirty="0"/>
              <a:t>X</a:t>
            </a:r>
            <a:r>
              <a:rPr lang="en-US" baseline="-25000" dirty="0">
                <a:latin typeface="Cambria Math" panose="02040503050406030204" pitchFamily="18" charset="0"/>
                <a:ea typeface="Cambria Math" panose="02040503050406030204" pitchFamily="18" charset="0"/>
              </a:rPr>
              <a:t>2</a:t>
            </a:r>
            <a:r>
              <a:rPr lang="en-US" i="1" dirty="0"/>
              <a:t> + X</a:t>
            </a:r>
            <a:r>
              <a:rPr lang="en-US" baseline="-25000" dirty="0">
                <a:latin typeface="Cambria Math" panose="02040503050406030204" pitchFamily="18" charset="0"/>
                <a:ea typeface="Cambria Math" panose="02040503050406030204" pitchFamily="18" charset="0"/>
              </a:rPr>
              <a:t>3</a:t>
            </a:r>
            <a:r>
              <a:rPr lang="en-US" i="1" dirty="0"/>
              <a:t> + </a:t>
            </a:r>
            <a:r>
              <a:rPr lang="en-US" i="1" dirty="0">
                <a:latin typeface="Cambria Math" panose="02040503050406030204"/>
                <a:ea typeface="Cambria Math" panose="02040503050406030204"/>
              </a:rPr>
              <a:t>∙∙∙</a:t>
            </a:r>
            <a:r>
              <a:rPr lang="en-US" i="1" dirty="0"/>
              <a:t>  + </a:t>
            </a:r>
            <a:r>
              <a:rPr lang="en-US" i="1" dirty="0" err="1"/>
              <a:t>X</a:t>
            </a:r>
            <a:r>
              <a:rPr lang="en-US" i="1" baseline="-25000" dirty="0" err="1"/>
              <a:t>n</a:t>
            </a:r>
            <a:r>
              <a:rPr lang="en-US" dirty="0"/>
              <a:t>)</a:t>
            </a:r>
            <a:r>
              <a:rPr lang="en-US" i="1" dirty="0"/>
              <a:t> = E</a:t>
            </a:r>
            <a:r>
              <a:rPr lang="en-US" dirty="0"/>
              <a:t>(</a:t>
            </a:r>
            <a:r>
              <a:rPr lang="en-US" i="1" dirty="0"/>
              <a:t>X</a:t>
            </a:r>
            <a:r>
              <a:rPr lang="en-US" baseline="-25000" dirty="0">
                <a:latin typeface="Cambria Math" panose="02040503050406030204" pitchFamily="18" charset="0"/>
                <a:ea typeface="Cambria Math" panose="02040503050406030204" pitchFamily="18" charset="0"/>
              </a:rPr>
              <a:t>2</a:t>
            </a:r>
            <a:r>
              <a:rPr lang="en-US" dirty="0"/>
              <a:t>)</a:t>
            </a:r>
            <a:r>
              <a:rPr lang="en-US" i="1" dirty="0"/>
              <a:t> + E</a:t>
            </a:r>
            <a:r>
              <a:rPr lang="en-US" dirty="0"/>
              <a:t>(</a:t>
            </a:r>
            <a:r>
              <a:rPr lang="en-US" i="1" dirty="0"/>
              <a:t>X</a:t>
            </a:r>
            <a:r>
              <a:rPr lang="en-US" baseline="-25000" dirty="0">
                <a:latin typeface="Cambria Math" panose="02040503050406030204" pitchFamily="18" charset="0"/>
                <a:ea typeface="Cambria Math" panose="02040503050406030204" pitchFamily="18" charset="0"/>
              </a:rPr>
              <a:t>3</a:t>
            </a:r>
            <a:r>
              <a:rPr lang="en-US" dirty="0"/>
              <a:t>)</a:t>
            </a:r>
            <a:r>
              <a:rPr lang="en-US" i="1" dirty="0"/>
              <a:t> + </a:t>
            </a:r>
            <a:r>
              <a:rPr lang="en-US" i="1" dirty="0">
                <a:latin typeface="Cambria Math" panose="02040503050406030204"/>
                <a:ea typeface="Cambria Math" panose="02040503050406030204"/>
              </a:rPr>
              <a:t>∙∙∙ </a:t>
            </a:r>
            <a:r>
              <a:rPr lang="en-US" i="1" dirty="0"/>
              <a:t>+ E</a:t>
            </a:r>
            <a:r>
              <a:rPr lang="en-US" dirty="0"/>
              <a:t>(</a:t>
            </a:r>
            <a:r>
              <a:rPr lang="en-US" i="1" dirty="0" err="1"/>
              <a:t>X</a:t>
            </a:r>
            <a:r>
              <a:rPr lang="en-US" i="1" baseline="-25000" dirty="0" err="1"/>
              <a:t>n</a:t>
            </a:r>
            <a:r>
              <a:rPr lang="en-US" dirty="0"/>
              <a:t>)</a:t>
            </a:r>
            <a:r>
              <a:rPr lang="en-US" i="1" dirty="0"/>
              <a:t>.</a:t>
            </a:r>
            <a:endParaRPr lang="en-US" dirty="0"/>
          </a:p>
          <a:p>
            <a:r>
              <a:rPr lang="en-US" dirty="0"/>
              <a:t>To find </a:t>
            </a:r>
            <a:r>
              <a:rPr lang="en-US" i="1" dirty="0"/>
              <a:t>E</a:t>
            </a:r>
            <a:r>
              <a:rPr lang="en-US" dirty="0"/>
              <a:t>(</a:t>
            </a:r>
            <a:r>
              <a:rPr lang="en-US" i="1" dirty="0"/>
              <a:t>X</a:t>
            </a:r>
            <a:r>
              <a:rPr lang="en-US" i="1" baseline="-25000" dirty="0"/>
              <a:t>i</a:t>
            </a:r>
            <a:r>
              <a:rPr lang="en-US" dirty="0"/>
              <a:t>) for </a:t>
            </a:r>
            <a:r>
              <a:rPr lang="en-US" i="1" dirty="0" err="1"/>
              <a:t>i</a:t>
            </a:r>
            <a:r>
              <a:rPr lang="en-US" dirty="0"/>
              <a:t> = </a:t>
            </a:r>
            <a:r>
              <a:rPr lang="en-US" dirty="0">
                <a:latin typeface="Cambria Math" panose="02040503050406030204" pitchFamily="18" charset="0"/>
                <a:ea typeface="Cambria Math"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3</a:t>
            </a:r>
            <a:r>
              <a:rPr lang="en-US" dirty="0"/>
              <a:t>,…,</a:t>
            </a:r>
            <a:r>
              <a:rPr lang="en-US" i="1" dirty="0"/>
              <a:t>n</a:t>
            </a:r>
            <a:r>
              <a:rPr lang="en-US" dirty="0"/>
              <a:t>, let </a:t>
            </a:r>
            <a:r>
              <a:rPr lang="en-US" i="1" dirty="0" err="1"/>
              <a:t>p</a:t>
            </a:r>
            <a:r>
              <a:rPr lang="en-US" i="1" baseline="-25000" dirty="0" err="1"/>
              <a:t>j</a:t>
            </a:r>
            <a:r>
              <a:rPr lang="en-US" dirty="0"/>
              <a:t>(</a:t>
            </a:r>
            <a:r>
              <a:rPr lang="en-US" i="1" dirty="0"/>
              <a:t>k</a:t>
            </a:r>
            <a:r>
              <a:rPr lang="en-US" dirty="0"/>
              <a:t>) be the probability that the largest of the first </a:t>
            </a:r>
            <a:r>
              <a:rPr lang="en-US" i="1" dirty="0"/>
              <a:t>j</a:t>
            </a:r>
            <a:r>
              <a:rPr lang="en-US" dirty="0"/>
              <a:t> elements in the list occurs at the </a:t>
            </a:r>
            <a:r>
              <a:rPr lang="en-US" i="1" dirty="0" err="1"/>
              <a:t>k</a:t>
            </a:r>
            <a:r>
              <a:rPr lang="en-US" dirty="0" err="1"/>
              <a:t>th</a:t>
            </a:r>
            <a:r>
              <a:rPr lang="en-US" dirty="0"/>
              <a:t> position, that is, max(</a:t>
            </a:r>
            <a:r>
              <a:rPr lang="en-US" i="1" dirty="0"/>
              <a:t>a</a:t>
            </a:r>
            <a:r>
              <a:rPr lang="en-US" i="1" baseline="-25000" dirty="0"/>
              <a:t>1</a:t>
            </a:r>
            <a:r>
              <a:rPr lang="en-US" i="1" dirty="0"/>
              <a:t>, a</a:t>
            </a:r>
            <a:r>
              <a:rPr lang="en-US" i="1" baseline="-25000" dirty="0"/>
              <a:t>2</a:t>
            </a:r>
            <a:r>
              <a:rPr lang="en-US" i="1" dirty="0"/>
              <a:t>, …., </a:t>
            </a:r>
            <a:r>
              <a:rPr lang="en-US" i="1" dirty="0" err="1"/>
              <a:t>a</a:t>
            </a:r>
            <a:r>
              <a:rPr lang="en-US" i="1" baseline="-25000" dirty="0" err="1"/>
              <a:t>j</a:t>
            </a:r>
            <a:r>
              <a:rPr lang="en-US" i="1" baseline="-25000" dirty="0"/>
              <a:t> </a:t>
            </a:r>
            <a:r>
              <a:rPr lang="en-US" dirty="0"/>
              <a:t>)</a:t>
            </a:r>
            <a:r>
              <a:rPr lang="en-US" i="1" dirty="0"/>
              <a:t> = </a:t>
            </a:r>
            <a:r>
              <a:rPr lang="en-US" i="1" dirty="0" err="1"/>
              <a:t>a</a:t>
            </a:r>
            <a:r>
              <a:rPr lang="en-US" i="1" baseline="-25000" dirty="0" err="1"/>
              <a:t>k</a:t>
            </a:r>
            <a:r>
              <a:rPr lang="en-US" i="1" dirty="0"/>
              <a:t>, </a:t>
            </a:r>
            <a:r>
              <a:rPr lang="en-US" dirty="0"/>
              <a:t>where</a:t>
            </a:r>
            <a:r>
              <a:rPr lang="en-US" i="1" dirty="0"/>
              <a:t> </a:t>
            </a:r>
            <a:r>
              <a:rPr lang="en-US" dirty="0">
                <a:latin typeface="Cambria Math" panose="02040503050406030204" pitchFamily="18" charset="0"/>
                <a:ea typeface="Cambria Math" panose="02040503050406030204" pitchFamily="18" charset="0"/>
              </a:rPr>
              <a:t>1</a:t>
            </a:r>
            <a:r>
              <a:rPr lang="en-US" i="1" dirty="0"/>
              <a:t> </a:t>
            </a:r>
            <a:r>
              <a:rPr lang="en-US" dirty="0">
                <a:latin typeface="Calibri" panose="020F0502020204030204"/>
              </a:rPr>
              <a:t>≤</a:t>
            </a:r>
            <a:r>
              <a:rPr lang="en-US" i="1" dirty="0">
                <a:latin typeface="Calibri" panose="020F0502020204030204"/>
              </a:rPr>
              <a:t> k </a:t>
            </a:r>
            <a:r>
              <a:rPr lang="en-US" dirty="0">
                <a:latin typeface="Calibri" panose="020F0502020204030204"/>
              </a:rPr>
              <a:t>≤</a:t>
            </a:r>
            <a:r>
              <a:rPr lang="en-US" i="1" dirty="0">
                <a:latin typeface="Calibri" panose="020F0502020204030204"/>
              </a:rPr>
              <a:t> </a:t>
            </a:r>
            <a:r>
              <a:rPr lang="en-US" dirty="0">
                <a:latin typeface="Calibri" panose="020F0502020204030204"/>
              </a:rPr>
              <a:t>j.</a:t>
            </a:r>
            <a:endParaRPr lang="en-US" dirty="0">
              <a:latin typeface="Calibri" panose="020F0502020204030204"/>
            </a:endParaRPr>
          </a:p>
          <a:p>
            <a:r>
              <a:rPr lang="en-US" dirty="0"/>
              <a:t>Assume  uniform distribution;  </a:t>
            </a:r>
            <a:r>
              <a:rPr lang="en-US" i="1" dirty="0" err="1"/>
              <a:t>p</a:t>
            </a:r>
            <a:r>
              <a:rPr lang="en-US" i="1" baseline="-25000" dirty="0" err="1"/>
              <a:t>j</a:t>
            </a:r>
            <a:r>
              <a:rPr lang="en-US" dirty="0"/>
              <a:t>(</a:t>
            </a:r>
            <a:r>
              <a:rPr lang="en-US" i="1" dirty="0"/>
              <a:t>k</a:t>
            </a:r>
            <a:r>
              <a:rPr lang="en-US" dirty="0"/>
              <a:t>)</a:t>
            </a:r>
            <a:r>
              <a:rPr lang="en-US" i="1" dirty="0"/>
              <a:t> = </a:t>
            </a:r>
            <a:r>
              <a:rPr lang="en-US" dirty="0">
                <a:latin typeface="Cambria Math" panose="02040503050406030204" pitchFamily="18" charset="0"/>
                <a:ea typeface="Cambria Math" panose="02040503050406030204" pitchFamily="18" charset="0"/>
              </a:rPr>
              <a:t>1</a:t>
            </a:r>
            <a:r>
              <a:rPr lang="en-US" dirty="0"/>
              <a:t>/</a:t>
            </a:r>
            <a:r>
              <a:rPr lang="en-US" i="1" dirty="0"/>
              <a:t>j</a:t>
            </a:r>
            <a:r>
              <a:rPr lang="en-US" dirty="0"/>
              <a:t> .</a:t>
            </a:r>
            <a:endParaRPr lang="en-US" dirty="0"/>
          </a:p>
          <a:p>
            <a:r>
              <a:rPr lang="en-US" dirty="0"/>
              <a:t>Then </a:t>
            </a:r>
            <a:r>
              <a:rPr lang="en-US" i="1" dirty="0"/>
              <a:t>X</a:t>
            </a:r>
            <a:r>
              <a:rPr lang="en-US" i="1" baseline="-25000" dirty="0"/>
              <a:t>i</a:t>
            </a:r>
            <a:r>
              <a:rPr lang="en-US" dirty="0"/>
              <a:t>(</a:t>
            </a:r>
            <a:r>
              <a:rPr lang="en-US" i="1" dirty="0"/>
              <a:t>k</a:t>
            </a:r>
            <a:r>
              <a:rPr lang="en-US" dirty="0"/>
              <a:t>) = </a:t>
            </a:r>
            <a:r>
              <a:rPr lang="en-US" i="1" dirty="0"/>
              <a:t>k. </a:t>
            </a:r>
            <a:endParaRPr lang="en-US" dirty="0"/>
          </a:p>
          <a:p>
            <a:endParaRPr lang="en-US" dirty="0"/>
          </a:p>
          <a:p>
            <a:pPr lvl="1">
              <a:buNone/>
            </a:pPr>
            <a:endParaRPr lang="en-US" i="1" dirty="0"/>
          </a:p>
        </p:txBody>
      </p:sp>
      <p:sp>
        <p:nvSpPr>
          <p:cNvPr id="4" name="TextBox 3"/>
          <p:cNvSpPr txBox="1"/>
          <p:nvPr/>
        </p:nvSpPr>
        <p:spPr>
          <a:xfrm>
            <a:off x="7924800" y="6324600"/>
            <a:ext cx="1524000" cy="368300"/>
          </a:xfrm>
          <a:prstGeom prst="rect">
            <a:avLst/>
          </a:prstGeom>
          <a:noFill/>
        </p:spPr>
        <p:txBody>
          <a:bodyPr wrap="square" rtlCol="0">
            <a:spAutoFit/>
          </a:bodyPr>
          <a:lstStyle/>
          <a:p>
            <a:r>
              <a:rPr lang="en-US" i="1" dirty="0"/>
              <a:t>continued</a:t>
            </a:r>
            <a:r>
              <a:rPr lang="en-US" dirty="0"/>
              <a:t>  </a:t>
            </a:r>
            <a:r>
              <a:rPr lang="en-US" dirty="0">
                <a:latin typeface="Cambria Math" panose="02040503050406030204"/>
                <a:ea typeface="Cambria Math" panose="02040503050406030204"/>
              </a:rPr>
              <a:t>→</a:t>
            </a:r>
            <a:r>
              <a:rPr lang="en-US" dirty="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Average-Case Complexity of Insertion Sort </a:t>
            </a:r>
            <a:endParaRPr lang="en-US" dirty="0"/>
          </a:p>
        </p:txBody>
      </p:sp>
      <p:sp>
        <p:nvSpPr>
          <p:cNvPr id="3" name="Content Placeholder 2"/>
          <p:cNvSpPr>
            <a:spLocks noGrp="1"/>
          </p:cNvSpPr>
          <p:nvPr>
            <p:ph idx="1"/>
          </p:nvPr>
        </p:nvSpPr>
        <p:spPr/>
        <p:txBody>
          <a:bodyPr/>
          <a:lstStyle/>
          <a:p>
            <a:r>
              <a:rPr lang="en-US" dirty="0"/>
              <a:t>Since </a:t>
            </a:r>
            <a:r>
              <a:rPr lang="en-US" i="1" dirty="0" err="1"/>
              <a:t>a</a:t>
            </a:r>
            <a:r>
              <a:rPr lang="en-US" i="1" baseline="-25000" dirty="0" err="1"/>
              <a:t>i</a:t>
            </a:r>
            <a:r>
              <a:rPr lang="en-US" dirty="0"/>
              <a:t> could be inserted into any of the first </a:t>
            </a:r>
            <a:r>
              <a:rPr lang="en-US" i="1" dirty="0" err="1"/>
              <a:t>i</a:t>
            </a:r>
            <a:r>
              <a:rPr lang="en-US" dirty="0"/>
              <a:t> positions</a:t>
            </a:r>
            <a:endParaRPr lang="en-US" dirty="0"/>
          </a:p>
          <a:p>
            <a:pPr>
              <a:buNone/>
            </a:pPr>
            <a:endParaRPr lang="en-US" dirty="0"/>
          </a:p>
          <a:p>
            <a:pPr>
              <a:buNone/>
            </a:pPr>
            <a:endParaRPr lang="en-US" dirty="0"/>
          </a:p>
          <a:p>
            <a:r>
              <a:rPr lang="en-US" dirty="0"/>
              <a:t>It follows that</a:t>
            </a:r>
            <a:endParaRPr lang="en-US" dirty="0"/>
          </a:p>
          <a:p>
            <a:endParaRPr lang="en-US" dirty="0"/>
          </a:p>
          <a:p>
            <a:endParaRPr lang="en-US" dirty="0"/>
          </a:p>
          <a:p>
            <a:endParaRPr lang="en-US" dirty="0"/>
          </a:p>
          <a:p>
            <a:r>
              <a:rPr lang="en-US" dirty="0"/>
              <a:t>Hence, the average-case complexity is         .</a:t>
            </a:r>
            <a:endParaRPr lang="en-US" dirty="0"/>
          </a:p>
          <a:p>
            <a:endParaRPr lang="en-US" dirty="0"/>
          </a:p>
        </p:txBody>
      </p:sp>
      <p:pic>
        <p:nvPicPr>
          <p:cNvPr id="13" name="Picture 12" descr="addin_tmp.png"/>
          <p:cNvPicPr>
            <a:picLocks noChangeAspect="1"/>
          </p:cNvPicPr>
          <p:nvPr>
            <p:custDataLst>
              <p:tags r:id="rId1"/>
            </p:custDataLst>
          </p:nvPr>
        </p:nvPicPr>
        <p:blipFill>
          <a:blip r:embed="rId2" cstate="print"/>
          <a:stretch>
            <a:fillRect/>
          </a:stretch>
        </p:blipFill>
        <p:spPr>
          <a:xfrm>
            <a:off x="2895600" y="2895600"/>
            <a:ext cx="3030379" cy="555784"/>
          </a:xfrm>
          <a:prstGeom prst="rect">
            <a:avLst/>
          </a:prstGeom>
        </p:spPr>
      </p:pic>
      <p:pic>
        <p:nvPicPr>
          <p:cNvPr id="14" name="Picture 13" descr="addin_tmp.png"/>
          <p:cNvPicPr>
            <a:picLocks noChangeAspect="1"/>
          </p:cNvPicPr>
          <p:nvPr>
            <p:custDataLst>
              <p:tags r:id="rId3"/>
            </p:custDataLst>
          </p:nvPr>
        </p:nvPicPr>
        <p:blipFill>
          <a:blip r:embed="rId4" cstate="print"/>
          <a:stretch>
            <a:fillRect/>
          </a:stretch>
        </p:blipFill>
        <p:spPr>
          <a:xfrm>
            <a:off x="6172200" y="2895600"/>
            <a:ext cx="2626043" cy="555784"/>
          </a:xfrm>
          <a:prstGeom prst="rect">
            <a:avLst/>
          </a:prstGeom>
        </p:spPr>
      </p:pic>
      <p:pic>
        <p:nvPicPr>
          <p:cNvPr id="15" name="Picture 14" descr="addin_tmp.png"/>
          <p:cNvPicPr>
            <a:picLocks noChangeAspect="1"/>
          </p:cNvPicPr>
          <p:nvPr>
            <p:custDataLst>
              <p:tags r:id="rId5"/>
            </p:custDataLst>
          </p:nvPr>
        </p:nvPicPr>
        <p:blipFill>
          <a:blip r:embed="rId6" cstate="print"/>
          <a:stretch>
            <a:fillRect/>
          </a:stretch>
        </p:blipFill>
        <p:spPr>
          <a:xfrm>
            <a:off x="3505201" y="4267200"/>
            <a:ext cx="3357563" cy="578644"/>
          </a:xfrm>
          <a:prstGeom prst="rect">
            <a:avLst/>
          </a:prstGeom>
        </p:spPr>
      </p:pic>
      <p:pic>
        <p:nvPicPr>
          <p:cNvPr id="16" name="Picture 15" descr="addin_tmp.png"/>
          <p:cNvPicPr>
            <a:picLocks noChangeAspect="1"/>
          </p:cNvPicPr>
          <p:nvPr>
            <p:custDataLst>
              <p:tags r:id="rId7"/>
            </p:custDataLst>
          </p:nvPr>
        </p:nvPicPr>
        <p:blipFill>
          <a:blip r:embed="rId8" cstate="print"/>
          <a:stretch>
            <a:fillRect/>
          </a:stretch>
        </p:blipFill>
        <p:spPr>
          <a:xfrm>
            <a:off x="3810001" y="5029200"/>
            <a:ext cx="3739039" cy="420053"/>
          </a:xfrm>
          <a:prstGeom prst="rect">
            <a:avLst/>
          </a:prstGeom>
        </p:spPr>
      </p:pic>
      <p:pic>
        <p:nvPicPr>
          <p:cNvPr id="9" name="Picture 8" descr="addin_tmp.png"/>
          <p:cNvPicPr>
            <a:picLocks noChangeAspect="1"/>
          </p:cNvPicPr>
          <p:nvPr>
            <p:custDataLst>
              <p:tags r:id="rId9"/>
            </p:custDataLst>
          </p:nvPr>
        </p:nvPicPr>
        <p:blipFill>
          <a:blip r:embed="rId10" cstate="print"/>
          <a:stretch>
            <a:fillRect/>
          </a:stretch>
        </p:blipFill>
        <p:spPr>
          <a:xfrm>
            <a:off x="7772400" y="5791200"/>
            <a:ext cx="554355" cy="2876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Geometric Distribution</a:t>
            </a:r>
            <a:endParaRPr lang="en-US" dirty="0"/>
          </a:p>
        </p:txBody>
      </p:sp>
      <p:sp>
        <p:nvSpPr>
          <p:cNvPr id="3" name="Content Placeholder 2"/>
          <p:cNvSpPr>
            <a:spLocks noGrp="1"/>
          </p:cNvSpPr>
          <p:nvPr>
            <p:ph idx="1"/>
          </p:nvPr>
        </p:nvSpPr>
        <p:spPr/>
        <p:txBody>
          <a:bodyPr>
            <a:normAutofit fontScale="92500"/>
          </a:bodyPr>
          <a:lstStyle/>
          <a:p>
            <a:pPr>
              <a:buNone/>
            </a:pPr>
            <a:r>
              <a:rPr lang="en-US" b="1" dirty="0"/>
              <a:t>   Definition </a:t>
            </a:r>
            <a:r>
              <a:rPr lang="en-US" b="1" dirty="0">
                <a:latin typeface="Cambria Math" panose="02040503050406030204" pitchFamily="18" charset="0"/>
                <a:ea typeface="Cambria Math" panose="02040503050406030204" pitchFamily="18" charset="0"/>
              </a:rPr>
              <a:t>2</a:t>
            </a:r>
            <a:r>
              <a:rPr lang="en-US" dirty="0"/>
              <a:t>:  A random variable </a:t>
            </a:r>
            <a:r>
              <a:rPr lang="en-US" i="1" dirty="0"/>
              <a:t>X</a:t>
            </a:r>
            <a:r>
              <a:rPr lang="en-US" dirty="0"/>
              <a:t> has </a:t>
            </a:r>
            <a:r>
              <a:rPr lang="en-US" i="1" dirty="0"/>
              <a:t>geometric distribution with parameter p</a:t>
            </a:r>
            <a:r>
              <a:rPr lang="en-US" dirty="0"/>
              <a:t> if </a:t>
            </a:r>
            <a:r>
              <a:rPr lang="en-US" i="1" dirty="0"/>
              <a:t>p</a:t>
            </a:r>
            <a:r>
              <a:rPr lang="en-US" dirty="0"/>
              <a:t>(</a:t>
            </a:r>
            <a:r>
              <a:rPr lang="en-US" i="1" dirty="0"/>
              <a:t>X</a:t>
            </a:r>
            <a:r>
              <a:rPr lang="en-US" dirty="0"/>
              <a:t> = </a:t>
            </a:r>
            <a:r>
              <a:rPr lang="en-US" i="1" dirty="0"/>
              <a:t>k</a:t>
            </a:r>
            <a:r>
              <a:rPr lang="en-US" dirty="0"/>
              <a:t>) = (</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a:ea typeface="Cambria Math" panose="02040503050406030204"/>
              </a:rPr>
              <a:t>−</a:t>
            </a:r>
            <a:r>
              <a:rPr lang="en-US" dirty="0"/>
              <a:t> </a:t>
            </a:r>
            <a:r>
              <a:rPr lang="en-US" i="1" dirty="0"/>
              <a:t>p</a:t>
            </a:r>
            <a:r>
              <a:rPr lang="en-US" dirty="0"/>
              <a:t>)</a:t>
            </a:r>
            <a:r>
              <a:rPr lang="en-US" i="1" baseline="30000" dirty="0"/>
              <a:t>k</a:t>
            </a:r>
            <a:r>
              <a:rPr lang="en-US" baseline="30000" dirty="0"/>
              <a:t>-</a:t>
            </a:r>
            <a:r>
              <a:rPr lang="en-US" baseline="30000" dirty="0">
                <a:latin typeface="Cambria Math" panose="02040503050406030204" pitchFamily="18" charset="0"/>
                <a:ea typeface="Cambria Math" panose="02040503050406030204" pitchFamily="18" charset="0"/>
              </a:rPr>
              <a:t>1</a:t>
            </a:r>
            <a:r>
              <a:rPr lang="en-US" i="1" dirty="0"/>
              <a:t>p</a:t>
            </a:r>
            <a:r>
              <a:rPr lang="en-US" dirty="0"/>
              <a:t> for </a:t>
            </a:r>
            <a:r>
              <a:rPr lang="en-US" i="1" dirty="0"/>
              <a:t>k</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2</a:t>
            </a:r>
            <a:r>
              <a:rPr lang="en-US" dirty="0"/>
              <a:t>,</a:t>
            </a:r>
            <a:r>
              <a:rPr lang="en-US" dirty="0">
                <a:latin typeface="Cambria Math" panose="02040503050406030204" pitchFamily="18" charset="0"/>
                <a:ea typeface="Cambria Math" panose="02040503050406030204" pitchFamily="18" charset="0"/>
              </a:rPr>
              <a:t>3</a:t>
            </a:r>
            <a:r>
              <a:rPr lang="en-US" dirty="0"/>
              <a:t>,…, where </a:t>
            </a:r>
            <a:r>
              <a:rPr lang="en-US" i="1" dirty="0"/>
              <a:t>p</a:t>
            </a:r>
            <a:r>
              <a:rPr lang="en-US" dirty="0"/>
              <a:t> is a real number with </a:t>
            </a: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a:ea typeface="Cambria Math" panose="02040503050406030204"/>
              </a:rPr>
              <a:t>≤</a:t>
            </a:r>
            <a:r>
              <a:rPr lang="en-US" dirty="0"/>
              <a:t> </a:t>
            </a:r>
            <a:r>
              <a:rPr lang="en-US" i="1" dirty="0"/>
              <a:t>p</a:t>
            </a:r>
            <a:r>
              <a:rPr lang="en-US" dirty="0"/>
              <a:t> </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1</a:t>
            </a:r>
            <a:r>
              <a:rPr lang="en-US" dirty="0"/>
              <a:t>.</a:t>
            </a:r>
            <a:endParaRPr lang="en-US" dirty="0"/>
          </a:p>
          <a:p>
            <a:pPr>
              <a:buNone/>
            </a:pPr>
            <a:r>
              <a:rPr lang="en-US" b="1" dirty="0"/>
              <a:t>   Theorem </a:t>
            </a:r>
            <a:r>
              <a:rPr lang="en-US" b="1" dirty="0">
                <a:latin typeface="Cambria Math" panose="02040503050406030204" pitchFamily="18" charset="0"/>
                <a:ea typeface="Cambria Math" panose="02040503050406030204" pitchFamily="18" charset="0"/>
              </a:rPr>
              <a:t>4</a:t>
            </a:r>
            <a:r>
              <a:rPr lang="en-US" dirty="0"/>
              <a:t>: If the random variable </a:t>
            </a:r>
            <a:r>
              <a:rPr lang="en-US" i="1" dirty="0"/>
              <a:t>X</a:t>
            </a:r>
            <a:r>
              <a:rPr lang="en-US" dirty="0"/>
              <a:t> has the geometric distribution with parameter </a:t>
            </a:r>
            <a:r>
              <a:rPr lang="en-US" i="1" dirty="0"/>
              <a:t>p</a:t>
            </a:r>
            <a:r>
              <a:rPr lang="en-US" dirty="0"/>
              <a:t>, then </a:t>
            </a:r>
            <a:r>
              <a:rPr lang="en-US" i="1" dirty="0"/>
              <a:t>E</a:t>
            </a:r>
            <a:r>
              <a:rPr lang="en-US" dirty="0"/>
              <a:t>(</a:t>
            </a:r>
            <a:r>
              <a:rPr lang="en-US" i="1" dirty="0"/>
              <a:t>X</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i="1" dirty="0"/>
              <a:t>p</a:t>
            </a:r>
            <a:r>
              <a:rPr lang="en-US" dirty="0"/>
              <a:t>.</a:t>
            </a:r>
            <a:endParaRPr lang="en-US" dirty="0"/>
          </a:p>
          <a:p>
            <a:pPr>
              <a:buNone/>
            </a:pPr>
            <a:r>
              <a:rPr lang="en-US" b="1" dirty="0"/>
              <a:t>   Example</a:t>
            </a:r>
            <a:r>
              <a:rPr lang="en-US" dirty="0"/>
              <a:t>:  Suppose the probability that a coin comes up tails is </a:t>
            </a:r>
            <a:r>
              <a:rPr lang="en-US" i="1" dirty="0"/>
              <a:t>p</a:t>
            </a:r>
            <a:r>
              <a:rPr lang="en-US" dirty="0"/>
              <a:t>. What is the expected number of flips until this coin comes up tails?</a:t>
            </a:r>
            <a:endParaRPr lang="en-US" dirty="0"/>
          </a:p>
          <a:p>
            <a:pPr lvl="1"/>
            <a:r>
              <a:rPr lang="en-US" dirty="0"/>
              <a:t>The sample space is {T, HT, HHT, HHHT, HHHHT, …}.</a:t>
            </a:r>
            <a:endParaRPr lang="en-US" dirty="0"/>
          </a:p>
          <a:p>
            <a:pPr lvl="1"/>
            <a:r>
              <a:rPr lang="en-US" dirty="0"/>
              <a:t>Let </a:t>
            </a:r>
            <a:r>
              <a:rPr lang="en-US" i="1" dirty="0"/>
              <a:t>X </a:t>
            </a:r>
            <a:r>
              <a:rPr lang="en-US" dirty="0"/>
              <a:t>be the random variable equal to the number of flips in an element of the sample space; </a:t>
            </a:r>
            <a:r>
              <a:rPr lang="en-US" i="1" dirty="0"/>
              <a:t>X</a:t>
            </a:r>
            <a:r>
              <a:rPr lang="en-US" dirty="0"/>
              <a:t>(</a:t>
            </a:r>
            <a:r>
              <a:rPr lang="en-US" i="1" dirty="0"/>
              <a:t>T</a:t>
            </a:r>
            <a:r>
              <a:rPr lang="en-US" dirty="0"/>
              <a:t>) = </a:t>
            </a:r>
            <a:r>
              <a:rPr lang="en-US" dirty="0">
                <a:latin typeface="Cambria Math" panose="02040503050406030204" pitchFamily="18" charset="0"/>
                <a:ea typeface="Cambria Math" panose="02040503050406030204" pitchFamily="18" charset="0"/>
              </a:rPr>
              <a:t>1</a:t>
            </a:r>
            <a:r>
              <a:rPr lang="en-US" dirty="0"/>
              <a:t>, </a:t>
            </a:r>
            <a:r>
              <a:rPr lang="en-US" i="1" dirty="0"/>
              <a:t>X</a:t>
            </a:r>
            <a:r>
              <a:rPr lang="en-US" dirty="0"/>
              <a:t>(</a:t>
            </a:r>
            <a:r>
              <a:rPr lang="en-US" i="1" dirty="0"/>
              <a:t>HT</a:t>
            </a:r>
            <a:r>
              <a:rPr lang="en-US" dirty="0"/>
              <a:t>) = </a:t>
            </a:r>
            <a:r>
              <a:rPr lang="en-US" dirty="0">
                <a:latin typeface="Cambria Math" panose="02040503050406030204" pitchFamily="18" charset="0"/>
                <a:ea typeface="Cambria Math" panose="02040503050406030204" pitchFamily="18" charset="0"/>
              </a:rPr>
              <a:t>2</a:t>
            </a:r>
            <a:r>
              <a:rPr lang="en-US" dirty="0"/>
              <a:t>,          </a:t>
            </a:r>
            <a:r>
              <a:rPr lang="en-US" i="1" dirty="0"/>
              <a:t>X</a:t>
            </a:r>
            <a:r>
              <a:rPr lang="en-US" dirty="0"/>
              <a:t>(</a:t>
            </a:r>
            <a:r>
              <a:rPr lang="en-US" i="1" dirty="0"/>
              <a:t>HHT</a:t>
            </a:r>
            <a:r>
              <a:rPr lang="en-US" dirty="0"/>
              <a:t>) = </a:t>
            </a:r>
            <a:r>
              <a:rPr lang="en-US" dirty="0">
                <a:latin typeface="Cambria Math" panose="02040503050406030204" pitchFamily="18" charset="0"/>
                <a:ea typeface="Cambria Math" panose="02040503050406030204" pitchFamily="18" charset="0"/>
              </a:rPr>
              <a:t>3</a:t>
            </a:r>
            <a:r>
              <a:rPr lang="en-US" dirty="0"/>
              <a:t>, etc. </a:t>
            </a:r>
            <a:endParaRPr lang="en-US" dirty="0"/>
          </a:p>
          <a:p>
            <a:pPr lvl="1"/>
            <a:r>
              <a:rPr lang="en-US" dirty="0"/>
              <a:t>By Theorem </a:t>
            </a:r>
            <a:r>
              <a:rPr lang="en-US" dirty="0">
                <a:latin typeface="Cambria Math" panose="02040503050406030204" pitchFamily="18" charset="0"/>
                <a:ea typeface="Cambria Math" panose="02040503050406030204" pitchFamily="18" charset="0"/>
              </a:rPr>
              <a:t>4</a:t>
            </a:r>
            <a:r>
              <a:rPr lang="en-US" dirty="0"/>
              <a:t>, </a:t>
            </a:r>
            <a:r>
              <a:rPr lang="en-US" i="1" dirty="0"/>
              <a:t>E</a:t>
            </a:r>
            <a:r>
              <a:rPr lang="en-US" dirty="0"/>
              <a:t>(</a:t>
            </a:r>
            <a:r>
              <a:rPr lang="en-US" i="1" dirty="0"/>
              <a:t>X</a:t>
            </a:r>
            <a:r>
              <a:rPr lang="en-US" dirty="0"/>
              <a:t>) = </a:t>
            </a:r>
            <a:r>
              <a:rPr lang="en-US" dirty="0">
                <a:latin typeface="Cambria" panose="02040503050406030204" pitchFamily="18" charset="0"/>
              </a:rPr>
              <a:t>1</a:t>
            </a:r>
            <a:r>
              <a:rPr lang="en-US" dirty="0"/>
              <a:t>/</a:t>
            </a:r>
            <a:r>
              <a:rPr lang="en-US" i="1" dirty="0"/>
              <a:t>p.</a:t>
            </a:r>
            <a:endParaRPr lang="en-US" i="1" dirty="0"/>
          </a:p>
          <a:p>
            <a:pPr lvl="1"/>
            <a:endParaRPr lang="en-US" dirty="0"/>
          </a:p>
          <a:p>
            <a:endParaRPr lang="en-US" dirty="0"/>
          </a:p>
        </p:txBody>
      </p:sp>
      <p:sp>
        <p:nvSpPr>
          <p:cNvPr id="4" name="TextBox 3"/>
          <p:cNvSpPr txBox="1"/>
          <p:nvPr/>
        </p:nvSpPr>
        <p:spPr>
          <a:xfrm>
            <a:off x="7086600" y="5867400"/>
            <a:ext cx="2895600" cy="368300"/>
          </a:xfrm>
          <a:prstGeom prst="rect">
            <a:avLst/>
          </a:prstGeom>
          <a:noFill/>
        </p:spPr>
        <p:txBody>
          <a:bodyPr wrap="square" rtlCol="0">
            <a:spAutoFit/>
          </a:bodyPr>
          <a:lstStyle/>
          <a:p>
            <a:r>
              <a:rPr lang="en-US" i="1" dirty="0"/>
              <a:t>see text for full details </a:t>
            </a:r>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Random Variables</a:t>
            </a:r>
            <a:endParaRPr lang="en-US" dirty="0"/>
          </a:p>
        </p:txBody>
      </p:sp>
      <p:sp>
        <p:nvSpPr>
          <p:cNvPr id="3" name="Content Placeholder 2"/>
          <p:cNvSpPr>
            <a:spLocks noGrp="1"/>
          </p:cNvSpPr>
          <p:nvPr>
            <p:ph idx="1"/>
          </p:nvPr>
        </p:nvSpPr>
        <p:spPr/>
        <p:txBody>
          <a:bodyPr/>
          <a:lstStyle/>
          <a:p>
            <a:pPr>
              <a:buNone/>
            </a:pPr>
            <a:r>
              <a:rPr lang="en-US" b="1" dirty="0"/>
              <a:t>   Definition </a:t>
            </a:r>
            <a:r>
              <a:rPr lang="en-US" b="1" dirty="0">
                <a:latin typeface="Cambria Math" panose="02040503050406030204" pitchFamily="18" charset="0"/>
                <a:ea typeface="Cambria Math" panose="02040503050406030204" pitchFamily="18" charset="0"/>
              </a:rPr>
              <a:t>3</a:t>
            </a:r>
            <a:r>
              <a:rPr lang="en-US" dirty="0"/>
              <a:t>: The random variables </a:t>
            </a:r>
            <a:r>
              <a:rPr lang="en-US" i="1" dirty="0"/>
              <a:t>X</a:t>
            </a:r>
            <a:r>
              <a:rPr lang="en-US" dirty="0"/>
              <a:t> and </a:t>
            </a:r>
            <a:r>
              <a:rPr lang="en-US" i="1" dirty="0"/>
              <a:t>Y </a:t>
            </a:r>
            <a:r>
              <a:rPr lang="en-US" dirty="0"/>
              <a:t>on a sample space </a:t>
            </a:r>
            <a:r>
              <a:rPr lang="en-US" i="1" dirty="0"/>
              <a:t>S</a:t>
            </a:r>
            <a:r>
              <a:rPr lang="en-US" dirty="0"/>
              <a:t> are independent if</a:t>
            </a:r>
            <a:endParaRPr lang="en-US" dirty="0"/>
          </a:p>
          <a:p>
            <a:pPr>
              <a:buNone/>
            </a:pPr>
            <a:r>
              <a:rPr lang="en-US" dirty="0"/>
              <a:t>         </a:t>
            </a:r>
            <a:r>
              <a:rPr lang="en-US" i="1" dirty="0"/>
              <a:t>p</a:t>
            </a:r>
            <a:r>
              <a:rPr lang="en-US" dirty="0"/>
              <a:t>(</a:t>
            </a:r>
            <a:r>
              <a:rPr lang="en-US" i="1" dirty="0"/>
              <a:t>X</a:t>
            </a:r>
            <a:r>
              <a:rPr lang="en-US" dirty="0"/>
              <a:t> = </a:t>
            </a:r>
            <a:r>
              <a:rPr lang="en-US" i="1" dirty="0"/>
              <a:t>r</a:t>
            </a:r>
            <a:r>
              <a:rPr lang="en-US" baseline="-25000" dirty="0">
                <a:latin typeface="Cambria Math" panose="02040503050406030204" pitchFamily="18" charset="0"/>
                <a:ea typeface="Cambria Math" panose="02040503050406030204" pitchFamily="18" charset="0"/>
              </a:rPr>
              <a:t>1</a:t>
            </a:r>
            <a:r>
              <a:rPr lang="en-US" dirty="0"/>
              <a:t> and </a:t>
            </a:r>
            <a:r>
              <a:rPr lang="en-US" i="1" dirty="0"/>
              <a:t>Y</a:t>
            </a:r>
            <a:r>
              <a:rPr lang="en-US" dirty="0"/>
              <a:t> = </a:t>
            </a:r>
            <a:r>
              <a:rPr lang="en-US" i="1" dirty="0"/>
              <a:t>r</a:t>
            </a:r>
            <a:r>
              <a:rPr lang="en-US" baseline="-25000" dirty="0">
                <a:latin typeface="Cambria Math" panose="02040503050406030204" pitchFamily="18" charset="0"/>
                <a:ea typeface="Cambria Math" panose="02040503050406030204" pitchFamily="18" charset="0"/>
              </a:rPr>
              <a:t>2</a:t>
            </a:r>
            <a:r>
              <a:rPr lang="en-US" dirty="0"/>
              <a:t>) = </a:t>
            </a:r>
            <a:r>
              <a:rPr lang="en-US" i="1" dirty="0"/>
              <a:t>p</a:t>
            </a:r>
            <a:r>
              <a:rPr lang="en-US" dirty="0"/>
              <a:t>(</a:t>
            </a:r>
            <a:r>
              <a:rPr lang="en-US" i="1" dirty="0"/>
              <a:t>X</a:t>
            </a:r>
            <a:r>
              <a:rPr lang="en-US" dirty="0"/>
              <a:t> = </a:t>
            </a:r>
            <a:r>
              <a:rPr lang="en-US" i="1" dirty="0"/>
              <a:t>r</a:t>
            </a:r>
            <a:r>
              <a:rPr lang="en-US" baseline="-25000"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a:ea typeface="Cambria Math" panose="02040503050406030204"/>
              </a:rPr>
              <a:t>∙</a:t>
            </a:r>
            <a:r>
              <a:rPr lang="en-US" dirty="0"/>
              <a:t> </a:t>
            </a:r>
            <a:r>
              <a:rPr lang="en-US" i="1" dirty="0"/>
              <a:t>p</a:t>
            </a:r>
            <a:r>
              <a:rPr lang="en-US" dirty="0"/>
              <a:t>(</a:t>
            </a:r>
            <a:r>
              <a:rPr lang="en-US" i="1" dirty="0"/>
              <a:t>Y</a:t>
            </a:r>
            <a:r>
              <a:rPr lang="en-US" dirty="0"/>
              <a:t> = </a:t>
            </a:r>
            <a:r>
              <a:rPr lang="en-US" i="1" dirty="0"/>
              <a:t>r</a:t>
            </a:r>
            <a:r>
              <a:rPr lang="en-US" baseline="-25000" dirty="0">
                <a:latin typeface="Cambria Math" panose="02040503050406030204" pitchFamily="18" charset="0"/>
                <a:ea typeface="Cambria Math" panose="02040503050406030204" pitchFamily="18" charset="0"/>
              </a:rPr>
              <a:t>2</a:t>
            </a:r>
            <a:r>
              <a:rPr lang="en-US" dirty="0"/>
              <a:t>).</a:t>
            </a:r>
            <a:endParaRPr lang="en-US" dirty="0"/>
          </a:p>
          <a:p>
            <a:pPr>
              <a:buNone/>
            </a:pPr>
            <a:endParaRPr lang="en-US" dirty="0"/>
          </a:p>
          <a:p>
            <a:pPr>
              <a:buNone/>
            </a:pPr>
            <a:r>
              <a:rPr lang="en-US" b="1" dirty="0"/>
              <a:t>   Theorem </a:t>
            </a:r>
            <a:r>
              <a:rPr lang="en-US" b="1" dirty="0">
                <a:latin typeface="Cambria Math" panose="02040503050406030204" pitchFamily="18" charset="0"/>
                <a:ea typeface="Cambria Math" panose="02040503050406030204" pitchFamily="18" charset="0"/>
              </a:rPr>
              <a:t>5</a:t>
            </a:r>
            <a:r>
              <a:rPr lang="en-US" dirty="0"/>
              <a:t>:  If </a:t>
            </a:r>
            <a:r>
              <a:rPr lang="en-US" i="1" dirty="0"/>
              <a:t>X</a:t>
            </a:r>
            <a:r>
              <a:rPr lang="en-US" dirty="0"/>
              <a:t> and </a:t>
            </a:r>
            <a:r>
              <a:rPr lang="en-US" i="1" dirty="0"/>
              <a:t>Y</a:t>
            </a:r>
            <a:r>
              <a:rPr lang="en-US" dirty="0"/>
              <a:t> are independent variables on a sample space </a:t>
            </a:r>
            <a:r>
              <a:rPr lang="en-US" i="1" dirty="0"/>
              <a:t>S</a:t>
            </a:r>
            <a:r>
              <a:rPr lang="en-US" dirty="0"/>
              <a:t>, then </a:t>
            </a:r>
            <a:r>
              <a:rPr lang="en-US" i="1" dirty="0"/>
              <a:t>E</a:t>
            </a:r>
            <a:r>
              <a:rPr lang="en-US" dirty="0"/>
              <a:t>(</a:t>
            </a:r>
            <a:r>
              <a:rPr lang="en-US" i="1" dirty="0"/>
              <a:t>XY</a:t>
            </a:r>
            <a:r>
              <a:rPr lang="en-US" dirty="0"/>
              <a:t>) = </a:t>
            </a:r>
            <a:r>
              <a:rPr lang="en-US" i="1" dirty="0"/>
              <a:t>E</a:t>
            </a:r>
            <a:r>
              <a:rPr lang="en-US" dirty="0"/>
              <a:t>(</a:t>
            </a:r>
            <a:r>
              <a:rPr lang="en-US" i="1" dirty="0"/>
              <a:t>X</a:t>
            </a:r>
            <a:r>
              <a:rPr lang="en-US" dirty="0"/>
              <a:t>)</a:t>
            </a:r>
            <a:r>
              <a:rPr lang="en-US" i="1" dirty="0"/>
              <a:t>E</a:t>
            </a:r>
            <a:r>
              <a:rPr lang="en-US" dirty="0"/>
              <a:t>(</a:t>
            </a:r>
            <a:r>
              <a:rPr lang="en-US" i="1" dirty="0"/>
              <a:t>Y</a:t>
            </a:r>
            <a:r>
              <a:rPr lang="en-US" dirty="0"/>
              <a:t>).</a:t>
            </a:r>
            <a:endParaRPr lang="en-US" dirty="0"/>
          </a:p>
          <a:p>
            <a:pPr>
              <a:buNone/>
            </a:pPr>
            <a:endParaRPr lang="en-US" dirty="0"/>
          </a:p>
        </p:txBody>
      </p:sp>
      <p:sp>
        <p:nvSpPr>
          <p:cNvPr id="4" name="TextBox 3"/>
          <p:cNvSpPr txBox="1"/>
          <p:nvPr/>
        </p:nvSpPr>
        <p:spPr>
          <a:xfrm>
            <a:off x="5029200" y="4953000"/>
            <a:ext cx="2895600" cy="368300"/>
          </a:xfrm>
          <a:prstGeom prst="rect">
            <a:avLst/>
          </a:prstGeom>
          <a:noFill/>
        </p:spPr>
        <p:txBody>
          <a:bodyPr wrap="square" rtlCol="0">
            <a:spAutoFit/>
          </a:bodyPr>
          <a:lstStyle/>
          <a:p>
            <a:r>
              <a:rPr lang="en-US" i="1" dirty="0"/>
              <a:t>see text for the proof </a:t>
            </a:r>
            <a:endParaRPr lang="en-US"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b="1" dirty="0"/>
              <a:t>    </a:t>
            </a:r>
            <a:endParaRPr lang="en-US" b="1" dirty="0"/>
          </a:p>
          <a:p>
            <a:pPr>
              <a:buNone/>
            </a:pPr>
            <a:r>
              <a:rPr lang="en-US" dirty="0"/>
              <a:t>     </a:t>
            </a:r>
            <a:r>
              <a:rPr lang="en-US" sz="7200" b="1" dirty="0"/>
              <a:t>Deviation</a:t>
            </a:r>
            <a:r>
              <a:rPr lang="en-US" sz="7200" dirty="0"/>
              <a:t>: The </a:t>
            </a:r>
            <a:r>
              <a:rPr lang="en-US" sz="7200" i="1" dirty="0"/>
              <a:t>deviation</a:t>
            </a:r>
            <a:r>
              <a:rPr lang="en-US" sz="7200" dirty="0"/>
              <a:t> of </a:t>
            </a:r>
            <a:r>
              <a:rPr lang="en-US" sz="7200" i="1" dirty="0"/>
              <a:t>X</a:t>
            </a:r>
            <a:r>
              <a:rPr lang="en-US" sz="7200" dirty="0"/>
              <a:t> at s </a:t>
            </a:r>
            <a:r>
              <a:rPr lang="en-US" sz="7200" dirty="0">
                <a:latin typeface="Cambria Math" panose="02040503050406030204"/>
                <a:ea typeface="Cambria Math" panose="02040503050406030204"/>
              </a:rPr>
              <a:t>∊</a:t>
            </a:r>
            <a:r>
              <a:rPr lang="en-US" sz="7200" dirty="0"/>
              <a:t> </a:t>
            </a:r>
            <a:r>
              <a:rPr lang="en-US" sz="7200" i="1" dirty="0"/>
              <a:t>S</a:t>
            </a:r>
            <a:r>
              <a:rPr lang="en-US" sz="7200" dirty="0"/>
              <a:t> is </a:t>
            </a:r>
            <a:r>
              <a:rPr lang="en-US" sz="7200" i="1" dirty="0"/>
              <a:t>X</a:t>
            </a:r>
            <a:r>
              <a:rPr lang="en-US" sz="7200" dirty="0"/>
              <a:t>(</a:t>
            </a:r>
            <a:r>
              <a:rPr lang="en-US" sz="7200" i="1" dirty="0"/>
              <a:t>s</a:t>
            </a:r>
            <a:r>
              <a:rPr lang="en-US" sz="7200" dirty="0"/>
              <a:t>) </a:t>
            </a:r>
            <a:r>
              <a:rPr lang="en-US" sz="7200" dirty="0">
                <a:latin typeface="Cambria Math" panose="02040503050406030204"/>
                <a:ea typeface="Cambria Math" panose="02040503050406030204"/>
              </a:rPr>
              <a:t>−</a:t>
            </a:r>
            <a:r>
              <a:rPr lang="en-US" sz="7200" dirty="0"/>
              <a:t> </a:t>
            </a:r>
            <a:r>
              <a:rPr lang="en-US" sz="7200" i="1" dirty="0"/>
              <a:t>E</a:t>
            </a:r>
            <a:r>
              <a:rPr lang="en-US" sz="7200" dirty="0"/>
              <a:t>(</a:t>
            </a:r>
            <a:r>
              <a:rPr lang="en-US" sz="7200" i="1" dirty="0"/>
              <a:t>X</a:t>
            </a:r>
            <a:r>
              <a:rPr lang="en-US" sz="7200" dirty="0"/>
              <a:t>), the difference between the value of </a:t>
            </a:r>
            <a:r>
              <a:rPr lang="en-US" sz="7200" i="1" dirty="0"/>
              <a:t>X</a:t>
            </a:r>
            <a:r>
              <a:rPr lang="en-US" sz="7200" dirty="0"/>
              <a:t> and the mean of </a:t>
            </a:r>
            <a:r>
              <a:rPr lang="en-US" sz="7200" i="1" dirty="0"/>
              <a:t>X</a:t>
            </a:r>
            <a:r>
              <a:rPr lang="en-US" sz="7200" dirty="0"/>
              <a:t>.</a:t>
            </a:r>
            <a:endParaRPr lang="en-US" sz="7200" b="1" dirty="0"/>
          </a:p>
          <a:p>
            <a:pPr>
              <a:buNone/>
            </a:pPr>
            <a:endParaRPr lang="en-US" sz="7200" b="1" dirty="0"/>
          </a:p>
          <a:p>
            <a:pPr>
              <a:buNone/>
            </a:pPr>
            <a:r>
              <a:rPr lang="en-US" sz="7200" b="1" dirty="0"/>
              <a:t>    Definition </a:t>
            </a:r>
            <a:r>
              <a:rPr lang="en-US" sz="7200" b="1" dirty="0">
                <a:latin typeface="Cambria Math" panose="02040503050406030204" pitchFamily="18" charset="0"/>
                <a:ea typeface="Cambria Math" panose="02040503050406030204" pitchFamily="18" charset="0"/>
              </a:rPr>
              <a:t>4</a:t>
            </a:r>
            <a:r>
              <a:rPr lang="en-US" sz="7200" dirty="0"/>
              <a:t>: Let X be a random variable on the sample space S. The </a:t>
            </a:r>
            <a:r>
              <a:rPr lang="en-US" sz="7200" i="1" dirty="0"/>
              <a:t>variance</a:t>
            </a:r>
            <a:r>
              <a:rPr lang="en-US" sz="7200" dirty="0"/>
              <a:t> of X, denoted by V(X) is </a:t>
            </a:r>
            <a:endParaRPr lang="en-US" sz="7200" dirty="0"/>
          </a:p>
          <a:p>
            <a:pPr>
              <a:buNone/>
            </a:pPr>
            <a:r>
              <a:rPr lang="en-US" sz="7200" dirty="0"/>
              <a:t>          </a:t>
            </a:r>
            <a:endParaRPr lang="en-US" sz="7200" dirty="0"/>
          </a:p>
          <a:p>
            <a:pPr>
              <a:buNone/>
            </a:pPr>
            <a:endParaRPr lang="en-US" sz="7200" dirty="0"/>
          </a:p>
          <a:p>
            <a:pPr>
              <a:buNone/>
            </a:pPr>
            <a:r>
              <a:rPr lang="en-US" sz="7200" dirty="0"/>
              <a:t>     That is </a:t>
            </a:r>
            <a:r>
              <a:rPr lang="en-US" sz="7200" i="1" dirty="0"/>
              <a:t>V</a:t>
            </a:r>
            <a:r>
              <a:rPr lang="en-US" sz="7200" dirty="0"/>
              <a:t>(</a:t>
            </a:r>
            <a:r>
              <a:rPr lang="en-US" sz="7200" i="1" dirty="0"/>
              <a:t>X</a:t>
            </a:r>
            <a:r>
              <a:rPr lang="en-US" sz="7200" dirty="0"/>
              <a:t>) is the weighted average of the square of the deviation of </a:t>
            </a:r>
            <a:r>
              <a:rPr lang="en-US" sz="7200" i="1" dirty="0"/>
              <a:t>X</a:t>
            </a:r>
            <a:r>
              <a:rPr lang="en-US" sz="7200" dirty="0"/>
              <a:t>. The standard deviation of </a:t>
            </a:r>
            <a:r>
              <a:rPr lang="en-US" sz="7200" i="1" dirty="0"/>
              <a:t>X</a:t>
            </a:r>
            <a:r>
              <a:rPr lang="en-US" sz="7200" dirty="0"/>
              <a:t>, denoted by </a:t>
            </a:r>
            <a:r>
              <a:rPr lang="el-GR" sz="7200" dirty="0">
                <a:latin typeface="Cambria Math" panose="02040503050406030204"/>
                <a:ea typeface="Cambria Math" panose="02040503050406030204"/>
              </a:rPr>
              <a:t>σ</a:t>
            </a:r>
            <a:r>
              <a:rPr lang="en-US" sz="7200" dirty="0"/>
              <a:t>(</a:t>
            </a:r>
            <a:r>
              <a:rPr lang="en-US" sz="7200" i="1" dirty="0"/>
              <a:t>X</a:t>
            </a:r>
            <a:r>
              <a:rPr lang="en-US" sz="7200" dirty="0"/>
              <a:t>) is defined to be             </a:t>
            </a:r>
            <a:endParaRPr lang="en-US" sz="7200" dirty="0"/>
          </a:p>
          <a:p>
            <a:pPr>
              <a:buNone/>
            </a:pPr>
            <a:endParaRPr lang="en-US" sz="7200" dirty="0"/>
          </a:p>
          <a:p>
            <a:pPr>
              <a:buNone/>
            </a:pPr>
            <a:r>
              <a:rPr lang="en-US" sz="7200" b="1" dirty="0"/>
              <a:t>     Theorem 6</a:t>
            </a:r>
            <a:r>
              <a:rPr lang="en-US" sz="7200" dirty="0"/>
              <a:t>: If X is a random variable on a sample space S, then                           </a:t>
            </a:r>
            <a:r>
              <a:rPr lang="en-US" sz="7200" i="1" dirty="0"/>
              <a:t>V</a:t>
            </a:r>
            <a:r>
              <a:rPr lang="en-US" sz="7200" dirty="0"/>
              <a:t>(</a:t>
            </a:r>
            <a:r>
              <a:rPr lang="en-US" sz="7200" i="1" dirty="0"/>
              <a:t>X</a:t>
            </a:r>
            <a:r>
              <a:rPr lang="en-US" sz="7200" dirty="0"/>
              <a:t>) = </a:t>
            </a:r>
            <a:r>
              <a:rPr lang="en-US" sz="7200" i="1" dirty="0"/>
              <a:t>E</a:t>
            </a:r>
            <a:r>
              <a:rPr lang="en-US" sz="7200" dirty="0"/>
              <a:t>(</a:t>
            </a:r>
            <a:r>
              <a:rPr lang="en-US" sz="7200" i="1" dirty="0"/>
              <a:t>X</a:t>
            </a:r>
            <a:r>
              <a:rPr lang="en-US" sz="7200" baseline="30000" dirty="0">
                <a:latin typeface="Cambria Math" panose="02040503050406030204" pitchFamily="18" charset="0"/>
                <a:ea typeface="Cambria Math" panose="02040503050406030204" pitchFamily="18" charset="0"/>
              </a:rPr>
              <a:t>2</a:t>
            </a:r>
            <a:r>
              <a:rPr lang="en-US" sz="7200" dirty="0"/>
              <a:t>) </a:t>
            </a:r>
            <a:r>
              <a:rPr lang="en-US" sz="7200" dirty="0">
                <a:latin typeface="Cambria Math" panose="02040503050406030204"/>
                <a:ea typeface="Cambria Math" panose="02040503050406030204"/>
              </a:rPr>
              <a:t>−</a:t>
            </a:r>
            <a:r>
              <a:rPr lang="en-US" sz="7200" dirty="0"/>
              <a:t> </a:t>
            </a:r>
            <a:r>
              <a:rPr lang="en-US" sz="7200" i="1" dirty="0"/>
              <a:t>E</a:t>
            </a:r>
            <a:r>
              <a:rPr lang="en-US" sz="7200" dirty="0"/>
              <a:t>(</a:t>
            </a:r>
            <a:r>
              <a:rPr lang="en-US" sz="7200" i="1" dirty="0"/>
              <a:t>X</a:t>
            </a:r>
            <a:r>
              <a:rPr lang="en-US" sz="7200" dirty="0"/>
              <a:t>)</a:t>
            </a:r>
            <a:r>
              <a:rPr lang="en-US" sz="7200" baseline="30000" dirty="0">
                <a:latin typeface="Cambria Math" panose="02040503050406030204" pitchFamily="18" charset="0"/>
                <a:ea typeface="Cambria Math" panose="02040503050406030204" pitchFamily="18" charset="0"/>
              </a:rPr>
              <a:t>2</a:t>
            </a:r>
            <a:r>
              <a:rPr lang="en-US" sz="7200" dirty="0"/>
              <a:t>.</a:t>
            </a:r>
            <a:endParaRPr lang="en-US" sz="7200" dirty="0"/>
          </a:p>
          <a:p>
            <a:pPr>
              <a:buNone/>
            </a:pPr>
            <a:r>
              <a:rPr lang="en-US" sz="7200" b="1" dirty="0"/>
              <a:t>       </a:t>
            </a:r>
            <a:endParaRPr lang="en-US" sz="7200" b="1" dirty="0"/>
          </a:p>
          <a:p>
            <a:pPr>
              <a:buNone/>
            </a:pPr>
            <a:endParaRPr lang="en-US" sz="7200" b="1" dirty="0"/>
          </a:p>
          <a:p>
            <a:pPr>
              <a:buNone/>
            </a:pPr>
            <a:r>
              <a:rPr lang="en-US" sz="7200" b="1" dirty="0"/>
              <a:t>    Corollary </a:t>
            </a:r>
            <a:r>
              <a:rPr lang="en-US" sz="7200" b="1" dirty="0">
                <a:latin typeface="Cambria Math" panose="02040503050406030204" pitchFamily="18" charset="0"/>
                <a:ea typeface="Cambria Math" panose="02040503050406030204" pitchFamily="18" charset="0"/>
              </a:rPr>
              <a:t>1</a:t>
            </a:r>
            <a:r>
              <a:rPr lang="en-US" sz="7200" dirty="0"/>
              <a:t>: If </a:t>
            </a:r>
            <a:r>
              <a:rPr lang="en-US" sz="7200" i="1" dirty="0"/>
              <a:t>X</a:t>
            </a:r>
            <a:r>
              <a:rPr lang="en-US" sz="7200" dirty="0"/>
              <a:t> is a random variable on a sample space </a:t>
            </a:r>
            <a:r>
              <a:rPr lang="en-US" sz="7200" i="1" dirty="0"/>
              <a:t>S</a:t>
            </a:r>
            <a:r>
              <a:rPr lang="en-US" sz="7200" dirty="0"/>
              <a:t> and </a:t>
            </a:r>
            <a:r>
              <a:rPr lang="en-US" sz="7200" i="1" dirty="0"/>
              <a:t>E</a:t>
            </a:r>
            <a:r>
              <a:rPr lang="en-US" sz="7200" dirty="0"/>
              <a:t>(</a:t>
            </a:r>
            <a:r>
              <a:rPr lang="en-US" sz="7200" i="1" dirty="0"/>
              <a:t>X</a:t>
            </a:r>
            <a:r>
              <a:rPr lang="en-US" sz="7200" dirty="0"/>
              <a:t>) = </a:t>
            </a:r>
            <a:r>
              <a:rPr lang="el-GR" sz="7200" dirty="0">
                <a:latin typeface="Cambria Math" panose="02040503050406030204"/>
                <a:ea typeface="Cambria Math" panose="02040503050406030204"/>
              </a:rPr>
              <a:t>μ</a:t>
            </a:r>
            <a:r>
              <a:rPr lang="en-US" sz="7200" dirty="0"/>
              <a:t> , then  </a:t>
            </a:r>
            <a:r>
              <a:rPr lang="en-US" sz="7200" i="1" dirty="0"/>
              <a:t>V</a:t>
            </a:r>
            <a:r>
              <a:rPr lang="en-US" sz="7200" dirty="0"/>
              <a:t>(</a:t>
            </a:r>
            <a:r>
              <a:rPr lang="en-US" sz="7200" i="1" dirty="0"/>
              <a:t>X</a:t>
            </a:r>
            <a:r>
              <a:rPr lang="en-US" sz="7200" dirty="0"/>
              <a:t>) = </a:t>
            </a:r>
            <a:r>
              <a:rPr lang="en-US" sz="7200" i="1" dirty="0"/>
              <a:t>E</a:t>
            </a:r>
            <a:r>
              <a:rPr lang="en-US" sz="7200" dirty="0"/>
              <a:t>((</a:t>
            </a:r>
            <a:r>
              <a:rPr lang="en-US" sz="7200" i="1" dirty="0"/>
              <a:t>X</a:t>
            </a:r>
            <a:r>
              <a:rPr lang="en-US" sz="7200" dirty="0"/>
              <a:t> </a:t>
            </a:r>
            <a:r>
              <a:rPr lang="en-US" sz="7200" dirty="0">
                <a:latin typeface="Cambria Math" panose="02040503050406030204"/>
                <a:ea typeface="Cambria Math" panose="02040503050406030204"/>
              </a:rPr>
              <a:t>−</a:t>
            </a:r>
            <a:r>
              <a:rPr lang="el-GR" sz="7200" dirty="0">
                <a:latin typeface="Cambria Math" panose="02040503050406030204"/>
                <a:ea typeface="Cambria Math" panose="02040503050406030204"/>
              </a:rPr>
              <a:t>μ</a:t>
            </a:r>
            <a:r>
              <a:rPr lang="en-US" sz="7200" dirty="0"/>
              <a:t>)</a:t>
            </a:r>
            <a:r>
              <a:rPr lang="en-US" sz="7200" baseline="30000" dirty="0">
                <a:latin typeface="Cambria Math" panose="02040503050406030204" pitchFamily="18" charset="0"/>
                <a:ea typeface="Cambria Math" panose="02040503050406030204" pitchFamily="18" charset="0"/>
              </a:rPr>
              <a:t>2</a:t>
            </a:r>
            <a:r>
              <a:rPr lang="en-US" sz="7200" dirty="0"/>
              <a:t>).  </a:t>
            </a:r>
            <a:endParaRPr lang="en-US" sz="7200" dirty="0"/>
          </a:p>
          <a:p>
            <a:pPr>
              <a:buNone/>
            </a:pPr>
            <a:endParaRPr lang="en-US" sz="7200" b="1" dirty="0"/>
          </a:p>
          <a:p>
            <a:pPr>
              <a:buNone/>
            </a:pPr>
            <a:endParaRPr lang="en-US" b="1" dirty="0"/>
          </a:p>
          <a:p>
            <a:pPr>
              <a:buNone/>
            </a:pPr>
            <a:endParaRPr lang="en-US" b="1" dirty="0"/>
          </a:p>
        </p:txBody>
      </p:sp>
      <p:pic>
        <p:nvPicPr>
          <p:cNvPr id="8" name="Picture 7" descr="addin_tmp.png"/>
          <p:cNvPicPr>
            <a:picLocks noChangeAspect="1"/>
          </p:cNvPicPr>
          <p:nvPr>
            <p:custDataLst>
              <p:tags r:id="rId1"/>
            </p:custDataLst>
          </p:nvPr>
        </p:nvPicPr>
        <p:blipFill>
          <a:blip r:embed="rId2" cstate="print"/>
          <a:stretch>
            <a:fillRect/>
          </a:stretch>
        </p:blipFill>
        <p:spPr>
          <a:xfrm>
            <a:off x="5486400" y="3276600"/>
            <a:ext cx="2704624" cy="418624"/>
          </a:xfrm>
          <a:prstGeom prst="rect">
            <a:avLst/>
          </a:prstGeom>
        </p:spPr>
      </p:pic>
      <p:pic>
        <p:nvPicPr>
          <p:cNvPr id="13" name="Picture 12" descr="addin_tmp.png"/>
          <p:cNvPicPr>
            <a:picLocks noChangeAspect="1"/>
          </p:cNvPicPr>
          <p:nvPr>
            <p:custDataLst>
              <p:tags r:id="rId3"/>
            </p:custDataLst>
          </p:nvPr>
        </p:nvPicPr>
        <p:blipFill>
          <a:blip r:embed="rId4" cstate="print"/>
          <a:stretch>
            <a:fillRect/>
          </a:stretch>
        </p:blipFill>
        <p:spPr>
          <a:xfrm>
            <a:off x="8001000" y="4191000"/>
            <a:ext cx="544068" cy="182880"/>
          </a:xfrm>
          <a:prstGeom prst="rect">
            <a:avLst/>
          </a:prstGeom>
        </p:spPr>
      </p:pic>
      <p:sp>
        <p:nvSpPr>
          <p:cNvPr id="14" name="TextBox 13"/>
          <p:cNvSpPr txBox="1"/>
          <p:nvPr/>
        </p:nvSpPr>
        <p:spPr>
          <a:xfrm>
            <a:off x="5943600" y="5029200"/>
            <a:ext cx="2895600" cy="368300"/>
          </a:xfrm>
          <a:prstGeom prst="rect">
            <a:avLst/>
          </a:prstGeom>
          <a:noFill/>
        </p:spPr>
        <p:txBody>
          <a:bodyPr wrap="square" rtlCol="0">
            <a:spAutoFit/>
          </a:bodyPr>
          <a:lstStyle/>
          <a:p>
            <a:r>
              <a:rPr lang="en-US" i="1" dirty="0"/>
              <a:t>see text for the proof  </a:t>
            </a:r>
            <a:endParaRPr lang="en-US" i="1" dirty="0"/>
          </a:p>
        </p:txBody>
      </p:sp>
      <p:sp>
        <p:nvSpPr>
          <p:cNvPr id="15" name="TextBox 14"/>
          <p:cNvSpPr txBox="1"/>
          <p:nvPr/>
        </p:nvSpPr>
        <p:spPr>
          <a:xfrm>
            <a:off x="6172200" y="6096000"/>
            <a:ext cx="2895600" cy="368300"/>
          </a:xfrm>
          <a:prstGeom prst="rect">
            <a:avLst/>
          </a:prstGeom>
          <a:noFill/>
        </p:spPr>
        <p:txBody>
          <a:bodyPr wrap="square" rtlCol="0">
            <a:spAutoFit/>
          </a:bodyPr>
          <a:lstStyle/>
          <a:p>
            <a:r>
              <a:rPr lang="en-US" i="1" dirty="0"/>
              <a:t>see text for the proof. </a:t>
            </a: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6400" b="1" dirty="0"/>
              <a:t>     </a:t>
            </a:r>
            <a:r>
              <a:rPr lang="en-US" sz="7200" b="1" dirty="0"/>
              <a:t>Example: </a:t>
            </a:r>
            <a:r>
              <a:rPr lang="en-US" sz="7200" dirty="0"/>
              <a:t>What</a:t>
            </a:r>
            <a:r>
              <a:rPr lang="en-US" sz="7200" b="1" dirty="0"/>
              <a:t> </a:t>
            </a:r>
            <a:r>
              <a:rPr lang="en-US" sz="7200" dirty="0"/>
              <a:t>is the variance of the random variable </a:t>
            </a:r>
            <a:r>
              <a:rPr lang="en-US" sz="7200" i="1" dirty="0"/>
              <a:t>X,</a:t>
            </a:r>
            <a:r>
              <a:rPr lang="en-US" sz="7200" dirty="0"/>
              <a:t> where </a:t>
            </a:r>
            <a:r>
              <a:rPr lang="en-US" sz="7200" i="1" dirty="0"/>
              <a:t>X</a:t>
            </a:r>
            <a:r>
              <a:rPr lang="en-US" sz="7200" dirty="0"/>
              <a:t>(</a:t>
            </a:r>
            <a:r>
              <a:rPr lang="en-US" sz="7200" i="1" dirty="0"/>
              <a:t>t</a:t>
            </a:r>
            <a:r>
              <a:rPr lang="en-US" sz="7200" dirty="0"/>
              <a:t>) = </a:t>
            </a:r>
            <a:r>
              <a:rPr lang="en-US" sz="7200" dirty="0">
                <a:latin typeface="Cambria Math" panose="02040503050406030204" pitchFamily="18" charset="0"/>
                <a:ea typeface="Cambria Math" panose="02040503050406030204" pitchFamily="18" charset="0"/>
              </a:rPr>
              <a:t>1</a:t>
            </a:r>
            <a:r>
              <a:rPr lang="en-US" sz="7200" dirty="0"/>
              <a:t> if a Bernoulli trial is a success and </a:t>
            </a:r>
            <a:r>
              <a:rPr lang="en-US" sz="7200" i="1" dirty="0"/>
              <a:t>X</a:t>
            </a:r>
            <a:r>
              <a:rPr lang="en-US" sz="7200" dirty="0"/>
              <a:t>(</a:t>
            </a:r>
            <a:r>
              <a:rPr lang="en-US" sz="7200" i="1" dirty="0"/>
              <a:t>t</a:t>
            </a:r>
            <a:r>
              <a:rPr lang="en-US" sz="7200" dirty="0"/>
              <a:t>) = </a:t>
            </a:r>
            <a:r>
              <a:rPr lang="en-US" sz="7200" dirty="0">
                <a:latin typeface="Cambria Math" panose="02040503050406030204" pitchFamily="18" charset="0"/>
                <a:ea typeface="Cambria Math" panose="02040503050406030204" pitchFamily="18" charset="0"/>
              </a:rPr>
              <a:t>0</a:t>
            </a:r>
            <a:r>
              <a:rPr lang="en-US" sz="7200" dirty="0"/>
              <a:t> if it is a failure, where </a:t>
            </a:r>
            <a:r>
              <a:rPr lang="en-US" sz="7200" i="1" dirty="0"/>
              <a:t>p </a:t>
            </a:r>
            <a:r>
              <a:rPr lang="en-US" sz="7200" dirty="0"/>
              <a:t>is the probability of success and </a:t>
            </a:r>
            <a:r>
              <a:rPr lang="en-US" sz="7200" i="1" dirty="0"/>
              <a:t>q</a:t>
            </a:r>
            <a:r>
              <a:rPr lang="en-US" sz="7200" dirty="0"/>
              <a:t> is the probability of failure?</a:t>
            </a:r>
            <a:endParaRPr lang="en-US" sz="7200" dirty="0"/>
          </a:p>
          <a:p>
            <a:pPr>
              <a:buNone/>
            </a:pPr>
            <a:endParaRPr lang="en-US" sz="7200" dirty="0"/>
          </a:p>
          <a:p>
            <a:pPr>
              <a:buNone/>
            </a:pPr>
            <a:r>
              <a:rPr lang="en-US" sz="7200" dirty="0"/>
              <a:t>     </a:t>
            </a:r>
            <a:r>
              <a:rPr lang="en-US" sz="7200" b="1" dirty="0"/>
              <a:t>Solution</a:t>
            </a:r>
            <a:r>
              <a:rPr lang="en-US" sz="7200" dirty="0"/>
              <a:t>: Because </a:t>
            </a:r>
            <a:r>
              <a:rPr lang="en-US" sz="7200" i="1" dirty="0"/>
              <a:t>X</a:t>
            </a:r>
            <a:r>
              <a:rPr lang="en-US" sz="7200" dirty="0"/>
              <a:t> takes only the values </a:t>
            </a:r>
            <a:r>
              <a:rPr lang="en-US" sz="7200" dirty="0">
                <a:latin typeface="Cambria Math" panose="02040503050406030204" pitchFamily="18" charset="0"/>
                <a:ea typeface="Cambria Math" panose="02040503050406030204" pitchFamily="18" charset="0"/>
              </a:rPr>
              <a:t>0</a:t>
            </a:r>
            <a:r>
              <a:rPr lang="en-US" sz="7200" dirty="0"/>
              <a:t> and </a:t>
            </a:r>
            <a:r>
              <a:rPr lang="en-US" sz="7200" dirty="0">
                <a:latin typeface="Cambria Math" panose="02040503050406030204" pitchFamily="18" charset="0"/>
                <a:ea typeface="Cambria Math" panose="02040503050406030204" pitchFamily="18" charset="0"/>
              </a:rPr>
              <a:t>1</a:t>
            </a:r>
            <a:r>
              <a:rPr lang="en-US" sz="7200" dirty="0"/>
              <a:t>, it follows that </a:t>
            </a:r>
            <a:r>
              <a:rPr lang="en-US" sz="7200" i="1" dirty="0"/>
              <a:t>X</a:t>
            </a:r>
            <a:r>
              <a:rPr lang="en-US" sz="7200" baseline="30000" dirty="0">
                <a:latin typeface="Cambria Math" panose="02040503050406030204" pitchFamily="18" charset="0"/>
                <a:ea typeface="Cambria Math" panose="02040503050406030204" pitchFamily="18" charset="0"/>
              </a:rPr>
              <a:t>2</a:t>
            </a:r>
            <a:r>
              <a:rPr lang="en-US" sz="7200" dirty="0"/>
              <a:t>(</a:t>
            </a:r>
            <a:r>
              <a:rPr lang="en-US" sz="7200" i="1" dirty="0"/>
              <a:t>t</a:t>
            </a:r>
            <a:r>
              <a:rPr lang="en-US" sz="7200" dirty="0"/>
              <a:t>) = </a:t>
            </a:r>
            <a:r>
              <a:rPr lang="en-US" sz="7200" i="1" dirty="0"/>
              <a:t>X</a:t>
            </a:r>
            <a:r>
              <a:rPr lang="en-US" sz="7200" dirty="0"/>
              <a:t>(</a:t>
            </a:r>
            <a:r>
              <a:rPr lang="en-US" sz="7200" i="1" dirty="0"/>
              <a:t>t</a:t>
            </a:r>
            <a:r>
              <a:rPr lang="en-US" sz="7200" dirty="0"/>
              <a:t>). Hence, </a:t>
            </a:r>
            <a:endParaRPr lang="en-US" sz="7200" dirty="0"/>
          </a:p>
          <a:p>
            <a:pPr>
              <a:buNone/>
            </a:pPr>
            <a:endParaRPr lang="en-US" sz="3800" dirty="0"/>
          </a:p>
          <a:p>
            <a:pPr>
              <a:buNone/>
            </a:pPr>
            <a:endParaRPr lang="en-US" sz="3800" dirty="0"/>
          </a:p>
          <a:p>
            <a:pPr>
              <a:buNone/>
            </a:pPr>
            <a:endParaRPr lang="en-US" sz="3800" dirty="0"/>
          </a:p>
          <a:p>
            <a:pPr>
              <a:buNone/>
            </a:pPr>
            <a:r>
              <a:rPr lang="en-US" sz="4500" b="1" dirty="0"/>
              <a:t>       </a:t>
            </a:r>
            <a:r>
              <a:rPr lang="en-US" sz="7200" b="1" dirty="0"/>
              <a:t>Variance of the Value of a Die: </a:t>
            </a:r>
            <a:r>
              <a:rPr lang="en-US" sz="7200" dirty="0"/>
              <a:t>What is the variance of a random variable X, where X is the number that comes up when a fair die is rolled?</a:t>
            </a:r>
            <a:endParaRPr lang="en-US" sz="7200" dirty="0"/>
          </a:p>
          <a:p>
            <a:pPr>
              <a:buNone/>
            </a:pPr>
            <a:endParaRPr lang="en-US" sz="7200" dirty="0"/>
          </a:p>
          <a:p>
            <a:pPr>
              <a:buNone/>
            </a:pPr>
            <a:r>
              <a:rPr lang="en-US" sz="7200" b="1" dirty="0"/>
              <a:t>      Solution</a:t>
            </a:r>
            <a:r>
              <a:rPr lang="en-US" sz="7200" dirty="0"/>
              <a:t>: We have </a:t>
            </a:r>
            <a:r>
              <a:rPr lang="en-US" sz="7200" i="1" dirty="0"/>
              <a:t>V</a:t>
            </a:r>
            <a:r>
              <a:rPr lang="en-US" sz="7200" dirty="0"/>
              <a:t>(</a:t>
            </a:r>
            <a:r>
              <a:rPr lang="en-US" sz="7200" i="1" dirty="0"/>
              <a:t>X</a:t>
            </a:r>
            <a:r>
              <a:rPr lang="en-US" sz="7200" dirty="0"/>
              <a:t>) = </a:t>
            </a:r>
            <a:r>
              <a:rPr lang="en-US" sz="7200" i="1" dirty="0"/>
              <a:t>E</a:t>
            </a:r>
            <a:r>
              <a:rPr lang="en-US" sz="7200" dirty="0"/>
              <a:t>(</a:t>
            </a:r>
            <a:r>
              <a:rPr lang="en-US" sz="7200" i="1" dirty="0"/>
              <a:t>X</a:t>
            </a:r>
            <a:r>
              <a:rPr lang="en-US" sz="7200" baseline="30000" dirty="0">
                <a:latin typeface="Cambria Math" panose="02040503050406030204" pitchFamily="18" charset="0"/>
                <a:ea typeface="Cambria Math" panose="02040503050406030204" pitchFamily="18" charset="0"/>
              </a:rPr>
              <a:t>2</a:t>
            </a:r>
            <a:r>
              <a:rPr lang="en-US" sz="7200" dirty="0"/>
              <a:t>) </a:t>
            </a:r>
            <a:r>
              <a:rPr lang="en-US" sz="7200" dirty="0">
                <a:latin typeface="Cambria Math" panose="02040503050406030204"/>
                <a:ea typeface="Cambria Math" panose="02040503050406030204"/>
              </a:rPr>
              <a:t>−</a:t>
            </a:r>
            <a:r>
              <a:rPr lang="en-US" sz="7200" dirty="0"/>
              <a:t> </a:t>
            </a:r>
            <a:r>
              <a:rPr lang="en-US" sz="7200" i="1" dirty="0"/>
              <a:t>E</a:t>
            </a:r>
            <a:r>
              <a:rPr lang="en-US" sz="7200" dirty="0"/>
              <a:t>(</a:t>
            </a:r>
            <a:r>
              <a:rPr lang="en-US" sz="7200" i="1" dirty="0"/>
              <a:t>X</a:t>
            </a:r>
            <a:r>
              <a:rPr lang="en-US" sz="7200" dirty="0"/>
              <a:t>)</a:t>
            </a:r>
            <a:r>
              <a:rPr lang="en-US" sz="7200" baseline="30000" dirty="0">
                <a:latin typeface="Cambria Math" panose="02040503050406030204" pitchFamily="18" charset="0"/>
                <a:ea typeface="Cambria Math" panose="02040503050406030204" pitchFamily="18" charset="0"/>
              </a:rPr>
              <a:t>2</a:t>
            </a:r>
            <a:r>
              <a:rPr lang="en-US" sz="7200" dirty="0"/>
              <a:t> .  In an earlier example, we saw that </a:t>
            </a:r>
            <a:r>
              <a:rPr lang="en-US" sz="7200" i="1" dirty="0"/>
              <a:t>E</a:t>
            </a:r>
            <a:r>
              <a:rPr lang="en-US" sz="7200" dirty="0"/>
              <a:t>(</a:t>
            </a:r>
            <a:r>
              <a:rPr lang="en-US" sz="7200" i="1" dirty="0"/>
              <a:t>X</a:t>
            </a:r>
            <a:r>
              <a:rPr lang="en-US" sz="7200" dirty="0"/>
              <a:t>) = </a:t>
            </a:r>
            <a:r>
              <a:rPr lang="en-US" sz="7200" dirty="0">
                <a:latin typeface="Cambria Math" panose="02040503050406030204" pitchFamily="18" charset="0"/>
                <a:ea typeface="Cambria Math" panose="02040503050406030204" pitchFamily="18" charset="0"/>
              </a:rPr>
              <a:t>7</a:t>
            </a:r>
            <a:r>
              <a:rPr lang="en-US" sz="7200" dirty="0"/>
              <a:t>/</a:t>
            </a:r>
            <a:r>
              <a:rPr lang="en-US" sz="7200" dirty="0">
                <a:latin typeface="Cambria Math" panose="02040503050406030204" pitchFamily="18" charset="0"/>
                <a:ea typeface="Cambria Math" panose="02040503050406030204" pitchFamily="18" charset="0"/>
              </a:rPr>
              <a:t>2</a:t>
            </a:r>
            <a:r>
              <a:rPr lang="en-US" sz="7200" dirty="0"/>
              <a:t>. Note that</a:t>
            </a:r>
            <a:endParaRPr lang="en-US" sz="7200" dirty="0"/>
          </a:p>
          <a:p>
            <a:pPr>
              <a:buNone/>
            </a:pPr>
            <a:endParaRPr lang="en-US" sz="7200" dirty="0"/>
          </a:p>
          <a:p>
            <a:pPr>
              <a:buNone/>
            </a:pPr>
            <a:r>
              <a:rPr lang="en-US" sz="7200" dirty="0"/>
              <a:t>                      E(</a:t>
            </a:r>
            <a:r>
              <a:rPr lang="en-US" sz="7200" i="1" dirty="0"/>
              <a:t>X</a:t>
            </a:r>
            <a:r>
              <a:rPr lang="en-US" sz="7200" baseline="30000" dirty="0">
                <a:latin typeface="Cambria Math" panose="02040503050406030204" pitchFamily="18" charset="0"/>
                <a:ea typeface="Cambria Math" panose="02040503050406030204" pitchFamily="18" charset="0"/>
              </a:rPr>
              <a:t>2</a:t>
            </a:r>
            <a:r>
              <a:rPr lang="en-US" sz="7200" dirty="0"/>
              <a:t>) = </a:t>
            </a:r>
            <a:r>
              <a:rPr lang="en-US" sz="7200" dirty="0">
                <a:latin typeface="Cambria Math" panose="02040503050406030204" pitchFamily="18" charset="0"/>
                <a:ea typeface="Cambria Math" panose="02040503050406030204" pitchFamily="18" charset="0"/>
              </a:rPr>
              <a:t>1</a:t>
            </a:r>
            <a:r>
              <a:rPr lang="en-US" sz="7200" dirty="0"/>
              <a:t>/</a:t>
            </a:r>
            <a:r>
              <a:rPr lang="en-US" sz="7200" dirty="0">
                <a:latin typeface="Cambria Math" panose="02040503050406030204" pitchFamily="18" charset="0"/>
                <a:ea typeface="Cambria Math" panose="02040503050406030204" pitchFamily="18" charset="0"/>
              </a:rPr>
              <a:t>6</a:t>
            </a:r>
            <a:r>
              <a:rPr lang="en-US" sz="7200" dirty="0"/>
              <a:t>(</a:t>
            </a:r>
            <a:r>
              <a:rPr lang="en-US" sz="7200" dirty="0">
                <a:latin typeface="Cambria Math" panose="02040503050406030204" pitchFamily="18" charset="0"/>
                <a:ea typeface="Cambria Math" panose="02040503050406030204" pitchFamily="18" charset="0"/>
              </a:rPr>
              <a:t>1</a:t>
            </a:r>
            <a:r>
              <a:rPr lang="en-US" sz="7200" baseline="30000" dirty="0">
                <a:latin typeface="Cambria Math" panose="02040503050406030204" pitchFamily="18" charset="0"/>
                <a:ea typeface="Cambria Math" panose="02040503050406030204" pitchFamily="18" charset="0"/>
              </a:rPr>
              <a:t>2</a:t>
            </a:r>
            <a:r>
              <a:rPr lang="en-US" sz="7200" dirty="0"/>
              <a:t> + </a:t>
            </a:r>
            <a:r>
              <a:rPr lang="en-US" sz="7200" dirty="0">
                <a:latin typeface="Cambria Math" panose="02040503050406030204" pitchFamily="18" charset="0"/>
                <a:ea typeface="Cambria Math" panose="02040503050406030204" pitchFamily="18" charset="0"/>
              </a:rPr>
              <a:t>2</a:t>
            </a:r>
            <a:r>
              <a:rPr lang="en-US" sz="7200" baseline="30000" dirty="0">
                <a:latin typeface="Cambria Math" panose="02040503050406030204" pitchFamily="18" charset="0"/>
                <a:ea typeface="Cambria Math" panose="02040503050406030204" pitchFamily="18" charset="0"/>
              </a:rPr>
              <a:t>2</a:t>
            </a:r>
            <a:r>
              <a:rPr lang="en-US" sz="7200" dirty="0"/>
              <a:t> + </a:t>
            </a:r>
            <a:r>
              <a:rPr lang="en-US" sz="7200" dirty="0">
                <a:latin typeface="Cambria Math" panose="02040503050406030204" pitchFamily="18" charset="0"/>
                <a:ea typeface="Cambria Math" panose="02040503050406030204" pitchFamily="18" charset="0"/>
              </a:rPr>
              <a:t>3</a:t>
            </a:r>
            <a:r>
              <a:rPr lang="en-US" sz="7200" baseline="30000" dirty="0">
                <a:latin typeface="Cambria Math" panose="02040503050406030204" pitchFamily="18" charset="0"/>
                <a:ea typeface="Cambria Math" panose="02040503050406030204" pitchFamily="18" charset="0"/>
              </a:rPr>
              <a:t>2</a:t>
            </a:r>
            <a:r>
              <a:rPr lang="en-US" sz="7200" dirty="0"/>
              <a:t> +</a:t>
            </a:r>
            <a:r>
              <a:rPr lang="en-US" sz="7200" dirty="0">
                <a:latin typeface="Cambria Math" panose="02040503050406030204" pitchFamily="18" charset="0"/>
                <a:ea typeface="Cambria Math" panose="02040503050406030204" pitchFamily="18" charset="0"/>
              </a:rPr>
              <a:t>4</a:t>
            </a:r>
            <a:r>
              <a:rPr lang="en-US" sz="7200" baseline="30000" dirty="0">
                <a:latin typeface="Cambria Math" panose="02040503050406030204" pitchFamily="18" charset="0"/>
                <a:ea typeface="Cambria Math" panose="02040503050406030204" pitchFamily="18" charset="0"/>
              </a:rPr>
              <a:t>2</a:t>
            </a:r>
            <a:r>
              <a:rPr lang="en-US" sz="7200" dirty="0">
                <a:latin typeface="Cambria Math" panose="02040503050406030204" pitchFamily="18" charset="0"/>
                <a:ea typeface="Cambria Math" panose="02040503050406030204" pitchFamily="18" charset="0"/>
              </a:rPr>
              <a:t> </a:t>
            </a:r>
            <a:r>
              <a:rPr lang="en-US" sz="7200" dirty="0"/>
              <a:t>+ </a:t>
            </a:r>
            <a:r>
              <a:rPr lang="en-US" sz="7200" dirty="0">
                <a:latin typeface="Cambria Math" panose="02040503050406030204" pitchFamily="18" charset="0"/>
                <a:ea typeface="Cambria Math" panose="02040503050406030204" pitchFamily="18" charset="0"/>
              </a:rPr>
              <a:t>5</a:t>
            </a:r>
            <a:r>
              <a:rPr lang="en-US" sz="7200" baseline="30000" dirty="0">
                <a:latin typeface="Cambria Math" panose="02040503050406030204" pitchFamily="18" charset="0"/>
                <a:ea typeface="Cambria Math" panose="02040503050406030204" pitchFamily="18" charset="0"/>
              </a:rPr>
              <a:t>2</a:t>
            </a:r>
            <a:r>
              <a:rPr lang="en-US" sz="7200" dirty="0"/>
              <a:t> + </a:t>
            </a:r>
            <a:r>
              <a:rPr lang="en-US" sz="7200" dirty="0">
                <a:latin typeface="Cambria Math" panose="02040503050406030204" pitchFamily="18" charset="0"/>
                <a:ea typeface="Cambria Math" panose="02040503050406030204" pitchFamily="18" charset="0"/>
              </a:rPr>
              <a:t>6</a:t>
            </a:r>
            <a:r>
              <a:rPr lang="en-US" sz="7200" baseline="30000" dirty="0">
                <a:latin typeface="Cambria Math" panose="02040503050406030204" pitchFamily="18" charset="0"/>
                <a:ea typeface="Cambria Math" panose="02040503050406030204" pitchFamily="18" charset="0"/>
              </a:rPr>
              <a:t>2</a:t>
            </a:r>
            <a:r>
              <a:rPr lang="en-US" sz="7200" dirty="0"/>
              <a:t>) = </a:t>
            </a:r>
            <a:r>
              <a:rPr lang="en-US" sz="7200" dirty="0">
                <a:latin typeface="Cambria Math" panose="02040503050406030204" pitchFamily="18" charset="0"/>
                <a:ea typeface="Cambria Math" panose="02040503050406030204" pitchFamily="18" charset="0"/>
              </a:rPr>
              <a:t>91</a:t>
            </a:r>
            <a:r>
              <a:rPr lang="en-US" sz="7200" dirty="0"/>
              <a:t>/</a:t>
            </a:r>
            <a:r>
              <a:rPr lang="en-US" sz="7200" dirty="0">
                <a:latin typeface="Cambria Math" panose="02040503050406030204" pitchFamily="18" charset="0"/>
                <a:ea typeface="Cambria Math" panose="02040503050406030204" pitchFamily="18" charset="0"/>
              </a:rPr>
              <a:t>6</a:t>
            </a:r>
            <a:r>
              <a:rPr lang="en-US" sz="7200" dirty="0"/>
              <a:t>.</a:t>
            </a:r>
            <a:endParaRPr lang="en-US" sz="7200" dirty="0"/>
          </a:p>
          <a:p>
            <a:pPr>
              <a:buNone/>
            </a:pPr>
            <a:endParaRPr lang="en-US" sz="7200" dirty="0"/>
          </a:p>
          <a:p>
            <a:pPr>
              <a:buNone/>
            </a:pPr>
            <a:r>
              <a:rPr lang="en-US" sz="7200" dirty="0"/>
              <a:t>      We conclude that</a:t>
            </a:r>
            <a:endParaRPr lang="en-US" sz="7200" dirty="0"/>
          </a:p>
          <a:p>
            <a:pPr>
              <a:buNone/>
            </a:pPr>
            <a:r>
              <a:rPr lang="en-US" sz="7200" dirty="0"/>
              <a:t>      </a:t>
            </a:r>
            <a:endParaRPr lang="en-US" sz="7200" dirty="0"/>
          </a:p>
          <a:p>
            <a:pPr>
              <a:buNone/>
            </a:pPr>
            <a:endParaRPr lang="en-US" sz="7200" b="1" dirty="0"/>
          </a:p>
          <a:p>
            <a:pPr>
              <a:buNone/>
            </a:pPr>
            <a:endParaRPr lang="en-US" sz="7200" b="1" dirty="0"/>
          </a:p>
          <a:p>
            <a:pPr>
              <a:buNone/>
            </a:pPr>
            <a:endParaRPr lang="en-US" b="1" dirty="0"/>
          </a:p>
          <a:p>
            <a:pPr>
              <a:buNone/>
            </a:pPr>
            <a:endParaRPr lang="en-US" b="1" dirty="0"/>
          </a:p>
          <a:p>
            <a:pPr>
              <a:buNone/>
            </a:pPr>
            <a:r>
              <a:rPr lang="en-US" b="1" dirty="0"/>
              <a:t>      </a:t>
            </a:r>
            <a:endParaRPr lang="en-US" sz="4500" dirty="0"/>
          </a:p>
          <a:p>
            <a:pPr>
              <a:buNone/>
            </a:pPr>
            <a:r>
              <a:rPr lang="en-US" dirty="0"/>
              <a:t>             </a:t>
            </a:r>
            <a:endParaRPr lang="en-US" dirty="0"/>
          </a:p>
          <a:p>
            <a:pPr>
              <a:buNone/>
            </a:pPr>
            <a:endParaRPr lang="en-US" dirty="0"/>
          </a:p>
          <a:p>
            <a:pPr>
              <a:buNone/>
            </a:pPr>
            <a:r>
              <a:rPr lang="en-US" dirty="0"/>
              <a:t>   </a:t>
            </a:r>
            <a:endParaRPr lang="en-US" dirty="0"/>
          </a:p>
          <a:p>
            <a:pPr>
              <a:buNone/>
            </a:pPr>
            <a:endParaRPr lang="en-US" dirty="0"/>
          </a:p>
          <a:p>
            <a:pPr>
              <a:buNone/>
            </a:pPr>
            <a:r>
              <a:rPr lang="en-US" dirty="0"/>
              <a:t>     </a:t>
            </a:r>
            <a:endParaRPr lang="en-US" dirty="0"/>
          </a:p>
        </p:txBody>
      </p:sp>
      <p:pic>
        <p:nvPicPr>
          <p:cNvPr id="11" name="Picture 10" descr="addin_tmp.png"/>
          <p:cNvPicPr>
            <a:picLocks noChangeAspect="1"/>
          </p:cNvPicPr>
          <p:nvPr>
            <p:custDataLst>
              <p:tags r:id="rId1"/>
            </p:custDataLst>
          </p:nvPr>
        </p:nvPicPr>
        <p:blipFill>
          <a:blip r:embed="rId2" cstate="print"/>
          <a:stretch>
            <a:fillRect/>
          </a:stretch>
        </p:blipFill>
        <p:spPr>
          <a:xfrm>
            <a:off x="4343400" y="5867400"/>
            <a:ext cx="2214563" cy="500063"/>
          </a:xfrm>
          <a:prstGeom prst="rect">
            <a:avLst/>
          </a:prstGeom>
        </p:spPr>
      </p:pic>
      <p:sp>
        <p:nvSpPr>
          <p:cNvPr id="10" name="TextBox 9"/>
          <p:cNvSpPr txBox="1"/>
          <p:nvPr/>
        </p:nvSpPr>
        <p:spPr>
          <a:xfrm>
            <a:off x="3810000" y="3352800"/>
            <a:ext cx="5562600" cy="368300"/>
          </a:xfrm>
          <a:prstGeom prst="rect">
            <a:avLst/>
          </a:prstGeom>
          <a:noFill/>
        </p:spPr>
        <p:txBody>
          <a:bodyPr wrap="square" rtlCol="0">
            <a:spAutoFit/>
          </a:bodyPr>
          <a:lstStyle/>
          <a:p>
            <a:r>
              <a:rPr lang="en-US" i="1" dirty="0"/>
              <a:t>V</a:t>
            </a:r>
            <a:r>
              <a:rPr lang="en-US" dirty="0"/>
              <a:t>(</a:t>
            </a:r>
            <a:r>
              <a:rPr lang="en-US" i="1" dirty="0"/>
              <a:t>X</a:t>
            </a:r>
            <a:r>
              <a:rPr lang="en-US" dirty="0"/>
              <a:t>) = </a:t>
            </a:r>
            <a:r>
              <a:rPr lang="en-US" i="1" dirty="0"/>
              <a:t>E</a:t>
            </a:r>
            <a:r>
              <a:rPr lang="en-US" dirty="0"/>
              <a:t>(</a:t>
            </a:r>
            <a:r>
              <a:rPr lang="en-US" i="1" dirty="0"/>
              <a:t>X</a:t>
            </a:r>
            <a:r>
              <a:rPr lang="en-US" baseline="30000" dirty="0">
                <a:latin typeface="Cambria Math" panose="02040503050406030204" pitchFamily="18" charset="0"/>
                <a:ea typeface="Cambria Math" panose="02040503050406030204" pitchFamily="18" charset="0"/>
              </a:rPr>
              <a:t>2</a:t>
            </a:r>
            <a:r>
              <a:rPr lang="en-US" dirty="0"/>
              <a:t>) </a:t>
            </a:r>
            <a:r>
              <a:rPr lang="en-US" dirty="0">
                <a:latin typeface="Cambria Math" panose="02040503050406030204"/>
                <a:ea typeface="Cambria Math" panose="02040503050406030204"/>
              </a:rPr>
              <a:t>−</a:t>
            </a:r>
            <a:r>
              <a:rPr lang="en-US" dirty="0"/>
              <a:t> </a:t>
            </a:r>
            <a:r>
              <a:rPr lang="en-US" i="1" dirty="0"/>
              <a:t>E</a:t>
            </a:r>
            <a:r>
              <a:rPr lang="en-US" dirty="0"/>
              <a:t>(</a:t>
            </a:r>
            <a:r>
              <a:rPr lang="en-US" i="1" dirty="0"/>
              <a:t>X</a:t>
            </a:r>
            <a:r>
              <a:rPr lang="en-US" dirty="0"/>
              <a:t>)</a:t>
            </a:r>
            <a:r>
              <a:rPr lang="en-US" baseline="30000" dirty="0">
                <a:latin typeface="Cambria Math" panose="02040503050406030204" pitchFamily="18" charset="0"/>
                <a:ea typeface="Cambria Math" panose="02040503050406030204" pitchFamily="18" charset="0"/>
              </a:rPr>
              <a:t>2</a:t>
            </a:r>
            <a:r>
              <a:rPr lang="en-US" dirty="0"/>
              <a:t> = </a:t>
            </a:r>
            <a:r>
              <a:rPr lang="en-US" i="1" dirty="0"/>
              <a:t>p</a:t>
            </a:r>
            <a:r>
              <a:rPr lang="en-US" dirty="0"/>
              <a:t> </a:t>
            </a:r>
            <a:r>
              <a:rPr lang="en-US" dirty="0">
                <a:latin typeface="Cambria Math" panose="02040503050406030204"/>
                <a:ea typeface="Cambria Math" panose="02040503050406030204"/>
              </a:rPr>
              <a:t>−</a:t>
            </a:r>
            <a:r>
              <a:rPr lang="en-US" dirty="0"/>
              <a:t> </a:t>
            </a:r>
            <a:r>
              <a:rPr lang="en-US" i="1" dirty="0"/>
              <a:t>p</a:t>
            </a:r>
            <a:r>
              <a:rPr lang="en-US" baseline="30000" dirty="0">
                <a:latin typeface="Cambria Math" panose="02040503050406030204" pitchFamily="18" charset="0"/>
                <a:ea typeface="Cambria Math" panose="02040503050406030204" pitchFamily="18" charset="0"/>
              </a:rPr>
              <a:t>2</a:t>
            </a:r>
            <a:r>
              <a:rPr lang="en-US" baseline="30000" dirty="0"/>
              <a:t> </a:t>
            </a:r>
            <a:r>
              <a:rPr lang="en-US" dirty="0"/>
              <a:t>= </a:t>
            </a:r>
            <a:r>
              <a:rPr lang="en-US" i="1" dirty="0"/>
              <a:t>p</a:t>
            </a:r>
            <a:r>
              <a:rPr lang="en-US" dirty="0"/>
              <a:t>(</a:t>
            </a:r>
            <a:r>
              <a:rPr lang="en-US" dirty="0">
                <a:latin typeface="Cambria Math" panose="02040503050406030204" pitchFamily="18" charset="0"/>
                <a:ea typeface="Cambria Math" panose="02040503050406030204" pitchFamily="18" charset="0"/>
              </a:rPr>
              <a:t>1</a:t>
            </a:r>
            <a:r>
              <a:rPr lang="en-US" dirty="0"/>
              <a:t> </a:t>
            </a:r>
            <a:r>
              <a:rPr lang="en-US" dirty="0">
                <a:latin typeface="Cambria Math" panose="02040503050406030204"/>
                <a:ea typeface="Cambria Math" panose="02040503050406030204"/>
              </a:rPr>
              <a:t>−</a:t>
            </a:r>
            <a:r>
              <a:rPr lang="en-US" dirty="0"/>
              <a:t> </a:t>
            </a:r>
            <a:r>
              <a:rPr lang="en-US" i="1" dirty="0"/>
              <a:t>p</a:t>
            </a:r>
            <a:r>
              <a:rPr lang="en-US" dirty="0"/>
              <a:t>) = </a:t>
            </a:r>
            <a:r>
              <a:rPr lang="en-US" i="1" dirty="0" err="1"/>
              <a:t>pq</a:t>
            </a:r>
            <a:r>
              <a:rPr lang="en-US" i="1" dirty="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a:t>    </a:t>
            </a:r>
            <a:endParaRPr lang="en-US" dirty="0"/>
          </a:p>
          <a:p>
            <a:pPr>
              <a:buNone/>
            </a:pPr>
            <a:r>
              <a:rPr lang="en-US" dirty="0"/>
              <a:t>     </a:t>
            </a:r>
            <a:r>
              <a:rPr lang="en-US" b="1" dirty="0" err="1"/>
              <a:t>Bienaymé‘s</a:t>
            </a:r>
            <a:r>
              <a:rPr lang="en-US" b="1" dirty="0"/>
              <a:t> Formula</a:t>
            </a:r>
            <a:r>
              <a:rPr lang="en-US" dirty="0"/>
              <a:t>:  If </a:t>
            </a:r>
            <a:r>
              <a:rPr lang="en-US" i="1" dirty="0"/>
              <a:t>X</a:t>
            </a:r>
            <a:r>
              <a:rPr lang="en-US" dirty="0"/>
              <a:t> and </a:t>
            </a:r>
            <a:r>
              <a:rPr lang="en-US" i="1" dirty="0"/>
              <a:t>Y</a:t>
            </a:r>
            <a:r>
              <a:rPr lang="en-US" dirty="0"/>
              <a:t> are two independent random variables on a sample space </a:t>
            </a:r>
            <a:r>
              <a:rPr lang="en-US" i="1" dirty="0"/>
              <a:t>S</a:t>
            </a:r>
            <a:r>
              <a:rPr lang="en-US" dirty="0"/>
              <a:t>, then </a:t>
            </a:r>
            <a:r>
              <a:rPr lang="en-US" i="1" dirty="0"/>
              <a:t>V</a:t>
            </a:r>
            <a:r>
              <a:rPr lang="en-US" dirty="0"/>
              <a:t>(</a:t>
            </a:r>
            <a:r>
              <a:rPr lang="en-US" i="1" dirty="0"/>
              <a:t>X</a:t>
            </a:r>
            <a:r>
              <a:rPr lang="en-US" dirty="0"/>
              <a:t> + </a:t>
            </a:r>
            <a:r>
              <a:rPr lang="en-US" i="1" dirty="0"/>
              <a:t>Y</a:t>
            </a:r>
            <a:r>
              <a:rPr lang="en-US" dirty="0"/>
              <a:t>) = </a:t>
            </a:r>
            <a:r>
              <a:rPr lang="en-US" i="1" dirty="0"/>
              <a:t>V</a:t>
            </a:r>
            <a:r>
              <a:rPr lang="en-US" dirty="0"/>
              <a:t>(</a:t>
            </a:r>
            <a:r>
              <a:rPr lang="en-US" i="1" dirty="0"/>
              <a:t>X</a:t>
            </a:r>
            <a:r>
              <a:rPr lang="en-US" dirty="0"/>
              <a:t>) + V(</a:t>
            </a:r>
            <a:r>
              <a:rPr lang="en-US" i="1" dirty="0"/>
              <a:t>Y</a:t>
            </a:r>
            <a:r>
              <a:rPr lang="en-US" dirty="0"/>
              <a:t>). Furthermore, if </a:t>
            </a:r>
            <a:r>
              <a:rPr lang="en-US" i="1" dirty="0"/>
              <a:t>X</a:t>
            </a:r>
            <a:r>
              <a:rPr lang="en-US" i="1" baseline="-25000" dirty="0"/>
              <a:t>i</a:t>
            </a:r>
            <a:r>
              <a:rPr lang="en-US" dirty="0"/>
              <a:t>, </a:t>
            </a:r>
            <a:r>
              <a:rPr lang="en-US" i="1" dirty="0" err="1"/>
              <a:t>i</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2</a:t>
            </a:r>
            <a:r>
              <a:rPr lang="en-US" dirty="0"/>
              <a:t>, …,</a:t>
            </a:r>
            <a:r>
              <a:rPr lang="en-US" i="1" dirty="0"/>
              <a:t>n</a:t>
            </a:r>
            <a:r>
              <a:rPr lang="en-US" dirty="0"/>
              <a:t>, with </a:t>
            </a:r>
            <a:r>
              <a:rPr lang="en-US" i="1" dirty="0"/>
              <a:t>n</a:t>
            </a:r>
            <a:r>
              <a:rPr lang="en-US" dirty="0"/>
              <a:t> a positive integer, are </a:t>
            </a:r>
            <a:r>
              <a:rPr lang="en-US" dirty="0" err="1"/>
              <a:t>pairwise</a:t>
            </a:r>
            <a:r>
              <a:rPr lang="en-US" dirty="0"/>
              <a:t> independent random variables on </a:t>
            </a:r>
            <a:r>
              <a:rPr lang="en-US" i="1" dirty="0"/>
              <a:t>S</a:t>
            </a:r>
            <a:r>
              <a:rPr lang="en-US" dirty="0"/>
              <a:t>, then</a:t>
            </a:r>
            <a:endParaRPr lang="en-US" dirty="0"/>
          </a:p>
          <a:p>
            <a:pPr>
              <a:buNone/>
            </a:pPr>
            <a:endParaRPr lang="en-US" dirty="0"/>
          </a:p>
          <a:p>
            <a:pPr>
              <a:buNone/>
            </a:pPr>
            <a:r>
              <a:rPr lang="en-US" dirty="0"/>
              <a:t>                </a:t>
            </a:r>
            <a:r>
              <a:rPr lang="en-US" i="1" dirty="0"/>
              <a:t>V</a:t>
            </a:r>
            <a:r>
              <a:rPr lang="en-US" dirty="0"/>
              <a:t>(</a:t>
            </a:r>
            <a:r>
              <a:rPr lang="en-US" i="1" dirty="0"/>
              <a:t>X</a:t>
            </a:r>
            <a:r>
              <a:rPr lang="en-US" baseline="-25000" dirty="0">
                <a:latin typeface="Cambria Math" panose="02040503050406030204" pitchFamily="18" charset="0"/>
                <a:ea typeface="Cambria Math" panose="02040503050406030204" pitchFamily="18" charset="0"/>
              </a:rPr>
              <a:t>1</a:t>
            </a:r>
            <a:r>
              <a:rPr lang="en-US" dirty="0"/>
              <a:t> + </a:t>
            </a:r>
            <a:r>
              <a:rPr lang="en-US" i="1" dirty="0"/>
              <a:t>X</a:t>
            </a:r>
            <a:r>
              <a:rPr lang="en-US" baseline="-25000" dirty="0">
                <a:latin typeface="Cambria Math" panose="02040503050406030204" pitchFamily="18" charset="0"/>
                <a:ea typeface="Cambria Math" panose="02040503050406030204" pitchFamily="18" charset="0"/>
              </a:rPr>
              <a:t>2</a:t>
            </a:r>
            <a:r>
              <a:rPr lang="en-US" dirty="0"/>
              <a:t> + </a:t>
            </a:r>
            <a:r>
              <a:rPr lang="en-US" dirty="0">
                <a:latin typeface="Cambria Math" panose="02040503050406030204"/>
                <a:ea typeface="Cambria Math" panose="02040503050406030204"/>
              </a:rPr>
              <a:t>∙∙∙</a:t>
            </a:r>
            <a:r>
              <a:rPr lang="en-US" dirty="0"/>
              <a:t>  + </a:t>
            </a:r>
            <a:r>
              <a:rPr lang="en-US" i="1" dirty="0" err="1"/>
              <a:t>X</a:t>
            </a:r>
            <a:r>
              <a:rPr lang="en-US" i="1" baseline="-25000" dirty="0" err="1"/>
              <a:t>n</a:t>
            </a:r>
            <a:r>
              <a:rPr lang="en-US" dirty="0"/>
              <a:t>) = </a:t>
            </a:r>
            <a:r>
              <a:rPr lang="en-US" i="1" dirty="0"/>
              <a:t>V</a:t>
            </a:r>
            <a:r>
              <a:rPr lang="en-US" dirty="0"/>
              <a:t>(</a:t>
            </a:r>
            <a:r>
              <a:rPr lang="en-US" i="1" dirty="0"/>
              <a:t>X</a:t>
            </a:r>
            <a:r>
              <a:rPr lang="en-US" baseline="-25000"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a:t>
            </a:r>
            <a:r>
              <a:rPr lang="en-US" dirty="0"/>
              <a:t> + V(</a:t>
            </a:r>
            <a:r>
              <a:rPr lang="en-US" i="1" dirty="0"/>
              <a:t>X</a:t>
            </a:r>
            <a:r>
              <a:rPr lang="en-US" baseline="-25000" dirty="0">
                <a:latin typeface="Cambria Math" panose="02040503050406030204" pitchFamily="18" charset="0"/>
                <a:ea typeface="Cambria Math" panose="02040503050406030204" pitchFamily="18" charset="0"/>
              </a:rPr>
              <a:t>2</a:t>
            </a:r>
            <a:r>
              <a:rPr lang="en-US" dirty="0">
                <a:ea typeface="Cambria Math" panose="02040503050406030204" pitchFamily="18" charset="0"/>
              </a:rPr>
              <a:t>)</a:t>
            </a:r>
            <a:r>
              <a:rPr lang="en-US" dirty="0"/>
              <a:t> + </a:t>
            </a:r>
            <a:r>
              <a:rPr lang="en-US" dirty="0">
                <a:latin typeface="Cambria Math" panose="02040503050406030204"/>
                <a:ea typeface="Cambria Math" panose="02040503050406030204"/>
              </a:rPr>
              <a:t>∙∙∙</a:t>
            </a:r>
            <a:r>
              <a:rPr lang="en-US" dirty="0"/>
              <a:t>  + V(</a:t>
            </a:r>
            <a:r>
              <a:rPr lang="en-US" i="1" dirty="0" err="1"/>
              <a:t>X</a:t>
            </a:r>
            <a:r>
              <a:rPr lang="en-US" i="1" baseline="-25000" dirty="0" err="1"/>
              <a:t>n</a:t>
            </a:r>
            <a:r>
              <a:rPr lang="en-US" dirty="0"/>
              <a:t>).</a:t>
            </a:r>
            <a:endParaRPr lang="en-US" dirty="0"/>
          </a:p>
          <a:p>
            <a:pPr>
              <a:buNone/>
            </a:pPr>
            <a:endParaRPr lang="en-US" dirty="0"/>
          </a:p>
          <a:p>
            <a:pPr>
              <a:buNone/>
            </a:pPr>
            <a:endParaRPr lang="en-US" dirty="0"/>
          </a:p>
          <a:p>
            <a:pPr>
              <a:buNone/>
            </a:pPr>
            <a:r>
              <a:rPr lang="en-US" dirty="0"/>
              <a:t>     </a:t>
            </a:r>
            <a:r>
              <a:rPr lang="en-US" b="1" dirty="0"/>
              <a:t>Example</a:t>
            </a:r>
            <a:r>
              <a:rPr lang="en-US" dirty="0"/>
              <a:t>: Find the variance of the number of successes when </a:t>
            </a:r>
            <a:r>
              <a:rPr lang="en-US" i="1" dirty="0"/>
              <a:t>n</a:t>
            </a:r>
            <a:r>
              <a:rPr lang="en-US" dirty="0"/>
              <a:t> independent Bernoulli trials are performed, where on each trial, </a:t>
            </a:r>
            <a:r>
              <a:rPr lang="en-US" i="1" dirty="0"/>
              <a:t>p</a:t>
            </a:r>
            <a:r>
              <a:rPr lang="en-US" dirty="0"/>
              <a:t> is the probability of success and </a:t>
            </a:r>
            <a:r>
              <a:rPr lang="en-US" i="1" dirty="0"/>
              <a:t>q</a:t>
            </a:r>
            <a:r>
              <a:rPr lang="en-US" dirty="0"/>
              <a:t> is the probability of failure. </a:t>
            </a:r>
            <a:endParaRPr lang="en-US" dirty="0"/>
          </a:p>
          <a:p>
            <a:pPr>
              <a:buNone/>
            </a:pPr>
            <a:endParaRPr lang="en-US" dirty="0"/>
          </a:p>
          <a:p>
            <a:pPr>
              <a:buNone/>
            </a:pPr>
            <a:r>
              <a:rPr lang="en-US" dirty="0"/>
              <a:t>     </a:t>
            </a:r>
            <a:r>
              <a:rPr lang="en-US" b="1" dirty="0"/>
              <a:t>Solution</a:t>
            </a:r>
            <a:r>
              <a:rPr lang="en-US" dirty="0"/>
              <a:t>: Let </a:t>
            </a:r>
            <a:r>
              <a:rPr lang="en-US" i="1" dirty="0"/>
              <a:t>X</a:t>
            </a:r>
            <a:r>
              <a:rPr lang="en-US" i="1" baseline="-25000" dirty="0"/>
              <a:t>i</a:t>
            </a:r>
            <a:r>
              <a:rPr lang="en-US" i="1" dirty="0"/>
              <a:t>  </a:t>
            </a:r>
            <a:r>
              <a:rPr lang="en-US" dirty="0"/>
              <a:t>be the random variable with </a:t>
            </a:r>
            <a:r>
              <a:rPr lang="en-US" i="1" dirty="0"/>
              <a:t>X</a:t>
            </a:r>
            <a:r>
              <a:rPr lang="en-US" i="1" baseline="-25000" dirty="0"/>
              <a:t>i </a:t>
            </a:r>
            <a:r>
              <a:rPr lang="en-US" dirty="0"/>
              <a:t>((</a:t>
            </a:r>
            <a:r>
              <a:rPr lang="en-US" i="1" dirty="0"/>
              <a:t>t</a:t>
            </a:r>
            <a:r>
              <a:rPr lang="en-US" baseline="-25000" dirty="0">
                <a:latin typeface="Cambria Math" panose="02040503050406030204" pitchFamily="18" charset="0"/>
                <a:ea typeface="Cambria Math" panose="02040503050406030204" pitchFamily="18" charset="0"/>
              </a:rPr>
              <a:t>1</a:t>
            </a:r>
            <a:r>
              <a:rPr lang="en-US" dirty="0"/>
              <a:t>, </a:t>
            </a:r>
            <a:r>
              <a:rPr lang="en-US" i="1" dirty="0"/>
              <a:t>t</a:t>
            </a:r>
            <a:r>
              <a:rPr lang="en-US" baseline="-25000" dirty="0">
                <a:latin typeface="Cambria Math" panose="02040503050406030204" pitchFamily="18" charset="0"/>
                <a:ea typeface="Cambria Math" panose="02040503050406030204" pitchFamily="18" charset="0"/>
              </a:rPr>
              <a:t>2</a:t>
            </a:r>
            <a:r>
              <a:rPr lang="en-US" dirty="0"/>
              <a:t>, …., </a:t>
            </a:r>
            <a:r>
              <a:rPr lang="en-US" i="1" dirty="0" err="1"/>
              <a:t>t</a:t>
            </a:r>
            <a:r>
              <a:rPr lang="en-US" i="1" baseline="-25000" dirty="0" err="1">
                <a:latin typeface="Cambria Math" panose="02040503050406030204" pitchFamily="18" charset="0"/>
                <a:ea typeface="Cambria Math" panose="02040503050406030204" pitchFamily="18" charset="0"/>
              </a:rPr>
              <a:t>n</a:t>
            </a:r>
            <a:r>
              <a:rPr lang="en-US" dirty="0"/>
              <a:t>)) = </a:t>
            </a:r>
            <a:r>
              <a:rPr lang="en-US" dirty="0">
                <a:latin typeface="Cambria Math" panose="02040503050406030204" pitchFamily="18" charset="0"/>
                <a:ea typeface="Cambria Math" panose="02040503050406030204" pitchFamily="18" charset="0"/>
              </a:rPr>
              <a:t>1</a:t>
            </a:r>
            <a:r>
              <a:rPr lang="en-US" dirty="0"/>
              <a:t> if trial </a:t>
            </a:r>
            <a:r>
              <a:rPr lang="en-US" i="1" dirty="0" err="1"/>
              <a:t>t</a:t>
            </a:r>
            <a:r>
              <a:rPr lang="en-US" i="1" baseline="-25000" dirty="0" err="1"/>
              <a:t>i</a:t>
            </a:r>
            <a:r>
              <a:rPr lang="en-US" dirty="0"/>
              <a:t> is a success and </a:t>
            </a:r>
            <a:r>
              <a:rPr lang="en-US" i="1" dirty="0"/>
              <a:t>X</a:t>
            </a:r>
            <a:r>
              <a:rPr lang="en-US" i="1" baseline="-25000" dirty="0"/>
              <a:t>i </a:t>
            </a:r>
            <a:r>
              <a:rPr lang="en-US" dirty="0"/>
              <a:t>((</a:t>
            </a:r>
            <a:r>
              <a:rPr lang="en-US" i="1" dirty="0"/>
              <a:t>t</a:t>
            </a:r>
            <a:r>
              <a:rPr lang="en-US" baseline="-25000" dirty="0">
                <a:latin typeface="Cambria Math" panose="02040503050406030204" pitchFamily="18" charset="0"/>
                <a:ea typeface="Cambria Math" panose="02040503050406030204" pitchFamily="18" charset="0"/>
              </a:rPr>
              <a:t>1</a:t>
            </a:r>
            <a:r>
              <a:rPr lang="en-US" dirty="0"/>
              <a:t>, </a:t>
            </a:r>
            <a:r>
              <a:rPr lang="en-US" i="1" dirty="0"/>
              <a:t>t</a:t>
            </a:r>
            <a:r>
              <a:rPr lang="en-US" baseline="-25000" dirty="0">
                <a:latin typeface="Cambria Math" panose="02040503050406030204" pitchFamily="18" charset="0"/>
                <a:ea typeface="Cambria Math" panose="02040503050406030204" pitchFamily="18" charset="0"/>
              </a:rPr>
              <a:t>2</a:t>
            </a:r>
            <a:r>
              <a:rPr lang="en-US" dirty="0"/>
              <a:t>, …., </a:t>
            </a:r>
            <a:r>
              <a:rPr lang="en-US" i="1" dirty="0" err="1"/>
              <a:t>t</a:t>
            </a:r>
            <a:r>
              <a:rPr lang="en-US" i="1" baseline="-25000" dirty="0" err="1">
                <a:latin typeface="Cambria Math" panose="02040503050406030204" pitchFamily="18" charset="0"/>
                <a:ea typeface="Cambria Math" panose="02040503050406030204" pitchFamily="18" charset="0"/>
              </a:rPr>
              <a:t>n</a:t>
            </a:r>
            <a:r>
              <a:rPr lang="en-US" dirty="0"/>
              <a:t>)) = </a:t>
            </a:r>
            <a:r>
              <a:rPr lang="en-US" dirty="0">
                <a:latin typeface="Cambria Math" panose="02040503050406030204" pitchFamily="18" charset="0"/>
                <a:ea typeface="Cambria Math" panose="02040503050406030204" pitchFamily="18" charset="0"/>
              </a:rPr>
              <a:t>0 if it is a failure. Let    </a:t>
            </a:r>
            <a:r>
              <a:rPr lang="en-US" i="1" dirty="0"/>
              <a:t>X = X</a:t>
            </a:r>
            <a:r>
              <a:rPr lang="en-US" i="1" baseline="-25000" dirty="0"/>
              <a:t>2</a:t>
            </a:r>
            <a:r>
              <a:rPr lang="en-US" i="1" dirty="0"/>
              <a:t> + X</a:t>
            </a:r>
            <a:r>
              <a:rPr lang="en-US" i="1" baseline="-25000" dirty="0"/>
              <a:t>3</a:t>
            </a:r>
            <a:r>
              <a:rPr lang="en-US" i="1" dirty="0"/>
              <a:t> + …. </a:t>
            </a:r>
            <a:r>
              <a:rPr lang="en-US" i="1" dirty="0" err="1"/>
              <a:t>X</a:t>
            </a:r>
            <a:r>
              <a:rPr lang="en-US" i="1" baseline="-25000" dirty="0" err="1"/>
              <a:t>n</a:t>
            </a:r>
            <a:r>
              <a:rPr lang="en-US" dirty="0"/>
              <a:t>.  Then </a:t>
            </a:r>
            <a:r>
              <a:rPr lang="en-US" i="1" dirty="0"/>
              <a:t>X</a:t>
            </a:r>
            <a:r>
              <a:rPr lang="en-US" dirty="0"/>
              <a:t> counts the number of successes in the </a:t>
            </a:r>
            <a:r>
              <a:rPr lang="en-US" i="1" dirty="0"/>
              <a:t>n</a:t>
            </a:r>
            <a:r>
              <a:rPr lang="en-US" dirty="0"/>
              <a:t> trials.  </a:t>
            </a:r>
            <a:endParaRPr lang="en-US" dirty="0"/>
          </a:p>
          <a:p>
            <a:pPr lvl="1"/>
            <a:r>
              <a:rPr lang="en-US" dirty="0"/>
              <a:t>By </a:t>
            </a:r>
            <a:r>
              <a:rPr lang="en-US" dirty="0" err="1"/>
              <a:t>Bienaymé</a:t>
            </a:r>
            <a:r>
              <a:rPr lang="en-US" dirty="0"/>
              <a:t> ‘s Formula, it follows that  </a:t>
            </a:r>
            <a:r>
              <a:rPr lang="en-US" i="1" dirty="0"/>
              <a:t>V</a:t>
            </a:r>
            <a:r>
              <a:rPr lang="en-US" dirty="0"/>
              <a:t>(</a:t>
            </a:r>
            <a:r>
              <a:rPr lang="en-US" i="1" dirty="0"/>
              <a:t>X</a:t>
            </a:r>
            <a:r>
              <a:rPr lang="en-US" dirty="0"/>
              <a:t>)= </a:t>
            </a:r>
            <a:r>
              <a:rPr lang="en-US" i="1" dirty="0"/>
              <a:t>V</a:t>
            </a:r>
            <a:r>
              <a:rPr lang="en-US" dirty="0"/>
              <a:t>(</a:t>
            </a:r>
            <a:r>
              <a:rPr lang="en-US" i="1" dirty="0"/>
              <a:t>X</a:t>
            </a:r>
            <a:r>
              <a:rPr lang="en-US" baseline="-25000" dirty="0">
                <a:latin typeface="Cambria Math" panose="02040503050406030204" pitchFamily="18" charset="0"/>
                <a:ea typeface="Cambria Math" panose="02040503050406030204" pitchFamily="18" charset="0"/>
              </a:rPr>
              <a:t>1</a:t>
            </a:r>
            <a:r>
              <a:rPr lang="en-US" dirty="0">
                <a:ea typeface="Cambria Math" panose="02040503050406030204" pitchFamily="18" charset="0"/>
              </a:rPr>
              <a:t>)</a:t>
            </a:r>
            <a:r>
              <a:rPr lang="en-US" dirty="0"/>
              <a:t> + V(</a:t>
            </a:r>
            <a:r>
              <a:rPr lang="en-US" i="1" dirty="0"/>
              <a:t>X</a:t>
            </a:r>
            <a:r>
              <a:rPr lang="en-US" baseline="-25000" dirty="0">
                <a:latin typeface="Cambria Math" panose="02040503050406030204" pitchFamily="18" charset="0"/>
                <a:ea typeface="Cambria Math" panose="02040503050406030204" pitchFamily="18" charset="0"/>
              </a:rPr>
              <a:t>2</a:t>
            </a:r>
            <a:r>
              <a:rPr lang="en-US" dirty="0">
                <a:ea typeface="Cambria Math" panose="02040503050406030204" pitchFamily="18" charset="0"/>
              </a:rPr>
              <a:t>)</a:t>
            </a:r>
            <a:r>
              <a:rPr lang="en-US" dirty="0"/>
              <a:t> + </a:t>
            </a:r>
            <a:r>
              <a:rPr lang="en-US" dirty="0">
                <a:latin typeface="Cambria Math" panose="02040503050406030204"/>
                <a:ea typeface="Cambria Math" panose="02040503050406030204"/>
              </a:rPr>
              <a:t>∙∙∙</a:t>
            </a:r>
            <a:r>
              <a:rPr lang="en-US" dirty="0"/>
              <a:t>  + V(</a:t>
            </a:r>
            <a:r>
              <a:rPr lang="en-US" i="1" dirty="0" err="1"/>
              <a:t>X</a:t>
            </a:r>
            <a:r>
              <a:rPr lang="en-US" i="1" baseline="-25000" dirty="0" err="1"/>
              <a:t>n</a:t>
            </a:r>
            <a:r>
              <a:rPr lang="en-US" dirty="0"/>
              <a:t>). </a:t>
            </a:r>
            <a:endParaRPr lang="en-US" dirty="0"/>
          </a:p>
          <a:p>
            <a:pPr lvl="1"/>
            <a:r>
              <a:rPr lang="en-US" dirty="0"/>
              <a:t>By the previous example ,</a:t>
            </a:r>
            <a:r>
              <a:rPr lang="en-US" i="1" dirty="0"/>
              <a:t>V</a:t>
            </a:r>
            <a:r>
              <a:rPr lang="en-US" dirty="0"/>
              <a:t>(</a:t>
            </a:r>
            <a:r>
              <a:rPr lang="en-US" i="1" dirty="0"/>
              <a:t>X</a:t>
            </a:r>
            <a:r>
              <a:rPr lang="en-US" i="1" baseline="-25000" dirty="0"/>
              <a:t>i</a:t>
            </a:r>
            <a:r>
              <a:rPr lang="en-US" dirty="0"/>
              <a:t>) = </a:t>
            </a:r>
            <a:r>
              <a:rPr lang="en-US" i="1" dirty="0" err="1"/>
              <a:t>pq</a:t>
            </a:r>
            <a:r>
              <a:rPr lang="en-US" i="1" dirty="0"/>
              <a:t> </a:t>
            </a:r>
            <a:r>
              <a:rPr lang="en-US" dirty="0"/>
              <a:t>for   </a:t>
            </a:r>
            <a:r>
              <a:rPr lang="en-US" i="1" dirty="0" err="1"/>
              <a:t>i</a:t>
            </a:r>
            <a:r>
              <a:rPr lang="en-US" dirty="0"/>
              <a:t> = </a:t>
            </a:r>
            <a:r>
              <a:rPr lang="en-US" dirty="0">
                <a:latin typeface="Cambria Math" panose="02040503050406030204" pitchFamily="18" charset="0"/>
                <a:ea typeface="Cambria Math" panose="02040503050406030204" pitchFamily="18" charset="0"/>
              </a:rPr>
              <a:t>1</a:t>
            </a:r>
            <a:r>
              <a:rPr lang="en-US" dirty="0"/>
              <a:t>,</a:t>
            </a:r>
            <a:r>
              <a:rPr lang="en-US" dirty="0">
                <a:latin typeface="Cambria Math" panose="02040503050406030204" pitchFamily="18" charset="0"/>
                <a:ea typeface="Cambria Math" panose="02040503050406030204" pitchFamily="18" charset="0"/>
              </a:rPr>
              <a:t>2</a:t>
            </a:r>
            <a:r>
              <a:rPr lang="en-US" dirty="0"/>
              <a:t>, …,</a:t>
            </a:r>
            <a:r>
              <a:rPr lang="en-US" i="1" dirty="0"/>
              <a:t>n</a:t>
            </a:r>
            <a:r>
              <a:rPr lang="en-US" dirty="0"/>
              <a:t>. </a:t>
            </a:r>
            <a:endParaRPr lang="en-US" dirty="0"/>
          </a:p>
          <a:p>
            <a:pPr>
              <a:buNone/>
            </a:pPr>
            <a:r>
              <a:rPr lang="en-US" dirty="0"/>
              <a:t>      Hence, </a:t>
            </a:r>
            <a:r>
              <a:rPr lang="en-US" i="1" dirty="0"/>
              <a:t>V</a:t>
            </a:r>
            <a:r>
              <a:rPr lang="en-US" dirty="0"/>
              <a:t>(</a:t>
            </a:r>
            <a:r>
              <a:rPr lang="en-US" i="1" dirty="0"/>
              <a:t>X</a:t>
            </a:r>
            <a:r>
              <a:rPr lang="en-US" dirty="0"/>
              <a:t>) = </a:t>
            </a:r>
            <a:r>
              <a:rPr lang="en-US" i="1" dirty="0" err="1"/>
              <a:t>npq</a:t>
            </a:r>
            <a:r>
              <a:rPr lang="en-US" dirty="0"/>
              <a:t>.</a:t>
            </a:r>
            <a:endParaRPr lang="en-US" dirty="0"/>
          </a:p>
          <a:p>
            <a:pPr>
              <a:buNone/>
            </a:pPr>
            <a:r>
              <a:rPr lang="en-US" dirty="0"/>
              <a:t>     </a:t>
            </a:r>
            <a:endParaRPr lang="en-US" dirty="0"/>
          </a:p>
        </p:txBody>
      </p:sp>
      <p:pic>
        <p:nvPicPr>
          <p:cNvPr id="5" name="Picture 4" descr="bienayme.jpg"/>
          <p:cNvPicPr>
            <a:picLocks noChangeAspect="1"/>
          </p:cNvPicPr>
          <p:nvPr/>
        </p:nvPicPr>
        <p:blipFill>
          <a:blip r:embed="rId1" cstate="print"/>
          <a:stretch>
            <a:fillRect/>
          </a:stretch>
        </p:blipFill>
        <p:spPr>
          <a:xfrm>
            <a:off x="8153400" y="457200"/>
            <a:ext cx="1078992" cy="1049274"/>
          </a:xfrm>
          <a:prstGeom prst="rect">
            <a:avLst/>
          </a:prstGeom>
        </p:spPr>
      </p:pic>
      <p:sp>
        <p:nvSpPr>
          <p:cNvPr id="6" name="TextBox 5"/>
          <p:cNvSpPr txBox="1"/>
          <p:nvPr/>
        </p:nvSpPr>
        <p:spPr>
          <a:xfrm>
            <a:off x="5105400" y="609600"/>
            <a:ext cx="2743200" cy="645160"/>
          </a:xfrm>
          <a:prstGeom prst="rect">
            <a:avLst/>
          </a:prstGeom>
          <a:noFill/>
        </p:spPr>
        <p:txBody>
          <a:bodyPr wrap="square" rtlCol="0">
            <a:spAutoFit/>
          </a:bodyPr>
          <a:lstStyle/>
          <a:p>
            <a:r>
              <a:rPr lang="en-US" dirty="0" err="1"/>
              <a:t>Irenée</a:t>
            </a:r>
            <a:r>
              <a:rPr lang="en-US" dirty="0"/>
              <a:t>-Jules </a:t>
            </a:r>
            <a:r>
              <a:rPr lang="en-US" dirty="0" err="1"/>
              <a:t>Bienaymé</a:t>
            </a:r>
            <a:r>
              <a:rPr lang="en-US" dirty="0"/>
              <a:t> </a:t>
            </a:r>
            <a:endParaRPr lang="en-US" dirty="0"/>
          </a:p>
          <a:p>
            <a:r>
              <a:rPr lang="en-US" dirty="0"/>
              <a:t>(</a:t>
            </a:r>
            <a:r>
              <a:rPr lang="en-US" dirty="0">
                <a:latin typeface="Cambria Math" panose="02040503050406030204" pitchFamily="18" charset="0"/>
                <a:ea typeface="Cambria Math" panose="02040503050406030204" pitchFamily="18" charset="0"/>
              </a:rPr>
              <a:t>1796-1878</a:t>
            </a:r>
            <a:r>
              <a:rPr lang="en-US" dirty="0"/>
              <a:t>)</a:t>
            </a:r>
            <a:endParaRPr lang="en-US" dirty="0"/>
          </a:p>
        </p:txBody>
      </p:sp>
      <p:sp>
        <p:nvSpPr>
          <p:cNvPr id="7" name="TextBox 6"/>
          <p:cNvSpPr txBox="1"/>
          <p:nvPr/>
        </p:nvSpPr>
        <p:spPr>
          <a:xfrm>
            <a:off x="7315200" y="3352800"/>
            <a:ext cx="2895600" cy="368300"/>
          </a:xfrm>
          <a:prstGeom prst="rect">
            <a:avLst/>
          </a:prstGeom>
          <a:noFill/>
        </p:spPr>
        <p:txBody>
          <a:bodyPr wrap="square" rtlCol="0">
            <a:spAutoFit/>
          </a:bodyPr>
          <a:lstStyle/>
          <a:p>
            <a:r>
              <a:rPr lang="en-US" i="1" dirty="0"/>
              <a:t>see text for the proof </a:t>
            </a:r>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Chebyshev’s</a:t>
            </a:r>
            <a:r>
              <a:rPr lang="en-US" dirty="0"/>
              <a:t> Inequality</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a:t>    </a:t>
            </a:r>
            <a:endParaRPr lang="en-US" dirty="0"/>
          </a:p>
          <a:p>
            <a:pPr>
              <a:buNone/>
            </a:pPr>
            <a:r>
              <a:rPr lang="en-US" dirty="0"/>
              <a:t>      </a:t>
            </a:r>
            <a:r>
              <a:rPr lang="en-US" sz="3300" b="1" dirty="0" err="1"/>
              <a:t>Chebyschev’s</a:t>
            </a:r>
            <a:r>
              <a:rPr lang="en-US" sz="3300" b="1" dirty="0"/>
              <a:t> Inequality</a:t>
            </a:r>
            <a:r>
              <a:rPr lang="en-US" sz="3300" dirty="0"/>
              <a:t>:  Let </a:t>
            </a:r>
            <a:r>
              <a:rPr lang="en-US" sz="3300" i="1" dirty="0"/>
              <a:t>X</a:t>
            </a:r>
            <a:r>
              <a:rPr lang="en-US" sz="3300" dirty="0"/>
              <a:t> be a  random variable on a sample space </a:t>
            </a:r>
            <a:r>
              <a:rPr lang="en-US" sz="3300" i="1" dirty="0"/>
              <a:t>S</a:t>
            </a:r>
            <a:r>
              <a:rPr lang="en-US" sz="3300" dirty="0"/>
              <a:t>  with probability function </a:t>
            </a:r>
            <a:r>
              <a:rPr lang="en-US" sz="3300" i="1" dirty="0"/>
              <a:t>p</a:t>
            </a:r>
            <a:r>
              <a:rPr lang="en-US" sz="3300" dirty="0"/>
              <a:t>. If </a:t>
            </a:r>
            <a:r>
              <a:rPr lang="en-US" sz="3300" i="1" dirty="0"/>
              <a:t>r</a:t>
            </a:r>
            <a:r>
              <a:rPr lang="en-US" sz="3300" dirty="0"/>
              <a:t> is a positive real number, then</a:t>
            </a:r>
            <a:endParaRPr lang="en-US" sz="3300" dirty="0"/>
          </a:p>
          <a:p>
            <a:pPr>
              <a:buNone/>
            </a:pPr>
            <a:endParaRPr lang="en-US" dirty="0"/>
          </a:p>
          <a:p>
            <a:pPr>
              <a:buNone/>
            </a:pPr>
            <a:r>
              <a:rPr lang="en-US" sz="3300" i="1" dirty="0"/>
              <a:t>                p</a:t>
            </a:r>
            <a:r>
              <a:rPr lang="en-US" sz="3300" dirty="0"/>
              <a:t>(</a:t>
            </a:r>
            <a:r>
              <a:rPr lang="en-US" sz="3300" i="1" dirty="0"/>
              <a:t>|X</a:t>
            </a:r>
            <a:r>
              <a:rPr lang="en-US" sz="3300" dirty="0"/>
              <a:t>(s) </a:t>
            </a:r>
            <a:r>
              <a:rPr lang="en-US" sz="3300" dirty="0">
                <a:latin typeface="Cambria Math" panose="02040503050406030204"/>
                <a:ea typeface="Cambria Math" panose="02040503050406030204"/>
              </a:rPr>
              <a:t>− </a:t>
            </a:r>
            <a:r>
              <a:rPr lang="en-US" sz="3300" dirty="0"/>
              <a:t> </a:t>
            </a:r>
            <a:r>
              <a:rPr lang="en-US" sz="3300" i="1" dirty="0"/>
              <a:t>E</a:t>
            </a:r>
            <a:r>
              <a:rPr lang="en-US" sz="3300" dirty="0"/>
              <a:t>(</a:t>
            </a:r>
            <a:r>
              <a:rPr lang="en-US" sz="3300" i="1" dirty="0"/>
              <a:t>X</a:t>
            </a:r>
            <a:r>
              <a:rPr lang="en-US" sz="3300" dirty="0">
                <a:ea typeface="Cambria Math" panose="02040503050406030204" pitchFamily="18" charset="0"/>
              </a:rPr>
              <a:t>)|</a:t>
            </a:r>
            <a:r>
              <a:rPr lang="en-US" sz="3300" dirty="0"/>
              <a:t> </a:t>
            </a:r>
            <a:r>
              <a:rPr lang="en-US" sz="3300" dirty="0">
                <a:latin typeface="Cambria Math" panose="02040503050406030204"/>
                <a:ea typeface="Cambria Math" panose="02040503050406030204"/>
              </a:rPr>
              <a:t>≥ </a:t>
            </a:r>
            <a:r>
              <a:rPr lang="en-US" sz="3300" i="1" dirty="0">
                <a:latin typeface="Cambria Math" panose="02040503050406030204"/>
                <a:ea typeface="Cambria Math" panose="02040503050406030204"/>
              </a:rPr>
              <a:t>r</a:t>
            </a:r>
            <a:r>
              <a:rPr lang="en-US" sz="3300" dirty="0"/>
              <a:t> </a:t>
            </a:r>
            <a:r>
              <a:rPr lang="en-US" sz="3300" dirty="0">
                <a:ea typeface="Cambria Math" panose="02040503050406030204" pitchFamily="18" charset="0"/>
              </a:rPr>
              <a:t>)</a:t>
            </a:r>
            <a:r>
              <a:rPr lang="en-US" sz="3300" dirty="0"/>
              <a:t> </a:t>
            </a:r>
            <a:r>
              <a:rPr lang="en-US" sz="3300" dirty="0">
                <a:latin typeface="Cambria Math" panose="02040503050406030204"/>
                <a:ea typeface="Cambria Math" panose="02040503050406030204"/>
              </a:rPr>
              <a:t>≤</a:t>
            </a:r>
            <a:r>
              <a:rPr lang="en-US" sz="3300" dirty="0"/>
              <a:t> V(</a:t>
            </a:r>
            <a:r>
              <a:rPr lang="en-US" sz="3300" i="1" dirty="0"/>
              <a:t>X</a:t>
            </a:r>
            <a:r>
              <a:rPr lang="en-US" sz="3300" dirty="0"/>
              <a:t>)/</a:t>
            </a:r>
            <a:r>
              <a:rPr lang="en-US" sz="3300" i="1" dirty="0"/>
              <a:t>r</a:t>
            </a:r>
            <a:r>
              <a:rPr lang="en-US" sz="3300" baseline="30000" dirty="0">
                <a:latin typeface="Cambria Math" panose="02040503050406030204" pitchFamily="18" charset="0"/>
                <a:ea typeface="Cambria Math" panose="02040503050406030204" pitchFamily="18" charset="0"/>
              </a:rPr>
              <a:t>2</a:t>
            </a:r>
            <a:r>
              <a:rPr lang="en-US" sz="3300" dirty="0"/>
              <a:t>.</a:t>
            </a:r>
            <a:endParaRPr lang="en-US" sz="3300" dirty="0"/>
          </a:p>
          <a:p>
            <a:pPr>
              <a:buNone/>
            </a:pPr>
            <a:endParaRPr lang="en-US" dirty="0"/>
          </a:p>
          <a:p>
            <a:pPr>
              <a:buNone/>
            </a:pPr>
            <a:r>
              <a:rPr lang="en-US" sz="3300" dirty="0"/>
              <a:t>     </a:t>
            </a:r>
            <a:r>
              <a:rPr lang="en-US" sz="3300" b="1" dirty="0"/>
              <a:t>Example</a:t>
            </a:r>
            <a:r>
              <a:rPr lang="en-US" sz="3300" dirty="0"/>
              <a:t>: Suppose that </a:t>
            </a:r>
            <a:r>
              <a:rPr lang="en-US" sz="3300" i="1" dirty="0"/>
              <a:t>X</a:t>
            </a:r>
            <a:r>
              <a:rPr lang="en-US" sz="3300" dirty="0"/>
              <a:t> is a random variable that counts the number of tails when a fair coin is tossed </a:t>
            </a:r>
            <a:r>
              <a:rPr lang="en-US" sz="3300" i="1" dirty="0"/>
              <a:t>n</a:t>
            </a:r>
            <a:r>
              <a:rPr lang="en-US" sz="3300" dirty="0"/>
              <a:t> times. Note that </a:t>
            </a:r>
            <a:r>
              <a:rPr lang="en-US" sz="3300" i="1" dirty="0"/>
              <a:t>X</a:t>
            </a:r>
            <a:r>
              <a:rPr lang="en-US" sz="3300" dirty="0"/>
              <a:t> is the number of successes when </a:t>
            </a:r>
            <a:r>
              <a:rPr lang="en-US" sz="3300" i="1" dirty="0"/>
              <a:t>n</a:t>
            </a:r>
            <a:r>
              <a:rPr lang="en-US" sz="3300" dirty="0"/>
              <a:t> independent Bernoulli trials, each with probability of success ½ are done. Hence, (by Theorem </a:t>
            </a:r>
            <a:r>
              <a:rPr lang="en-US" sz="3300" dirty="0">
                <a:latin typeface="Cambria Math" panose="02040503050406030204" pitchFamily="18" charset="0"/>
                <a:ea typeface="Cambria Math" panose="02040503050406030204" pitchFamily="18" charset="0"/>
              </a:rPr>
              <a:t>2</a:t>
            </a:r>
            <a:r>
              <a:rPr lang="en-US" sz="3300" dirty="0">
                <a:ea typeface="Cambria Math" panose="02040503050406030204" pitchFamily="18" charset="0"/>
              </a:rPr>
              <a:t>)</a:t>
            </a:r>
            <a:r>
              <a:rPr lang="en-US" sz="3300" dirty="0"/>
              <a:t>  </a:t>
            </a:r>
            <a:r>
              <a:rPr lang="en-US" sz="3300" i="1" dirty="0"/>
              <a:t>E</a:t>
            </a:r>
            <a:r>
              <a:rPr lang="en-US" sz="3300" dirty="0"/>
              <a:t>(</a:t>
            </a:r>
            <a:r>
              <a:rPr lang="en-US" sz="3300" i="1" dirty="0"/>
              <a:t>X</a:t>
            </a:r>
            <a:r>
              <a:rPr lang="en-US" sz="3300" dirty="0"/>
              <a:t>) = </a:t>
            </a:r>
            <a:r>
              <a:rPr lang="en-US" sz="3300" i="1" dirty="0"/>
              <a:t>n</a:t>
            </a:r>
            <a:r>
              <a:rPr lang="en-US" sz="3300" dirty="0"/>
              <a:t>/</a:t>
            </a:r>
            <a:r>
              <a:rPr lang="en-US" sz="3300" dirty="0">
                <a:ea typeface="Cambria Math" panose="02040503050406030204" pitchFamily="18" charset="0"/>
              </a:rPr>
              <a:t>2</a:t>
            </a:r>
            <a:r>
              <a:rPr lang="en-US" sz="3300" dirty="0"/>
              <a:t> and (by Example </a:t>
            </a:r>
            <a:r>
              <a:rPr lang="en-US" sz="3300" dirty="0">
                <a:latin typeface="Cambria Math" panose="02040503050406030204" pitchFamily="18" charset="0"/>
                <a:ea typeface="Cambria Math" panose="02040503050406030204" pitchFamily="18" charset="0"/>
              </a:rPr>
              <a:t>18</a:t>
            </a:r>
            <a:r>
              <a:rPr lang="en-US" sz="3300" dirty="0"/>
              <a:t>) </a:t>
            </a:r>
            <a:r>
              <a:rPr lang="en-US" sz="3300" i="1" dirty="0"/>
              <a:t>V</a:t>
            </a:r>
            <a:r>
              <a:rPr lang="en-US" sz="3300" dirty="0"/>
              <a:t>(</a:t>
            </a:r>
            <a:r>
              <a:rPr lang="en-US" sz="3300" i="1" dirty="0"/>
              <a:t>X</a:t>
            </a:r>
            <a:r>
              <a:rPr lang="en-US" sz="3300" dirty="0"/>
              <a:t>) = </a:t>
            </a:r>
            <a:r>
              <a:rPr lang="en-US" sz="3300" i="1" dirty="0"/>
              <a:t>n</a:t>
            </a:r>
            <a:r>
              <a:rPr lang="en-US" sz="3300" dirty="0"/>
              <a:t>/4.</a:t>
            </a:r>
            <a:endParaRPr lang="en-US" sz="3300" dirty="0"/>
          </a:p>
          <a:p>
            <a:pPr>
              <a:buNone/>
            </a:pPr>
            <a:endParaRPr lang="en-US" dirty="0"/>
          </a:p>
          <a:p>
            <a:pPr>
              <a:buNone/>
            </a:pPr>
            <a:r>
              <a:rPr lang="en-US" dirty="0"/>
              <a:t>      </a:t>
            </a:r>
            <a:r>
              <a:rPr lang="en-US" sz="3300" dirty="0"/>
              <a:t>By </a:t>
            </a:r>
            <a:r>
              <a:rPr lang="en-US" sz="3300" dirty="0" err="1"/>
              <a:t>Chebyschev’s</a:t>
            </a:r>
            <a:r>
              <a:rPr lang="en-US" sz="3300" dirty="0"/>
              <a:t> inequality with </a:t>
            </a:r>
            <a:r>
              <a:rPr lang="en-US" sz="3300" i="1" dirty="0"/>
              <a:t>r</a:t>
            </a:r>
            <a:r>
              <a:rPr lang="en-US" sz="3300" dirty="0"/>
              <a:t> = </a:t>
            </a:r>
            <a:r>
              <a:rPr lang="en-US" sz="2200" dirty="0">
                <a:latin typeface="Cambria Math" panose="02040503050406030204"/>
                <a:ea typeface="Cambria Math" panose="02040503050406030204"/>
              </a:rPr>
              <a:t>√</a:t>
            </a:r>
            <a:r>
              <a:rPr lang="en-US" sz="3300" i="1" dirty="0"/>
              <a:t>n</a:t>
            </a:r>
            <a:r>
              <a:rPr lang="en-US" sz="3300" dirty="0"/>
              <a:t>, </a:t>
            </a:r>
            <a:endParaRPr lang="en-US" sz="3300" dirty="0"/>
          </a:p>
          <a:p>
            <a:pPr>
              <a:buNone/>
            </a:pPr>
            <a:endParaRPr lang="en-US" dirty="0"/>
          </a:p>
          <a:p>
            <a:pPr>
              <a:buNone/>
            </a:pPr>
            <a:r>
              <a:rPr lang="en-US" sz="3300" i="1" dirty="0"/>
              <a:t>                   p</a:t>
            </a:r>
            <a:r>
              <a:rPr lang="en-US" sz="3300" dirty="0"/>
              <a:t>(</a:t>
            </a:r>
            <a:r>
              <a:rPr lang="en-US" sz="3300" i="1" dirty="0"/>
              <a:t>|X</a:t>
            </a:r>
            <a:r>
              <a:rPr lang="en-US" sz="3300" dirty="0"/>
              <a:t>(s) </a:t>
            </a:r>
            <a:r>
              <a:rPr lang="en-US" sz="3300" dirty="0">
                <a:latin typeface="Cambria Math" panose="02040503050406030204"/>
                <a:ea typeface="Cambria Math" panose="02040503050406030204"/>
              </a:rPr>
              <a:t>−</a:t>
            </a:r>
            <a:r>
              <a:rPr lang="en-US" sz="3300" i="1" dirty="0"/>
              <a:t> n</a:t>
            </a:r>
            <a:r>
              <a:rPr lang="en-US" sz="3300" dirty="0"/>
              <a:t>/</a:t>
            </a:r>
            <a:r>
              <a:rPr lang="en-US" sz="3300" dirty="0">
                <a:latin typeface="Cambria Math" panose="02040503050406030204" pitchFamily="18" charset="0"/>
                <a:ea typeface="Cambria Math" panose="02040503050406030204" pitchFamily="18" charset="0"/>
              </a:rPr>
              <a:t>2</a:t>
            </a:r>
            <a:r>
              <a:rPr lang="en-US" sz="3300" dirty="0">
                <a:latin typeface="Cambria Math" panose="02040503050406030204"/>
                <a:ea typeface="Cambria Math" panose="02040503050406030204"/>
              </a:rPr>
              <a:t> </a:t>
            </a:r>
            <a:r>
              <a:rPr lang="en-US" sz="3300" dirty="0"/>
              <a:t> </a:t>
            </a:r>
            <a:r>
              <a:rPr lang="en-US" sz="3300" dirty="0">
                <a:ea typeface="Cambria Math" panose="02040503050406030204" pitchFamily="18" charset="0"/>
              </a:rPr>
              <a:t>|</a:t>
            </a:r>
            <a:r>
              <a:rPr lang="en-US" sz="3300" dirty="0"/>
              <a:t> </a:t>
            </a:r>
            <a:r>
              <a:rPr lang="en-US" sz="3300" dirty="0">
                <a:latin typeface="Cambria Math" panose="02040503050406030204"/>
                <a:ea typeface="Cambria Math" panose="02040503050406030204"/>
              </a:rPr>
              <a:t>≥ </a:t>
            </a:r>
            <a:r>
              <a:rPr lang="en-US" sz="2200" dirty="0">
                <a:latin typeface="Cambria Math" panose="02040503050406030204"/>
                <a:ea typeface="Cambria Math" panose="02040503050406030204"/>
              </a:rPr>
              <a:t>√</a:t>
            </a:r>
            <a:r>
              <a:rPr lang="en-US" sz="3300" i="1" dirty="0"/>
              <a:t>n</a:t>
            </a:r>
            <a:r>
              <a:rPr lang="en-US" sz="3300" dirty="0"/>
              <a:t> </a:t>
            </a:r>
            <a:r>
              <a:rPr lang="en-US" sz="3300" dirty="0">
                <a:ea typeface="Cambria Math" panose="02040503050406030204" pitchFamily="18" charset="0"/>
              </a:rPr>
              <a:t>)</a:t>
            </a:r>
            <a:r>
              <a:rPr lang="en-US" sz="3300" dirty="0"/>
              <a:t> </a:t>
            </a:r>
            <a:r>
              <a:rPr lang="en-US" sz="3300" dirty="0">
                <a:latin typeface="Cambria Math" panose="02040503050406030204"/>
                <a:ea typeface="Cambria Math" panose="02040503050406030204"/>
              </a:rPr>
              <a:t>≤</a:t>
            </a:r>
            <a:r>
              <a:rPr lang="en-US" sz="3300" dirty="0"/>
              <a:t> (</a:t>
            </a:r>
            <a:r>
              <a:rPr lang="en-US" sz="3300" i="1" dirty="0"/>
              <a:t>n</a:t>
            </a:r>
            <a:r>
              <a:rPr lang="en-US" sz="3300" dirty="0"/>
              <a:t>/</a:t>
            </a:r>
            <a:r>
              <a:rPr lang="en-US" sz="3300" dirty="0">
                <a:latin typeface="Cambria Math" panose="02040503050406030204" pitchFamily="18" charset="0"/>
                <a:ea typeface="Cambria Math" panose="02040503050406030204" pitchFamily="18" charset="0"/>
              </a:rPr>
              <a:t>4</a:t>
            </a:r>
            <a:r>
              <a:rPr lang="en-US" sz="3300" dirty="0"/>
              <a:t> )(</a:t>
            </a:r>
            <a:r>
              <a:rPr lang="en-US" sz="2200" dirty="0">
                <a:latin typeface="Cambria Math" panose="02040503050406030204" pitchFamily="18" charset="0"/>
                <a:ea typeface="Cambria Math" panose="02040503050406030204" pitchFamily="18" charset="0"/>
              </a:rPr>
              <a:t>√</a:t>
            </a:r>
            <a:r>
              <a:rPr lang="en-US" sz="3300" i="1" dirty="0"/>
              <a:t>n</a:t>
            </a:r>
            <a:r>
              <a:rPr lang="en-US" sz="3300" dirty="0"/>
              <a:t> )</a:t>
            </a:r>
            <a:r>
              <a:rPr lang="en-US" sz="3300" baseline="30000" dirty="0">
                <a:latin typeface="Cambria Math" panose="02040503050406030204" pitchFamily="18" charset="0"/>
                <a:ea typeface="Cambria Math" panose="02040503050406030204" pitchFamily="18" charset="0"/>
              </a:rPr>
              <a:t>2</a:t>
            </a:r>
            <a:r>
              <a:rPr lang="en-US" sz="3300" dirty="0">
                <a:latin typeface="Cambria Math" panose="02040503050406030204"/>
                <a:ea typeface="Cambria Math" panose="02040503050406030204"/>
              </a:rPr>
              <a:t> =</a:t>
            </a:r>
            <a:r>
              <a:rPr lang="en-US" sz="3300" dirty="0"/>
              <a:t> ¼.</a:t>
            </a:r>
            <a:endParaRPr lang="en-US" sz="3300" dirty="0"/>
          </a:p>
          <a:p>
            <a:pPr>
              <a:buNone/>
            </a:pPr>
            <a:endParaRPr lang="en-US" dirty="0"/>
          </a:p>
          <a:p>
            <a:pPr>
              <a:buNone/>
            </a:pPr>
            <a:r>
              <a:rPr lang="en-US" dirty="0"/>
              <a:t>      </a:t>
            </a:r>
            <a:r>
              <a:rPr lang="en-US" sz="3300" dirty="0"/>
              <a:t>This means that the probability that the number of tails that come up on </a:t>
            </a:r>
            <a:r>
              <a:rPr lang="en-US" sz="3300" i="1" dirty="0"/>
              <a:t>n</a:t>
            </a:r>
            <a:r>
              <a:rPr lang="en-US" sz="3300" dirty="0"/>
              <a:t> tosses deviates from the mean , </a:t>
            </a:r>
            <a:r>
              <a:rPr lang="en-US" sz="3300" i="1" dirty="0"/>
              <a:t>n</a:t>
            </a:r>
            <a:r>
              <a:rPr lang="en-US" sz="3300" dirty="0"/>
              <a:t>/</a:t>
            </a:r>
            <a:r>
              <a:rPr lang="en-US" sz="3300" dirty="0">
                <a:latin typeface="Cambria Math" panose="02040503050406030204" pitchFamily="18" charset="0"/>
                <a:ea typeface="Cambria Math" panose="02040503050406030204" pitchFamily="18" charset="0"/>
              </a:rPr>
              <a:t>2</a:t>
            </a:r>
            <a:r>
              <a:rPr lang="en-US" sz="3300" dirty="0"/>
              <a:t>, by more than </a:t>
            </a:r>
            <a:r>
              <a:rPr lang="en-US" sz="3300" dirty="0">
                <a:latin typeface="Cambria Math" panose="02040503050406030204"/>
                <a:ea typeface="Cambria Math" panose="02040503050406030204"/>
              </a:rPr>
              <a:t>√</a:t>
            </a:r>
            <a:r>
              <a:rPr lang="en-US" sz="3300" i="1" dirty="0"/>
              <a:t>n</a:t>
            </a:r>
            <a:r>
              <a:rPr lang="en-US" sz="3300" dirty="0"/>
              <a:t>  is no larger than ¼.</a:t>
            </a:r>
            <a:endParaRPr lang="en-US" sz="3300" dirty="0"/>
          </a:p>
          <a:p>
            <a:pPr>
              <a:buNone/>
            </a:pPr>
            <a:r>
              <a:rPr lang="en-US" sz="3300" dirty="0"/>
              <a:t>          </a:t>
            </a:r>
            <a:endParaRPr lang="en-US" sz="3300" dirty="0"/>
          </a:p>
        </p:txBody>
      </p:sp>
      <p:sp>
        <p:nvSpPr>
          <p:cNvPr id="6" name="TextBox 5"/>
          <p:cNvSpPr txBox="1"/>
          <p:nvPr/>
        </p:nvSpPr>
        <p:spPr>
          <a:xfrm>
            <a:off x="4876800" y="304800"/>
            <a:ext cx="2971800" cy="645160"/>
          </a:xfrm>
          <a:prstGeom prst="rect">
            <a:avLst/>
          </a:prstGeom>
          <a:noFill/>
        </p:spPr>
        <p:txBody>
          <a:bodyPr wrap="square" rtlCol="0">
            <a:spAutoFit/>
          </a:bodyPr>
          <a:lstStyle/>
          <a:p>
            <a:r>
              <a:rPr lang="en-US" dirty="0" err="1"/>
              <a:t>Pafnuty</a:t>
            </a:r>
            <a:r>
              <a:rPr lang="en-US" dirty="0"/>
              <a:t> </a:t>
            </a:r>
            <a:r>
              <a:rPr lang="en-US" dirty="0" err="1"/>
              <a:t>Lvovich</a:t>
            </a:r>
            <a:r>
              <a:rPr lang="en-US" dirty="0"/>
              <a:t> </a:t>
            </a:r>
            <a:r>
              <a:rPr lang="en-US" dirty="0" err="1"/>
              <a:t>Chebyshev</a:t>
            </a:r>
            <a:r>
              <a:rPr lang="en-US" dirty="0"/>
              <a:t> </a:t>
            </a:r>
            <a:endParaRPr lang="en-US" dirty="0"/>
          </a:p>
          <a:p>
            <a:r>
              <a:rPr lang="en-US" dirty="0"/>
              <a:t>(</a:t>
            </a:r>
            <a:r>
              <a:rPr lang="en-US" dirty="0">
                <a:latin typeface="Cambria Math" panose="02040503050406030204" pitchFamily="18" charset="0"/>
                <a:ea typeface="Cambria Math" panose="02040503050406030204" pitchFamily="18" charset="0"/>
              </a:rPr>
              <a:t>1821-1894</a:t>
            </a:r>
            <a:r>
              <a:rPr lang="en-US" dirty="0"/>
              <a:t>)</a:t>
            </a:r>
            <a:endParaRPr lang="en-US" dirty="0"/>
          </a:p>
        </p:txBody>
      </p:sp>
      <p:sp>
        <p:nvSpPr>
          <p:cNvPr id="7" name="TextBox 6"/>
          <p:cNvSpPr txBox="1"/>
          <p:nvPr/>
        </p:nvSpPr>
        <p:spPr>
          <a:xfrm>
            <a:off x="6858000" y="2819400"/>
            <a:ext cx="2895600" cy="368300"/>
          </a:xfrm>
          <a:prstGeom prst="rect">
            <a:avLst/>
          </a:prstGeom>
          <a:noFill/>
        </p:spPr>
        <p:txBody>
          <a:bodyPr wrap="square" rtlCol="0">
            <a:spAutoFit/>
          </a:bodyPr>
          <a:lstStyle/>
          <a:p>
            <a:r>
              <a:rPr lang="en-US" i="1" dirty="0"/>
              <a:t>see text for the proof </a:t>
            </a:r>
            <a:endParaRPr lang="en-US" i="1" dirty="0"/>
          </a:p>
        </p:txBody>
      </p:sp>
      <p:pic>
        <p:nvPicPr>
          <p:cNvPr id="8" name="Picture 7" descr="0604.jpg"/>
          <p:cNvPicPr>
            <a:picLocks noChangeAspect="1"/>
          </p:cNvPicPr>
          <p:nvPr/>
        </p:nvPicPr>
        <p:blipFill>
          <a:blip r:embed="rId1" cstate="print"/>
          <a:stretch>
            <a:fillRect/>
          </a:stretch>
        </p:blipFill>
        <p:spPr>
          <a:xfrm>
            <a:off x="8153400" y="228600"/>
            <a:ext cx="898398" cy="10370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Bayes</a:t>
            </a:r>
            <a:r>
              <a:rPr lang="en-US" dirty="0"/>
              <a:t>’ Theorem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a:t>    </a:t>
            </a:r>
            <a:r>
              <a:rPr lang="en-US" b="1" dirty="0" err="1"/>
              <a:t>Bayes</a:t>
            </a:r>
            <a:r>
              <a:rPr lang="en-US" b="1" dirty="0"/>
              <a:t>’ Theorem</a:t>
            </a:r>
            <a:r>
              <a:rPr lang="en-US" dirty="0"/>
              <a:t>: Suppose that </a:t>
            </a:r>
            <a:r>
              <a:rPr lang="en-US" i="1" dirty="0"/>
              <a:t>E</a:t>
            </a:r>
            <a:r>
              <a:rPr lang="en-US" dirty="0"/>
              <a:t> and </a:t>
            </a:r>
            <a:r>
              <a:rPr lang="en-US" i="1" dirty="0"/>
              <a:t>F</a:t>
            </a:r>
            <a:r>
              <a:rPr lang="en-US" dirty="0"/>
              <a:t> are events from a sample space S such that </a:t>
            </a:r>
            <a:r>
              <a:rPr lang="en-US" i="1" dirty="0"/>
              <a:t>p</a:t>
            </a:r>
            <a:r>
              <a:rPr lang="en-US" dirty="0"/>
              <a:t>(</a:t>
            </a:r>
            <a:r>
              <a:rPr lang="en-US" i="1" dirty="0"/>
              <a:t>E</a:t>
            </a:r>
            <a:r>
              <a:rPr lang="en-US" dirty="0"/>
              <a:t>)</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0</a:t>
            </a:r>
            <a:r>
              <a:rPr lang="en-US" dirty="0"/>
              <a:t> and </a:t>
            </a:r>
            <a:r>
              <a:rPr lang="en-US" i="1" dirty="0"/>
              <a:t>p</a:t>
            </a:r>
            <a:r>
              <a:rPr lang="en-US" dirty="0"/>
              <a:t>(</a:t>
            </a:r>
            <a:r>
              <a:rPr lang="en-US" i="1" dirty="0"/>
              <a:t>F</a:t>
            </a:r>
            <a:r>
              <a:rPr lang="en-US" dirty="0"/>
              <a:t>) </a:t>
            </a:r>
            <a:r>
              <a:rPr lang="en-US" dirty="0">
                <a:latin typeface="Cambria Math" panose="02040503050406030204"/>
                <a:ea typeface="Cambria Math" panose="02040503050406030204"/>
              </a:rPr>
              <a:t>≠</a:t>
            </a:r>
            <a:r>
              <a:rPr lang="en-US" dirty="0"/>
              <a:t> </a:t>
            </a:r>
            <a:r>
              <a:rPr lang="en-US" dirty="0">
                <a:latin typeface="Cambria Math" panose="02040503050406030204" pitchFamily="18" charset="0"/>
                <a:ea typeface="Cambria Math" panose="02040503050406030204" pitchFamily="18" charset="0"/>
              </a:rPr>
              <a:t>0</a:t>
            </a:r>
            <a:r>
              <a:rPr lang="en-US" dirty="0"/>
              <a:t>. Then:</a:t>
            </a:r>
            <a:endParaRPr lang="en-US" dirty="0"/>
          </a:p>
          <a:p>
            <a:endParaRPr lang="en-US" dirty="0"/>
          </a:p>
          <a:p>
            <a:endParaRPr lang="en-US" dirty="0"/>
          </a:p>
          <a:p>
            <a:endParaRPr lang="en-US" dirty="0"/>
          </a:p>
          <a:p>
            <a:pPr>
              <a:buNone/>
            </a:pPr>
            <a:r>
              <a:rPr lang="en-US" b="1" dirty="0"/>
              <a:t>    Example</a:t>
            </a:r>
            <a:r>
              <a:rPr lang="en-US" dirty="0"/>
              <a:t>: We have two boxes. The first box contains two green balls and seven red balls. The second contains four green balls and three red balls. Bob selects one of the boxes at random. Then he selects a ball from that box at random.  If he has a red ball, what is the probability that he selected a ball from the first box.</a:t>
            </a:r>
            <a:endParaRPr lang="en-US" dirty="0"/>
          </a:p>
          <a:p>
            <a:pPr lvl="1"/>
            <a:r>
              <a:rPr lang="en-US" dirty="0"/>
              <a:t>Let </a:t>
            </a:r>
            <a:r>
              <a:rPr lang="en-US" i="1" dirty="0"/>
              <a:t>E</a:t>
            </a:r>
            <a:r>
              <a:rPr lang="en-US" dirty="0"/>
              <a:t> be the event that Bob has chosen a red ball and </a:t>
            </a:r>
            <a:r>
              <a:rPr lang="en-US" i="1" dirty="0"/>
              <a:t>F</a:t>
            </a:r>
            <a:r>
              <a:rPr lang="en-US" dirty="0"/>
              <a:t> be the event that Bob has chosen the first box.</a:t>
            </a:r>
            <a:endParaRPr lang="en-US" dirty="0"/>
          </a:p>
          <a:p>
            <a:pPr lvl="1"/>
            <a:r>
              <a:rPr lang="en-US" dirty="0"/>
              <a:t>By </a:t>
            </a:r>
            <a:r>
              <a:rPr lang="en-US" dirty="0" err="1"/>
              <a:t>Bayes</a:t>
            </a:r>
            <a:r>
              <a:rPr lang="en-US" dirty="0"/>
              <a:t>’ theorem the probability  that Bob has picked the first box is:</a:t>
            </a:r>
            <a:endParaRPr lang="en-US" dirty="0"/>
          </a:p>
        </p:txBody>
      </p:sp>
      <p:pic>
        <p:nvPicPr>
          <p:cNvPr id="4" name="Picture 3" descr="0603.jpg"/>
          <p:cNvPicPr>
            <a:picLocks noChangeAspect="1"/>
          </p:cNvPicPr>
          <p:nvPr/>
        </p:nvPicPr>
        <p:blipFill>
          <a:blip r:embed="rId1" cstate="print"/>
          <a:stretch>
            <a:fillRect/>
          </a:stretch>
        </p:blipFill>
        <p:spPr>
          <a:xfrm>
            <a:off x="8915400" y="228600"/>
            <a:ext cx="910590" cy="966978"/>
          </a:xfrm>
          <a:prstGeom prst="rect">
            <a:avLst/>
          </a:prstGeom>
        </p:spPr>
      </p:pic>
      <p:sp>
        <p:nvSpPr>
          <p:cNvPr id="5" name="TextBox 4"/>
          <p:cNvSpPr txBox="1"/>
          <p:nvPr/>
        </p:nvSpPr>
        <p:spPr>
          <a:xfrm>
            <a:off x="6477000" y="228600"/>
            <a:ext cx="1905000" cy="645160"/>
          </a:xfrm>
          <a:prstGeom prst="rect">
            <a:avLst/>
          </a:prstGeom>
          <a:noFill/>
        </p:spPr>
        <p:txBody>
          <a:bodyPr wrap="square" rtlCol="0">
            <a:spAutoFit/>
          </a:bodyPr>
          <a:lstStyle/>
          <a:p>
            <a:r>
              <a:rPr lang="en-US" dirty="0"/>
              <a:t>Thomas </a:t>
            </a:r>
            <a:r>
              <a:rPr lang="en-US" dirty="0" err="1"/>
              <a:t>Bayes</a:t>
            </a:r>
            <a:endParaRPr lang="en-US" dirty="0"/>
          </a:p>
          <a:p>
            <a:r>
              <a:rPr lang="en-US" dirty="0"/>
              <a:t>(</a:t>
            </a:r>
            <a:r>
              <a:rPr lang="en-US" dirty="0">
                <a:latin typeface="Cambria Math" panose="02040503050406030204" pitchFamily="18" charset="0"/>
                <a:ea typeface="Cambria Math" panose="02040503050406030204" pitchFamily="18" charset="0"/>
              </a:rPr>
              <a:t>1702-1761</a:t>
            </a:r>
            <a:r>
              <a:rPr lang="en-US" dirty="0"/>
              <a:t>)</a:t>
            </a:r>
            <a:endParaRPr lang="en-US" dirty="0"/>
          </a:p>
        </p:txBody>
      </p:sp>
      <p:pic>
        <p:nvPicPr>
          <p:cNvPr id="9" name="Picture 8" descr="addin_tmp.png"/>
          <p:cNvPicPr>
            <a:picLocks noChangeAspect="1"/>
          </p:cNvPicPr>
          <p:nvPr>
            <p:custDataLst>
              <p:tags r:id="rId2"/>
            </p:custDataLst>
          </p:nvPr>
        </p:nvPicPr>
        <p:blipFill>
          <a:blip r:embed="rId3" cstate="print"/>
          <a:stretch>
            <a:fillRect/>
          </a:stretch>
        </p:blipFill>
        <p:spPr>
          <a:xfrm>
            <a:off x="2971800" y="2667000"/>
            <a:ext cx="5143500" cy="778669"/>
          </a:xfrm>
          <a:prstGeom prst="rect">
            <a:avLst/>
          </a:prstGeom>
        </p:spPr>
      </p:pic>
      <p:pic>
        <p:nvPicPr>
          <p:cNvPr id="8" name="Picture 7" descr="addin_tmp.png"/>
          <p:cNvPicPr>
            <a:picLocks noChangeAspect="1"/>
          </p:cNvPicPr>
          <p:nvPr>
            <p:custDataLst>
              <p:tags r:id="rId4"/>
            </p:custDataLst>
          </p:nvPr>
        </p:nvPicPr>
        <p:blipFill>
          <a:blip r:embed="rId5" cstate="print"/>
          <a:stretch>
            <a:fillRect/>
          </a:stretch>
        </p:blipFill>
        <p:spPr>
          <a:xfrm>
            <a:off x="3657600" y="5943601"/>
            <a:ext cx="6461760" cy="600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a:t>
            </a:r>
            <a:r>
              <a:rPr lang="en-US" dirty="0" err="1"/>
              <a:t>Bayes</a:t>
            </a:r>
            <a:r>
              <a:rPr lang="en-US" dirty="0"/>
              <a:t>’ Theorem</a:t>
            </a:r>
            <a:endParaRPr lang="en-US" dirty="0"/>
          </a:p>
        </p:txBody>
      </p:sp>
      <p:sp>
        <p:nvSpPr>
          <p:cNvPr id="3" name="Content Placeholder 2"/>
          <p:cNvSpPr>
            <a:spLocks noGrp="1"/>
          </p:cNvSpPr>
          <p:nvPr>
            <p:ph idx="1"/>
          </p:nvPr>
        </p:nvSpPr>
        <p:spPr/>
        <p:txBody>
          <a:bodyPr/>
          <a:lstStyle/>
          <a:p>
            <a:r>
              <a:rPr lang="en-US" dirty="0"/>
              <a:t>Recall the definition of the conditional probability </a:t>
            </a:r>
            <a:r>
              <a:rPr lang="en-US" i="1" dirty="0"/>
              <a:t>p</a:t>
            </a:r>
            <a:r>
              <a:rPr lang="en-US" dirty="0"/>
              <a:t>(</a:t>
            </a:r>
            <a:r>
              <a:rPr lang="en-US" i="1" dirty="0"/>
              <a:t>E</a:t>
            </a:r>
            <a:r>
              <a:rPr lang="en-US" dirty="0"/>
              <a:t>|F):</a:t>
            </a:r>
            <a:endParaRPr lang="en-US" dirty="0"/>
          </a:p>
          <a:p>
            <a:endParaRPr lang="en-US" dirty="0"/>
          </a:p>
          <a:p>
            <a:endParaRPr lang="en-US" dirty="0"/>
          </a:p>
          <a:p>
            <a:endParaRPr lang="en-US" dirty="0"/>
          </a:p>
          <a:p>
            <a:r>
              <a:rPr lang="en-US" dirty="0"/>
              <a:t>From this definition, it follows that:</a:t>
            </a:r>
            <a:endParaRPr lang="en-US" dirty="0"/>
          </a:p>
          <a:p>
            <a:endParaRPr lang="en-US" dirty="0"/>
          </a:p>
          <a:p>
            <a:pPr>
              <a:buNone/>
            </a:pPr>
            <a:r>
              <a:rPr lang="en-US" dirty="0"/>
              <a:t>                                                ,</a:t>
            </a:r>
            <a:endParaRPr lang="en-US" dirty="0"/>
          </a:p>
        </p:txBody>
      </p:sp>
      <p:pic>
        <p:nvPicPr>
          <p:cNvPr id="4" name="Picture 3" descr="addin_tmp.png"/>
          <p:cNvPicPr>
            <a:picLocks noChangeAspect="1"/>
          </p:cNvPicPr>
          <p:nvPr>
            <p:custDataLst>
              <p:tags r:id="rId1"/>
            </p:custDataLst>
          </p:nvPr>
        </p:nvPicPr>
        <p:blipFill>
          <a:blip r:embed="rId2" cstate="print"/>
          <a:stretch>
            <a:fillRect/>
          </a:stretch>
        </p:blipFill>
        <p:spPr>
          <a:xfrm>
            <a:off x="5105400" y="2667000"/>
            <a:ext cx="3266123" cy="900113"/>
          </a:xfrm>
          <a:prstGeom prst="rect">
            <a:avLst/>
          </a:prstGeom>
        </p:spPr>
      </p:pic>
      <p:pic>
        <p:nvPicPr>
          <p:cNvPr id="5" name="Picture 4" descr="addin_tmp.png"/>
          <p:cNvPicPr>
            <a:picLocks noChangeAspect="1"/>
          </p:cNvPicPr>
          <p:nvPr>
            <p:custDataLst>
              <p:tags r:id="rId3"/>
            </p:custDataLst>
          </p:nvPr>
        </p:nvPicPr>
        <p:blipFill>
          <a:blip r:embed="rId2" cstate="print"/>
          <a:stretch>
            <a:fillRect/>
          </a:stretch>
        </p:blipFill>
        <p:spPr>
          <a:xfrm>
            <a:off x="2514600" y="4876800"/>
            <a:ext cx="3266123" cy="900113"/>
          </a:xfrm>
          <a:prstGeom prst="rect">
            <a:avLst/>
          </a:prstGeom>
        </p:spPr>
      </p:pic>
      <p:pic>
        <p:nvPicPr>
          <p:cNvPr id="6" name="Picture 5" descr="addin_tmp.png"/>
          <p:cNvPicPr>
            <a:picLocks noChangeAspect="1"/>
          </p:cNvPicPr>
          <p:nvPr>
            <p:custDataLst>
              <p:tags r:id="rId4"/>
            </p:custDataLst>
          </p:nvPr>
        </p:nvPicPr>
        <p:blipFill>
          <a:blip r:embed="rId5" cstate="print"/>
          <a:stretch>
            <a:fillRect/>
          </a:stretch>
        </p:blipFill>
        <p:spPr>
          <a:xfrm>
            <a:off x="6477000" y="4876800"/>
            <a:ext cx="3266123" cy="900113"/>
          </a:xfrm>
          <a:prstGeom prst="rect">
            <a:avLst/>
          </a:prstGeom>
        </p:spPr>
      </p:pic>
      <p:sp>
        <p:nvSpPr>
          <p:cNvPr id="7" name="TextBox 6"/>
          <p:cNvSpPr txBox="1"/>
          <p:nvPr/>
        </p:nvSpPr>
        <p:spPr>
          <a:xfrm>
            <a:off x="3048000" y="6172200"/>
            <a:ext cx="6858000" cy="368300"/>
          </a:xfrm>
          <a:prstGeom prst="rect">
            <a:avLst/>
          </a:prstGeom>
          <a:noFill/>
        </p:spPr>
        <p:txBody>
          <a:bodyPr wrap="square" rtlCol="0">
            <a:spAutoFit/>
          </a:bodyPr>
          <a:lstStyle/>
          <a:p>
            <a:r>
              <a:rPr lang="en-US" i="1" dirty="0"/>
              <a:t>                                                                               continued </a:t>
            </a:r>
            <a:r>
              <a:rPr lang="en-US" dirty="0">
                <a:latin typeface="Cambria Math" panose="02040503050406030204"/>
                <a:ea typeface="Cambria Math" panose="02040503050406030204"/>
              </a:rPr>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a:t>
            </a:r>
            <a:r>
              <a:rPr lang="en-US" dirty="0" err="1"/>
              <a:t>Bayes</a:t>
            </a:r>
            <a:r>
              <a:rPr lang="en-US" dirty="0"/>
              <a:t>’ Theorem</a:t>
            </a:r>
            <a:endParaRPr lang="en-US" dirty="0"/>
          </a:p>
        </p:txBody>
      </p:sp>
      <p:sp>
        <p:nvSpPr>
          <p:cNvPr id="3" name="Content Placeholder 2"/>
          <p:cNvSpPr>
            <a:spLocks noGrp="1"/>
          </p:cNvSpPr>
          <p:nvPr>
            <p:ph idx="1"/>
          </p:nvPr>
        </p:nvSpPr>
        <p:spPr/>
        <p:txBody>
          <a:bodyPr/>
          <a:lstStyle/>
          <a:p>
            <a:pPr>
              <a:buNone/>
            </a:pPr>
            <a:r>
              <a:rPr lang="en-US" dirty="0"/>
              <a:t> </a:t>
            </a:r>
            <a:endParaRPr lang="en-US" dirty="0"/>
          </a:p>
        </p:txBody>
      </p:sp>
      <p:pic>
        <p:nvPicPr>
          <p:cNvPr id="10" name="Picture 9" descr="addin_tmp.png"/>
          <p:cNvPicPr>
            <a:picLocks noChangeAspect="1"/>
          </p:cNvPicPr>
          <p:nvPr>
            <p:custDataLst>
              <p:tags r:id="rId1"/>
            </p:custDataLst>
          </p:nvPr>
        </p:nvPicPr>
        <p:blipFill>
          <a:blip r:embed="rId2" cstate="print"/>
          <a:stretch>
            <a:fillRect/>
          </a:stretch>
        </p:blipFill>
        <p:spPr>
          <a:xfrm>
            <a:off x="2133600" y="3124200"/>
            <a:ext cx="3966210" cy="382905"/>
          </a:xfrm>
          <a:prstGeom prst="rect">
            <a:avLst/>
          </a:prstGeom>
        </p:spPr>
      </p:pic>
      <p:pic>
        <p:nvPicPr>
          <p:cNvPr id="11" name="Picture 10" descr="addin_tmp.png"/>
          <p:cNvPicPr>
            <a:picLocks noChangeAspect="1"/>
          </p:cNvPicPr>
          <p:nvPr>
            <p:custDataLst>
              <p:tags r:id="rId3"/>
            </p:custDataLst>
          </p:nvPr>
        </p:nvPicPr>
        <p:blipFill>
          <a:blip r:embed="rId4" cstate="print"/>
          <a:stretch>
            <a:fillRect/>
          </a:stretch>
        </p:blipFill>
        <p:spPr>
          <a:xfrm>
            <a:off x="6400800" y="3124200"/>
            <a:ext cx="3971925" cy="382905"/>
          </a:xfrm>
          <a:prstGeom prst="rect">
            <a:avLst/>
          </a:prstGeom>
        </p:spPr>
      </p:pic>
      <p:pic>
        <p:nvPicPr>
          <p:cNvPr id="18" name="Picture 17" descr="addin_tmp.png"/>
          <p:cNvPicPr>
            <a:picLocks noChangeAspect="1"/>
          </p:cNvPicPr>
          <p:nvPr>
            <p:custDataLst>
              <p:tags r:id="rId5"/>
            </p:custDataLst>
          </p:nvPr>
        </p:nvPicPr>
        <p:blipFill>
          <a:blip r:embed="rId6" cstate="print"/>
          <a:stretch>
            <a:fillRect/>
          </a:stretch>
        </p:blipFill>
        <p:spPr>
          <a:xfrm>
            <a:off x="5257800" y="4038600"/>
            <a:ext cx="4437698" cy="382905"/>
          </a:xfrm>
          <a:prstGeom prst="rect">
            <a:avLst/>
          </a:prstGeom>
        </p:spPr>
      </p:pic>
      <p:pic>
        <p:nvPicPr>
          <p:cNvPr id="19" name="Picture 18" descr="addin_tmp.png"/>
          <p:cNvPicPr>
            <a:picLocks noChangeAspect="1"/>
          </p:cNvPicPr>
          <p:nvPr>
            <p:custDataLst>
              <p:tags r:id="rId7"/>
            </p:custDataLst>
          </p:nvPr>
        </p:nvPicPr>
        <p:blipFill>
          <a:blip r:embed="rId8" cstate="print"/>
          <a:stretch>
            <a:fillRect/>
          </a:stretch>
        </p:blipFill>
        <p:spPr>
          <a:xfrm>
            <a:off x="2286000" y="5105400"/>
            <a:ext cx="3737610" cy="900113"/>
          </a:xfrm>
          <a:prstGeom prst="rect">
            <a:avLst/>
          </a:prstGeom>
        </p:spPr>
      </p:pic>
      <p:pic>
        <p:nvPicPr>
          <p:cNvPr id="21" name="Picture 20" descr="addin_tmp.png"/>
          <p:cNvPicPr>
            <a:picLocks noChangeAspect="1"/>
          </p:cNvPicPr>
          <p:nvPr>
            <p:custDataLst>
              <p:tags r:id="rId9"/>
            </p:custDataLst>
          </p:nvPr>
        </p:nvPicPr>
        <p:blipFill>
          <a:blip r:embed="rId10" cstate="print"/>
          <a:stretch>
            <a:fillRect/>
          </a:stretch>
        </p:blipFill>
        <p:spPr>
          <a:xfrm>
            <a:off x="6400800" y="4953000"/>
            <a:ext cx="3731895" cy="900113"/>
          </a:xfrm>
          <a:prstGeom prst="rect">
            <a:avLst/>
          </a:prstGeom>
        </p:spPr>
      </p:pic>
      <p:sp>
        <p:nvSpPr>
          <p:cNvPr id="12" name="TextBox 11"/>
          <p:cNvSpPr txBox="1"/>
          <p:nvPr/>
        </p:nvSpPr>
        <p:spPr>
          <a:xfrm>
            <a:off x="1981200" y="2209800"/>
            <a:ext cx="4343400" cy="368300"/>
          </a:xfrm>
          <a:prstGeom prst="rect">
            <a:avLst/>
          </a:prstGeom>
          <a:noFill/>
          <a:ln>
            <a:noFill/>
          </a:ln>
        </p:spPr>
        <p:txBody>
          <a:bodyPr wrap="square" rtlCol="0">
            <a:spAutoFit/>
          </a:bodyPr>
          <a:lstStyle/>
          <a:p>
            <a:r>
              <a:rPr lang="en-US" dirty="0"/>
              <a:t>On the last slide we showed that</a:t>
            </a:r>
            <a:endParaRPr lang="en-US" dirty="0"/>
          </a:p>
        </p:txBody>
      </p:sp>
      <p:sp>
        <p:nvSpPr>
          <p:cNvPr id="13" name="TextBox 12"/>
          <p:cNvSpPr txBox="1"/>
          <p:nvPr/>
        </p:nvSpPr>
        <p:spPr>
          <a:xfrm>
            <a:off x="3048000" y="6172200"/>
            <a:ext cx="6858000" cy="368300"/>
          </a:xfrm>
          <a:prstGeom prst="rect">
            <a:avLst/>
          </a:prstGeom>
          <a:noFill/>
        </p:spPr>
        <p:txBody>
          <a:bodyPr wrap="square" rtlCol="0">
            <a:spAutoFit/>
          </a:bodyPr>
          <a:lstStyle/>
          <a:p>
            <a:r>
              <a:rPr lang="en-US" i="1" dirty="0"/>
              <a:t>                                                                               continued </a:t>
            </a:r>
            <a:r>
              <a:rPr lang="en-US" dirty="0">
                <a:latin typeface="Cambria Math" panose="02040503050406030204"/>
                <a:ea typeface="Cambria Math" panose="02040503050406030204"/>
              </a:rPr>
              <a:t>→</a:t>
            </a:r>
            <a:endParaRPr lang="en-US" dirty="0"/>
          </a:p>
        </p:txBody>
      </p:sp>
      <p:sp>
        <p:nvSpPr>
          <p:cNvPr id="14" name="TextBox 13"/>
          <p:cNvSpPr txBox="1"/>
          <p:nvPr/>
        </p:nvSpPr>
        <p:spPr>
          <a:xfrm>
            <a:off x="6096000" y="3124200"/>
            <a:ext cx="152400" cy="368300"/>
          </a:xfrm>
          <a:prstGeom prst="rect">
            <a:avLst/>
          </a:prstGeom>
          <a:noFill/>
        </p:spPr>
        <p:txBody>
          <a:bodyPr wrap="square" rtlCol="0">
            <a:spAutoFit/>
          </a:bodyPr>
          <a:lstStyle/>
          <a:p>
            <a:r>
              <a:rPr lang="en-US" dirty="0"/>
              <a:t>,</a:t>
            </a:r>
            <a:endParaRPr lang="en-US" dirty="0"/>
          </a:p>
        </p:txBody>
      </p:sp>
      <p:sp>
        <p:nvSpPr>
          <p:cNvPr id="15" name="TextBox 14"/>
          <p:cNvSpPr txBox="1"/>
          <p:nvPr/>
        </p:nvSpPr>
        <p:spPr>
          <a:xfrm>
            <a:off x="6172200" y="5334000"/>
            <a:ext cx="152400" cy="368300"/>
          </a:xfrm>
          <a:prstGeom prst="rect">
            <a:avLst/>
          </a:prstGeom>
          <a:noFill/>
        </p:spPr>
        <p:txBody>
          <a:bodyPr wrap="square" rtlCol="0">
            <a:spAutoFit/>
          </a:bodyPr>
          <a:lstStyle/>
          <a:p>
            <a:r>
              <a:rPr lang="en-US" dirty="0"/>
              <a:t>,</a:t>
            </a:r>
            <a:endParaRPr lang="en-US" dirty="0"/>
          </a:p>
        </p:txBody>
      </p:sp>
      <p:sp>
        <p:nvSpPr>
          <p:cNvPr id="16" name="TextBox 15"/>
          <p:cNvSpPr txBox="1"/>
          <p:nvPr/>
        </p:nvSpPr>
        <p:spPr>
          <a:xfrm>
            <a:off x="1905000" y="4648200"/>
            <a:ext cx="4800600" cy="368300"/>
          </a:xfrm>
          <a:prstGeom prst="rect">
            <a:avLst/>
          </a:prstGeom>
          <a:noFill/>
          <a:ln>
            <a:noFill/>
          </a:ln>
        </p:spPr>
        <p:txBody>
          <a:bodyPr wrap="square" rtlCol="0">
            <a:spAutoFit/>
          </a:bodyPr>
          <a:lstStyle/>
          <a:p>
            <a:r>
              <a:rPr lang="en-US" dirty="0"/>
              <a:t>Solving for </a:t>
            </a:r>
            <a:r>
              <a:rPr lang="en-US" i="1" dirty="0"/>
              <a:t>p</a:t>
            </a:r>
            <a:r>
              <a:rPr lang="en-US" dirty="0"/>
              <a:t>(</a:t>
            </a:r>
            <a:r>
              <a:rPr lang="en-US" i="1" dirty="0"/>
              <a:t>E</a:t>
            </a:r>
            <a:r>
              <a:rPr lang="en-US" dirty="0"/>
              <a:t>|</a:t>
            </a:r>
            <a:r>
              <a:rPr lang="en-US" i="1" dirty="0"/>
              <a:t>F</a:t>
            </a:r>
            <a:r>
              <a:rPr lang="en-US" dirty="0"/>
              <a:t>) and  for </a:t>
            </a:r>
            <a:r>
              <a:rPr lang="en-US" i="1" dirty="0"/>
              <a:t>p</a:t>
            </a:r>
            <a:r>
              <a:rPr lang="en-US" dirty="0"/>
              <a:t>(</a:t>
            </a:r>
            <a:r>
              <a:rPr lang="en-US" i="1" dirty="0"/>
              <a:t>F</a:t>
            </a:r>
            <a:r>
              <a:rPr lang="en-US" dirty="0"/>
              <a:t>|</a:t>
            </a:r>
            <a:r>
              <a:rPr lang="en-US" i="1" dirty="0"/>
              <a:t>E</a:t>
            </a:r>
            <a:r>
              <a:rPr lang="en-US" dirty="0"/>
              <a:t>) tells us that</a:t>
            </a:r>
            <a:endParaRPr lang="en-US" dirty="0"/>
          </a:p>
        </p:txBody>
      </p:sp>
      <p:sp>
        <p:nvSpPr>
          <p:cNvPr id="17" name="TextBox 16"/>
          <p:cNvSpPr txBox="1"/>
          <p:nvPr/>
        </p:nvSpPr>
        <p:spPr>
          <a:xfrm>
            <a:off x="1905000" y="3810000"/>
            <a:ext cx="3048000" cy="645160"/>
          </a:xfrm>
          <a:prstGeom prst="rect">
            <a:avLst/>
          </a:prstGeom>
          <a:noFill/>
          <a:ln>
            <a:noFill/>
          </a:ln>
        </p:spPr>
        <p:txBody>
          <a:bodyPr wrap="square" rtlCol="0">
            <a:spAutoFit/>
          </a:bodyPr>
          <a:lstStyle/>
          <a:p>
            <a:r>
              <a:rPr lang="en-US" dirty="0"/>
              <a:t>Equating the two formulas for p(E F) shows that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175">
            <a:noFill/>
          </a:ln>
        </p:spPr>
        <p:txBody>
          <a:bodyPr/>
          <a:lstStyle/>
          <a:p>
            <a:r>
              <a:rPr lang="en-US" dirty="0"/>
              <a:t>Derivation of </a:t>
            </a:r>
            <a:r>
              <a:rPr lang="en-US" dirty="0" err="1"/>
              <a:t>Bayes</a:t>
            </a:r>
            <a:r>
              <a:rPr lang="en-US" dirty="0"/>
              <a:t>’ Theorem</a:t>
            </a:r>
            <a:endParaRPr lang="en-US" dirty="0"/>
          </a:p>
        </p:txBody>
      </p:sp>
      <p:sp>
        <p:nvSpPr>
          <p:cNvPr id="3" name="Content Placeholder 2"/>
          <p:cNvSpPr>
            <a:spLocks noGrp="1"/>
          </p:cNvSpPr>
          <p:nvPr>
            <p:ph idx="1"/>
          </p:nvPr>
        </p:nvSpPr>
        <p:spPr/>
        <p:txBody>
          <a:bodyPr/>
          <a:lstStyle/>
          <a:p>
            <a:pPr>
              <a:buNone/>
            </a:pPr>
            <a:r>
              <a:rPr lang="en-US" dirty="0"/>
              <a:t>  </a:t>
            </a:r>
            <a:endParaRPr lang="en-US" dirty="0"/>
          </a:p>
        </p:txBody>
      </p:sp>
      <p:pic>
        <p:nvPicPr>
          <p:cNvPr id="6" name="Picture 5" descr="addin_tmp.png"/>
          <p:cNvPicPr>
            <a:picLocks noChangeAspect="1"/>
          </p:cNvPicPr>
          <p:nvPr>
            <p:custDataLst>
              <p:tags r:id="rId1"/>
            </p:custDataLst>
          </p:nvPr>
        </p:nvPicPr>
        <p:blipFill>
          <a:blip r:embed="rId2" cstate="print"/>
          <a:stretch>
            <a:fillRect/>
          </a:stretch>
        </p:blipFill>
        <p:spPr>
          <a:xfrm>
            <a:off x="4876800" y="1905000"/>
            <a:ext cx="3731895" cy="900113"/>
          </a:xfrm>
          <a:prstGeom prst="rect">
            <a:avLst/>
          </a:prstGeom>
        </p:spPr>
      </p:pic>
      <p:pic>
        <p:nvPicPr>
          <p:cNvPr id="9" name="Picture 8" descr="addin_tmp.png"/>
          <p:cNvPicPr>
            <a:picLocks noChangeAspect="1"/>
          </p:cNvPicPr>
          <p:nvPr>
            <p:custDataLst>
              <p:tags r:id="rId3"/>
            </p:custDataLst>
          </p:nvPr>
        </p:nvPicPr>
        <p:blipFill>
          <a:blip r:embed="rId4" cstate="print"/>
          <a:stretch>
            <a:fillRect/>
          </a:stretch>
        </p:blipFill>
        <p:spPr>
          <a:xfrm>
            <a:off x="2971800" y="5562600"/>
            <a:ext cx="6172200" cy="934403"/>
          </a:xfrm>
          <a:prstGeom prst="rect">
            <a:avLst/>
          </a:prstGeom>
        </p:spPr>
      </p:pic>
      <p:pic>
        <p:nvPicPr>
          <p:cNvPr id="11" name="Picture 10" descr="addin_tmp.png"/>
          <p:cNvPicPr>
            <a:picLocks noChangeAspect="1"/>
          </p:cNvPicPr>
          <p:nvPr>
            <p:custDataLst>
              <p:tags r:id="rId5"/>
            </p:custDataLst>
          </p:nvPr>
        </p:nvPicPr>
        <p:blipFill>
          <a:blip r:embed="rId6" cstate="print"/>
          <a:stretch>
            <a:fillRect/>
          </a:stretch>
        </p:blipFill>
        <p:spPr>
          <a:xfrm>
            <a:off x="3581400" y="3124200"/>
            <a:ext cx="5686425" cy="417195"/>
          </a:xfrm>
          <a:prstGeom prst="rect">
            <a:avLst/>
          </a:prstGeom>
        </p:spPr>
      </p:pic>
      <p:sp>
        <p:nvSpPr>
          <p:cNvPr id="8" name="TextBox 7"/>
          <p:cNvSpPr txBox="1"/>
          <p:nvPr/>
        </p:nvSpPr>
        <p:spPr>
          <a:xfrm>
            <a:off x="1676400" y="1828800"/>
            <a:ext cx="2209800" cy="645160"/>
          </a:xfrm>
          <a:prstGeom prst="rect">
            <a:avLst/>
          </a:prstGeom>
          <a:noFill/>
          <a:ln>
            <a:noFill/>
          </a:ln>
        </p:spPr>
        <p:txBody>
          <a:bodyPr wrap="square" rtlCol="0">
            <a:spAutoFit/>
          </a:bodyPr>
          <a:lstStyle/>
          <a:p>
            <a:r>
              <a:rPr lang="en-US" dirty="0"/>
              <a:t>On the last slide we showed that:</a:t>
            </a:r>
            <a:endParaRPr lang="en-US" dirty="0"/>
          </a:p>
        </p:txBody>
      </p:sp>
      <p:sp>
        <p:nvSpPr>
          <p:cNvPr id="10" name="TextBox 9"/>
          <p:cNvSpPr txBox="1"/>
          <p:nvPr/>
        </p:nvSpPr>
        <p:spPr>
          <a:xfrm>
            <a:off x="1905000" y="3200400"/>
            <a:ext cx="5334000" cy="368300"/>
          </a:xfrm>
          <a:prstGeom prst="rect">
            <a:avLst/>
          </a:prstGeom>
          <a:noFill/>
          <a:ln>
            <a:noFill/>
          </a:ln>
        </p:spPr>
        <p:txBody>
          <a:bodyPr wrap="square" rtlCol="0">
            <a:spAutoFit/>
          </a:bodyPr>
          <a:lstStyle/>
          <a:p>
            <a:r>
              <a:rPr lang="en-US" dirty="0"/>
              <a:t>Note that  </a:t>
            </a:r>
            <a:endParaRPr lang="en-US" dirty="0"/>
          </a:p>
        </p:txBody>
      </p:sp>
      <p:sp>
        <p:nvSpPr>
          <p:cNvPr id="12" name="TextBox 11"/>
          <p:cNvSpPr txBox="1"/>
          <p:nvPr/>
        </p:nvSpPr>
        <p:spPr>
          <a:xfrm>
            <a:off x="1676400" y="5486400"/>
            <a:ext cx="1143000" cy="368300"/>
          </a:xfrm>
          <a:prstGeom prst="rect">
            <a:avLst/>
          </a:prstGeom>
          <a:noFill/>
          <a:ln>
            <a:noFill/>
          </a:ln>
        </p:spPr>
        <p:txBody>
          <a:bodyPr wrap="square" rtlCol="0">
            <a:spAutoFit/>
          </a:bodyPr>
          <a:lstStyle/>
          <a:p>
            <a:r>
              <a:rPr lang="en-US" dirty="0"/>
              <a:t>Hence, </a:t>
            </a:r>
            <a:endParaRPr lang="en-US" dirty="0"/>
          </a:p>
        </p:txBody>
      </p:sp>
      <p:sp>
        <p:nvSpPr>
          <p:cNvPr id="13" name="Isosceles Triangle 12"/>
          <p:cNvSpPr/>
          <p:nvPr/>
        </p:nvSpPr>
        <p:spPr>
          <a:xfrm rot="5400000" flipV="1">
            <a:off x="9906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ddin_tmp.png"/>
          <p:cNvPicPr>
            <a:picLocks noChangeAspect="1"/>
          </p:cNvPicPr>
          <p:nvPr>
            <p:custDataLst>
              <p:tags r:id="rId7"/>
            </p:custDataLst>
          </p:nvPr>
        </p:nvPicPr>
        <p:blipFill>
          <a:blip r:embed="rId8" cstate="print"/>
          <a:stretch>
            <a:fillRect/>
          </a:stretch>
        </p:blipFill>
        <p:spPr>
          <a:xfrm>
            <a:off x="3429001" y="3657600"/>
            <a:ext cx="3168015" cy="278130"/>
          </a:xfrm>
          <a:prstGeom prst="rect">
            <a:avLst/>
          </a:prstGeom>
        </p:spPr>
      </p:pic>
      <p:sp>
        <p:nvSpPr>
          <p:cNvPr id="20" name="TextBox 19"/>
          <p:cNvSpPr txBox="1"/>
          <p:nvPr/>
        </p:nvSpPr>
        <p:spPr>
          <a:xfrm>
            <a:off x="2438400" y="3581400"/>
            <a:ext cx="5334000" cy="368300"/>
          </a:xfrm>
          <a:prstGeom prst="rect">
            <a:avLst/>
          </a:prstGeom>
          <a:noFill/>
          <a:ln>
            <a:noFill/>
          </a:ln>
        </p:spPr>
        <p:txBody>
          <a:bodyPr wrap="square" rtlCol="0">
            <a:spAutoFit/>
          </a:bodyPr>
          <a:lstStyle/>
          <a:p>
            <a:r>
              <a:rPr lang="en-US" dirty="0"/>
              <a:t>   since  </a:t>
            </a:r>
            <a:endParaRPr lang="en-US" dirty="0"/>
          </a:p>
        </p:txBody>
      </p:sp>
      <p:sp>
        <p:nvSpPr>
          <p:cNvPr id="21" name="TextBox 20"/>
          <p:cNvSpPr txBox="1"/>
          <p:nvPr/>
        </p:nvSpPr>
        <p:spPr>
          <a:xfrm>
            <a:off x="2667000" y="3962400"/>
            <a:ext cx="5334000" cy="645160"/>
          </a:xfrm>
          <a:prstGeom prst="rect">
            <a:avLst/>
          </a:prstGeom>
          <a:noFill/>
          <a:ln>
            <a:noFill/>
          </a:ln>
        </p:spPr>
        <p:txBody>
          <a:bodyPr wrap="square" rtlCol="0">
            <a:spAutoFit/>
          </a:bodyPr>
          <a:lstStyle/>
          <a:p>
            <a:r>
              <a:rPr lang="en-US" dirty="0"/>
              <a:t>    because                                                                    </a:t>
            </a:r>
            <a:endParaRPr lang="en-US" dirty="0"/>
          </a:p>
          <a:p>
            <a:r>
              <a:rPr lang="en-US" dirty="0"/>
              <a:t>      and                                                                   </a:t>
            </a:r>
            <a:endParaRPr lang="en-US" dirty="0"/>
          </a:p>
        </p:txBody>
      </p:sp>
      <p:pic>
        <p:nvPicPr>
          <p:cNvPr id="18" name="Picture 17" descr="addin_tmp.png"/>
          <p:cNvPicPr>
            <a:picLocks noChangeAspect="1"/>
          </p:cNvPicPr>
          <p:nvPr>
            <p:custDataLst>
              <p:tags r:id="rId9"/>
            </p:custDataLst>
          </p:nvPr>
        </p:nvPicPr>
        <p:blipFill>
          <a:blip r:embed="rId10" cstate="print"/>
          <a:stretch>
            <a:fillRect/>
          </a:stretch>
        </p:blipFill>
        <p:spPr>
          <a:xfrm>
            <a:off x="4038601" y="4038600"/>
            <a:ext cx="5225415" cy="278130"/>
          </a:xfrm>
          <a:prstGeom prst="rect">
            <a:avLst/>
          </a:prstGeom>
        </p:spPr>
      </p:pic>
      <p:pic>
        <p:nvPicPr>
          <p:cNvPr id="23" name="Picture 22" descr="addin_tmp.png"/>
          <p:cNvPicPr>
            <a:picLocks noChangeAspect="1"/>
          </p:cNvPicPr>
          <p:nvPr>
            <p:custDataLst>
              <p:tags r:id="rId11"/>
            </p:custDataLst>
          </p:nvPr>
        </p:nvPicPr>
        <p:blipFill>
          <a:blip r:embed="rId12" cstate="print"/>
          <a:stretch>
            <a:fillRect/>
          </a:stretch>
        </p:blipFill>
        <p:spPr>
          <a:xfrm>
            <a:off x="4038600" y="4343400"/>
            <a:ext cx="2463165" cy="278130"/>
          </a:xfrm>
          <a:prstGeom prst="rect">
            <a:avLst/>
          </a:prstGeom>
        </p:spPr>
      </p:pic>
      <p:pic>
        <p:nvPicPr>
          <p:cNvPr id="16" name="Picture 15" descr="addin_tmp.png"/>
          <p:cNvPicPr>
            <a:picLocks noChangeAspect="1"/>
          </p:cNvPicPr>
          <p:nvPr>
            <p:custDataLst>
              <p:tags r:id="rId13"/>
            </p:custDataLst>
          </p:nvPr>
        </p:nvPicPr>
        <p:blipFill>
          <a:blip r:embed="rId14" cstate="print"/>
          <a:stretch>
            <a:fillRect/>
          </a:stretch>
        </p:blipFill>
        <p:spPr>
          <a:xfrm>
            <a:off x="3124200" y="5029200"/>
            <a:ext cx="6446520" cy="278130"/>
          </a:xfrm>
          <a:prstGeom prst="rect">
            <a:avLst/>
          </a:prstGeom>
        </p:spPr>
      </p:pic>
      <p:sp>
        <p:nvSpPr>
          <p:cNvPr id="19" name="TextBox 18"/>
          <p:cNvSpPr txBox="1"/>
          <p:nvPr/>
        </p:nvSpPr>
        <p:spPr>
          <a:xfrm>
            <a:off x="2667000" y="4648200"/>
            <a:ext cx="5334000" cy="368300"/>
          </a:xfrm>
          <a:prstGeom prst="rect">
            <a:avLst/>
          </a:prstGeom>
          <a:noFill/>
          <a:ln>
            <a:noFill/>
          </a:ln>
        </p:spPr>
        <p:txBody>
          <a:bodyPr wrap="square" rtlCol="0">
            <a:spAutoFit/>
          </a:bodyPr>
          <a:lstStyle/>
          <a:p>
            <a:r>
              <a:rPr lang="en-US" dirty="0"/>
              <a:t>By the definition of conditional probability,  </a:t>
            </a:r>
            <a:endParaRPr lang="en-US" dirty="0"/>
          </a:p>
        </p:txBody>
      </p:sp>
      <p:sp>
        <p:nvSpPr>
          <p:cNvPr id="22" name="Rectangle 21"/>
          <p:cNvSpPr/>
          <p:nvPr/>
        </p:nvSpPr>
        <p:spPr>
          <a:xfrm>
            <a:off x="2514600" y="3581400"/>
            <a:ext cx="7239000" cy="18288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Example</a:t>
            </a:r>
            <a:r>
              <a:rPr lang="en-US" dirty="0"/>
              <a:t>: Suppose that one person in </a:t>
            </a:r>
            <a:r>
              <a:rPr lang="en-US" dirty="0">
                <a:latin typeface="Cambria Math" panose="02040503050406030204" pitchFamily="18" charset="0"/>
                <a:ea typeface="Cambria Math" panose="02040503050406030204" pitchFamily="18" charset="0"/>
              </a:rPr>
              <a:t>100,000</a:t>
            </a:r>
            <a:r>
              <a:rPr lang="en-US" dirty="0"/>
              <a:t> has a particular  disease. There is a test for the disease that gives a positive result </a:t>
            </a:r>
            <a:r>
              <a:rPr lang="en-US" dirty="0">
                <a:latin typeface="Cambria Math" panose="02040503050406030204" pitchFamily="18" charset="0"/>
                <a:ea typeface="Cambria Math" panose="02040503050406030204" pitchFamily="18" charset="0"/>
              </a:rPr>
              <a:t>99</a:t>
            </a:r>
            <a:r>
              <a:rPr lang="en-US" dirty="0"/>
              <a:t>% of the time when given to someone with the disease. When given to someone without the disease, </a:t>
            </a:r>
            <a:r>
              <a:rPr lang="en-US" dirty="0">
                <a:latin typeface="Cambria Math" panose="02040503050406030204" pitchFamily="18" charset="0"/>
                <a:ea typeface="Cambria Math" panose="02040503050406030204" pitchFamily="18" charset="0"/>
              </a:rPr>
              <a:t>99.5</a:t>
            </a:r>
            <a:r>
              <a:rPr lang="en-US" dirty="0"/>
              <a:t>% of the time it gives a negative result. Find</a:t>
            </a:r>
            <a:endParaRPr lang="en-US" dirty="0"/>
          </a:p>
          <a:p>
            <a:pPr marL="880110" lvl="1" indent="-514350">
              <a:buFont typeface="+mj-lt"/>
              <a:buAutoNum type="alphaLcParenR"/>
            </a:pPr>
            <a:r>
              <a:rPr lang="en-US" dirty="0"/>
              <a:t>the probability that a person who test positive has the disease.</a:t>
            </a:r>
            <a:endParaRPr lang="en-US" dirty="0"/>
          </a:p>
          <a:p>
            <a:pPr marL="880110" lvl="1" indent="-514350">
              <a:buFont typeface="+mj-lt"/>
              <a:buAutoNum type="alphaLcParenR"/>
            </a:pPr>
            <a:r>
              <a:rPr lang="en-US" dirty="0"/>
              <a:t>the probability that a person who test negative does not have the disease.</a:t>
            </a:r>
            <a:endParaRPr lang="en-US" dirty="0"/>
          </a:p>
          <a:p>
            <a:r>
              <a:rPr lang="en-US" dirty="0"/>
              <a:t>Should someone who tests positive be worried?</a:t>
            </a:r>
            <a:endParaRPr lang="en-US" dirty="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endParaRPr lang="en-US" dirty="0"/>
          </a:p>
        </p:txBody>
      </p:sp>
      <p:sp>
        <p:nvSpPr>
          <p:cNvPr id="3" name="Content Placeholder 2"/>
          <p:cNvSpPr>
            <a:spLocks noGrp="1"/>
          </p:cNvSpPr>
          <p:nvPr>
            <p:ph idx="1"/>
          </p:nvPr>
        </p:nvSpPr>
        <p:spPr/>
        <p:txBody>
          <a:bodyPr/>
          <a:lstStyle/>
          <a:p>
            <a:pPr>
              <a:buNone/>
            </a:pPr>
            <a:r>
              <a:rPr lang="en-US" b="1" dirty="0"/>
              <a:t>   Solution</a:t>
            </a:r>
            <a:r>
              <a:rPr lang="en-US" dirty="0"/>
              <a:t>: Let </a:t>
            </a:r>
            <a:r>
              <a:rPr lang="en-US" i="1" dirty="0"/>
              <a:t>D </a:t>
            </a:r>
            <a:r>
              <a:rPr lang="en-US" dirty="0"/>
              <a:t>be the event that the person has the disease, and </a:t>
            </a:r>
            <a:r>
              <a:rPr lang="en-US" i="1" dirty="0"/>
              <a:t>E</a:t>
            </a:r>
            <a:r>
              <a:rPr lang="en-US" dirty="0"/>
              <a:t> be the event that this person tests positive. We need to compute </a:t>
            </a:r>
            <a:r>
              <a:rPr lang="en-US" i="1" dirty="0"/>
              <a:t>p</a:t>
            </a:r>
            <a:r>
              <a:rPr lang="en-US" dirty="0"/>
              <a:t>(</a:t>
            </a:r>
            <a:r>
              <a:rPr lang="en-US" i="1" dirty="0"/>
              <a:t>D</a:t>
            </a:r>
            <a:r>
              <a:rPr lang="en-US" dirty="0"/>
              <a:t>|</a:t>
            </a:r>
            <a:r>
              <a:rPr lang="en-US" i="1" dirty="0"/>
              <a:t>E</a:t>
            </a:r>
            <a:r>
              <a:rPr lang="en-US" dirty="0"/>
              <a:t>) from </a:t>
            </a:r>
            <a:r>
              <a:rPr lang="en-US" i="1" dirty="0"/>
              <a:t>p</a:t>
            </a:r>
            <a:r>
              <a:rPr lang="en-US" dirty="0"/>
              <a:t>(D), </a:t>
            </a:r>
            <a:r>
              <a:rPr lang="en-US" i="1" dirty="0"/>
              <a:t>p</a:t>
            </a:r>
            <a:r>
              <a:rPr lang="en-US" dirty="0"/>
              <a:t>(</a:t>
            </a:r>
            <a:r>
              <a:rPr lang="en-US" i="1" dirty="0"/>
              <a:t>E</a:t>
            </a:r>
            <a:r>
              <a:rPr lang="en-US" dirty="0"/>
              <a:t>|</a:t>
            </a:r>
            <a:r>
              <a:rPr lang="en-US" i="1" dirty="0"/>
              <a:t>D</a:t>
            </a:r>
            <a:r>
              <a:rPr lang="en-US" dirty="0"/>
              <a:t>), </a:t>
            </a:r>
            <a:r>
              <a:rPr lang="en-US" i="1" dirty="0"/>
              <a:t>p</a:t>
            </a:r>
            <a:r>
              <a:rPr lang="en-US" dirty="0"/>
              <a:t>( </a:t>
            </a:r>
            <a:r>
              <a:rPr lang="en-US" i="1" dirty="0"/>
              <a:t>E |</a:t>
            </a:r>
            <a:r>
              <a:rPr lang="en-US" i="1" dirty="0">
                <a:latin typeface="Symbol" panose="05050102010706020507" pitchFamily="18" charset="2"/>
              </a:rPr>
              <a:t>    </a:t>
            </a:r>
            <a:r>
              <a:rPr lang="en-US" dirty="0"/>
              <a:t>)</a:t>
            </a:r>
            <a:r>
              <a:rPr lang="en-US" dirty="0">
                <a:latin typeface="Symbol" panose="05050102010706020507" pitchFamily="18" charset="2"/>
              </a:rPr>
              <a:t>,</a:t>
            </a:r>
            <a:r>
              <a:rPr lang="en-US" dirty="0"/>
              <a:t>  </a:t>
            </a:r>
            <a:r>
              <a:rPr lang="en-US" i="1" dirty="0">
                <a:ea typeface="Cambria Math" panose="02040503050406030204"/>
              </a:rPr>
              <a:t>p</a:t>
            </a:r>
            <a:r>
              <a:rPr lang="en-US" dirty="0">
                <a:ea typeface="Cambria Math" panose="02040503050406030204"/>
              </a:rPr>
              <a:t>(   ).</a:t>
            </a:r>
            <a:endParaRPr lang="en-US" sz="2800" i="1" dirty="0"/>
          </a:p>
        </p:txBody>
      </p:sp>
      <p:pic>
        <p:nvPicPr>
          <p:cNvPr id="25" name="Picture 24" descr="addin_tmp.png"/>
          <p:cNvPicPr>
            <a:picLocks noChangeAspect="1"/>
          </p:cNvPicPr>
          <p:nvPr>
            <p:custDataLst>
              <p:tags r:id="rId1"/>
            </p:custDataLst>
          </p:nvPr>
        </p:nvPicPr>
        <p:blipFill>
          <a:blip r:embed="rId2" cstate="print"/>
          <a:stretch>
            <a:fillRect/>
          </a:stretch>
        </p:blipFill>
        <p:spPr>
          <a:xfrm>
            <a:off x="2209800" y="3733800"/>
            <a:ext cx="3158490" cy="255270"/>
          </a:xfrm>
          <a:prstGeom prst="rect">
            <a:avLst/>
          </a:prstGeom>
        </p:spPr>
      </p:pic>
      <p:pic>
        <p:nvPicPr>
          <p:cNvPr id="26" name="Picture 25" descr="addin_tmp.png"/>
          <p:cNvPicPr>
            <a:picLocks noChangeAspect="1"/>
          </p:cNvPicPr>
          <p:nvPr>
            <p:custDataLst>
              <p:tags r:id="rId3"/>
            </p:custDataLst>
          </p:nvPr>
        </p:nvPicPr>
        <p:blipFill>
          <a:blip r:embed="rId4" cstate="print"/>
          <a:stretch>
            <a:fillRect/>
          </a:stretch>
        </p:blipFill>
        <p:spPr>
          <a:xfrm>
            <a:off x="5638801" y="3657600"/>
            <a:ext cx="3308985" cy="278130"/>
          </a:xfrm>
          <a:prstGeom prst="rect">
            <a:avLst/>
          </a:prstGeom>
        </p:spPr>
      </p:pic>
      <p:pic>
        <p:nvPicPr>
          <p:cNvPr id="27" name="Picture 26" descr="addin_tmp.png"/>
          <p:cNvPicPr>
            <a:picLocks noChangeAspect="1"/>
          </p:cNvPicPr>
          <p:nvPr>
            <p:custDataLst>
              <p:tags r:id="rId5"/>
            </p:custDataLst>
          </p:nvPr>
        </p:nvPicPr>
        <p:blipFill>
          <a:blip r:embed="rId6" cstate="print"/>
          <a:stretch>
            <a:fillRect/>
          </a:stretch>
        </p:blipFill>
        <p:spPr>
          <a:xfrm>
            <a:off x="2286000" y="4191000"/>
            <a:ext cx="1472565" cy="255270"/>
          </a:xfrm>
          <a:prstGeom prst="rect">
            <a:avLst/>
          </a:prstGeom>
        </p:spPr>
      </p:pic>
      <p:pic>
        <p:nvPicPr>
          <p:cNvPr id="29" name="Picture 28" descr="addin_tmp.png"/>
          <p:cNvPicPr>
            <a:picLocks noChangeAspect="1"/>
          </p:cNvPicPr>
          <p:nvPr>
            <p:custDataLst>
              <p:tags r:id="rId7"/>
            </p:custDataLst>
          </p:nvPr>
        </p:nvPicPr>
        <p:blipFill>
          <a:blip r:embed="rId8" cstate="print"/>
          <a:stretch>
            <a:fillRect/>
          </a:stretch>
        </p:blipFill>
        <p:spPr>
          <a:xfrm>
            <a:off x="6019800" y="4114800"/>
            <a:ext cx="1596390" cy="278130"/>
          </a:xfrm>
          <a:prstGeom prst="rect">
            <a:avLst/>
          </a:prstGeom>
        </p:spPr>
      </p:pic>
      <p:pic>
        <p:nvPicPr>
          <p:cNvPr id="30" name="Picture 29" descr="addin_tmp.png"/>
          <p:cNvPicPr>
            <a:picLocks noChangeAspect="1"/>
          </p:cNvPicPr>
          <p:nvPr>
            <p:custDataLst>
              <p:tags r:id="rId9"/>
            </p:custDataLst>
          </p:nvPr>
        </p:nvPicPr>
        <p:blipFill>
          <a:blip r:embed="rId10" cstate="print"/>
          <a:stretch>
            <a:fillRect/>
          </a:stretch>
        </p:blipFill>
        <p:spPr>
          <a:xfrm>
            <a:off x="8001000" y="4114800"/>
            <a:ext cx="1596390" cy="278130"/>
          </a:xfrm>
          <a:prstGeom prst="rect">
            <a:avLst/>
          </a:prstGeom>
        </p:spPr>
      </p:pic>
      <p:pic>
        <p:nvPicPr>
          <p:cNvPr id="28" name="Picture 27" descr="addin_tmp.png"/>
          <p:cNvPicPr>
            <a:picLocks noChangeAspect="1"/>
          </p:cNvPicPr>
          <p:nvPr>
            <p:custDataLst>
              <p:tags r:id="rId11"/>
            </p:custDataLst>
          </p:nvPr>
        </p:nvPicPr>
        <p:blipFill>
          <a:blip r:embed="rId12" cstate="print"/>
          <a:stretch>
            <a:fillRect/>
          </a:stretch>
        </p:blipFill>
        <p:spPr>
          <a:xfrm>
            <a:off x="4191000" y="4114800"/>
            <a:ext cx="1463040" cy="278130"/>
          </a:xfrm>
          <a:prstGeom prst="rect">
            <a:avLst/>
          </a:prstGeom>
        </p:spPr>
      </p:pic>
      <p:pic>
        <p:nvPicPr>
          <p:cNvPr id="13" name="Picture 12" descr="addin_tmp.png"/>
          <p:cNvPicPr>
            <a:picLocks noChangeAspect="1"/>
          </p:cNvPicPr>
          <p:nvPr>
            <p:custDataLst>
              <p:tags r:id="rId13"/>
            </p:custDataLst>
          </p:nvPr>
        </p:nvPicPr>
        <p:blipFill>
          <a:blip r:embed="rId14" cstate="print"/>
          <a:stretch>
            <a:fillRect/>
          </a:stretch>
        </p:blipFill>
        <p:spPr>
          <a:xfrm>
            <a:off x="4267200" y="3200400"/>
            <a:ext cx="271463" cy="269081"/>
          </a:xfrm>
          <a:prstGeom prst="rect">
            <a:avLst/>
          </a:prstGeom>
        </p:spPr>
      </p:pic>
      <p:pic>
        <p:nvPicPr>
          <p:cNvPr id="14" name="Picture 13" descr="addin_tmp.png"/>
          <p:cNvPicPr>
            <a:picLocks noChangeAspect="1"/>
          </p:cNvPicPr>
          <p:nvPr>
            <p:custDataLst>
              <p:tags r:id="rId15"/>
            </p:custDataLst>
          </p:nvPr>
        </p:nvPicPr>
        <p:blipFill>
          <a:blip r:embed="rId14" cstate="print"/>
          <a:stretch>
            <a:fillRect/>
          </a:stretch>
        </p:blipFill>
        <p:spPr>
          <a:xfrm>
            <a:off x="5181600" y="3200400"/>
            <a:ext cx="271463" cy="269081"/>
          </a:xfrm>
          <a:prstGeom prst="rect">
            <a:avLst/>
          </a:prstGeom>
        </p:spPr>
      </p:pic>
      <p:pic>
        <p:nvPicPr>
          <p:cNvPr id="31" name="Picture 30" descr="addin_tmp.png"/>
          <p:cNvPicPr>
            <a:picLocks noChangeAspect="1"/>
          </p:cNvPicPr>
          <p:nvPr>
            <p:custDataLst>
              <p:tags r:id="rId16"/>
            </p:custDataLst>
          </p:nvPr>
        </p:nvPicPr>
        <p:blipFill>
          <a:blip r:embed="rId17" cstate="print"/>
          <a:stretch>
            <a:fillRect/>
          </a:stretch>
        </p:blipFill>
        <p:spPr>
          <a:xfrm>
            <a:off x="2286000" y="4572000"/>
            <a:ext cx="4206240" cy="622935"/>
          </a:xfrm>
          <a:prstGeom prst="rect">
            <a:avLst/>
          </a:prstGeom>
        </p:spPr>
      </p:pic>
      <p:pic>
        <p:nvPicPr>
          <p:cNvPr id="32" name="Picture 31" descr="addin_tmp.png"/>
          <p:cNvPicPr>
            <a:picLocks noChangeAspect="1"/>
          </p:cNvPicPr>
          <p:nvPr>
            <p:custDataLst>
              <p:tags r:id="rId18"/>
            </p:custDataLst>
          </p:nvPr>
        </p:nvPicPr>
        <p:blipFill>
          <a:blip r:embed="rId19" cstate="print"/>
          <a:stretch>
            <a:fillRect/>
          </a:stretch>
        </p:blipFill>
        <p:spPr>
          <a:xfrm>
            <a:off x="3124200" y="5334000"/>
            <a:ext cx="4067175" cy="600075"/>
          </a:xfrm>
          <a:prstGeom prst="rect">
            <a:avLst/>
          </a:prstGeom>
        </p:spPr>
      </p:pic>
      <p:pic>
        <p:nvPicPr>
          <p:cNvPr id="34" name="Picture 33" descr="addin_tmp.png"/>
          <p:cNvPicPr>
            <a:picLocks noChangeAspect="1"/>
          </p:cNvPicPr>
          <p:nvPr>
            <p:custDataLst>
              <p:tags r:id="rId20"/>
            </p:custDataLst>
          </p:nvPr>
        </p:nvPicPr>
        <p:blipFill>
          <a:blip r:embed="rId21" cstate="print"/>
          <a:stretch>
            <a:fillRect/>
          </a:stretch>
        </p:blipFill>
        <p:spPr>
          <a:xfrm>
            <a:off x="3200400" y="6248400"/>
            <a:ext cx="815340" cy="177165"/>
          </a:xfrm>
          <a:prstGeom prst="rect">
            <a:avLst/>
          </a:prstGeom>
        </p:spPr>
      </p:pic>
      <p:sp>
        <p:nvSpPr>
          <p:cNvPr id="35" name="TextBox 34"/>
          <p:cNvSpPr txBox="1"/>
          <p:nvPr/>
        </p:nvSpPr>
        <p:spPr>
          <a:xfrm>
            <a:off x="4267200" y="6096000"/>
            <a:ext cx="3886200" cy="645160"/>
          </a:xfrm>
          <a:prstGeom prst="rect">
            <a:avLst/>
          </a:prstGeom>
          <a:noFill/>
          <a:ln>
            <a:solidFill>
              <a:schemeClr val="accent1"/>
            </a:solidFill>
          </a:ln>
        </p:spPr>
        <p:txBody>
          <a:bodyPr wrap="square" rtlCol="0">
            <a:spAutoFit/>
          </a:bodyPr>
          <a:lstStyle/>
          <a:p>
            <a:r>
              <a:rPr lang="en-US" dirty="0"/>
              <a:t>So, don’t worry too much, if your test for this disease comes back positive.</a:t>
            </a:r>
            <a:endParaRPr lang="en-US" dirty="0"/>
          </a:p>
        </p:txBody>
      </p:sp>
      <p:sp>
        <p:nvSpPr>
          <p:cNvPr id="36" name="TextBox 35"/>
          <p:cNvSpPr txBox="1"/>
          <p:nvPr/>
        </p:nvSpPr>
        <p:spPr>
          <a:xfrm>
            <a:off x="7543800" y="4648200"/>
            <a:ext cx="2743200" cy="1198880"/>
          </a:xfrm>
          <a:prstGeom prst="rect">
            <a:avLst/>
          </a:prstGeom>
          <a:noFill/>
          <a:ln>
            <a:solidFill>
              <a:schemeClr val="accent1"/>
            </a:solidFill>
          </a:ln>
        </p:spPr>
        <p:txBody>
          <a:bodyPr wrap="square" rtlCol="0">
            <a:spAutoFit/>
          </a:bodyPr>
          <a:lstStyle/>
          <a:p>
            <a:r>
              <a:rPr lang="en-US" dirty="0"/>
              <a:t>Can you use this formula to explain why the resulting probability is surprisingly small?</a:t>
            </a:r>
            <a:endParaRPr lang="en-US" dirty="0"/>
          </a:p>
        </p:txBody>
      </p:sp>
    </p:spTree>
  </p:cSld>
  <p:clrMapOvr>
    <a:masterClrMapping/>
  </p:clrMapOvr>
</p:sld>
</file>

<file path=ppt/tags/tag1.xml><?xml version="1.0" encoding="utf-8"?>
<p:tagLst xmlns:p="http://schemas.openxmlformats.org/presentationml/2006/main">
  <p:tag name="LATEXADDIN" val="\documentclass{article}&#10;\usepackage{amsmath}&#10;\pagestyle{empty}&#10;\begin{document}&#10;&#10;$$ p(F | E) = \frac{p(E|F)p(F)}{p(E|F)p(F) + p(E|\overline{F})p(\overline{F})}$$&#10;&#10;\end{document}"/>
  <p:tag name="IGUANATEXSIZE" val="25"/>
</p:tagLst>
</file>

<file path=ppt/tags/tag10.xml><?xml version="1.0" encoding="utf-8"?>
<p:tagLst xmlns:p="http://schemas.openxmlformats.org/presentationml/2006/main">
  <p:tag name="LATEXADDIN" val="\documentclass{article}&#10;\usepackage{amsmath}&#10;\pagestyle{empty}&#10;\begin{document}&#10;&#10;$$ p(F | E) = \frac{p(E|F)p(F)}{p(E)}$$&#10;&#10;\end{document}"/>
  <p:tag name="IGUANATEXSIZE" val="30"/>
</p:tagLst>
</file>

<file path=ppt/tags/tag11.xml><?xml version="1.0" encoding="utf-8"?>
<p:tagLst xmlns:p="http://schemas.openxmlformats.org/presentationml/2006/main">
  <p:tag name="LATEXADDIN" val="\documentclass{article}&#10;\usepackage{amsmath}&#10;\pagestyle{empty}&#10;\begin{document}&#10;&#10;$$ p(F | E) = \frac{p(E|F)p(F)}{p(E)}$$&#10;&#10;\end{document}"/>
  <p:tag name="IGUANATEXSIZE" val="30"/>
</p:tagLst>
</file>

<file path=ppt/tags/tag12.xml><?xml version="1.0" encoding="utf-8"?>
<p:tagLst xmlns:p="http://schemas.openxmlformats.org/presentationml/2006/main">
  <p:tag name="LATEXADDIN" val="\documentclass{article}&#10;\usepackage{amsmath}&#10;\pagestyle{empty}&#10;\begin{document}&#10;&#10;$$ p(F | E) = \frac{p(E|F)p(F)}{p(E|F)p(F) + p(E|\overline{F})p(\overline{F})}$$&#10;&#10;\end{document}"/>
  <p:tag name="IGUANATEXSIZE" val="30"/>
</p:tagLst>
</file>

<file path=ppt/tags/tag13.xml><?xml version="1.0" encoding="utf-8"?>
<p:tagLst xmlns:p="http://schemas.openxmlformats.org/presentationml/2006/main">
  <p:tag name="LATEXADDIN" val="\documentclass{article}&#10;\usepackage{amsmath}&#10;\pagestyle{empty}&#10;\begin{document}&#10;&#10;$$p(E) =  p(E|F)p(F) + p(E|\overline{F}) p(\overline{F})$$&#10;&#10;\end{document}"/>
  <p:tag name="IGUANATEXSIZE" val="30"/>
</p:tagLst>
</file>

<file path=ppt/tags/tag14.xml><?xml version="1.0" encoding="utf-8"?>
<p:tagLst xmlns:p="http://schemas.openxmlformats.org/presentationml/2006/main">
  <p:tag name="LATEXADDIN" val="\documentclass{article}&#10;\usepackage{amsmath}&#10;\pagestyle{empty}&#10;\begin{document}&#10;&#10;$ p(E) = p(E \cap F) + p(E \cap \overline{F}) $\end{document}"/>
  <p:tag name="IGUANATEXSIZE" val="20"/>
</p:tagLst>
</file>

<file path=ppt/tags/tag15.xml><?xml version="1.0" encoding="utf-8"?>
<p:tagLst xmlns:p="http://schemas.openxmlformats.org/presentationml/2006/main">
  <p:tag name="LATEXADDIN" val="\documentclass{article}&#10;\usepackage{amsmath}&#10;\pagestyle{empty}&#10;\begin{document}&#10;&#10;$ E =E \cap S = E \cap (F \cup \overline{F}) =(E \cap F) \cup (E \cap \overline{F})$&#10;&#10;\end{document}"/>
  <p:tag name="IGUANATEXSIZE" val="20"/>
</p:tagLst>
</file>

<file path=ppt/tags/tag16.xml><?xml version="1.0" encoding="utf-8"?>
<p:tagLst xmlns:p="http://schemas.openxmlformats.org/presentationml/2006/main">
  <p:tag name="LATEXADDIN" val="\documentclass{article}&#10;\usepackage{amsmath}&#10;\pagestyle{empty}&#10;\begin{document}&#10;&#10;$ (E \cap F) \cap(E \cap \overline{F}) = \emptyset$&#10;&#10;\end{document}"/>
  <p:tag name="IGUANATEXSIZE" val="20"/>
</p:tagLst>
</file>

<file path=ppt/tags/tag17.xml><?xml version="1.0" encoding="utf-8"?>
<p:tagLst xmlns:p="http://schemas.openxmlformats.org/presentationml/2006/main">
  <p:tag name="LATEXADDIN" val="\documentclass{article}&#10;\usepackage{amsmath}&#10;\pagestyle{empty}&#10;\begin{document}&#10;&#10;$ p(E) = p(E \cap F) + p(E \cap \overline{F}) = p(E|F)p(F) + p(E|\overline{F})p(\overline{F})$&#10;&#10;\end{document}"/>
  <p:tag name="IGUANATEXSIZE" val="20"/>
</p:tagLst>
</file>

<file path=ppt/tags/tag18.xml><?xml version="1.0" encoding="utf-8"?>
<p:tagLst xmlns:p="http://schemas.openxmlformats.org/presentationml/2006/main">
  <p:tag name="LATEXADDIN" val="\documentclass{article}&#10;\usepackage{amsmath}&#10;\pagestyle{empty}&#10;\begin{document}&#10;&#10;$$p(D) = 1/ 100,000 = 0.00001$$&#10;&#10;\end{document}"/>
  <p:tag name="IGUANATEXSIZE" val="20"/>
</p:tagLst>
</file>

<file path=ppt/tags/tag19.xml><?xml version="1.0" encoding="utf-8"?>
<p:tagLst xmlns:p="http://schemas.openxmlformats.org/presentationml/2006/main">
  <p:tag name="LATEXADDIN" val="\documentclass{article}&#10;\usepackage{amsmath}&#10;\pagestyle{empty}&#10;\begin{document}&#10;&#10;$$p(\overline{D}) = 1 - 0.00001 = 0.99999$$&#10;&#10;\end{document}"/>
  <p:tag name="IGUANATEXSIZE" val="20"/>
</p:tagLst>
</file>

<file path=ppt/tags/tag2.xml><?xml version="1.0" encoding="utf-8"?>
<p:tagLst xmlns:p="http://schemas.openxmlformats.org/presentationml/2006/main">
  <p:tag name="LATEXADDIN" val="\documentclass{article}&#10;\usepackage{amsmath}&#10;\pagestyle{empty}&#10;\begin{document}&#10;&#10;$$ p(F | E) = \frac{(7/9)(1/2)}{(7/9)(1/2) + (3/7)(1/2)} = \frac{7/18}{38/63} = \frac{49}{76} \approx 0.645.$$&#10;&#10;\end{document}"/>
  <p:tag name="IGUANATEXSIZE" val="20"/>
</p:tagLst>
</file>

<file path=ppt/tags/tag20.xml><?xml version="1.0" encoding="utf-8"?>
<p:tagLst xmlns:p="http://schemas.openxmlformats.org/presentationml/2006/main">
  <p:tag name="LATEXADDIN" val="\documentclass{article}&#10;\usepackage{amsmath}&#10;\pagestyle{empty}&#10;\begin{document}&#10;&#10;$$p(E|D) = .99$$&#10;&#10;\end{document}"/>
  <p:tag name="IGUANATEXSIZE" val="20"/>
</p:tagLst>
</file>

<file path=ppt/tags/tag21.xml><?xml version="1.0" encoding="utf-8"?>
<p:tagLst xmlns:p="http://schemas.openxmlformats.org/presentationml/2006/main">
  <p:tag name="LATEXADDIN" val="\documentclass{article}&#10;\usepackage{amsmath}&#10;\pagestyle{empty}&#10;\begin{document}&#10;&#10;$$p(E|\overline{D}) = .005$$&#10;&#10;\end{document}"/>
  <p:tag name="IGUANATEXSIZE" val="20"/>
</p:tagLst>
</file>

<file path=ppt/tags/tag22.xml><?xml version="1.0" encoding="utf-8"?>
<p:tagLst xmlns:p="http://schemas.openxmlformats.org/presentationml/2006/main">
  <p:tag name="LATEXADDIN" val="\documentclass{article}&#10;\usepackage{amsmath}&#10;\pagestyle{empty}&#10;\begin{document}&#10;&#10;$$p(\overline{E}|\overline{D}) = .995$$&#10;&#10;\end{document}"/>
  <p:tag name="IGUANATEXSIZE" val="20"/>
</p:tagLst>
</file>

<file path=ppt/tags/tag23.xml><?xml version="1.0" encoding="utf-8"?>
<p:tagLst xmlns:p="http://schemas.openxmlformats.org/presentationml/2006/main">
  <p:tag name="LATEXADDIN" val="\documentclass{article}&#10;\usepackage{amsmath}&#10;\pagestyle{empty}&#10;\begin{document}&#10;&#10;$$p(\overline{E}|D) = .01$$&#10;&#10;\end{document}"/>
  <p:tag name="IGUANATEXSIZE" val="20"/>
</p:tagLst>
</file>

<file path=ppt/tags/tag24.xml><?xml version="1.0" encoding="utf-8"?>
<p:tagLst xmlns:p="http://schemas.openxmlformats.org/presentationml/2006/main">
  <p:tag name="LATEXADDIN" val="\documentclass{article}&#10;\usepackage{amsmath}&#10;\pagestyle{empty}&#10;\begin{document}&#10;&#10;$\overline{D}$&#10;&#10;\end{document}"/>
  <p:tag name="IGUANATEXSIZE" val="25"/>
</p:tagLst>
</file>

<file path=ppt/tags/tag25.xml><?xml version="1.0" encoding="utf-8"?>
<p:tagLst xmlns:p="http://schemas.openxmlformats.org/presentationml/2006/main">
  <p:tag name="LATEXADDIN" val="\documentclass{article}&#10;\usepackage{amsmath}&#10;\pagestyle{empty}&#10;\begin{document}&#10;&#10;$\overline{D}$&#10;&#10;\end{document}"/>
  <p:tag name="IGUANATEXSIZE" val="25"/>
</p:tagLst>
</file>

<file path=ppt/tags/tag26.xml><?xml version="1.0" encoding="utf-8"?>
<p:tagLst xmlns:p="http://schemas.openxmlformats.org/presentationml/2006/main">
  <p:tag name="LATEXADDIN" val="\documentclass{article}&#10;\usepackage{amsmath}&#10;\pagestyle{empty}&#10;\begin{document}&#10;&#10;$$ p(D | E) = \frac{p(E|D)p(D)}{p(E|D)p(D) + p(E|\overline{D})p(\overline{D})}$$&#10;&#10;\end{document}"/>
  <p:tag name="IGUANATEXSIZE" val="20"/>
</p:tagLst>
</file>

<file path=ppt/tags/tag27.xml><?xml version="1.0" encoding="utf-8"?>
<p:tagLst xmlns:p="http://schemas.openxmlformats.org/presentationml/2006/main">
  <p:tag name="LATEXADDIN" val="\documentclass{article}&#10;\usepackage{amsmath}&#10;\pagestyle{empty}&#10;\begin{document}&#10;&#10;$$ = \frac{(0.99)(0.00001)}{(0.99)(0.00001) + (0.005)(0.99999)}$$&#10;&#10;\end{document}"/>
  <p:tag name="IGUANATEXSIZE" val="20"/>
</p:tagLst>
</file>

<file path=ppt/tags/tag28.xml><?xml version="1.0" encoding="utf-8"?>
<p:tagLst xmlns:p="http://schemas.openxmlformats.org/presentationml/2006/main">
  <p:tag name="LATEXADDIN" val="\documentclass{article}&#10;\usepackage{amsmath}&#10;\pagestyle{empty}&#10;\begin{document}&#10;&#10;$$ \approx 0.002$$&#10;&#10;\end{document}"/>
  <p:tag name="IGUANATEXSIZE" val="20"/>
</p:tagLst>
</file>

<file path=ppt/tags/tag29.xml><?xml version="1.0" encoding="utf-8"?>
<p:tagLst xmlns:p="http://schemas.openxmlformats.org/presentationml/2006/main">
  <p:tag name="LATEXADDIN" val="\documentclass{article}&#10;\usepackage{amsmath}&#10;\pagestyle{empty}&#10;\begin{document}&#10;&#10;$$ p(\overline{D }|\overline{ E}) = \frac{p(\overline{E}|\overline{D})p(\overline{D})}{p(\overline{E}|\overline{D})p(\overline{D}) + p(\overline{E}|D)p(D)}$$&#10;&#10;\end{document}"/>
  <p:tag name="IGUANATEXSIZE" val="25"/>
</p:tagLst>
</file>

<file path=ppt/tags/tag3.xml><?xml version="1.0" encoding="utf-8"?>
<p:tagLst xmlns:p="http://schemas.openxmlformats.org/presentationml/2006/main">
  <p:tag name="LATEXADDIN" val="\documentclass{article}&#10;\usepackage{amsmath}&#10;\pagestyle{empty}&#10;\begin{document}&#10;&#10;$$ p(E | F) = \frac{p(E \cap F)}{p(F)}$$&#10;&#10;\end{document}"/>
  <p:tag name="IGUANATEXSIZE" val="30"/>
</p:tagLst>
</file>

<file path=ppt/tags/tag30.xml><?xml version="1.0" encoding="utf-8"?>
<p:tagLst xmlns:p="http://schemas.openxmlformats.org/presentationml/2006/main">
  <p:tag name="LATEXADDIN" val="\documentclass{article}&#10;\usepackage{amsmath}&#10;\pagestyle{empty}&#10;\begin{document}&#10;&#10;$$ = \frac{(0.995)(0.99999)}{(0.995)(0.99999) + (0.01)(0.00001)}$$&#10;&#10;\end{document}"/>
  <p:tag name="IGUANATEXSIZE" val="25"/>
</p:tagLst>
</file>

<file path=ppt/tags/tag31.xml><?xml version="1.0" encoding="utf-8"?>
<p:tagLst xmlns:p="http://schemas.openxmlformats.org/presentationml/2006/main">
  <p:tag name="LATEXADDIN" val="\documentclass{article}&#10;\usepackage{amsmath}&#10;\pagestyle{empty}&#10;\begin{document}&#10;&#10;$$ \approx 0.9999999$$&#10;&#10;\end{document}"/>
  <p:tag name="IGUANATEXSIZE" val="25"/>
</p:tagLst>
</file>

<file path=ppt/tags/tag32.xml><?xml version="1.0" encoding="utf-8"?>
<p:tagLst xmlns:p="http://schemas.openxmlformats.org/presentationml/2006/main">
  <p:tag name="LATEXADDIN" val="\documentclass{article}&#10;\usepackage{amsmath}&#10;\pagestyle{empty}&#10;\begin{document}&#10;&#10;$ p(D|\overline{E})\\ \hspace*{1cm}\approx 1 - 0.9999999 \\\hspace*{1cm}= 0.0000001.$&#10;&#10;&#10;\end{document}"/>
  <p:tag name="IGUANATEXSIZE" val="20"/>
</p:tagLst>
</file>

<file path=ppt/tags/tag33.xml><?xml version="1.0" encoding="utf-8"?>
<p:tagLst xmlns:p="http://schemas.openxmlformats.org/presentationml/2006/main">
  <p:tag name="LATEXADDIN" val="\documentclass{article}&#10;\usepackage{amsmath}&#10;\pagestyle{empty}&#10;\begin{document}&#10;&#10;$$\bigcup^{n}_i F_i = S.$$&#10;&#10;\end{document}"/>
  <p:tag name="IGUANATEXSIZE" val="15"/>
</p:tagLst>
</file>

<file path=ppt/tags/tag34.xml><?xml version="1.0" encoding="utf-8"?>
<p:tagLst xmlns:p="http://schemas.openxmlformats.org/presentationml/2006/main">
  <p:tag name="LATEXADDIN" val="\documentclass{article}&#10;\usepackage{amsmath}&#10;\pagestyle{empty}&#10;\begin{document}&#10;&#10;$$p(F_j|E) = \frac{p(E|F_j)p(F_j)}{\sum^{n}_{i=1} p(E|F_i)p(F_i)}.$$&#10;&#10;\end{document}"/>
  <p:tag name="IGUANATEXSIZE" val="30"/>
</p:tagLst>
</file>

<file path=ppt/tags/tag35.xml><?xml version="1.0" encoding="utf-8"?>
<p:tagLst xmlns:p="http://schemas.openxmlformats.org/presentationml/2006/main">
  <p:tag name="LATEXADDIN" val="\documentclass{article}&#10;\usepackage{amsmath}&#10;\pagestyle{empty}&#10;\begin{document}&#10;&#10;$$ p(S | E) = \frac{p(E|S)p(S)}{p(E|S)p(S) + p(E|\overline{S})p(\overline{S})}$$&#10;&#10;\end{document}"/>
  <p:tag name="IGUANATEXSIZE" val="20"/>
</p:tagLst>
</file>

<file path=ppt/tags/tag36.xml><?xml version="1.0" encoding="utf-8"?>
<p:tagLst xmlns:p="http://schemas.openxmlformats.org/presentationml/2006/main">
  <p:tag name="LATEXADDIN" val="\documentclass{article}&#10;\usepackage{amsmath}&#10;\pagestyle{empty}&#10;\begin{document}&#10;&#10;$$ p(S | E) = \frac{p(E|S)}{p(E|S) + p(E|\overline{S})} $$&#10;&#10;\end{document}"/>
  <p:tag name="IGUANATEXSIZE" val="20"/>
</p:tagLst>
</file>

<file path=ppt/tags/tag37.xml><?xml version="1.0" encoding="utf-8"?>
<p:tagLst xmlns:p="http://schemas.openxmlformats.org/presentationml/2006/main">
  <p:tag name="LATEXADDIN" val="\documentclass{article}&#10;\usepackage{amsmath}&#10;\pagestyle{empty}&#10;\begin{document}&#10;&#10;$$ r(w) =\frac{p(w)}{p(w) + q(w)} $$&#10;&#10;\end{document}"/>
  <p:tag name="IGUANATEXSIZE" val="20"/>
</p:tagLst>
</file>

<file path=ppt/tags/tag38.xml><?xml version="1.0" encoding="utf-8"?>
<p:tagLst xmlns:p="http://schemas.openxmlformats.org/presentationml/2006/main">
  <p:tag name="LATEXADDIN" val="\documentclass{article}&#10;\usepackage{amsmath}&#10;\pagestyle{empty}&#10;\begin{document}&#10;&#10;$$ r(Rolex) =\frac{p(Rolex)}{p(Rolex) + q(Rolex)} = \frac{0.125}{0.125 + .005} = \frac{0.125}{0.125 + .005} \approx 0.962 $$&#10;&#10;\end{document}"/>
  <p:tag name="IGUANATEXSIZE" val="20"/>
</p:tagLst>
</file>

<file path=ppt/tags/tag39.xml><?xml version="1.0" encoding="utf-8"?>
<p:tagLst xmlns:p="http://schemas.openxmlformats.org/presentationml/2006/main">
  <p:tag name="LATEXADDIN" val="\documentclass{article}&#10;\usepackage{amsmath}&#10;\pagestyle{empty}&#10;\begin{document}&#10;&#10;$$ p(S | E_1 \cap E_2) = \frac{p(E_1|S)p(E_2|S)}{p(E_1|S)p(E_2|S) + p(E_1|\overline{S})p(E_2|\overline{S})}$$&#10;&#10;\end{document}"/>
  <p:tag name="IGUANATEXSIZE" val="20"/>
</p:tagLst>
</file>

<file path=ppt/tags/tag4.xml><?xml version="1.0" encoding="utf-8"?>
<p:tagLst xmlns:p="http://schemas.openxmlformats.org/presentationml/2006/main">
  <p:tag name="LATEXADDIN" val="\documentclass{article}&#10;\usepackage{amsmath}&#10;\pagestyle{empty}&#10;\begin{document}&#10;&#10;$$ p(E | F) = \frac{p(E \cap F)}{p(F)}$$&#10;&#10;\end{document}"/>
  <p:tag name="IGUANATEXSIZE" val="30"/>
</p:tagLst>
</file>

<file path=ppt/tags/tag40.xml><?xml version="1.0" encoding="utf-8"?>
<p:tagLst xmlns:p="http://schemas.openxmlformats.org/presentationml/2006/main">
  <p:tag name="LATEXADDIN" val="\documentclass{article}&#10;\usepackage{amsmath}&#10;\pagestyle{empty}&#10;\begin{document}&#10;&#10;$$ r(w_1,w_2) =\frac{p(w_1)p(w_2)}{p(w_1)p(w_2) + q(w_1)q(w_2)} $$&#10;\end{document}"/>
  <p:tag name="IGUANATEXSIZE" val="20"/>
</p:tagLst>
</file>

<file path=ppt/tags/tag41.xml><?xml version="1.0" encoding="utf-8"?>
<p:tagLst xmlns:p="http://schemas.openxmlformats.org/presentationml/2006/main">
  <p:tag name="LATEXADDIN" val="\documentclass{article}&#10;\usepackage{amsmath}&#10;\pagestyle{empty}&#10;\begin{document}&#10;&#10;$$ r(stock,undervalued) =\frac{p(stock)p(undervalued)}{p(stock)p(undervalued) + q(stock)q(undervalued)} $$&#10;\end{document}"/>
  <p:tag name="IGUANATEXSIZE" val="20"/>
</p:tagLst>
</file>

<file path=ppt/tags/tag42.xml><?xml version="1.0" encoding="utf-8"?>
<p:tagLst xmlns:p="http://schemas.openxmlformats.org/presentationml/2006/main">
  <p:tag name="LATEXADDIN" val="\documentclass{article}&#10;\usepackage{amsmath}&#10;\pagestyle{empty}&#10;\begin{document}&#10;&#10;$$ = \frac{(0.2)(0.1)}{(0.2)(0.1) + (0.06)(0.025)} \approx 0.930 $$&#10;\end{document}"/>
  <p:tag name="IGUANATEXSIZE" val="20"/>
</p:tagLst>
</file>

<file path=ppt/tags/tag43.xml><?xml version="1.0" encoding="utf-8"?>
<p:tagLst xmlns:p="http://schemas.openxmlformats.org/presentationml/2006/main">
  <p:tag name="LATEXADDIN" val="\documentclass{article}&#10;\usepackage{amsmath}&#10;\pagestyle{empty}&#10;\begin{document}&#10;&#10;$$ r(w_1,w_2,...w_n) =\frac{\Pi^{k}_i p(w_i)}{\Pi^{k}_{i = 1} p(w_i) + \Pi^{k}_{i= 1}q(w_i)} $$&#10;\end{document}"/>
  <p:tag name="IGUANATEXSIZE" val="25"/>
</p:tagLst>
</file>

<file path=ppt/tags/tag44.xml><?xml version="1.0" encoding="utf-8"?>
<p:tagLst xmlns:p="http://schemas.openxmlformats.org/presentationml/2006/main">
  <p:tag name="LATEXADDIN" val="\documentclass{article}&#10;\usepackage{amsmath}&#10;\pagestyle{empty}&#10;\begin{document}&#10;&#10;$$ p(S |\bigcap^{k}_{i=1} E_i) = \frac{\Pi^{k}_{i=1}p(E_i|S)}{\Pi^{k}_{i =1}p(E_1|S) + \Pi^{k}_{i = 1}p(E_i|\overline{S})} $$&#10;&#10;\end{document}"/>
  <p:tag name="IGUANATEXSIZE" val="25"/>
</p:tagLst>
</file>

<file path=ppt/tags/tag45.xml><?xml version="1.0" encoding="utf-8"?>
<p:tagLst xmlns:p="http://schemas.openxmlformats.org/presentationml/2006/main">
  <p:tag name="LATEXADDIN" val="\documentclass{article}&#10;\usepackage{amsmath}&#10;\pagestyle{empty}&#10;\begin{document}&#10;&#10;$$E(X) = \sum_{x \in S} p(s) X(s).$$&#10;&#10;&#10;\end{document}"/>
  <p:tag name="IGUANATEXSIZE" val="20"/>
</p:tagLst>
</file>

<file path=ppt/tags/tag46.xml><?xml version="1.0" encoding="utf-8"?>
<p:tagLst xmlns:p="http://schemas.openxmlformats.org/presentationml/2006/main">
  <p:tag name="LATEXADDIN" val="\documentclass{article}&#10;\usepackage{amsmath}&#10;\pagestyle{empty}&#10;\begin{document}&#10;&#10;$$E(X) = \frac{1}{6}\cdot 1 + \frac{1}{6}\cdot 2 + \cdots \frac{1}{6}\cdot 6 = \frac{21}{6} = \frac{7}{2}.$$&#10;&#10;&#10;\end{document}"/>
  <p:tag name="IGUANATEXSIZE" val="20"/>
</p:tagLst>
</file>

<file path=ppt/tags/tag47.xml><?xml version="1.0" encoding="utf-8"?>
<p:tagLst xmlns:p="http://schemas.openxmlformats.org/presentationml/2006/main">
  <p:tag name="LATEXADDIN" val="\documentclass{article}&#10;\usepackage{amsmath}&#10;\pagestyle{empty}&#10;\begin{document}&#10;&#10;$p(X = r) = \sum_{s \in S, X(s) = r}p(s), $&#10;&#10;&#10;\end{document}"/>
  <p:tag name="IGUANATEXSIZE" val="20"/>
</p:tagLst>
</file>

<file path=ppt/tags/tag48.xml><?xml version="1.0" encoding="utf-8"?>
<p:tagLst xmlns:p="http://schemas.openxmlformats.org/presentationml/2006/main">
  <p:tag name="LATEXADDIN" val="\documentclass{article}&#10;\usepackage{amsmath}&#10;\pagestyle{empty}&#10;\begin{document}&#10;&#10;$$E(X) = \sum_{r \in X(S)}p(X = r)r.$$&#10;&#10;&#10;\end{document}"/>
  <p:tag name="IGUANATEXSIZE" val="20"/>
</p:tagLst>
</file>

<file path=ppt/tags/tag49.xml><?xml version="1.0" encoding="utf-8"?>
<p:tagLst xmlns:p="http://schemas.openxmlformats.org/presentationml/2006/main">
  <p:tag name="LATEXADDIN" val="\documentclass{article}&#10;\usepackage{amsmath}&#10;\pagestyle{empty}&#10;\begin{document}&#10;&#10;$$E(X) = \sum_{r \in X(S)}p(X = r)r.$$&#10;&#10;&#10;\end{document}"/>
  <p:tag name="IGUANATEXSIZE" val="20"/>
</p:tagLst>
</file>

<file path=ppt/tags/tag5.xml><?xml version="1.0" encoding="utf-8"?>
<p:tagLst xmlns:p="http://schemas.openxmlformats.org/presentationml/2006/main">
  <p:tag name="LATEXADDIN" val="\documentclass{article}&#10;\usepackage{amsmath}&#10;\pagestyle{empty}&#10;\begin{document}&#10;&#10;$$ p(F| E) = \frac{p(E \cap F)}{p(E)}$$&#10;&#10;\end{document}"/>
  <p:tag name="IGUANATEXSIZE" val="30"/>
</p:tagLst>
</file>

<file path=ppt/tags/tag50.xml><?xml version="1.0" encoding="utf-8"?>
<p:tagLst xmlns:p="http://schemas.openxmlformats.org/presentationml/2006/main">
  <p:tag name="LATEXADDIN" val="\documentclass{article}&#10;\usepackage{amsmath}&#10;\pagestyle{empty}&#10;\begin{document}&#10;&#10;$$E(X) = \sum_{k = 1}^{n}kp(X = k)$$&#10;&#10;&#10;\end{document}"/>
  <p:tag name="IGUANATEXSIZE" val="20"/>
</p:tagLst>
</file>

<file path=ppt/tags/tag51.xml><?xml version="1.0" encoding="utf-8"?>
<p:tagLst xmlns:p="http://schemas.openxmlformats.org/presentationml/2006/main">
  <p:tag name="LATEXADDIN" val="\documentclass{article}&#10;\usepackage{amsmath}&#10;\pagestyle{empty}&#10;\begin{document}&#10;&#10;$$= \sum_{k = 1}^{n}kC(n,k)p^{k}q^{n-k}$$&#10;&#10;&#10;\end{document}"/>
  <p:tag name="IGUANATEXSIZE" val="15"/>
</p:tagLst>
</file>

<file path=ppt/tags/tag52.xml><?xml version="1.0" encoding="utf-8"?>
<p:tagLst xmlns:p="http://schemas.openxmlformats.org/presentationml/2006/main">
  <p:tag name="LATEXADDIN" val="\documentclass{article}&#10;\usepackage{amsmath}&#10;\pagestyle{empty}&#10;\begin{document}&#10;&#10;$$= \sum_{k = 1}^{n}nC(n-1,k-1)p^{k}q^{n-k}$$&#10;&#10;&#10;\end{document}"/>
  <p:tag name="IGUANATEXSIZE" val="15"/>
</p:tagLst>
</file>

<file path=ppt/tags/tag53.xml><?xml version="1.0" encoding="utf-8"?>
<p:tagLst xmlns:p="http://schemas.openxmlformats.org/presentationml/2006/main">
  <p:tag name="LATEXADDIN" val="\documentclass{article}&#10;\usepackage{amsmath}&#10;\pagestyle{empty}&#10;\begin{document}&#10;&#10;$$= np\sum_{k = 1}^{n}C(n-1,k-1)p^{k-1}q^{n-k}$$&#10;&#10;&#10;\end{document}"/>
  <p:tag name="IGUANATEXSIZE" val="15"/>
</p:tagLst>
</file>

<file path=ppt/tags/tag54.xml><?xml version="1.0" encoding="utf-8"?>
<p:tagLst xmlns:p="http://schemas.openxmlformats.org/presentationml/2006/main">
  <p:tag name="LATEXADDIN" val="\documentclass{article}&#10;\usepackage{amsmath}&#10;\pagestyle{empty}&#10;\begin{document}&#10;&#10;$$= np\sum_{j = 0}^{n-1}C(n-1,j)p^{j}q^{n-1-j}$$&#10;&#10;&#10;\end{document}"/>
  <p:tag name="IGUANATEXSIZE" val="15"/>
</p:tagLst>
</file>

<file path=ppt/tags/tag55.xml><?xml version="1.0" encoding="utf-8"?>
<p:tagLst xmlns:p="http://schemas.openxmlformats.org/presentationml/2006/main">
  <p:tag name="LATEXADDIN" val="\documentclass{article}&#10;\usepackage{amsmath}&#10;\pagestyle{empty}&#10;\begin{document}&#10;&#10;$$= np(p + 1)^{n-1}$$&#10;&#10;&#10;\end{document}"/>
  <p:tag name="IGUANATEXSIZE" val="15"/>
</p:tagLst>
</file>

<file path=ppt/tags/tag56.xml><?xml version="1.0" encoding="utf-8"?>
<p:tagLst xmlns:p="http://schemas.openxmlformats.org/presentationml/2006/main">
  <p:tag name="LATEXADDIN" val="\documentclass{article}&#10;\usepackage{amsmath}&#10;\pagestyle{empty}&#10;\begin{document}&#10;&#10;$$= np.$$&#10;&#10;&#10;\end{document}"/>
  <p:tag name="IGUANATEXSIZE" val="15"/>
</p:tagLst>
</file>

<file path=ppt/tags/tag57.xml><?xml version="1.0" encoding="utf-8"?>
<p:tagLst xmlns:p="http://schemas.openxmlformats.org/presentationml/2006/main">
  <p:tag name="LATEXADDIN" val="\documentclass{article}&#10;\usepackage{amsmath}&#10;\pagestyle{empty}&#10;\begin{document}&#10;&#10;$$E(X) = \sum_{k = 1}^{n}kp(X = k)$$&#10;&#10;&#10;\end{document}"/>
  <p:tag name="IGUANATEXSIZE" val="15"/>
</p:tagLst>
</file>

<file path=ppt/tags/tag58.xml><?xml version="1.0" encoding="utf-8"?>
<p:tagLst xmlns:p="http://schemas.openxmlformats.org/presentationml/2006/main">
  <p:tag name="LATEXADDIN" val="\documentclass{article}&#10;\usepackage{amsmath}&#10;\pagestyle{empty}&#10;\begin{document}&#10;&#10;$$X = \sum_{1 \leq i &lt; j \leq n } I_{i,j}.$$&#10;&#10;&#10;\end{document}"/>
  <p:tag name="IGUANATEXSIZE" val="15"/>
</p:tagLst>
</file>

<file path=ppt/tags/tag59.xml><?xml version="1.0" encoding="utf-8"?>
<p:tagLst xmlns:p="http://schemas.openxmlformats.org/presentationml/2006/main">
  <p:tag name="LATEXADDIN" val="\documentclass{article}&#10;\usepackage{amsmath}&#10;\pagestyle{empty}&#10;\begin{document}&#10;&#10;$$E(X) = \sum_{1 \leq i &lt; j \leq n } E(I_{i,j}) = \left( &#10;\begin{array}{l} n\\2&#10;\end{array}&#10; \right)&#10;\cdot \frac{1}{2} = \frac{n- 1}{2}\cdot \frac{1}{2}.$$&#10;&#10;&#10;\end{document}"/>
  <p:tag name="IGUANATEXSIZE" val="15"/>
</p:tagLst>
</file>

<file path=ppt/tags/tag6.xml><?xml version="1.0" encoding="utf-8"?>
<p:tagLst xmlns:p="http://schemas.openxmlformats.org/presentationml/2006/main">
  <p:tag name="LATEXADDIN" val="\documentclass{article}&#10;\usepackage{amsmath}&#10;\pagestyle{empty}&#10;\begin{document}&#10;&#10;$$ p(E | F)p(F) = p(E \cap F)$$&#10;&#10;\end{document}"/>
  <p:tag name="IGUANATEXSIZE" val="30"/>
</p:tagLst>
</file>

<file path=ppt/tags/tag60.xml><?xml version="1.0" encoding="utf-8"?>
<p:tagLst xmlns:p="http://schemas.openxmlformats.org/presentationml/2006/main">
  <p:tag name="LATEXADDIN" val="\documentclass{article}&#10;\usepackage{amsmath}&#10;\pagestyle{empty}&#10;\begin{document}&#10;&#10;$$\left( &#10;\begin{array}{l} n\\2&#10;\end{array}\right)$$&#10;&#10;&#10;\end{document}"/>
  <p:tag name="IGUANATEXSIZE" val="8"/>
</p:tagLst>
</file>

<file path=ppt/tags/tag61.xml><?xml version="1.0" encoding="utf-8"?>
<p:tagLst xmlns:p="http://schemas.openxmlformats.org/presentationml/2006/main">
  <p:tag name="LATEXADDIN" val="\documentclass{article}&#10;\usepackage{amsmath}&#10;\pagestyle{empty}&#10;\begin{document}&#10;&#10;$$E(X) = \sum_{j=1}^{n}p(a_j)X(a_j).$$&#10;&#10;&#10;\end{document}"/>
  <p:tag name="IGUANATEXSIZE" val="20"/>
</p:tagLst>
</file>

<file path=ppt/tags/tag62.xml><?xml version="1.0" encoding="utf-8"?>
<p:tagLst xmlns:p="http://schemas.openxmlformats.org/presentationml/2006/main">
  <p:tag name="LATEXADDIN" val="\documentclass{article}&#10;\usepackage{amsmath}&#10;\pagestyle{empty}&#10;\begin{document}&#10;&#10;$$E(X_i) = \sum^{i}_{k=1}p_i(k)\cdot X_i(k) = \sum_{k=1}^{i}\frac{1}{i}\cdot k$$&#10;&#10;\end{document}"/>
  <p:tag name="IGUANATEXSIZE" val="15"/>
</p:tagLst>
</file>

<file path=ppt/tags/tag63.xml><?xml version="1.0" encoding="utf-8"?>
<p:tagLst xmlns:p="http://schemas.openxmlformats.org/presentationml/2006/main">
  <p:tag name="LATEXADDIN" val="\documentclass{article}&#10;\usepackage{amsmath}&#10;\pagestyle{empty}&#10;\begin{document}&#10;&#10;$$ = \frac{1}{i}\sum_{k=1}^{i}k = \frac{1}{i}\cdot \frac{i(i +1)}{2} = \frac{i + 1}{2}$$&#10;&#10;\end{document}"/>
  <p:tag name="IGUANATEXSIZE" val="15"/>
</p:tagLst>
</file>

<file path=ppt/tags/tag64.xml><?xml version="1.0" encoding="utf-8"?>
<p:tagLst xmlns:p="http://schemas.openxmlformats.org/presentationml/2006/main">
  <p:tag name="LATEXADDIN" val="\documentclass{article}&#10;\usepackage{amsmath}&#10;\pagestyle{empty}&#10;\begin{document}&#10;&#10;$$E(X) = \sum^{n}_{i=2}E(X_i) = \sum_{i=2}^{n}\frac{i + 1}{2} = \frac{1}{2}\sum_{j=3}^{n + 1}j$$&#10;&#10;\end{document}"/>
  <p:tag name="IGUANATEXSIZE" val="15"/>
</p:tagLst>
</file>

<file path=ppt/tags/tag65.xml><?xml version="1.0" encoding="utf-8"?>
<p:tagLst xmlns:p="http://schemas.openxmlformats.org/presentationml/2006/main">
  <p:tag name="LATEXADDIN" val="\documentclass{article}&#10;\usepackage{amsmath}&#10;\pagestyle{empty}&#10;\begin{document}&#10;&#10;$$ = \frac{1}{2}\frac{(n+1)(n + 2)}{2} - \frac{1}{2}(1 + 2)  =     \frac{n^2 + 3n -4}{4}$$&#10; &#10;\end{document}"/>
  <p:tag name="IGUANATEXSIZE" val="15"/>
</p:tagLst>
</file>

<file path=ppt/tags/tag66.xml><?xml version="1.0" encoding="utf-8"?>
<p:tagLst xmlns:p="http://schemas.openxmlformats.org/presentationml/2006/main">
  <p:tag name="LATEXADDIN" val="\documentclass{article}&#10;\usepackage{amsmath}&#10;\pagestyle{empty}&#10;\begin{document}&#10;&#10;$$\theta(n^2)$$&#10; &#10;\end{document}"/>
  <p:tag name="IGUANATEXSIZE" val="20"/>
</p:tagLst>
</file>

<file path=ppt/tags/tag67.xml><?xml version="1.0" encoding="utf-8"?>
<p:tagLst xmlns:p="http://schemas.openxmlformats.org/presentationml/2006/main">
  <p:tag name="LATEXADDIN" val="\documentclass{article}&#10;\usepackage{amsmath}&#10;\pagestyle{empty}&#10;\begin{document}&#10;&#10;$$ V(X) = \sum_{s \in S} (X(s) - E(X))^{2} p(s).$$&#10; &#10;\end{document}"/>
  <p:tag name="IGUANATEXSIZE" val="15"/>
</p:tagLst>
</file>

<file path=ppt/tags/tag68.xml><?xml version="1.0" encoding="utf-8"?>
<p:tagLst xmlns:p="http://schemas.openxmlformats.org/presentationml/2006/main">
  <p:tag name="LATEXADDIN" val="\documentclass{article}&#10;\usepackage{amsmath}&#10;\pagestyle{empty}&#10;\begin{document}&#10;&#10;$ \sqrt{V(X)}.$&#10; &#10;\end{document}"/>
  <p:tag name="IGUANATEXSIZE" val="12"/>
</p:tagLst>
</file>

<file path=ppt/tags/tag69.xml><?xml version="1.0" encoding="utf-8"?>
<p:tagLst xmlns:p="http://schemas.openxmlformats.org/presentationml/2006/main">
  <p:tag name="LATEXADDIN" val="\documentclass{article}&#10;\usepackage{amsmath}&#10;\pagestyle{empty}&#10;\begin{document}&#10;&#10;$$ V(X) = \frac{91}{6} - \left( \frac{7}{2}\right)^2 = \frac{35}{12}.$$&#10; &#10;\end{document}"/>
  <p:tag name="IGUANATEXSIZE" val="15"/>
</p:tagLst>
</file>

<file path=ppt/tags/tag7.xml><?xml version="1.0" encoding="utf-8"?>
<p:tagLst xmlns:p="http://schemas.openxmlformats.org/presentationml/2006/main">
  <p:tag name="LATEXADDIN" val="\documentclass{article}&#10;\usepackage{amsmath}&#10;\pagestyle{empty}&#10;\begin{document}&#10;&#10;$$ p(F | E)p(E) = p(E \cap F)$$&#10;&#10;\end{document}"/>
  <p:tag name="IGUANATEXSIZE" val="30"/>
</p:tagLst>
</file>

<file path=ppt/tags/tag8.xml><?xml version="1.0" encoding="utf-8"?>
<p:tagLst xmlns:p="http://schemas.openxmlformats.org/presentationml/2006/main">
  <p:tag name="LATEXADDIN" val="\documentclass{article}&#10;\usepackage{amsmath}&#10;\pagestyle{empty}&#10;\begin{document}&#10;&#10;$$ p(E | F)p(F) = p(F|E)p(E)$$&#10;&#10;\end{document}"/>
  <p:tag name="IGUANATEXSIZE" val="30"/>
</p:tagLst>
</file>

<file path=ppt/tags/tag9.xml><?xml version="1.0" encoding="utf-8"?>
<p:tagLst xmlns:p="http://schemas.openxmlformats.org/presentationml/2006/main">
  <p:tag name="LATEXADDIN" val="\documentclass{article}&#10;\usepackage{amsmath}&#10;\pagestyle{empty}&#10;\begin{document}&#10;&#10;$$ p(E | F) = \frac{p(F|E)p(E)}{p(F)}$$&#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19323</Words>
  <Application>WPS 演示</Application>
  <PresentationFormat>宽屏</PresentationFormat>
  <Paragraphs>515</Paragraphs>
  <Slides>38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Wingdings</vt:lpstr>
      <vt:lpstr>微软雅黑</vt:lpstr>
      <vt:lpstr>Arial Unicode MS</vt:lpstr>
      <vt:lpstr>Calibri</vt:lpstr>
      <vt:lpstr>Cambria Math</vt:lpstr>
      <vt:lpstr>Cambria Math</vt:lpstr>
      <vt:lpstr>Symbol</vt:lpstr>
      <vt:lpstr>Calibri</vt:lpstr>
      <vt:lpstr>Cambria</vt:lpstr>
      <vt:lpstr>Wingdings 2</vt:lpstr>
      <vt:lpstr>Constantia</vt:lpstr>
      <vt:lpstr>Flow</vt:lpstr>
      <vt:lpstr>Bayes’ Theorem</vt:lpstr>
      <vt:lpstr>Section Summary</vt:lpstr>
      <vt:lpstr>Motivation for Bayes’ Theorem</vt:lpstr>
      <vt:lpstr>Bayes’ Theorem</vt:lpstr>
      <vt:lpstr>Derivation of Bayes’ Theorem</vt:lpstr>
      <vt:lpstr>Derivation of Bayes’ Theorem</vt:lpstr>
      <vt:lpstr>Derivation of Bayes’ Theorem</vt:lpstr>
      <vt:lpstr>Applying Bayes’ Theorem </vt:lpstr>
      <vt:lpstr>Applying Bayes’ Theorem </vt:lpstr>
      <vt:lpstr>Applying Bayes’ Theorem </vt:lpstr>
      <vt:lpstr>Generalized Bayes’ Theorem</vt:lpstr>
      <vt:lpstr>Bayesian Spam Filters</vt:lpstr>
      <vt:lpstr>Bayesian Spam Filters</vt:lpstr>
      <vt:lpstr>Bayesian Spam Filters </vt:lpstr>
      <vt:lpstr>Bayesian Spam Filters using Multiple Words</vt:lpstr>
      <vt:lpstr>Bayesian Spam Filters using Multiple Words</vt:lpstr>
      <vt:lpstr>Bayesian Spam Filters using Multiple Words</vt:lpstr>
      <vt:lpstr>Expected Value and Variance</vt:lpstr>
      <vt:lpstr>Section Summary</vt:lpstr>
      <vt:lpstr>Expected Value</vt:lpstr>
      <vt:lpstr>Expected Value</vt:lpstr>
      <vt:lpstr>Expected Value</vt:lpstr>
      <vt:lpstr>Expected Value</vt:lpstr>
      <vt:lpstr>Linearity of Expectations</vt:lpstr>
      <vt:lpstr>Linearity of Expectations</vt:lpstr>
      <vt:lpstr>Linearity of Expectations</vt:lpstr>
      <vt:lpstr>Average-Case Computational Complexity</vt:lpstr>
      <vt:lpstr>Average-Case Complexity of Linear Search</vt:lpstr>
      <vt:lpstr>Average-Case Complexity of Linear Search </vt:lpstr>
      <vt:lpstr>Average-Case Complexity of Insertion Sort</vt:lpstr>
      <vt:lpstr>Average-Case Complexity of Insertion Sort </vt:lpstr>
      <vt:lpstr>Average-Case Complexity of Insertion Sort </vt:lpstr>
      <vt:lpstr>The Geometric Distribution</vt:lpstr>
      <vt:lpstr>Independent Random Variables</vt:lpstr>
      <vt:lpstr>Variance</vt:lpstr>
      <vt:lpstr>Variance</vt:lpstr>
      <vt:lpstr>Variance</vt:lpstr>
      <vt:lpstr>Chebyshev’s Inequality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polar</cp:lastModifiedBy>
  <cp:revision>157</cp:revision>
  <dcterms:created xsi:type="dcterms:W3CDTF">2019-06-19T02:08:00Z</dcterms:created>
  <dcterms:modified xsi:type="dcterms:W3CDTF">2025-11-24T08:08:00Z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F395D52547D241FCAB086E4FB37E9247_11</vt:lpwstr>
  </property>
</Properties>
</file>