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handoutMasterIdLst>
    <p:handoutMasterId r:id="rId35"/>
  </p:handoutMasterIdLst>
  <p:sldIdLst>
    <p:sldId id="291" r:id="rId2"/>
    <p:sldId id="316" r:id="rId3"/>
    <p:sldId id="298" r:id="rId4"/>
    <p:sldId id="318" r:id="rId5"/>
    <p:sldId id="565" r:id="rId6"/>
    <p:sldId id="541" r:id="rId7"/>
    <p:sldId id="568" r:id="rId8"/>
    <p:sldId id="569" r:id="rId9"/>
    <p:sldId id="570" r:id="rId10"/>
    <p:sldId id="572" r:id="rId11"/>
    <p:sldId id="573" r:id="rId12"/>
    <p:sldId id="548" r:id="rId13"/>
    <p:sldId id="574" r:id="rId14"/>
    <p:sldId id="575" r:id="rId15"/>
    <p:sldId id="576" r:id="rId16"/>
    <p:sldId id="327" r:id="rId17"/>
    <p:sldId id="354" r:id="rId18"/>
    <p:sldId id="549" r:id="rId19"/>
    <p:sldId id="550" r:id="rId20"/>
    <p:sldId id="586" r:id="rId21"/>
    <p:sldId id="551" r:id="rId22"/>
    <p:sldId id="552" r:id="rId23"/>
    <p:sldId id="553" r:id="rId24"/>
    <p:sldId id="554" r:id="rId25"/>
    <p:sldId id="555" r:id="rId26"/>
    <p:sldId id="556" r:id="rId27"/>
    <p:sldId id="587" r:id="rId28"/>
    <p:sldId id="589" r:id="rId29"/>
    <p:sldId id="582" r:id="rId30"/>
    <p:sldId id="583" r:id="rId31"/>
    <p:sldId id="584" r:id="rId32"/>
    <p:sldId id="585" r:id="rId33"/>
  </p:sldIdLst>
  <p:sldSz cx="9144000" cy="6858000" type="screen4x3"/>
  <p:notesSz cx="7010400" cy="9296400"/>
  <p:embeddedFontLst>
    <p:embeddedFont>
      <p:font typeface="Cambria" panose="02040503050406030204" pitchFamily="18" charset="0"/>
      <p:regular r:id="rId36"/>
      <p:bold r:id="rId37"/>
      <p:italic r:id="rId38"/>
      <p:boldItalic r:id="rId39"/>
    </p:embeddedFont>
    <p:embeddedFont>
      <p:font typeface="Cambria Math" panose="02040503050406030204" pitchFamily="18" charset="0"/>
      <p:regular r:id="rId40"/>
    </p:embeddedFont>
    <p:embeddedFont>
      <p:font typeface="Constantia" panose="02030602050306030303" pitchFamily="18" charset="0"/>
      <p:regular r:id="rId41"/>
      <p:bold r:id="rId42"/>
      <p:italic r:id="rId43"/>
      <p:boldItalic r:id="rId44"/>
    </p:embeddedFont>
    <p:embeddedFont>
      <p:font typeface="Wingdings 2" pitchFamily="2" charset="2"/>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01D5C7-B617-3A48-8D6E-08672EFAF5C7}">
          <p14:sldIdLst>
            <p14:sldId id="291"/>
            <p14:sldId id="316"/>
          </p14:sldIdLst>
        </p14:section>
        <p14:section name="8.1" id="{CCD0A5FC-7CCA-5B4E-A59A-401810ACBCC0}">
          <p14:sldIdLst>
            <p14:sldId id="298"/>
            <p14:sldId id="318"/>
            <p14:sldId id="565"/>
            <p14:sldId id="541"/>
            <p14:sldId id="568"/>
            <p14:sldId id="569"/>
            <p14:sldId id="570"/>
            <p14:sldId id="572"/>
            <p14:sldId id="573"/>
            <p14:sldId id="548"/>
            <p14:sldId id="574"/>
            <p14:sldId id="575"/>
            <p14:sldId id="576"/>
          </p14:sldIdLst>
        </p14:section>
        <p14:section name="8.2" id="{2F4985BF-01A0-8140-ADD3-8932760B6443}">
          <p14:sldIdLst>
            <p14:sldId id="327"/>
            <p14:sldId id="354"/>
            <p14:sldId id="549"/>
            <p14:sldId id="550"/>
            <p14:sldId id="586"/>
            <p14:sldId id="551"/>
            <p14:sldId id="552"/>
            <p14:sldId id="553"/>
            <p14:sldId id="554"/>
            <p14:sldId id="555"/>
            <p14:sldId id="556"/>
            <p14:sldId id="587"/>
            <p14:sldId id="589"/>
            <p14:sldId id="582"/>
            <p14:sldId id="583"/>
            <p14:sldId id="584"/>
            <p14:sldId id="5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1" autoAdjust="0"/>
    <p:restoredTop sz="96860"/>
  </p:normalViewPr>
  <p:slideViewPr>
    <p:cSldViewPr>
      <p:cViewPr varScale="1">
        <p:scale>
          <a:sx n="149" d="100"/>
          <a:sy n="149" d="100"/>
        </p:scale>
        <p:origin x="205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11/28/25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70682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11/28/25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20182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看实例</a:t>
            </a:r>
            <a:r>
              <a:rPr lang="zh-CN" altLang="en-US" dirty="0"/>
              <a:t>，一点点分析</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7</a:t>
            </a:fld>
            <a:endParaRPr lang="en-US"/>
          </a:p>
        </p:txBody>
      </p:sp>
    </p:spTree>
    <p:extLst>
      <p:ext uri="{BB962C8B-B14F-4D97-AF65-F5344CB8AC3E}">
        <p14:creationId xmlns:p14="http://schemas.microsoft.com/office/powerpoint/2010/main" val="344340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a:t>
            </a:r>
            <a:r>
              <a:rPr lang="zh-CN" altLang="en-US" dirty="0"/>
              <a:t> 度的求解方法</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21</a:t>
            </a:fld>
            <a:endParaRPr lang="en-US"/>
          </a:p>
        </p:txBody>
      </p:sp>
    </p:spTree>
    <p:extLst>
      <p:ext uri="{BB962C8B-B14F-4D97-AF65-F5344CB8AC3E}">
        <p14:creationId xmlns:p14="http://schemas.microsoft.com/office/powerpoint/2010/main" val="355676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代入</a:t>
            </a:r>
            <a:r>
              <a:rPr lang="zh-CN" altLang="en-US" dirty="0"/>
              <a:t> </a:t>
            </a:r>
            <a:r>
              <a:rPr lang="en-US" altLang="zh-CN" dirty="0"/>
              <a:t>r</a:t>
            </a:r>
            <a:r>
              <a:rPr lang="zh-CN" altLang="en-US" dirty="0"/>
              <a:t> </a:t>
            </a:r>
            <a:r>
              <a:rPr lang="en-US" altLang="zh-CN" dirty="0"/>
              <a:t>=</a:t>
            </a:r>
            <a:r>
              <a:rPr lang="zh-CN" altLang="en-US" dirty="0"/>
              <a:t> </a:t>
            </a:r>
            <a:r>
              <a:rPr lang="en-US" altLang="zh-CN" dirty="0"/>
              <a:t>2,</a:t>
            </a:r>
            <a:r>
              <a:rPr lang="zh-CN" altLang="en-US" dirty="0"/>
              <a:t> </a:t>
            </a:r>
            <a:r>
              <a:rPr lang="en-US" altLang="zh-CN" dirty="0"/>
              <a:t>r</a:t>
            </a:r>
            <a:r>
              <a:rPr lang="zh-CN" altLang="en-US" dirty="0"/>
              <a:t> </a:t>
            </a:r>
            <a:r>
              <a:rPr lang="en-US" altLang="zh-CN" dirty="0"/>
              <a:t>=</a:t>
            </a:r>
            <a:r>
              <a:rPr lang="zh-CN" altLang="en-US" dirty="0"/>
              <a:t> </a:t>
            </a:r>
            <a:r>
              <a:rPr lang="en-US" altLang="zh-CN" dirty="0"/>
              <a:t>-1</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22</a:t>
            </a:fld>
            <a:endParaRPr lang="en-US"/>
          </a:p>
        </p:txBody>
      </p:sp>
    </p:spTree>
    <p:extLst>
      <p:ext uri="{BB962C8B-B14F-4D97-AF65-F5344CB8AC3E}">
        <p14:creationId xmlns:p14="http://schemas.microsoft.com/office/powerpoint/2010/main" val="334650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直接代入公式</a:t>
            </a:r>
            <a:r>
              <a:rPr lang="zh-CN" altLang="en-US" dirty="0"/>
              <a:t>，</a:t>
            </a:r>
            <a:r>
              <a:rPr lang="en-US" altLang="zh-CN" dirty="0"/>
              <a:t>a1=</a:t>
            </a:r>
            <a:r>
              <a:rPr lang="zh-CN" altLang="en-US" dirty="0"/>
              <a:t> </a:t>
            </a:r>
            <a:r>
              <a:rPr lang="en-US" altLang="zh-CN" dirty="0"/>
              <a:t>1,</a:t>
            </a:r>
            <a:r>
              <a:rPr lang="zh-CN" altLang="en-US" dirty="0"/>
              <a:t> </a:t>
            </a:r>
            <a:r>
              <a:rPr lang="en-US" altLang="zh-CN" dirty="0"/>
              <a:t>a2=1</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23</a:t>
            </a:fld>
            <a:endParaRPr lang="en-US"/>
          </a:p>
        </p:txBody>
      </p:sp>
    </p:spTree>
    <p:extLst>
      <p:ext uri="{BB962C8B-B14F-4D97-AF65-F5344CB8AC3E}">
        <p14:creationId xmlns:p14="http://schemas.microsoft.com/office/powerpoint/2010/main" val="250927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注意f</a:t>
            </a:r>
            <a:r>
              <a:rPr lang="en-US" altLang="zh-CN" dirty="0"/>
              <a:t>0</a:t>
            </a:r>
            <a:r>
              <a:rPr lang="zh-CN" altLang="en-US" dirty="0"/>
              <a:t>不是</a:t>
            </a:r>
            <a:r>
              <a:rPr lang="en-US" altLang="zh-CN" dirty="0"/>
              <a:t>f1</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24</a:t>
            </a:fld>
            <a:endParaRPr lang="en-US"/>
          </a:p>
        </p:txBody>
      </p:sp>
    </p:spTree>
    <p:extLst>
      <p:ext uri="{BB962C8B-B14F-4D97-AF65-F5344CB8AC3E}">
        <p14:creationId xmlns:p14="http://schemas.microsoft.com/office/powerpoint/2010/main" val="308593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直接代入公式</a:t>
            </a:r>
            <a:r>
              <a:rPr lang="zh-CN" altLang="en-US" dirty="0"/>
              <a:t>，回看</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26</a:t>
            </a:fld>
            <a:endParaRPr lang="en-US"/>
          </a:p>
        </p:txBody>
      </p:sp>
    </p:spTree>
    <p:extLst>
      <p:ext uri="{BB962C8B-B14F-4D97-AF65-F5344CB8AC3E}">
        <p14:creationId xmlns:p14="http://schemas.microsoft.com/office/powerpoint/2010/main" val="1443926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下面</a:t>
            </a:r>
            <a:r>
              <a:rPr lang="zh-CN" altLang="en-US" dirty="0"/>
              <a:t>，我们拓展到</a:t>
            </a:r>
            <a:r>
              <a:rPr lang="en-US" altLang="zh-CN" dirty="0"/>
              <a:t>any</a:t>
            </a:r>
            <a:r>
              <a:rPr lang="zh-CN" altLang="en-US" dirty="0"/>
              <a:t> </a:t>
            </a:r>
            <a:r>
              <a:rPr lang="en-US" altLang="zh-CN" dirty="0"/>
              <a:t>degree</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27</a:t>
            </a:fld>
            <a:endParaRPr lang="en-US"/>
          </a:p>
        </p:txBody>
      </p:sp>
    </p:spTree>
    <p:extLst>
      <p:ext uri="{BB962C8B-B14F-4D97-AF65-F5344CB8AC3E}">
        <p14:creationId xmlns:p14="http://schemas.microsoft.com/office/powerpoint/2010/main" val="50453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重数指的是重复的跟的数量</a:t>
            </a:r>
            <a:r>
              <a:rPr lang="zh-CN" altLang="en-US" dirty="0"/>
              <a:t>，提醒</a:t>
            </a:r>
            <a:r>
              <a:rPr lang="en-US" i="1" dirty="0"/>
              <a:t>m</a:t>
            </a:r>
            <a:r>
              <a:rPr lang="en-US" baseline="-25000" dirty="0">
                <a:latin typeface="Cambria Math" pitchFamily="18" charset="0"/>
                <a:ea typeface="Cambria Math" pitchFamily="18" charset="0"/>
              </a:rPr>
              <a:t>1</a:t>
            </a:r>
            <a:r>
              <a:rPr lang="en-US" dirty="0"/>
              <a:t> +  </a:t>
            </a:r>
            <a:r>
              <a:rPr lang="en-US" i="1" dirty="0"/>
              <a:t>m</a:t>
            </a:r>
            <a:r>
              <a:rPr lang="en-US" baseline="-25000" dirty="0">
                <a:latin typeface="Cambria Math" pitchFamily="18" charset="0"/>
                <a:ea typeface="Cambria Math" pitchFamily="18" charset="0"/>
              </a:rPr>
              <a:t>2</a:t>
            </a:r>
            <a:r>
              <a:rPr lang="en-US" dirty="0"/>
              <a:t> +  … + </a:t>
            </a:r>
            <a:r>
              <a:rPr lang="en-US" i="1" dirty="0"/>
              <a:t>m</a:t>
            </a:r>
            <a:r>
              <a:rPr lang="en-US" i="1" baseline="-25000" dirty="0"/>
              <a:t>t </a:t>
            </a:r>
            <a:r>
              <a:rPr lang="en-US" dirty="0"/>
              <a:t>= </a:t>
            </a:r>
            <a:r>
              <a:rPr lang="en-US" i="1" dirty="0"/>
              <a:t>k</a:t>
            </a:r>
            <a:r>
              <a:rPr lang="zh-CN" altLang="en-US" i="1" dirty="0"/>
              <a:t> </a:t>
            </a:r>
            <a:r>
              <a:rPr lang="zh-CN" altLang="en-US" i="0" dirty="0"/>
              <a:t>跟度的数量相同</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28</a:t>
            </a:fld>
            <a:endParaRPr lang="en-US"/>
          </a:p>
        </p:txBody>
      </p:sp>
    </p:spTree>
    <p:extLst>
      <p:ext uri="{BB962C8B-B14F-4D97-AF65-F5344CB8AC3E}">
        <p14:creationId xmlns:p14="http://schemas.microsoft.com/office/powerpoint/2010/main" val="2713584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只介绍概念</a:t>
            </a:r>
            <a:r>
              <a:rPr lang="zh-CN" altLang="en-US" dirty="0"/>
              <a:t>，理论拿掉了</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29</a:t>
            </a:fld>
            <a:endParaRPr lang="en-US"/>
          </a:p>
        </p:txBody>
      </p:sp>
    </p:spTree>
    <p:extLst>
      <p:ext uri="{BB962C8B-B14F-4D97-AF65-F5344CB8AC3E}">
        <p14:creationId xmlns:p14="http://schemas.microsoft.com/office/powerpoint/2010/main" val="307760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TODO</a:t>
            </a:r>
          </a:p>
        </p:txBody>
      </p:sp>
      <p:sp>
        <p:nvSpPr>
          <p:cNvPr id="4" name="Slide Number Placeholder 3"/>
          <p:cNvSpPr>
            <a:spLocks noGrp="1"/>
          </p:cNvSpPr>
          <p:nvPr>
            <p:ph type="sldNum" sz="quarter" idx="5"/>
          </p:nvPr>
        </p:nvSpPr>
        <p:spPr/>
        <p:txBody>
          <a:bodyPr/>
          <a:lstStyle/>
          <a:p>
            <a:fld id="{A56D6F1B-26ED-417A-B5D8-8AED7AD37922}" type="slidenum">
              <a:rPr lang="en-US" smtClean="0"/>
              <a:pPr/>
              <a:t>32</a:t>
            </a:fld>
            <a:endParaRPr lang="en-US"/>
          </a:p>
        </p:txBody>
      </p:sp>
    </p:spTree>
    <p:extLst>
      <p:ext uri="{BB962C8B-B14F-4D97-AF65-F5344CB8AC3E}">
        <p14:creationId xmlns:p14="http://schemas.microsoft.com/office/powerpoint/2010/main" val="241279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看理论</a:t>
            </a:r>
            <a:endParaRPr lang="en-US" dirty="0"/>
          </a:p>
          <a:p>
            <a:endParaRPr lang="en-US" dirty="0"/>
          </a:p>
          <a:p>
            <a:r>
              <a:rPr lang="zh-CN" altLang="en-US" dirty="0"/>
              <a:t>理解一下这个逻辑：</a:t>
            </a:r>
            <a:br>
              <a:rPr lang="en-US" altLang="zh-CN" dirty="0"/>
            </a:br>
            <a:r>
              <a:rPr lang="zh-CN" altLang="en-US" dirty="0"/>
              <a:t>上个月的全部保留，那么相比上个月多的那些，就是新增的 </a:t>
            </a:r>
            <a:r>
              <a:rPr lang="en-US" altLang="zh-CN" dirty="0"/>
              <a:t>-&gt;</a:t>
            </a:r>
            <a:r>
              <a:rPr lang="zh-CN" altLang="en-US" dirty="0"/>
              <a:t> 新增的是两个月之前的</a:t>
            </a:r>
            <a:endParaRPr lang="en-US" altLang="zh-CN" dirty="0"/>
          </a:p>
          <a:p>
            <a:endParaRPr lang="en-US" altLang="zh-CN" dirty="0"/>
          </a:p>
          <a:p>
            <a:r>
              <a:rPr lang="zh-CN" altLang="en-US" dirty="0"/>
              <a:t>板书，验证：</a:t>
            </a:r>
            <a:r>
              <a:rPr lang="en-US" altLang="zh-CN" dirty="0"/>
              <a:t>a</a:t>
            </a:r>
            <a:r>
              <a:rPr lang="zh-CN" altLang="en-US" dirty="0"/>
              <a:t> </a:t>
            </a:r>
            <a:r>
              <a:rPr lang="en-US" altLang="zh-CN" dirty="0"/>
              <a:t>b</a:t>
            </a:r>
            <a:r>
              <a:rPr lang="zh-CN" altLang="en-US" dirty="0"/>
              <a:t> </a:t>
            </a:r>
            <a:r>
              <a:rPr lang="en-US" altLang="zh-CN" dirty="0"/>
              <a:t>c</a:t>
            </a:r>
            <a:r>
              <a:rPr lang="zh-CN" altLang="en-US" dirty="0"/>
              <a:t> </a:t>
            </a:r>
            <a:r>
              <a:rPr lang="en-US" altLang="zh-CN" dirty="0"/>
              <a:t>d</a:t>
            </a:r>
            <a:r>
              <a:rPr lang="zh-CN" altLang="en-US" dirty="0"/>
              <a:t>四种状态</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8</a:t>
            </a:fld>
            <a:endParaRPr lang="en-US"/>
          </a:p>
        </p:txBody>
      </p:sp>
    </p:spTree>
    <p:extLst>
      <p:ext uri="{BB962C8B-B14F-4D97-AF65-F5344CB8AC3E}">
        <p14:creationId xmlns:p14="http://schemas.microsoft.com/office/powerpoint/2010/main" val="161063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接下来我们看一下如何用这个递推关系来求解问题，</a:t>
            </a:r>
            <a:endParaRPr lang="en-US" altLang="zh-CN" dirty="0"/>
          </a:p>
          <a:p>
            <a:endParaRPr lang="en-US" altLang="zh-CN" dirty="0"/>
          </a:p>
          <a:p>
            <a:r>
              <a:rPr lang="zh-CN" altLang="en-US" dirty="0"/>
              <a:t>以汉诺塔为例</a:t>
            </a:r>
            <a:endParaRPr lang="en-US" altLang="zh-CN" dirty="0"/>
          </a:p>
          <a:p>
            <a:endParaRPr lang="en-US" altLang="zh-CN" dirty="0"/>
          </a:p>
          <a:p>
            <a:r>
              <a:rPr lang="zh-CN" altLang="en-US" dirty="0"/>
              <a:t>规则：你可以一次移动一个圆盘，从一个柱子移动到另一个柱子，但不能将较大的圆盘放在较小的圆盘上。</a:t>
            </a:r>
          </a:p>
          <a:p>
            <a:endParaRPr lang="zh-CN" altLang="en-US" dirty="0"/>
          </a:p>
          <a:p>
            <a:r>
              <a:rPr lang="zh-CN" altLang="en-US" dirty="0"/>
              <a:t>目标：在允许的移动次数内，最终将所有圆盘按大小顺序排列在第二个柱子上，最大的圆盘位于底部。</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9</a:t>
            </a:fld>
            <a:endParaRPr lang="en-US"/>
          </a:p>
        </p:txBody>
      </p:sp>
    </p:spTree>
    <p:extLst>
      <p:ext uri="{BB962C8B-B14F-4D97-AF65-F5344CB8AC3E}">
        <p14:creationId xmlns:p14="http://schemas.microsoft.com/office/powerpoint/2010/main" val="162878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设 </a:t>
            </a:r>
            <a:r>
              <a:rPr lang="en-US" altLang="zh-CN" dirty="0"/>
              <a:t>{</a:t>
            </a:r>
            <a:r>
              <a:rPr lang="en-US" dirty="0" err="1"/>
              <a:t>Hn</a:t>
            </a:r>
            <a:r>
              <a:rPr lang="en-US" dirty="0"/>
              <a:t>} </a:t>
            </a:r>
            <a:r>
              <a:rPr lang="zh-CN" altLang="en-US" dirty="0"/>
              <a:t>表示用 </a:t>
            </a:r>
            <a:r>
              <a:rPr lang="en-US" dirty="0"/>
              <a:t>n </a:t>
            </a:r>
            <a:r>
              <a:rPr lang="zh-CN" altLang="en-US" dirty="0"/>
              <a:t>个圆盘解开汉诺塔谜题所需的步数。建立 </a:t>
            </a:r>
            <a:r>
              <a:rPr lang="en-US" altLang="zh-CN" dirty="0"/>
              <a:t>{</a:t>
            </a:r>
            <a:r>
              <a:rPr lang="en-US" dirty="0" err="1"/>
              <a:t>Hn</a:t>
            </a:r>
            <a:r>
              <a:rPr lang="en-US" dirty="0"/>
              <a:t>} </a:t>
            </a:r>
            <a:r>
              <a:rPr lang="zh-CN" altLang="en-US" dirty="0"/>
              <a:t>的递推关系。初始时，</a:t>
            </a:r>
            <a:r>
              <a:rPr lang="en-US" dirty="0"/>
              <a:t>n </a:t>
            </a:r>
            <a:r>
              <a:rPr lang="zh-CN" altLang="en-US" dirty="0"/>
              <a:t>个圆盘位于第 </a:t>
            </a:r>
            <a:r>
              <a:rPr lang="en-US" altLang="zh-CN" dirty="0"/>
              <a:t>1 </a:t>
            </a:r>
            <a:r>
              <a:rPr lang="zh-CN" altLang="en-US" dirty="0"/>
              <a:t>个柱子上。根据谜题规则，我们可以用 </a:t>
            </a:r>
            <a:r>
              <a:rPr lang="en-US" dirty="0"/>
              <a:t>Hn-1 </a:t>
            </a:r>
            <a:r>
              <a:rPr lang="zh-CN" altLang="en-US" dirty="0"/>
              <a:t>步将顶部的 </a:t>
            </a:r>
            <a:r>
              <a:rPr lang="en-US" dirty="0"/>
              <a:t>n-1 </a:t>
            </a:r>
            <a:r>
              <a:rPr lang="zh-CN" altLang="en-US" dirty="0"/>
              <a:t>个圆盘移到第 </a:t>
            </a:r>
            <a:r>
              <a:rPr lang="en-US" altLang="zh-CN" dirty="0"/>
              <a:t>3 </a:t>
            </a:r>
            <a:r>
              <a:rPr lang="zh-CN" altLang="en-US" dirty="0"/>
              <a:t>个柱子上。</a:t>
            </a:r>
            <a:endParaRPr lang="en-US" altLang="zh-CN" dirty="0"/>
          </a:p>
          <a:p>
            <a:endParaRPr lang="en-US" altLang="zh-CN" dirty="0"/>
          </a:p>
          <a:p>
            <a:r>
              <a:rPr lang="zh-CN" altLang="en-US" dirty="0"/>
              <a:t>注意这里是假设</a:t>
            </a:r>
          </a:p>
          <a:p>
            <a:endParaRPr lang="zh-CN" altLang="en-US" dirty="0"/>
          </a:p>
          <a:p>
            <a:r>
              <a:rPr lang="zh-CN" altLang="en-US" dirty="0"/>
              <a:t>首先，我们用 </a:t>
            </a:r>
            <a:r>
              <a:rPr lang="en-US" altLang="zh-CN" dirty="0"/>
              <a:t>1 </a:t>
            </a:r>
            <a:r>
              <a:rPr lang="zh-CN" altLang="en-US" dirty="0"/>
              <a:t>步将最大的圆盘移到第 </a:t>
            </a:r>
            <a:r>
              <a:rPr lang="en-US" altLang="zh-CN" dirty="0"/>
              <a:t>2 </a:t>
            </a:r>
            <a:r>
              <a:rPr lang="zh-CN" altLang="en-US" dirty="0"/>
              <a:t>个柱子上。然后，我们再用 </a:t>
            </a:r>
            <a:r>
              <a:rPr lang="en-US" dirty="0"/>
              <a:t>Hn-1 </a:t>
            </a:r>
            <a:r>
              <a:rPr lang="zh-CN" altLang="en-US" dirty="0"/>
              <a:t>步将第 </a:t>
            </a:r>
            <a:r>
              <a:rPr lang="en-US" altLang="zh-CN" dirty="0"/>
              <a:t>3 </a:t>
            </a:r>
            <a:r>
              <a:rPr lang="zh-CN" altLang="en-US" dirty="0"/>
              <a:t>个柱子上的 </a:t>
            </a:r>
            <a:r>
              <a:rPr lang="en-US" dirty="0"/>
              <a:t>n-1 </a:t>
            </a:r>
            <a:r>
              <a:rPr lang="zh-CN" altLang="en-US" dirty="0"/>
              <a:t>个圆盘移到第 </a:t>
            </a:r>
            <a:r>
              <a:rPr lang="en-US" altLang="zh-CN" dirty="0"/>
              <a:t>2 </a:t>
            </a:r>
            <a:r>
              <a:rPr lang="zh-CN" altLang="en-US" dirty="0"/>
              <a:t>个柱子上。这无法用更少的步数完成。因此，</a:t>
            </a:r>
          </a:p>
          <a:p>
            <a:endParaRPr lang="zh-CN" altLang="en-US" dirty="0"/>
          </a:p>
          <a:p>
            <a:r>
              <a:rPr lang="en-US" dirty="0" err="1"/>
              <a:t>Hn</a:t>
            </a:r>
            <a:r>
              <a:rPr lang="en-US" dirty="0"/>
              <a:t> = 2Hn-1 + 1。</a:t>
            </a:r>
          </a:p>
          <a:p>
            <a:endParaRPr lang="en-US" dirty="0"/>
          </a:p>
          <a:p>
            <a:r>
              <a:rPr lang="zh-CN" altLang="en-US" dirty="0"/>
              <a:t>初始条件为 </a:t>
            </a:r>
            <a:r>
              <a:rPr lang="en-US" dirty="0"/>
              <a:t>H1 = 1，</a:t>
            </a:r>
            <a:r>
              <a:rPr lang="zh-CN" altLang="en-US" dirty="0"/>
              <a:t>因为一个圆盘可以用一步从第 </a:t>
            </a:r>
            <a:r>
              <a:rPr lang="en-US" altLang="zh-CN" dirty="0"/>
              <a:t>1 </a:t>
            </a:r>
            <a:r>
              <a:rPr lang="zh-CN" altLang="en-US" dirty="0"/>
              <a:t>个柱子移到第 </a:t>
            </a:r>
            <a:r>
              <a:rPr lang="en-US" altLang="zh-CN" dirty="0"/>
              <a:t>2 </a:t>
            </a:r>
            <a:r>
              <a:rPr lang="zh-CN" altLang="en-US" dirty="0"/>
              <a:t>个柱子上。</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11</a:t>
            </a:fld>
            <a:endParaRPr lang="en-US"/>
          </a:p>
        </p:txBody>
      </p:sp>
    </p:spTree>
    <p:extLst>
      <p:ext uri="{BB962C8B-B14F-4D97-AF65-F5344CB8AC3E}">
        <p14:creationId xmlns:p14="http://schemas.microsoft.com/office/powerpoint/2010/main" val="313521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12</a:t>
            </a:fld>
            <a:endParaRPr lang="en-US"/>
          </a:p>
        </p:txBody>
      </p:sp>
    </p:spTree>
    <p:extLst>
      <p:ext uri="{BB962C8B-B14F-4D97-AF65-F5344CB8AC3E}">
        <p14:creationId xmlns:p14="http://schemas.microsoft.com/office/powerpoint/2010/main" val="39625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求长度为 </a:t>
            </a:r>
            <a:r>
              <a:rPr lang="en-US" dirty="0"/>
              <a:t>n </a:t>
            </a:r>
            <a:r>
              <a:rPr lang="zh-CN" altLang="en-US" dirty="0"/>
              <a:t>且不包含两个连续 </a:t>
            </a:r>
            <a:r>
              <a:rPr lang="en-US" altLang="zh-CN" dirty="0"/>
              <a:t>0 </a:t>
            </a:r>
            <a:r>
              <a:rPr lang="zh-CN" altLang="en-US" dirty="0"/>
              <a:t>的比特串数量的递推关系，并给出初始条件。长度为 </a:t>
            </a:r>
            <a:r>
              <a:rPr lang="en-US" altLang="zh-CN" dirty="0"/>
              <a:t>5 </a:t>
            </a:r>
            <a:r>
              <a:rPr lang="zh-CN" altLang="en-US" dirty="0"/>
              <a:t>的此类比特串有多少个？</a:t>
            </a:r>
            <a:endParaRPr lang="en-US" altLang="zh-CN" dirty="0"/>
          </a:p>
          <a:p>
            <a:endParaRPr lang="en-US" dirty="0"/>
          </a:p>
          <a:p>
            <a:endParaRPr lang="en-US" dirty="0"/>
          </a:p>
          <a:p>
            <a:r>
              <a:rPr lang="zh-CN" altLang="en-US" dirty="0"/>
              <a:t>长度为 </a:t>
            </a:r>
            <a:r>
              <a:rPr lang="en-US" dirty="0"/>
              <a:t>n </a:t>
            </a:r>
            <a:r>
              <a:rPr lang="zh-CN" altLang="en-US" dirty="0"/>
              <a:t>且以 </a:t>
            </a:r>
            <a:r>
              <a:rPr lang="en-US" altLang="zh-CN" dirty="0"/>
              <a:t>1 </a:t>
            </a:r>
            <a:r>
              <a:rPr lang="zh-CN" altLang="en-US" dirty="0"/>
              <a:t>结尾且不包含两个连续 </a:t>
            </a:r>
            <a:r>
              <a:rPr lang="en-US" altLang="zh-CN" dirty="0"/>
              <a:t>0 </a:t>
            </a:r>
            <a:r>
              <a:rPr lang="zh-CN" altLang="en-US" dirty="0"/>
              <a:t>的比特串，等于长度为 </a:t>
            </a:r>
            <a:r>
              <a:rPr lang="en-US" dirty="0"/>
              <a:t>n-1 </a:t>
            </a:r>
            <a:r>
              <a:rPr lang="zh-CN" altLang="en-US" dirty="0"/>
              <a:t>且不包含两个连续 </a:t>
            </a:r>
            <a:r>
              <a:rPr lang="en-US" altLang="zh-CN" dirty="0"/>
              <a:t>0 </a:t>
            </a:r>
            <a:r>
              <a:rPr lang="zh-CN" altLang="en-US" dirty="0"/>
              <a:t>并以 </a:t>
            </a:r>
            <a:r>
              <a:rPr lang="en-US" altLang="zh-CN" dirty="0"/>
              <a:t>1 </a:t>
            </a:r>
            <a:r>
              <a:rPr lang="zh-CN" altLang="en-US" dirty="0"/>
              <a:t>结尾的比特串。因此，这样的比特串有 </a:t>
            </a:r>
            <a:r>
              <a:rPr lang="en-US" dirty="0"/>
              <a:t>n-1 </a:t>
            </a:r>
            <a:r>
              <a:rPr lang="zh-CN" altLang="en-US" dirty="0"/>
              <a:t>个。</a:t>
            </a:r>
          </a:p>
          <a:p>
            <a:endParaRPr lang="zh-CN" altLang="en-US" dirty="0"/>
          </a:p>
          <a:p>
            <a:r>
              <a:rPr lang="zh-CN" altLang="en-US" dirty="0"/>
              <a:t>长度为 </a:t>
            </a:r>
            <a:r>
              <a:rPr lang="en-US" dirty="0"/>
              <a:t>n </a:t>
            </a:r>
            <a:r>
              <a:rPr lang="zh-CN" altLang="en-US" dirty="0"/>
              <a:t>且以 </a:t>
            </a:r>
            <a:r>
              <a:rPr lang="en-US" altLang="zh-CN" dirty="0"/>
              <a:t>0 </a:t>
            </a:r>
            <a:r>
              <a:rPr lang="zh-CN" altLang="en-US" dirty="0"/>
              <a:t>结尾且不包含两个连续 </a:t>
            </a:r>
            <a:r>
              <a:rPr lang="en-US" altLang="zh-CN" dirty="0"/>
              <a:t>0 </a:t>
            </a:r>
            <a:r>
              <a:rPr lang="zh-CN" altLang="en-US" dirty="0"/>
              <a:t>的比特串，等于长度为 </a:t>
            </a:r>
            <a:r>
              <a:rPr lang="en-US" dirty="0"/>
              <a:t>n-2 </a:t>
            </a:r>
            <a:r>
              <a:rPr lang="zh-CN" altLang="en-US" dirty="0"/>
              <a:t>且不包含两个连续 </a:t>
            </a:r>
            <a:r>
              <a:rPr lang="en-US" altLang="zh-CN" dirty="0"/>
              <a:t>0 </a:t>
            </a:r>
            <a:r>
              <a:rPr lang="zh-CN" altLang="en-US" dirty="0"/>
              <a:t>并以 </a:t>
            </a:r>
            <a:r>
              <a:rPr lang="en-US" altLang="zh-CN" dirty="0"/>
              <a:t>10 </a:t>
            </a:r>
            <a:r>
              <a:rPr lang="zh-CN" altLang="en-US" dirty="0"/>
              <a:t>结尾的比特串。因此，这样的比特串有 </a:t>
            </a:r>
            <a:r>
              <a:rPr lang="en-US" dirty="0"/>
              <a:t>n-2 </a:t>
            </a:r>
            <a:r>
              <a:rPr lang="zh-CN" altLang="en-US" dirty="0"/>
              <a:t>个。</a:t>
            </a:r>
            <a:endParaRPr lang="en-US" altLang="zh-CN" dirty="0"/>
          </a:p>
          <a:p>
            <a:endParaRPr lang="en-US" dirty="0"/>
          </a:p>
          <a:p>
            <a:endParaRPr lang="en-US" dirty="0"/>
          </a:p>
          <a:p>
            <a:r>
              <a:rPr lang="zh-CN" altLang="en-US" dirty="0"/>
              <a:t>分成左右</a:t>
            </a:r>
            <a:r>
              <a:rPr lang="zh-CN" altLang="en-US"/>
              <a:t>两个序列</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13</a:t>
            </a:fld>
            <a:endParaRPr lang="en-US"/>
          </a:p>
        </p:txBody>
      </p:sp>
    </p:spTree>
    <p:extLst>
      <p:ext uri="{BB962C8B-B14F-4D97-AF65-F5344CB8AC3E}">
        <p14:creationId xmlns:p14="http://schemas.microsoft.com/office/powerpoint/2010/main" val="114974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注意，无论在 </a:t>
            </a:r>
            <a:r>
              <a:rPr lang="en-US" dirty="0"/>
              <a:t>x0 ∙ x1 ∙ x2 ∙ ⋯ ∙ </a:t>
            </a:r>
            <a:r>
              <a:rPr lang="en-US" dirty="0" err="1"/>
              <a:t>xn</a:t>
            </a:r>
            <a:r>
              <a:rPr lang="en-US" dirty="0"/>
              <a:t> </a:t>
            </a:r>
            <a:r>
              <a:rPr lang="zh-CN" altLang="en-US" dirty="0"/>
              <a:t>中如何插入括号，总会有一个“∙”运算符位于所有括号之外。这个最后一个运算符出现在 </a:t>
            </a:r>
            <a:r>
              <a:rPr lang="en-US" dirty="0"/>
              <a:t>n + 1 </a:t>
            </a:r>
            <a:r>
              <a:rPr lang="zh-CN" altLang="en-US" dirty="0"/>
              <a:t>个数字中的两个之间，例如 </a:t>
            </a:r>
            <a:r>
              <a:rPr lang="en-US" dirty="0" err="1"/>
              <a:t>xk</a:t>
            </a:r>
            <a:r>
              <a:rPr lang="en-US" dirty="0"/>
              <a:t> </a:t>
            </a:r>
            <a:r>
              <a:rPr lang="zh-CN" altLang="en-US" dirty="0"/>
              <a:t>和 </a:t>
            </a:r>
            <a:r>
              <a:rPr lang="en-US" dirty="0"/>
              <a:t>xk+1。</a:t>
            </a:r>
            <a:r>
              <a:rPr lang="zh-CN" altLang="en-US" dirty="0"/>
              <a:t>由于在乘积 </a:t>
            </a:r>
            <a:r>
              <a:rPr lang="en-US" dirty="0"/>
              <a:t>x0 ∙ x1 ∙ x2 ∙ ⋯ ∙ </a:t>
            </a:r>
            <a:r>
              <a:rPr lang="en-US" dirty="0" err="1"/>
              <a:t>xk</a:t>
            </a:r>
            <a:r>
              <a:rPr lang="en-US" dirty="0"/>
              <a:t> </a:t>
            </a:r>
            <a:r>
              <a:rPr lang="zh-CN" altLang="en-US" dirty="0"/>
              <a:t>中插入括号的方法有 </a:t>
            </a:r>
            <a:r>
              <a:rPr lang="en-US" dirty="0"/>
              <a:t>Ck </a:t>
            </a:r>
            <a:r>
              <a:rPr lang="zh-CN" altLang="en-US" dirty="0"/>
              <a:t>种，而在乘积 </a:t>
            </a:r>
            <a:r>
              <a:rPr lang="en-US" dirty="0"/>
              <a:t>xk+1 ∙ xk+2 ∙ ⋯ ∙ </a:t>
            </a:r>
            <a:r>
              <a:rPr lang="en-US" dirty="0" err="1"/>
              <a:t>xn</a:t>
            </a:r>
            <a:r>
              <a:rPr lang="en-US" dirty="0"/>
              <a:t> </a:t>
            </a:r>
            <a:r>
              <a:rPr lang="zh-CN" altLang="en-US" dirty="0"/>
              <a:t>中插入括号的方法有 </a:t>
            </a:r>
            <a:r>
              <a:rPr lang="en-US" dirty="0"/>
              <a:t>Cn−k−1 </a:t>
            </a:r>
            <a:r>
              <a:rPr lang="zh-CN" altLang="en-US" dirty="0"/>
              <a:t>种，因此我们有</a:t>
            </a:r>
            <a:endParaRPr lang="en-US" altLang="zh-CN" dirty="0"/>
          </a:p>
          <a:p>
            <a:endParaRPr lang="en-US" dirty="0"/>
          </a:p>
          <a:p>
            <a:endParaRPr lang="en-US" dirty="0"/>
          </a:p>
          <a:p>
            <a:endParaRPr lang="en-US" dirty="0"/>
          </a:p>
          <a:p>
            <a:r>
              <a:rPr lang="zh-CN" altLang="en-US" dirty="0"/>
              <a:t>分成子序列</a:t>
            </a:r>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15</a:t>
            </a:fld>
            <a:endParaRPr lang="en-US"/>
          </a:p>
        </p:txBody>
      </p:sp>
    </p:spTree>
    <p:extLst>
      <p:ext uri="{BB962C8B-B14F-4D97-AF65-F5344CB8AC3E}">
        <p14:creationId xmlns:p14="http://schemas.microsoft.com/office/powerpoint/2010/main" val="10748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A56D6F1B-26ED-417A-B5D8-8AED7AD37922}" type="slidenum">
              <a:rPr lang="en-US" smtClean="0"/>
              <a:pPr/>
              <a:t>18</a:t>
            </a:fld>
            <a:endParaRPr lang="en-US"/>
          </a:p>
        </p:txBody>
      </p:sp>
    </p:spTree>
    <p:extLst>
      <p:ext uri="{BB962C8B-B14F-4D97-AF65-F5344CB8AC3E}">
        <p14:creationId xmlns:p14="http://schemas.microsoft.com/office/powerpoint/2010/main" val="229837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学会这个求解方法</a:t>
            </a:r>
          </a:p>
        </p:txBody>
      </p:sp>
      <p:sp>
        <p:nvSpPr>
          <p:cNvPr id="4" name="Slide Number Placeholder 3"/>
          <p:cNvSpPr>
            <a:spLocks noGrp="1"/>
          </p:cNvSpPr>
          <p:nvPr>
            <p:ph type="sldNum" sz="quarter" idx="5"/>
          </p:nvPr>
        </p:nvSpPr>
        <p:spPr/>
        <p:txBody>
          <a:bodyPr/>
          <a:lstStyle/>
          <a:p>
            <a:fld id="{A56D6F1B-26ED-417A-B5D8-8AED7AD37922}" type="slidenum">
              <a:rPr lang="en-US" smtClean="0"/>
              <a:pPr/>
              <a:t>20</a:t>
            </a:fld>
            <a:endParaRPr lang="en-US"/>
          </a:p>
        </p:txBody>
      </p:sp>
    </p:spTree>
    <p:extLst>
      <p:ext uri="{BB962C8B-B14F-4D97-AF65-F5344CB8AC3E}">
        <p14:creationId xmlns:p14="http://schemas.microsoft.com/office/powerpoint/2010/main" val="278032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11/28/25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11/28/25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11/28/25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11/28/25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11/28/25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16.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4.png"/><Relationship Id="rId5" Type="http://schemas.openxmlformats.org/officeDocument/2006/relationships/tags" Target="../tags/tag11.xml"/><Relationship Id="rId10" Type="http://schemas.openxmlformats.org/officeDocument/2006/relationships/image" Target="../media/image13.png"/><Relationship Id="rId4" Type="http://schemas.openxmlformats.org/officeDocument/2006/relationships/tags" Target="../tags/tag10.xml"/><Relationship Id="rId9" Type="http://schemas.openxmlformats.org/officeDocument/2006/relationships/image" Target="../media/image12.png"/><Relationship Id="rId1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7.xml"/><Relationship Id="rId7"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Advanced Counting Techniques </a:t>
            </a:r>
          </a:p>
        </p:txBody>
      </p:sp>
      <p:sp>
        <p:nvSpPr>
          <p:cNvPr id="3" name="Subtitle 2"/>
          <p:cNvSpPr>
            <a:spLocks noGrp="1"/>
          </p:cNvSpPr>
          <p:nvPr>
            <p:ph type="subTitle" idx="1"/>
          </p:nvPr>
        </p:nvSpPr>
        <p:spPr/>
        <p:txBody>
          <a:bodyPr/>
          <a:lstStyle/>
          <a:p>
            <a:r>
              <a:rPr lang="en-US" dirty="0"/>
              <a:t>Chapter 8</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2484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Tower of Hanoi (</a:t>
            </a:r>
            <a:r>
              <a:rPr lang="en-US" sz="4000" i="1" dirty="0"/>
              <a:t>continued</a:t>
            </a:r>
            <a:r>
              <a:rPr lang="en-US" sz="4000" dirty="0"/>
              <a:t>)</a:t>
            </a:r>
          </a:p>
        </p:txBody>
      </p:sp>
      <p:sp>
        <p:nvSpPr>
          <p:cNvPr id="3" name="Content Placeholder 2"/>
          <p:cNvSpPr>
            <a:spLocks noGrp="1"/>
          </p:cNvSpPr>
          <p:nvPr>
            <p:ph idx="1"/>
          </p:nvPr>
        </p:nvSpPr>
        <p:spPr/>
        <p:txBody>
          <a:bodyPr>
            <a:normAutofit/>
          </a:bodyPr>
          <a:lstStyle/>
          <a:p>
            <a:pPr>
              <a:buNone/>
            </a:pPr>
            <a:r>
              <a:rPr lang="en-US" b="1" dirty="0"/>
              <a:t>    </a:t>
            </a:r>
            <a:endParaRPr lang="en-US" dirty="0"/>
          </a:p>
        </p:txBody>
      </p:sp>
      <p:pic>
        <p:nvPicPr>
          <p:cNvPr id="4" name="Picture 3" descr="0702.jpg"/>
          <p:cNvPicPr>
            <a:picLocks noChangeAspect="1"/>
          </p:cNvPicPr>
          <p:nvPr/>
        </p:nvPicPr>
        <p:blipFill>
          <a:blip r:embed="rId2" cstate="print"/>
          <a:stretch>
            <a:fillRect/>
          </a:stretch>
        </p:blipFill>
        <p:spPr>
          <a:xfrm>
            <a:off x="2667000" y="2057400"/>
            <a:ext cx="3347466" cy="1677162"/>
          </a:xfrm>
          <a:prstGeom prst="rect">
            <a:avLst/>
          </a:prstGeom>
        </p:spPr>
      </p:pic>
      <p:sp>
        <p:nvSpPr>
          <p:cNvPr id="5" name="TextBox 4"/>
          <p:cNvSpPr txBox="1"/>
          <p:nvPr/>
        </p:nvSpPr>
        <p:spPr>
          <a:xfrm>
            <a:off x="1219200" y="3962400"/>
            <a:ext cx="6172200" cy="400110"/>
          </a:xfrm>
          <a:prstGeom prst="rect">
            <a:avLst/>
          </a:prstGeom>
          <a:noFill/>
        </p:spPr>
        <p:txBody>
          <a:bodyPr wrap="square" rtlCol="0">
            <a:spAutoFit/>
          </a:bodyPr>
          <a:lstStyle/>
          <a:p>
            <a:r>
              <a:rPr lang="en-US" sz="2000" b="1" dirty="0"/>
              <a:t>The Initial Position in the Tower of Hanoi Puzzle</a:t>
            </a:r>
          </a:p>
        </p:txBody>
      </p:sp>
      <p:sp>
        <p:nvSpPr>
          <p:cNvPr id="6" name="Slide Number Placeholder 3">
            <a:extLst>
              <a:ext uri="{FF2B5EF4-FFF2-40B4-BE49-F238E27FC236}">
                <a16:creationId xmlns:a16="http://schemas.microsoft.com/office/drawing/2014/main" id="{B67A9A38-30C1-9222-D07D-F4D78C635A4D}"/>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10</a:t>
            </a:fld>
            <a:endParaRPr lang="en-US" altLang="x-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Tower of Hanoi (</a:t>
            </a:r>
            <a:r>
              <a:rPr lang="en-US" sz="4000" i="1" dirty="0"/>
              <a:t>continued</a:t>
            </a:r>
            <a:r>
              <a:rPr lang="en-US" sz="4000" dirty="0"/>
              <a:t>)</a:t>
            </a:r>
          </a:p>
        </p:txBody>
      </p:sp>
      <p:sp>
        <p:nvSpPr>
          <p:cNvPr id="3" name="Content Placeholder 2"/>
          <p:cNvSpPr>
            <a:spLocks noGrp="1"/>
          </p:cNvSpPr>
          <p:nvPr>
            <p:ph idx="1"/>
          </p:nvPr>
        </p:nvSpPr>
        <p:spPr>
          <a:solidFill>
            <a:schemeClr val="bg1"/>
          </a:solidFill>
        </p:spPr>
        <p:txBody>
          <a:bodyPr>
            <a:normAutofit fontScale="62500" lnSpcReduction="20000"/>
          </a:bodyPr>
          <a:lstStyle/>
          <a:p>
            <a:pPr>
              <a:buNone/>
            </a:pPr>
            <a:r>
              <a:rPr lang="en-US" b="1" dirty="0"/>
              <a:t>    Solution</a:t>
            </a:r>
            <a:r>
              <a:rPr lang="en-US" dirty="0"/>
              <a:t>: Let </a:t>
            </a:r>
            <a:r>
              <a:rPr lang="en-US" b="1" dirty="0"/>
              <a:t>{</a:t>
            </a:r>
            <a:r>
              <a:rPr lang="en-US" b="1" i="1" u="sng" dirty="0" err="1"/>
              <a:t>H</a:t>
            </a:r>
            <a:r>
              <a:rPr lang="en-US" b="1" i="1" u="sng" baseline="-25000" dirty="0" err="1"/>
              <a:t>n</a:t>
            </a:r>
            <a:r>
              <a:rPr lang="en-US" b="1" dirty="0"/>
              <a:t>} </a:t>
            </a:r>
            <a:r>
              <a:rPr lang="en-US" dirty="0"/>
              <a:t>denote the number of moves needed to solve the Tower of Hanoi Puzzle with </a:t>
            </a:r>
            <a:r>
              <a:rPr lang="en-US" i="1" dirty="0"/>
              <a:t>n</a:t>
            </a:r>
            <a:r>
              <a:rPr lang="en-US" dirty="0"/>
              <a:t> disks. Set up a recurrence   relation for the sequence {</a:t>
            </a:r>
            <a:r>
              <a:rPr lang="en-US" i="1" dirty="0" err="1"/>
              <a:t>H</a:t>
            </a:r>
            <a:r>
              <a:rPr lang="en-US" i="1" baseline="-25000" dirty="0" err="1"/>
              <a:t>n</a:t>
            </a:r>
            <a:r>
              <a:rPr lang="en-US" dirty="0"/>
              <a:t>}. Begin with </a:t>
            </a:r>
            <a:r>
              <a:rPr lang="en-US" i="1" dirty="0"/>
              <a:t>n</a:t>
            </a:r>
            <a:r>
              <a:rPr lang="en-US" dirty="0"/>
              <a:t> disks on peg </a:t>
            </a:r>
            <a:r>
              <a:rPr lang="en-US" dirty="0">
                <a:latin typeface="Cambria Math" pitchFamily="18" charset="0"/>
                <a:ea typeface="Cambria Math" pitchFamily="18" charset="0"/>
              </a:rPr>
              <a:t>1</a:t>
            </a:r>
            <a:r>
              <a:rPr lang="en-US" dirty="0"/>
              <a:t>. We can transfer the top </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 disks, following the rules of the puzzle, to peg </a:t>
            </a:r>
            <a:r>
              <a:rPr lang="en-US" dirty="0">
                <a:latin typeface="Cambria Math" pitchFamily="18" charset="0"/>
                <a:ea typeface="Cambria Math" pitchFamily="18" charset="0"/>
              </a:rPr>
              <a:t>3</a:t>
            </a:r>
            <a:r>
              <a:rPr lang="en-US" dirty="0"/>
              <a:t> using </a:t>
            </a:r>
            <a:r>
              <a:rPr lang="en-US" b="1" u="sng" dirty="0"/>
              <a:t>H</a:t>
            </a:r>
            <a:r>
              <a:rPr lang="en-US" b="1" i="1" u="sng" baseline="-25000" dirty="0"/>
              <a:t>n</a:t>
            </a:r>
            <a:r>
              <a:rPr lang="en-US" b="1" u="sng" baseline="-25000" dirty="0">
                <a:latin typeface="Cambria Math"/>
                <a:ea typeface="Cambria Math"/>
              </a:rPr>
              <a:t>−</a:t>
            </a:r>
            <a:r>
              <a:rPr lang="en-US" b="1" u="sng" baseline="-25000" dirty="0">
                <a:latin typeface="Cambria Math" pitchFamily="18" charset="0"/>
                <a:ea typeface="Cambria Math" pitchFamily="18" charset="0"/>
              </a:rPr>
              <a:t>1</a:t>
            </a:r>
            <a:r>
              <a:rPr lang="en-US" b="1" u="sng" baseline="-25000" dirty="0"/>
              <a:t> </a:t>
            </a:r>
            <a:r>
              <a:rPr lang="en-US" dirty="0"/>
              <a:t>moves. </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p>
          <a:p>
            <a:pPr>
              <a:buNone/>
            </a:pPr>
            <a:endParaRPr lang="en-US" dirty="0"/>
          </a:p>
          <a:p>
            <a:pPr>
              <a:buNone/>
            </a:pPr>
            <a:r>
              <a:rPr lang="en-US" dirty="0"/>
              <a:t>      First, we use </a:t>
            </a:r>
            <a:r>
              <a:rPr lang="en-US" dirty="0">
                <a:latin typeface="Cambria Math" pitchFamily="18" charset="0"/>
                <a:ea typeface="Cambria Math" pitchFamily="18" charset="0"/>
              </a:rPr>
              <a:t>1</a:t>
            </a:r>
            <a:r>
              <a:rPr lang="en-US" dirty="0"/>
              <a:t> move to transfer the largest disk to the second peg. Then we  transfer the  </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 disks from peg</a:t>
            </a:r>
            <a:r>
              <a:rPr lang="en-US" dirty="0">
                <a:latin typeface="Cambria Math" pitchFamily="18" charset="0"/>
                <a:ea typeface="Cambria Math" pitchFamily="18" charset="0"/>
              </a:rPr>
              <a:t> 3 </a:t>
            </a:r>
            <a:r>
              <a:rPr lang="en-US" dirty="0"/>
              <a:t>to peg </a:t>
            </a:r>
            <a:r>
              <a:rPr lang="en-US" dirty="0">
                <a:latin typeface="Cambria Math" pitchFamily="18" charset="0"/>
                <a:ea typeface="Cambria Math" pitchFamily="18" charset="0"/>
              </a:rPr>
              <a:t>2</a:t>
            </a:r>
            <a:r>
              <a:rPr lang="en-US" dirty="0"/>
              <a:t> using H</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baseline="-25000" dirty="0"/>
              <a:t>  </a:t>
            </a:r>
            <a:r>
              <a:rPr lang="en-US" dirty="0"/>
              <a:t>additional moves. This can not be done in fewer steps. Hence, </a:t>
            </a:r>
          </a:p>
          <a:p>
            <a:pPr>
              <a:buNone/>
            </a:pPr>
            <a:r>
              <a:rPr lang="en-US" dirty="0"/>
              <a:t>                            </a:t>
            </a:r>
            <a:r>
              <a:rPr lang="en-US" dirty="0" err="1"/>
              <a:t>H</a:t>
            </a:r>
            <a:r>
              <a:rPr lang="en-US" i="1" baseline="-25000" dirty="0" err="1"/>
              <a:t>n</a:t>
            </a:r>
            <a:r>
              <a:rPr lang="en-US" baseline="-25000" dirty="0"/>
              <a:t> </a:t>
            </a:r>
            <a:r>
              <a:rPr lang="en-US" dirty="0"/>
              <a:t> = </a:t>
            </a:r>
            <a:r>
              <a:rPr lang="en-US" dirty="0">
                <a:latin typeface="Cambria Math" pitchFamily="18" charset="0"/>
                <a:ea typeface="Cambria Math" pitchFamily="18" charset="0"/>
              </a:rPr>
              <a:t>2</a:t>
            </a:r>
            <a:r>
              <a:rPr lang="en-US" dirty="0"/>
              <a:t>H</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baseline="-25000" dirty="0"/>
              <a:t> </a:t>
            </a:r>
            <a:r>
              <a:rPr lang="en-US" dirty="0"/>
              <a:t>  + </a:t>
            </a:r>
            <a:r>
              <a:rPr lang="en-US" dirty="0">
                <a:latin typeface="Cambria Math" pitchFamily="18" charset="0"/>
                <a:ea typeface="Cambria Math" pitchFamily="18" charset="0"/>
              </a:rPr>
              <a:t>1.</a:t>
            </a:r>
            <a:r>
              <a:rPr lang="en-US" dirty="0"/>
              <a:t>  </a:t>
            </a:r>
          </a:p>
          <a:p>
            <a:pPr>
              <a:buNone/>
            </a:pPr>
            <a:r>
              <a:rPr lang="en-US" dirty="0"/>
              <a:t>    The initial condition is H</a:t>
            </a:r>
            <a:r>
              <a:rPr lang="en-US" baseline="-25000" dirty="0">
                <a:latin typeface="Cambria Math" pitchFamily="18" charset="0"/>
                <a:ea typeface="Cambria Math" pitchFamily="18" charset="0"/>
              </a:rPr>
              <a:t>1</a:t>
            </a:r>
            <a:r>
              <a:rPr lang="en-US" dirty="0"/>
              <a:t>= </a:t>
            </a:r>
            <a:r>
              <a:rPr lang="en-US" dirty="0">
                <a:latin typeface="Cambria Math" pitchFamily="18" charset="0"/>
                <a:ea typeface="Cambria Math" pitchFamily="18" charset="0"/>
              </a:rPr>
              <a:t>1 since a single disk can be transferred from peg 1 to peg 2 in one move.</a:t>
            </a:r>
            <a:endParaRPr lang="en-US" dirty="0"/>
          </a:p>
          <a:p>
            <a:pPr>
              <a:buNone/>
            </a:pPr>
            <a:r>
              <a:rPr lang="en-US" dirty="0"/>
              <a:t>     </a:t>
            </a:r>
          </a:p>
          <a:p>
            <a:pPr>
              <a:buNone/>
            </a:pPr>
            <a:endParaRPr lang="en-US" dirty="0"/>
          </a:p>
        </p:txBody>
      </p:sp>
      <p:pic>
        <p:nvPicPr>
          <p:cNvPr id="4" name="Picture 3" descr="0703.jpg"/>
          <p:cNvPicPr>
            <a:picLocks noChangeAspect="1"/>
          </p:cNvPicPr>
          <p:nvPr/>
        </p:nvPicPr>
        <p:blipFill>
          <a:blip r:embed="rId3" cstate="print"/>
          <a:stretch>
            <a:fillRect/>
          </a:stretch>
        </p:blipFill>
        <p:spPr>
          <a:xfrm>
            <a:off x="3048000" y="2667000"/>
            <a:ext cx="3759708" cy="1677162"/>
          </a:xfrm>
          <a:prstGeom prst="rect">
            <a:avLst/>
          </a:prstGeom>
        </p:spPr>
      </p:pic>
      <p:sp>
        <p:nvSpPr>
          <p:cNvPr id="5" name="Slide Number Placeholder 3">
            <a:extLst>
              <a:ext uri="{FF2B5EF4-FFF2-40B4-BE49-F238E27FC236}">
                <a16:creationId xmlns:a16="http://schemas.microsoft.com/office/drawing/2014/main" id="{6ADBFA3B-C3EE-9A6A-E971-E2F60F1DA442}"/>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11</a:t>
            </a:fld>
            <a:endParaRPr lang="en-US" altLang="x-non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Tower of Hanoi (</a:t>
            </a:r>
            <a:r>
              <a:rPr lang="en-US" sz="4000" i="1" dirty="0"/>
              <a:t>continued</a:t>
            </a:r>
            <a:r>
              <a:rPr lang="en-US" sz="4000" dirty="0"/>
              <a:t>)</a:t>
            </a:r>
          </a:p>
        </p:txBody>
      </p:sp>
      <p:sp>
        <p:nvSpPr>
          <p:cNvPr id="3" name="Content Placeholder 2"/>
          <p:cNvSpPr>
            <a:spLocks noGrp="1"/>
          </p:cNvSpPr>
          <p:nvPr>
            <p:ph idx="1"/>
          </p:nvPr>
        </p:nvSpPr>
        <p:spPr/>
        <p:txBody>
          <a:bodyPr>
            <a:noAutofit/>
          </a:bodyPr>
          <a:lstStyle/>
          <a:p>
            <a:r>
              <a:rPr lang="en-US" sz="1400" dirty="0"/>
              <a:t>We can use an iterative approach to solve this recurrence relation by repeatedly expressing </a:t>
            </a:r>
            <a:r>
              <a:rPr lang="en-US" sz="1400" i="1" dirty="0" err="1"/>
              <a:t>H</a:t>
            </a:r>
            <a:r>
              <a:rPr lang="en-US" sz="1400" i="1" baseline="-25000" dirty="0" err="1"/>
              <a:t>n</a:t>
            </a:r>
            <a:r>
              <a:rPr lang="en-US" sz="1400" dirty="0"/>
              <a:t> in terms of the previous terms of the sequence.</a:t>
            </a:r>
          </a:p>
          <a:p>
            <a:pPr>
              <a:buNone/>
            </a:pPr>
            <a:r>
              <a:rPr lang="en-US" sz="1400" dirty="0"/>
              <a:t>           </a:t>
            </a:r>
            <a:r>
              <a:rPr lang="en-US" sz="1400" i="1" dirty="0" err="1"/>
              <a:t>H</a:t>
            </a:r>
            <a:r>
              <a:rPr lang="en-US" sz="1400" i="1" baseline="-25000" dirty="0" err="1"/>
              <a:t>n</a:t>
            </a:r>
            <a:r>
              <a:rPr lang="en-US" sz="1400" i="1" dirty="0"/>
              <a:t> = </a:t>
            </a:r>
            <a:r>
              <a:rPr lang="en-US" sz="1400" dirty="0">
                <a:latin typeface="Cambria Math" pitchFamily="18" charset="0"/>
                <a:ea typeface="Cambria Math" pitchFamily="18" charset="0"/>
              </a:rPr>
              <a:t>2</a:t>
            </a:r>
            <a:r>
              <a:rPr lang="en-US" sz="1400" i="1" dirty="0"/>
              <a:t>H</a:t>
            </a:r>
            <a:r>
              <a:rPr lang="en-US" sz="1400" i="1" baseline="-25000" dirty="0"/>
              <a:t>n</a:t>
            </a:r>
            <a:r>
              <a:rPr lang="en-US" sz="1400" baseline="-25000" dirty="0">
                <a:latin typeface="Cambria Math"/>
                <a:ea typeface="Cambria Math"/>
              </a:rPr>
              <a:t>−</a:t>
            </a:r>
            <a:r>
              <a:rPr lang="en-US" sz="1400" baseline="-250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1</a:t>
            </a:r>
          </a:p>
          <a:p>
            <a:pPr lvl="2">
              <a:buNone/>
            </a:pPr>
            <a:r>
              <a:rPr lang="en-US" sz="1400" i="1" dirty="0"/>
              <a:t>     =  </a:t>
            </a:r>
            <a:r>
              <a:rPr lang="en-US" sz="1400" dirty="0">
                <a:latin typeface="Cambria Math" pitchFamily="18" charset="0"/>
                <a:ea typeface="Cambria Math" pitchFamily="18" charset="0"/>
              </a:rPr>
              <a:t>2</a:t>
            </a:r>
            <a:r>
              <a:rPr lang="en-US" sz="1400" dirty="0"/>
              <a:t>(</a:t>
            </a:r>
            <a:r>
              <a:rPr lang="en-US" sz="1400" dirty="0">
                <a:latin typeface="Cambria Math" pitchFamily="18" charset="0"/>
                <a:ea typeface="Cambria Math" pitchFamily="18" charset="0"/>
              </a:rPr>
              <a:t>2</a:t>
            </a:r>
            <a:r>
              <a:rPr lang="en-US" sz="1400" i="1" dirty="0"/>
              <a:t>H</a:t>
            </a:r>
            <a:r>
              <a:rPr lang="en-US" sz="1400" i="1" baseline="-25000" dirty="0"/>
              <a:t>n</a:t>
            </a:r>
            <a:r>
              <a:rPr lang="en-US" sz="1400" baseline="-25000" dirty="0">
                <a:latin typeface="Cambria Math"/>
                <a:ea typeface="Cambria Math"/>
              </a:rPr>
              <a:t>−</a:t>
            </a:r>
            <a:r>
              <a:rPr lang="en-US" sz="1400" baseline="-250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2</a:t>
            </a:r>
            <a:r>
              <a:rPr lang="en-US" sz="1400" baseline="30000" dirty="0">
                <a:latin typeface="Cambria Math" pitchFamily="18" charset="0"/>
                <a:ea typeface="Cambria Math" pitchFamily="18" charset="0"/>
              </a:rPr>
              <a:t>2</a:t>
            </a:r>
            <a:r>
              <a:rPr lang="en-US" sz="1400" i="1" dirty="0"/>
              <a:t> H</a:t>
            </a:r>
            <a:r>
              <a:rPr lang="en-US" sz="1400" i="1" baseline="-25000" dirty="0"/>
              <a:t>n</a:t>
            </a:r>
            <a:r>
              <a:rPr lang="en-US" sz="1400" baseline="-25000" dirty="0">
                <a:latin typeface="Cambria Math"/>
                <a:ea typeface="Cambria Math"/>
              </a:rPr>
              <a:t>−</a:t>
            </a:r>
            <a:r>
              <a:rPr lang="en-US" sz="1400" baseline="-25000" dirty="0">
                <a:latin typeface="Cambria Math" pitchFamily="18" charset="0"/>
                <a:ea typeface="Cambria Math" pitchFamily="18" charset="0"/>
              </a:rPr>
              <a:t>2</a:t>
            </a:r>
            <a:r>
              <a:rPr lang="en-US" sz="1400" i="1" dirty="0"/>
              <a:t> +</a:t>
            </a:r>
            <a:r>
              <a:rPr lang="en-US" sz="14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a:t>
            </a:r>
          </a:p>
          <a:p>
            <a:pPr lvl="2">
              <a:buNone/>
            </a:pPr>
            <a:r>
              <a:rPr lang="en-US" sz="1400" i="1" dirty="0"/>
              <a:t>     =  </a:t>
            </a:r>
            <a:r>
              <a:rPr lang="en-US" sz="1400" dirty="0">
                <a:latin typeface="Cambria Math" pitchFamily="18" charset="0"/>
                <a:ea typeface="Cambria Math" pitchFamily="18" charset="0"/>
              </a:rPr>
              <a:t>2</a:t>
            </a:r>
            <a:r>
              <a:rPr lang="en-US" sz="1400" baseline="30000" dirty="0">
                <a:latin typeface="Cambria Math" pitchFamily="18" charset="0"/>
                <a:ea typeface="Cambria Math" pitchFamily="18" charset="0"/>
              </a:rPr>
              <a:t>2</a:t>
            </a:r>
            <a:r>
              <a:rPr lang="en-US" sz="1400" dirty="0"/>
              <a:t>(</a:t>
            </a:r>
            <a:r>
              <a:rPr lang="en-US" sz="1400" dirty="0">
                <a:latin typeface="Cambria Math" pitchFamily="18" charset="0"/>
                <a:ea typeface="Cambria Math" pitchFamily="18" charset="0"/>
              </a:rPr>
              <a:t>2</a:t>
            </a:r>
            <a:r>
              <a:rPr lang="en-US" sz="1400" i="1" dirty="0"/>
              <a:t>H</a:t>
            </a:r>
            <a:r>
              <a:rPr lang="en-US" sz="1400" i="1" baseline="-25000" dirty="0"/>
              <a:t>n</a:t>
            </a:r>
            <a:r>
              <a:rPr lang="en-US" sz="1400" baseline="-25000" dirty="0">
                <a:latin typeface="Cambria Math"/>
                <a:ea typeface="Cambria Math"/>
              </a:rPr>
              <a:t>−</a:t>
            </a:r>
            <a:r>
              <a:rPr lang="en-US" sz="1400" baseline="-25000" dirty="0">
                <a:latin typeface="Cambria Math" pitchFamily="18" charset="0"/>
                <a:ea typeface="Cambria Math" pitchFamily="18" charset="0"/>
              </a:rPr>
              <a:t>3</a:t>
            </a:r>
            <a:r>
              <a:rPr lang="en-US" sz="1400" i="1" dirty="0"/>
              <a:t> + </a:t>
            </a:r>
            <a:r>
              <a:rPr lang="en-US" sz="1400" dirty="0">
                <a:latin typeface="Cambria Math" pitchFamily="18" charset="0"/>
                <a:ea typeface="Cambria Math" pitchFamily="18" charset="0"/>
              </a:rPr>
              <a:t>1</a:t>
            </a:r>
            <a:r>
              <a:rPr lang="en-US" sz="1400" dirty="0"/>
              <a:t>)</a:t>
            </a:r>
            <a:r>
              <a:rPr lang="en-US" sz="1400" i="1" dirty="0"/>
              <a:t> + </a:t>
            </a:r>
            <a:r>
              <a:rPr lang="en-US" sz="14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2</a:t>
            </a:r>
            <a:r>
              <a:rPr lang="en-US" sz="1400" baseline="30000" dirty="0">
                <a:latin typeface="Cambria Math" pitchFamily="18" charset="0"/>
                <a:ea typeface="Cambria Math" pitchFamily="18" charset="0"/>
              </a:rPr>
              <a:t>3</a:t>
            </a:r>
            <a:r>
              <a:rPr lang="en-US" sz="1400" i="1" dirty="0"/>
              <a:t> H</a:t>
            </a:r>
            <a:r>
              <a:rPr lang="en-US" sz="1400" i="1" baseline="-25000" dirty="0"/>
              <a:t>n</a:t>
            </a:r>
            <a:r>
              <a:rPr lang="en-US" sz="1400" baseline="-25000" dirty="0">
                <a:latin typeface="Cambria Math"/>
                <a:ea typeface="Cambria Math"/>
              </a:rPr>
              <a:t>−</a:t>
            </a:r>
            <a:r>
              <a:rPr lang="en-US" sz="1400" baseline="-25000" dirty="0">
                <a:latin typeface="Cambria Math" pitchFamily="18" charset="0"/>
                <a:ea typeface="Cambria Math" pitchFamily="18" charset="0"/>
              </a:rPr>
              <a:t>3</a:t>
            </a:r>
            <a:r>
              <a:rPr lang="en-US" sz="1400" i="1" dirty="0"/>
              <a:t> +</a:t>
            </a:r>
            <a:r>
              <a:rPr lang="en-US" sz="1400" dirty="0">
                <a:latin typeface="Cambria Math" pitchFamily="18" charset="0"/>
                <a:ea typeface="Cambria Math" pitchFamily="18" charset="0"/>
              </a:rPr>
              <a:t>2</a:t>
            </a:r>
            <a:r>
              <a:rPr lang="en-US" sz="1400" baseline="300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a:t>
            </a:r>
          </a:p>
          <a:p>
            <a:pPr lvl="2">
              <a:buNone/>
            </a:pPr>
            <a:r>
              <a:rPr lang="en-US" sz="1400" i="1" dirty="0"/>
              <a:t>     </a:t>
            </a:r>
            <a:r>
              <a:rPr lang="en-US" sz="1400" dirty="0">
                <a:latin typeface="Cambria Math"/>
                <a:ea typeface="Cambria Math"/>
              </a:rPr>
              <a:t>⋮</a:t>
            </a:r>
            <a:endParaRPr lang="en-US" sz="1400" i="1" dirty="0"/>
          </a:p>
          <a:p>
            <a:pPr lvl="2">
              <a:buNone/>
            </a:pPr>
            <a:r>
              <a:rPr lang="en-US" sz="1400" i="1" dirty="0"/>
              <a:t>     = </a:t>
            </a:r>
            <a:r>
              <a:rPr lang="en-US" sz="1400" dirty="0">
                <a:latin typeface="Cambria Math" pitchFamily="18" charset="0"/>
                <a:ea typeface="Cambria Math" pitchFamily="18" charset="0"/>
              </a:rPr>
              <a:t>2</a:t>
            </a:r>
            <a:r>
              <a:rPr lang="en-US" sz="1400" i="1" baseline="30000" dirty="0"/>
              <a:t>n-</a:t>
            </a:r>
            <a:r>
              <a:rPr lang="en-US" sz="1400" baseline="30000" dirty="0"/>
              <a:t>1</a:t>
            </a:r>
            <a:r>
              <a:rPr lang="en-US" sz="1400" i="1" dirty="0"/>
              <a:t>H</a:t>
            </a:r>
            <a:r>
              <a:rPr lang="en-US" sz="1400" baseline="-250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2</a:t>
            </a:r>
            <a:r>
              <a:rPr lang="en-US" sz="1400" i="1" baseline="30000" dirty="0"/>
              <a:t>n</a:t>
            </a:r>
            <a:r>
              <a:rPr lang="en-US" sz="1400" i="1" baseline="30000" dirty="0">
                <a:latin typeface="Cambria Math"/>
                <a:ea typeface="Cambria Math"/>
              </a:rPr>
              <a:t>−</a:t>
            </a:r>
            <a:r>
              <a:rPr lang="en-US" sz="1400" baseline="300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2</a:t>
            </a:r>
            <a:r>
              <a:rPr lang="en-US" sz="1400" i="1" baseline="30000" dirty="0"/>
              <a:t>n</a:t>
            </a:r>
            <a:r>
              <a:rPr lang="en-US" sz="1400" i="1" baseline="30000" dirty="0">
                <a:latin typeface="Cambria Math"/>
                <a:ea typeface="Cambria Math"/>
              </a:rPr>
              <a:t>−</a:t>
            </a:r>
            <a:r>
              <a:rPr lang="en-US" sz="1400" baseline="30000" dirty="0">
                <a:latin typeface="Cambria Math" pitchFamily="18" charset="0"/>
                <a:ea typeface="Cambria Math" pitchFamily="18" charset="0"/>
              </a:rPr>
              <a:t>3</a:t>
            </a:r>
            <a:r>
              <a:rPr lang="en-US" sz="1400" i="1" dirty="0"/>
              <a:t> + …. + </a:t>
            </a:r>
            <a:r>
              <a:rPr lang="en-US" sz="14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a:t>
            </a:r>
          </a:p>
          <a:p>
            <a:pPr lvl="2">
              <a:buNone/>
            </a:pPr>
            <a:r>
              <a:rPr lang="en-US" sz="1400" i="1" dirty="0"/>
              <a:t>     = </a:t>
            </a:r>
            <a:r>
              <a:rPr lang="en-US" sz="1400" dirty="0">
                <a:latin typeface="Cambria Math" pitchFamily="18" charset="0"/>
                <a:ea typeface="Cambria Math" pitchFamily="18" charset="0"/>
              </a:rPr>
              <a:t>2</a:t>
            </a:r>
            <a:r>
              <a:rPr lang="en-US" sz="1400" i="1" baseline="30000" dirty="0"/>
              <a:t>n</a:t>
            </a:r>
            <a:r>
              <a:rPr lang="en-US" sz="1400" i="1" baseline="30000" dirty="0">
                <a:latin typeface="Cambria Math"/>
                <a:ea typeface="Cambria Math"/>
              </a:rPr>
              <a:t>−</a:t>
            </a:r>
            <a:r>
              <a:rPr lang="en-US" sz="1400" baseline="30000" dirty="0">
                <a:latin typeface="Cambria Math" pitchFamily="18" charset="0"/>
                <a:ea typeface="Cambria Math" pitchFamily="18" charset="0"/>
              </a:rPr>
              <a:t>1</a:t>
            </a:r>
            <a:r>
              <a:rPr lang="en-US" sz="1400" i="1" dirty="0"/>
              <a:t> + </a:t>
            </a:r>
            <a:r>
              <a:rPr lang="en-US" sz="1400" dirty="0">
                <a:latin typeface="Cambria Math" pitchFamily="18" charset="0"/>
                <a:ea typeface="Cambria Math" pitchFamily="18" charset="0"/>
              </a:rPr>
              <a:t>2</a:t>
            </a:r>
            <a:r>
              <a:rPr lang="en-US" sz="1400" i="1" baseline="30000" dirty="0"/>
              <a:t>n</a:t>
            </a:r>
            <a:r>
              <a:rPr lang="en-US" sz="1400" i="1" baseline="30000" dirty="0">
                <a:latin typeface="Cambria Math"/>
                <a:ea typeface="Cambria Math"/>
              </a:rPr>
              <a:t>−</a:t>
            </a:r>
            <a:r>
              <a:rPr lang="en-US" sz="1400" baseline="300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2</a:t>
            </a:r>
            <a:r>
              <a:rPr lang="en-US" sz="1400" i="1" baseline="30000" dirty="0"/>
              <a:t>n</a:t>
            </a:r>
            <a:r>
              <a:rPr lang="en-US" sz="1400" i="1" baseline="30000" dirty="0">
                <a:latin typeface="Cambria Math"/>
                <a:ea typeface="Cambria Math"/>
              </a:rPr>
              <a:t>−</a:t>
            </a:r>
            <a:r>
              <a:rPr lang="en-US" sz="1400" baseline="30000" dirty="0">
                <a:latin typeface="Cambria Math" pitchFamily="18" charset="0"/>
                <a:ea typeface="Cambria Math" pitchFamily="18" charset="0"/>
              </a:rPr>
              <a:t>3</a:t>
            </a:r>
            <a:r>
              <a:rPr lang="en-US" sz="1400" i="1" dirty="0"/>
              <a:t> + …. + </a:t>
            </a:r>
            <a:r>
              <a:rPr lang="en-US" sz="1400" dirty="0">
                <a:latin typeface="Cambria Math" pitchFamily="18" charset="0"/>
                <a:ea typeface="Cambria Math" pitchFamily="18" charset="0"/>
              </a:rPr>
              <a:t>2</a:t>
            </a:r>
            <a:r>
              <a:rPr lang="en-US" sz="1400" i="1" dirty="0"/>
              <a:t> + </a:t>
            </a:r>
            <a:r>
              <a:rPr lang="en-US" sz="1400" dirty="0">
                <a:latin typeface="Cambria Math" pitchFamily="18" charset="0"/>
                <a:ea typeface="Cambria Math" pitchFamily="18" charset="0"/>
              </a:rPr>
              <a:t>1       </a:t>
            </a:r>
            <a:r>
              <a:rPr lang="en-US" sz="1400" i="1" dirty="0">
                <a:solidFill>
                  <a:srgbClr val="FF0000"/>
                </a:solidFill>
                <a:latin typeface="Cambria Math" pitchFamily="18" charset="0"/>
                <a:ea typeface="Cambria Math" pitchFamily="18" charset="0"/>
              </a:rPr>
              <a:t>because</a:t>
            </a:r>
            <a:r>
              <a:rPr lang="en-US" sz="1400" dirty="0">
                <a:solidFill>
                  <a:srgbClr val="FF0000"/>
                </a:solidFill>
                <a:latin typeface="Cambria Math" pitchFamily="18" charset="0"/>
                <a:ea typeface="Cambria Math" pitchFamily="18" charset="0"/>
              </a:rPr>
              <a:t> </a:t>
            </a:r>
            <a:r>
              <a:rPr lang="en-US" sz="1400" i="1" dirty="0">
                <a:solidFill>
                  <a:srgbClr val="FF0000"/>
                </a:solidFill>
              </a:rPr>
              <a:t>H</a:t>
            </a:r>
            <a:r>
              <a:rPr lang="en-US" sz="1400" baseline="-25000" dirty="0">
                <a:solidFill>
                  <a:srgbClr val="FF0000"/>
                </a:solidFill>
                <a:latin typeface="Cambria Math" pitchFamily="18" charset="0"/>
                <a:ea typeface="Cambria Math" pitchFamily="18" charset="0"/>
              </a:rPr>
              <a:t>1</a:t>
            </a:r>
            <a:r>
              <a:rPr lang="en-US" sz="1400" dirty="0">
                <a:solidFill>
                  <a:srgbClr val="FF0000"/>
                </a:solidFill>
              </a:rPr>
              <a:t>= </a:t>
            </a:r>
            <a:r>
              <a:rPr lang="en-US" sz="1400" dirty="0">
                <a:solidFill>
                  <a:srgbClr val="FF0000"/>
                </a:solidFill>
                <a:latin typeface="Cambria Math" pitchFamily="18" charset="0"/>
                <a:ea typeface="Cambria Math" pitchFamily="18" charset="0"/>
              </a:rPr>
              <a:t>1</a:t>
            </a:r>
            <a:r>
              <a:rPr lang="en-US" sz="1400" i="1" dirty="0">
                <a:solidFill>
                  <a:srgbClr val="FF0000"/>
                </a:solidFill>
                <a:latin typeface="Cambria Math" pitchFamily="18" charset="0"/>
                <a:ea typeface="Cambria Math" pitchFamily="18" charset="0"/>
              </a:rPr>
              <a:t> </a:t>
            </a:r>
            <a:endParaRPr lang="en-US" sz="1400" dirty="0">
              <a:solidFill>
                <a:srgbClr val="FF0000"/>
              </a:solidFill>
              <a:latin typeface="Cambria Math" pitchFamily="18" charset="0"/>
              <a:ea typeface="Cambria Math" pitchFamily="18" charset="0"/>
            </a:endParaRPr>
          </a:p>
          <a:p>
            <a:pPr lvl="2">
              <a:buNone/>
            </a:pPr>
            <a:r>
              <a:rPr lang="en-US" sz="1400" i="1" dirty="0"/>
              <a:t>     = </a:t>
            </a:r>
            <a:r>
              <a:rPr lang="en-US" sz="1400" dirty="0">
                <a:latin typeface="Cambria Math" pitchFamily="18" charset="0"/>
                <a:ea typeface="Cambria Math" pitchFamily="18" charset="0"/>
              </a:rPr>
              <a:t>2</a:t>
            </a:r>
            <a:r>
              <a:rPr lang="en-US" sz="1400" i="1" baseline="30000" dirty="0"/>
              <a:t>n</a:t>
            </a:r>
            <a:r>
              <a:rPr lang="en-US" sz="1400" i="1" dirty="0"/>
              <a:t> </a:t>
            </a:r>
            <a:r>
              <a:rPr lang="en-US" sz="1400" i="1" dirty="0">
                <a:latin typeface="Cambria Math"/>
                <a:ea typeface="Cambria Math"/>
              </a:rPr>
              <a:t>− </a:t>
            </a:r>
            <a:r>
              <a:rPr lang="en-US" sz="1400" dirty="0">
                <a:latin typeface="Cambria Math" pitchFamily="18" charset="0"/>
                <a:ea typeface="Cambria Math" pitchFamily="18" charset="0"/>
              </a:rPr>
              <a:t>1       </a:t>
            </a:r>
            <a:r>
              <a:rPr lang="en-US" sz="1400" i="1" dirty="0">
                <a:solidFill>
                  <a:srgbClr val="FF0000"/>
                </a:solidFill>
                <a:latin typeface="Cambria Math" pitchFamily="18" charset="0"/>
                <a:ea typeface="Cambria Math" pitchFamily="18" charset="0"/>
              </a:rPr>
              <a:t>using the formula for the sum of the terms of a  geometric series</a:t>
            </a:r>
            <a:endParaRPr lang="en-US" sz="1400" dirty="0">
              <a:latin typeface="Cambria Math" pitchFamily="18" charset="0"/>
              <a:ea typeface="Cambria Math" pitchFamily="18" charset="0"/>
            </a:endParaRPr>
          </a:p>
          <a:p>
            <a:pPr lvl="1"/>
            <a:r>
              <a:rPr lang="en-US" sz="1400" dirty="0"/>
              <a:t>There was a myth created with the puzzle. Monks  in a tower in Hanoi are transferring 64 gold disks from one peg to another following the rules of the puzzle.  They move one disk each day. When the puzzle is finished, the world will end. </a:t>
            </a:r>
          </a:p>
          <a:p>
            <a:pPr lvl="1"/>
            <a:r>
              <a:rPr lang="en-US" sz="1400" dirty="0"/>
              <a:t>Using this formula for the </a:t>
            </a:r>
            <a:r>
              <a:rPr lang="en-US" sz="1400" dirty="0">
                <a:latin typeface="Cambria Math" pitchFamily="18" charset="0"/>
                <a:ea typeface="Cambria Math" pitchFamily="18" charset="0"/>
              </a:rPr>
              <a:t>64</a:t>
            </a:r>
            <a:r>
              <a:rPr lang="en-US" sz="1400" dirty="0"/>
              <a:t> gold disks of the myth, </a:t>
            </a:r>
          </a:p>
          <a:p>
            <a:pPr lvl="1">
              <a:buNone/>
            </a:pPr>
            <a:r>
              <a:rPr lang="en-US" sz="1400" dirty="0"/>
              <a:t>                 </a:t>
            </a:r>
            <a:r>
              <a:rPr lang="en-US" sz="1400" dirty="0">
                <a:latin typeface="Cambria Math" pitchFamily="18" charset="0"/>
                <a:ea typeface="Cambria Math" pitchFamily="18" charset="0"/>
              </a:rPr>
              <a:t>2</a:t>
            </a:r>
            <a:r>
              <a:rPr lang="en-US" sz="1400" baseline="30000" dirty="0">
                <a:latin typeface="Cambria Math" pitchFamily="18" charset="0"/>
                <a:ea typeface="Cambria Math" pitchFamily="18" charset="0"/>
              </a:rPr>
              <a:t>64</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1</a:t>
            </a:r>
            <a:r>
              <a:rPr lang="en-US" sz="1400" dirty="0"/>
              <a:t> = </a:t>
            </a:r>
            <a:r>
              <a:rPr lang="en-US" sz="1400" dirty="0">
                <a:latin typeface="Cambria Math" pitchFamily="18" charset="0"/>
                <a:ea typeface="Cambria Math" pitchFamily="18" charset="0"/>
              </a:rPr>
              <a:t>18,446, 744,073, 709,551,615 </a:t>
            </a:r>
          </a:p>
          <a:p>
            <a:pPr lvl="1">
              <a:buNone/>
            </a:pPr>
            <a:r>
              <a:rPr lang="en-US" sz="1400" dirty="0">
                <a:latin typeface="Cambria Math" pitchFamily="18" charset="0"/>
                <a:ea typeface="Cambria Math" pitchFamily="18" charset="0"/>
              </a:rPr>
              <a:t>      </a:t>
            </a:r>
            <a:r>
              <a:rPr lang="en-US" sz="1400" dirty="0"/>
              <a:t>days are needed to solve the puzzle, which is more than </a:t>
            </a:r>
            <a:r>
              <a:rPr lang="en-US" sz="1400" dirty="0">
                <a:latin typeface="Cambria" pitchFamily="18" charset="0"/>
              </a:rPr>
              <a:t>500</a:t>
            </a:r>
            <a:r>
              <a:rPr lang="en-US" sz="1400" dirty="0"/>
              <a:t> billion years.</a:t>
            </a:r>
          </a:p>
          <a:p>
            <a:pPr lvl="1"/>
            <a:r>
              <a:rPr lang="en-US" sz="1400" dirty="0" err="1"/>
              <a:t>Reve’s</a:t>
            </a:r>
            <a:r>
              <a:rPr lang="en-US" sz="1400" dirty="0"/>
              <a:t> puzzle (proposed in </a:t>
            </a:r>
            <a:r>
              <a:rPr lang="en-US" sz="1400" dirty="0">
                <a:latin typeface="Cambria Math" pitchFamily="18" charset="0"/>
                <a:ea typeface="Cambria Math" pitchFamily="18" charset="0"/>
              </a:rPr>
              <a:t>1907</a:t>
            </a:r>
            <a:r>
              <a:rPr lang="en-US" sz="1400" dirty="0"/>
              <a:t> by Henry </a:t>
            </a:r>
            <a:r>
              <a:rPr lang="en-US" sz="1400" dirty="0" err="1"/>
              <a:t>Dudeney</a:t>
            </a:r>
            <a:r>
              <a:rPr lang="en-US" sz="1400" dirty="0"/>
              <a:t>) is similar but has </a:t>
            </a:r>
            <a:r>
              <a:rPr lang="en-US" sz="1400" dirty="0">
                <a:latin typeface="Cambria Math" pitchFamily="18" charset="0"/>
                <a:ea typeface="Cambria Math" pitchFamily="18" charset="0"/>
              </a:rPr>
              <a:t>4 </a:t>
            </a:r>
            <a:r>
              <a:rPr lang="en-US" sz="1400" dirty="0"/>
              <a:t>pegs. There is a well-known </a:t>
            </a:r>
            <a:r>
              <a:rPr lang="en-US" sz="1400" b="1" dirty="0"/>
              <a:t>unsettled </a:t>
            </a:r>
            <a:r>
              <a:rPr lang="en-US" sz="1400" b="1" dirty="0">
                <a:solidFill>
                  <a:srgbClr val="C00000"/>
                </a:solidFill>
              </a:rPr>
              <a:t>conjecture</a:t>
            </a:r>
            <a:r>
              <a:rPr lang="en-US" sz="1400" dirty="0"/>
              <a:t> for the </a:t>
            </a:r>
            <a:r>
              <a:rPr lang="en-US" sz="1400" dirty="0" err="1"/>
              <a:t>the</a:t>
            </a:r>
            <a:r>
              <a:rPr lang="en-US" sz="1400" dirty="0"/>
              <a:t> minimum number of moves needed to solve this puzzle.  (</a:t>
            </a:r>
            <a:r>
              <a:rPr lang="en-US" sz="1400" i="1" dirty="0"/>
              <a:t>see Exercises </a:t>
            </a:r>
            <a:r>
              <a:rPr lang="en-US" sz="1400" dirty="0">
                <a:latin typeface="Cambria Math" pitchFamily="18" charset="0"/>
                <a:ea typeface="Cambria Math" pitchFamily="18" charset="0"/>
              </a:rPr>
              <a:t>38-45</a:t>
            </a:r>
            <a:r>
              <a:rPr lang="en-US" sz="1400" dirty="0"/>
              <a:t>)</a:t>
            </a:r>
          </a:p>
          <a:p>
            <a:pPr>
              <a:buNone/>
            </a:pPr>
            <a:endParaRPr lang="en-US" sz="1400" dirty="0">
              <a:latin typeface="Cambria Math" pitchFamily="18" charset="0"/>
              <a:ea typeface="Cambria Math" pitchFamily="18" charset="0"/>
            </a:endParaRPr>
          </a:p>
        </p:txBody>
      </p:sp>
      <p:sp>
        <p:nvSpPr>
          <p:cNvPr id="4" name="Slide Number Placeholder 3">
            <a:extLst>
              <a:ext uri="{FF2B5EF4-FFF2-40B4-BE49-F238E27FC236}">
                <a16:creationId xmlns:a16="http://schemas.microsoft.com/office/drawing/2014/main" id="{9BBB95D8-6109-455D-572C-E09BDE5EC7C9}"/>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12</a:t>
            </a:fld>
            <a:endParaRPr lang="en-US" altLang="x-none" dirty="0"/>
          </a:p>
        </p:txBody>
      </p:sp>
      <p:sp>
        <p:nvSpPr>
          <p:cNvPr id="6" name="TextBox 5">
            <a:extLst>
              <a:ext uri="{FF2B5EF4-FFF2-40B4-BE49-F238E27FC236}">
                <a16:creationId xmlns:a16="http://schemas.microsoft.com/office/drawing/2014/main" id="{55E13AC6-2A8B-793B-CFF9-538C3CCD4B08}"/>
              </a:ext>
            </a:extLst>
          </p:cNvPr>
          <p:cNvSpPr txBox="1"/>
          <p:nvPr/>
        </p:nvSpPr>
        <p:spPr>
          <a:xfrm>
            <a:off x="5957632" y="3244334"/>
            <a:ext cx="2900516" cy="646331"/>
          </a:xfrm>
          <a:prstGeom prst="rect">
            <a:avLst/>
          </a:prstGeom>
          <a:noFill/>
        </p:spPr>
        <p:txBody>
          <a:bodyPr wrap="square">
            <a:spAutoFit/>
          </a:bodyPr>
          <a:lstStyle/>
          <a:p>
            <a:r>
              <a:rPr lang="en-US" sz="1800" dirty="0">
                <a:solidFill>
                  <a:srgbClr val="C00000"/>
                </a:solidFill>
                <a:latin typeface="Cambria Math" pitchFamily="18" charset="0"/>
                <a:ea typeface="Cambria Math" pitchFamily="18" charset="0"/>
              </a:rPr>
              <a:t>Geometric series</a:t>
            </a:r>
            <a:r>
              <a:rPr lang="zh-CN" altLang="en-US" sz="1800" dirty="0">
                <a:solidFill>
                  <a:srgbClr val="C00000"/>
                </a:solidFill>
                <a:latin typeface="Cambria Math" pitchFamily="18" charset="0"/>
                <a:ea typeface="Cambria Math" pitchFamily="18" charset="0"/>
              </a:rPr>
              <a:t> 等比数列</a:t>
            </a:r>
            <a:endParaRPr lang="en-US" altLang="zh-CN" sz="1800" dirty="0">
              <a:solidFill>
                <a:srgbClr val="C00000"/>
              </a:solidFill>
              <a:latin typeface="Cambria Math" pitchFamily="18" charset="0"/>
              <a:ea typeface="Cambria Math" pitchFamily="18" charset="0"/>
            </a:endParaRPr>
          </a:p>
          <a:p>
            <a:r>
              <a:rPr lang="en-US" sz="1800" dirty="0">
                <a:solidFill>
                  <a:srgbClr val="C00000"/>
                </a:solidFill>
              </a:rPr>
              <a:t>Conjecture</a:t>
            </a:r>
            <a:r>
              <a:rPr lang="zh-CN" altLang="en-US" sz="1800" dirty="0">
                <a:solidFill>
                  <a:srgbClr val="C00000"/>
                </a:solidFill>
              </a:rPr>
              <a:t> </a:t>
            </a:r>
            <a:r>
              <a:rPr lang="zh-CN" altLang="en-US" dirty="0">
                <a:solidFill>
                  <a:srgbClr val="C00000"/>
                </a:solidFill>
              </a:rPr>
              <a:t>推测</a:t>
            </a:r>
            <a:endParaRPr lang="en-CN"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Counting Bit Strings</a:t>
            </a:r>
          </a:p>
        </p:txBody>
      </p:sp>
      <p:sp>
        <p:nvSpPr>
          <p:cNvPr id="3" name="Content Placeholder 2"/>
          <p:cNvSpPr>
            <a:spLocks noGrp="1"/>
          </p:cNvSpPr>
          <p:nvPr>
            <p:ph idx="1"/>
          </p:nvPr>
        </p:nvSpPr>
        <p:spPr/>
        <p:txBody>
          <a:bodyPr>
            <a:normAutofit/>
          </a:bodyPr>
          <a:lstStyle/>
          <a:p>
            <a:pPr>
              <a:buNone/>
            </a:pPr>
            <a:r>
              <a:rPr lang="en-US" sz="1400" b="1" dirty="0"/>
              <a:t>      Example </a:t>
            </a:r>
            <a:r>
              <a:rPr lang="en-US" sz="1400" b="1" dirty="0">
                <a:latin typeface="Cambria Math" pitchFamily="18" charset="0"/>
                <a:ea typeface="Cambria Math" pitchFamily="18" charset="0"/>
              </a:rPr>
              <a:t>3</a:t>
            </a:r>
            <a:r>
              <a:rPr lang="en-US" sz="1400" dirty="0"/>
              <a:t>: Find a recurrence relation and give initial conditions for the number of bit strings of length </a:t>
            </a:r>
            <a:r>
              <a:rPr lang="en-US" sz="1400" i="1" dirty="0"/>
              <a:t>n</a:t>
            </a:r>
            <a:r>
              <a:rPr lang="en-US" sz="1400" dirty="0"/>
              <a:t> without two </a:t>
            </a:r>
            <a:r>
              <a:rPr lang="en-US" sz="1400" dirty="0">
                <a:solidFill>
                  <a:srgbClr val="C00000"/>
                </a:solidFill>
              </a:rPr>
              <a:t>consecutive</a:t>
            </a:r>
            <a:r>
              <a:rPr lang="en-US" sz="1400" dirty="0"/>
              <a:t> </a:t>
            </a:r>
            <a:r>
              <a:rPr lang="en-US" sz="1400" dirty="0">
                <a:latin typeface="Cambria Math" pitchFamily="18" charset="0"/>
                <a:ea typeface="Cambria Math" pitchFamily="18" charset="0"/>
              </a:rPr>
              <a:t>0</a:t>
            </a:r>
            <a:r>
              <a:rPr lang="en-US" sz="1400" dirty="0"/>
              <a:t>s. How many such bit strings are there of length five?</a:t>
            </a:r>
          </a:p>
          <a:p>
            <a:pPr>
              <a:buNone/>
            </a:pPr>
            <a:r>
              <a:rPr lang="en-US" sz="1400" b="1" dirty="0"/>
              <a:t>      Solution</a:t>
            </a:r>
            <a:r>
              <a:rPr lang="en-US" sz="1400" dirty="0"/>
              <a:t>: Let </a:t>
            </a:r>
            <a:r>
              <a:rPr lang="en-US" sz="1400" i="1" dirty="0"/>
              <a:t>a</a:t>
            </a:r>
            <a:r>
              <a:rPr lang="en-US" sz="1400" i="1" baseline="-25000" dirty="0"/>
              <a:t>n </a:t>
            </a:r>
            <a:r>
              <a:rPr lang="en-US" sz="1400" dirty="0"/>
              <a:t> denote the number of bit strings of length  </a:t>
            </a:r>
            <a:r>
              <a:rPr lang="en-US" sz="1400" i="1" dirty="0"/>
              <a:t>n</a:t>
            </a:r>
            <a:r>
              <a:rPr lang="en-US" sz="1400" dirty="0"/>
              <a:t> without two consecutive </a:t>
            </a:r>
            <a:r>
              <a:rPr lang="en-US" sz="1400" dirty="0">
                <a:latin typeface="Cambria Math" pitchFamily="18" charset="0"/>
                <a:ea typeface="Cambria Math" pitchFamily="18" charset="0"/>
              </a:rPr>
              <a:t>0</a:t>
            </a:r>
            <a:r>
              <a:rPr lang="en-US" sz="1400" dirty="0"/>
              <a:t>s.  To obtain a recurrence relation for {</a:t>
            </a:r>
            <a:r>
              <a:rPr lang="en-US" sz="1400" i="1" dirty="0"/>
              <a:t>a</a:t>
            </a:r>
            <a:r>
              <a:rPr lang="en-US" sz="1400" i="1" baseline="-25000" dirty="0"/>
              <a:t>n </a:t>
            </a:r>
            <a:r>
              <a:rPr lang="en-US" sz="1400" dirty="0"/>
              <a:t>} note that the number of bit strings of length </a:t>
            </a:r>
            <a:r>
              <a:rPr lang="en-US" sz="1400" i="1" dirty="0"/>
              <a:t>n</a:t>
            </a:r>
            <a:r>
              <a:rPr lang="en-US" sz="1400" dirty="0"/>
              <a:t> that do not have two consecutive </a:t>
            </a:r>
            <a:r>
              <a:rPr lang="en-US" sz="1400" dirty="0">
                <a:latin typeface="Cambria Math" pitchFamily="18" charset="0"/>
                <a:ea typeface="Cambria Math" pitchFamily="18" charset="0"/>
              </a:rPr>
              <a:t>0</a:t>
            </a:r>
            <a:r>
              <a:rPr lang="en-US" sz="1400" dirty="0"/>
              <a:t>s is the </a:t>
            </a:r>
            <a:r>
              <a:rPr lang="en-US" sz="1400" b="1" dirty="0"/>
              <a:t>number of bit strings ending with a </a:t>
            </a:r>
            <a:r>
              <a:rPr lang="en-US" sz="1400" b="1" dirty="0">
                <a:latin typeface="Cambria Math" pitchFamily="18" charset="0"/>
                <a:ea typeface="Cambria Math" pitchFamily="18" charset="0"/>
              </a:rPr>
              <a:t>0</a:t>
            </a:r>
            <a:r>
              <a:rPr lang="en-US" sz="1400" b="1" dirty="0"/>
              <a:t> plus the number of such bit strings ending with a </a:t>
            </a:r>
            <a:r>
              <a:rPr lang="en-US" sz="1400" b="1" dirty="0">
                <a:latin typeface="Cambria Math" pitchFamily="18" charset="0"/>
                <a:ea typeface="Cambria Math" pitchFamily="18" charset="0"/>
              </a:rPr>
              <a:t>1</a:t>
            </a:r>
            <a:r>
              <a:rPr lang="en-US" sz="1400" b="1" dirty="0"/>
              <a:t>. </a:t>
            </a:r>
          </a:p>
          <a:p>
            <a:pPr>
              <a:buNone/>
            </a:pPr>
            <a:endParaRPr lang="en-US" sz="1400" dirty="0"/>
          </a:p>
          <a:p>
            <a:pPr>
              <a:buNone/>
            </a:pPr>
            <a:r>
              <a:rPr lang="en-US" sz="1400" dirty="0"/>
              <a:t>      Now assume that </a:t>
            </a:r>
            <a:r>
              <a:rPr lang="en-US" sz="1400" i="1" dirty="0"/>
              <a:t>n</a:t>
            </a:r>
            <a:r>
              <a:rPr lang="en-US" sz="1400" dirty="0"/>
              <a:t> </a:t>
            </a:r>
            <a:r>
              <a:rPr lang="en-US" sz="1400" dirty="0">
                <a:latin typeface="Cambria Math"/>
                <a:ea typeface="Cambria Math"/>
              </a:rPr>
              <a:t>≥ </a:t>
            </a:r>
            <a:r>
              <a:rPr lang="en-US" sz="1400" dirty="0">
                <a:latin typeface="Cambria Math" pitchFamily="18" charset="0"/>
                <a:ea typeface="Cambria Math" pitchFamily="18" charset="0"/>
              </a:rPr>
              <a:t>3. </a:t>
            </a:r>
          </a:p>
          <a:p>
            <a:pPr lvl="1"/>
            <a:r>
              <a:rPr lang="en-US" sz="1200" dirty="0">
                <a:latin typeface="Cambria Math" pitchFamily="18" charset="0"/>
                <a:ea typeface="Cambria Math" pitchFamily="18" charset="0"/>
              </a:rPr>
              <a:t> The bit strings of length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ending with 1</a:t>
            </a:r>
            <a:r>
              <a:rPr lang="zh-CN" altLang="en-US" sz="1200" dirty="0">
                <a:latin typeface="Cambria Math" pitchFamily="18" charset="0"/>
                <a:ea typeface="Cambria Math" pitchFamily="18" charset="0"/>
              </a:rPr>
              <a:t> </a:t>
            </a:r>
            <a:r>
              <a:rPr lang="en-US" sz="1200" u="sng" dirty="0">
                <a:latin typeface="Cambria Math" pitchFamily="18" charset="0"/>
                <a:ea typeface="Cambria Math" pitchFamily="18" charset="0"/>
              </a:rPr>
              <a:t>without</a:t>
            </a:r>
            <a:r>
              <a:rPr lang="en-US" sz="1200" dirty="0">
                <a:latin typeface="Cambria Math" pitchFamily="18" charset="0"/>
                <a:ea typeface="Cambria Math" pitchFamily="18" charset="0"/>
              </a:rPr>
              <a:t> two consecutive 0s</a:t>
            </a:r>
            <a:r>
              <a:rPr lang="en-US" altLang="zh-CN" sz="1200" dirty="0">
                <a:latin typeface="Cambria Math" pitchFamily="18" charset="0"/>
                <a:ea typeface="Cambria Math" pitchFamily="18" charset="0"/>
              </a:rPr>
              <a:t>/</a:t>
            </a:r>
            <a:r>
              <a:rPr lang="en-US" sz="1200" dirty="0">
                <a:latin typeface="Cambria Math" pitchFamily="18" charset="0"/>
                <a:ea typeface="Cambria Math" pitchFamily="18" charset="0"/>
              </a:rPr>
              <a:t> are the bit strings of length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a:t>
            </a:r>
            <a:r>
              <a:rPr lang="en-US" sz="1200" dirty="0">
                <a:latin typeface="Cambria Math"/>
                <a:ea typeface="Cambria Math"/>
              </a:rPr>
              <a:t>−</a:t>
            </a:r>
            <a:r>
              <a:rPr lang="en-US" sz="1200" dirty="0">
                <a:latin typeface="Cambria Math" pitchFamily="18" charset="0"/>
                <a:ea typeface="Cambria Math" pitchFamily="18" charset="0"/>
              </a:rPr>
              <a:t>1 with no two consecutive 0s </a:t>
            </a:r>
            <a:r>
              <a:rPr lang="en-US" sz="1200" u="sng" dirty="0">
                <a:latin typeface="Cambria Math" pitchFamily="18" charset="0"/>
                <a:ea typeface="Cambria Math" pitchFamily="18" charset="0"/>
              </a:rPr>
              <a:t>with</a:t>
            </a:r>
            <a:r>
              <a:rPr lang="en-US" sz="1200" dirty="0">
                <a:latin typeface="Cambria Math" pitchFamily="18" charset="0"/>
                <a:ea typeface="Cambria Math" pitchFamily="18" charset="0"/>
              </a:rPr>
              <a:t> a 1  at the end. Hence, there are </a:t>
            </a:r>
            <a:r>
              <a:rPr lang="en-US" sz="1200" i="1" dirty="0"/>
              <a:t>a</a:t>
            </a:r>
            <a:r>
              <a:rPr lang="en-US" sz="1200" i="1" baseline="-25000" dirty="0"/>
              <a:t>n</a:t>
            </a:r>
            <a:r>
              <a:rPr lang="en-US" sz="1200" i="1" baseline="-25000" dirty="0">
                <a:latin typeface="Cambria Math"/>
                <a:ea typeface="Cambria Math"/>
              </a:rPr>
              <a:t>−</a:t>
            </a:r>
            <a:r>
              <a:rPr lang="en-US" sz="1200" baseline="-25000" dirty="0">
                <a:latin typeface="Cambria Math"/>
                <a:ea typeface="Cambria Math"/>
              </a:rPr>
              <a:t>1 </a:t>
            </a:r>
            <a:r>
              <a:rPr lang="en-US" sz="1200" dirty="0">
                <a:latin typeface="Cambria Math" pitchFamily="18" charset="0"/>
                <a:ea typeface="Cambria Math" pitchFamily="18" charset="0"/>
              </a:rPr>
              <a:t> such bit strings.</a:t>
            </a:r>
          </a:p>
          <a:p>
            <a:pPr lvl="1"/>
            <a:r>
              <a:rPr lang="en-US" sz="1200" dirty="0">
                <a:latin typeface="Cambria Math" pitchFamily="18" charset="0"/>
                <a:ea typeface="Cambria Math" pitchFamily="18" charset="0"/>
              </a:rPr>
              <a:t>The bit strings of length n ending </a:t>
            </a:r>
            <a:r>
              <a:rPr lang="en-US" sz="1200" u="sng" dirty="0">
                <a:latin typeface="Cambria Math" pitchFamily="18" charset="0"/>
                <a:ea typeface="Cambria Math" pitchFamily="18" charset="0"/>
              </a:rPr>
              <a:t>with</a:t>
            </a:r>
            <a:r>
              <a:rPr lang="en-US" sz="1200" dirty="0">
                <a:latin typeface="Cambria Math" pitchFamily="18" charset="0"/>
                <a:ea typeface="Cambria Math" pitchFamily="18" charset="0"/>
              </a:rPr>
              <a:t> 0 without two consecutive 0s are the bit strings of length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a:t>
            </a:r>
            <a:r>
              <a:rPr lang="en-US" sz="1200" dirty="0">
                <a:latin typeface="Cambria Math"/>
                <a:ea typeface="Cambria Math"/>
              </a:rPr>
              <a:t>−</a:t>
            </a:r>
            <a:r>
              <a:rPr lang="en-US" sz="1200" dirty="0">
                <a:latin typeface="Cambria Math" pitchFamily="18" charset="0"/>
                <a:ea typeface="Cambria Math" pitchFamily="18" charset="0"/>
              </a:rPr>
              <a:t>2 with no two consecutive 0s with 10  at the end. Hence, there are </a:t>
            </a:r>
            <a:r>
              <a:rPr lang="en-US" sz="1200" i="1" dirty="0"/>
              <a:t>a</a:t>
            </a:r>
            <a:r>
              <a:rPr lang="en-US" sz="1200" i="1" baseline="-25000" dirty="0"/>
              <a:t>n</a:t>
            </a:r>
            <a:r>
              <a:rPr lang="en-US" sz="1200" i="1" baseline="-25000" dirty="0">
                <a:latin typeface="Cambria Math"/>
                <a:ea typeface="Cambria Math"/>
              </a:rPr>
              <a:t>−</a:t>
            </a:r>
            <a:r>
              <a:rPr lang="en-US" sz="1200" baseline="-25000" dirty="0">
                <a:latin typeface="Cambria Math"/>
                <a:ea typeface="Cambria Math"/>
              </a:rPr>
              <a:t>2 </a:t>
            </a:r>
            <a:r>
              <a:rPr lang="en-US" sz="1200" dirty="0">
                <a:latin typeface="Cambria Math" pitchFamily="18" charset="0"/>
                <a:ea typeface="Cambria Math" pitchFamily="18" charset="0"/>
              </a:rPr>
              <a:t> such bit strings.</a:t>
            </a:r>
          </a:p>
          <a:p>
            <a:pPr>
              <a:buNone/>
            </a:pPr>
            <a:r>
              <a:rPr lang="en-US" sz="1400" dirty="0">
                <a:latin typeface="Cambria Math" pitchFamily="18" charset="0"/>
                <a:ea typeface="Cambria Math" pitchFamily="18" charset="0"/>
              </a:rPr>
              <a:t>       We conclude that </a:t>
            </a:r>
            <a:r>
              <a:rPr lang="en-US" sz="1400" i="1" dirty="0"/>
              <a:t>a</a:t>
            </a:r>
            <a:r>
              <a:rPr lang="en-US" sz="1400" i="1" baseline="-25000" dirty="0"/>
              <a:t>n </a:t>
            </a:r>
            <a:r>
              <a:rPr lang="en-US" sz="1400" dirty="0"/>
              <a:t> = </a:t>
            </a:r>
            <a:r>
              <a:rPr lang="en-US" sz="1400" i="1" dirty="0"/>
              <a:t>a</a:t>
            </a:r>
            <a:r>
              <a:rPr lang="en-US" sz="1400" i="1" baseline="-25000" dirty="0"/>
              <a:t>n</a:t>
            </a:r>
            <a:r>
              <a:rPr lang="en-US" sz="1400" i="1" baseline="-25000" dirty="0">
                <a:latin typeface="Cambria Math"/>
                <a:ea typeface="Cambria Math"/>
              </a:rPr>
              <a:t>−</a:t>
            </a:r>
            <a:r>
              <a:rPr lang="en-US" sz="1400" baseline="-25000" dirty="0">
                <a:latin typeface="Cambria Math"/>
                <a:ea typeface="Cambria Math"/>
              </a:rPr>
              <a:t>1</a:t>
            </a:r>
            <a:r>
              <a:rPr lang="en-US" sz="1400" dirty="0"/>
              <a:t>  + </a:t>
            </a:r>
            <a:r>
              <a:rPr lang="en-US" sz="1400" i="1" dirty="0"/>
              <a:t>a</a:t>
            </a:r>
            <a:r>
              <a:rPr lang="en-US" sz="1400" i="1" baseline="-25000" dirty="0"/>
              <a:t>n</a:t>
            </a:r>
            <a:r>
              <a:rPr lang="en-US" sz="1400" i="1" baseline="-25000" dirty="0">
                <a:latin typeface="Cambria Math"/>
                <a:ea typeface="Cambria Math"/>
              </a:rPr>
              <a:t>−</a:t>
            </a:r>
            <a:r>
              <a:rPr lang="en-US" sz="1400" baseline="-25000" dirty="0">
                <a:latin typeface="Cambria Math"/>
                <a:ea typeface="Cambria Math"/>
              </a:rPr>
              <a:t>2</a:t>
            </a:r>
            <a:r>
              <a:rPr lang="en-US" sz="1400" dirty="0"/>
              <a:t>  for </a:t>
            </a:r>
            <a:r>
              <a:rPr lang="en-US" sz="1400" i="1" dirty="0"/>
              <a:t>n</a:t>
            </a:r>
            <a:r>
              <a:rPr lang="en-US" sz="1400" dirty="0"/>
              <a:t> </a:t>
            </a:r>
            <a:r>
              <a:rPr lang="en-US" sz="1400" dirty="0">
                <a:latin typeface="Cambria Math"/>
                <a:ea typeface="Cambria Math"/>
              </a:rPr>
              <a:t>≥ </a:t>
            </a:r>
            <a:r>
              <a:rPr lang="en-US" sz="1400" dirty="0">
                <a:latin typeface="Cambria Math" pitchFamily="18" charset="0"/>
                <a:ea typeface="Cambria Math" pitchFamily="18" charset="0"/>
              </a:rPr>
              <a:t>3</a:t>
            </a:r>
            <a:r>
              <a:rPr lang="en-US" sz="1400" dirty="0"/>
              <a:t>.</a:t>
            </a:r>
            <a:endParaRPr lang="en-US" sz="1400" dirty="0">
              <a:latin typeface="Cambria Math" pitchFamily="18" charset="0"/>
              <a:ea typeface="Cambria Math" pitchFamily="18" charset="0"/>
            </a:endParaRPr>
          </a:p>
          <a:p>
            <a:pPr lvl="1"/>
            <a:endParaRPr lang="en-US" sz="1200" dirty="0">
              <a:latin typeface="Cambria Math" pitchFamily="18" charset="0"/>
              <a:ea typeface="Cambria Math" pitchFamily="18" charset="0"/>
            </a:endParaRPr>
          </a:p>
          <a:p>
            <a:pPr lvl="2">
              <a:buNone/>
            </a:pPr>
            <a:r>
              <a:rPr lang="en-US" sz="1100" dirty="0">
                <a:latin typeface="Cambria Math" pitchFamily="18" charset="0"/>
                <a:ea typeface="Cambria Math" pitchFamily="18" charset="0"/>
              </a:rPr>
              <a:t>    </a:t>
            </a:r>
          </a:p>
        </p:txBody>
      </p:sp>
      <p:pic>
        <p:nvPicPr>
          <p:cNvPr id="5" name="Picture 4" descr="0704.jpg"/>
          <p:cNvPicPr>
            <a:picLocks noChangeAspect="1"/>
          </p:cNvPicPr>
          <p:nvPr/>
        </p:nvPicPr>
        <p:blipFill>
          <a:blip r:embed="rId3" cstate="print"/>
          <a:stretch>
            <a:fillRect/>
          </a:stretch>
        </p:blipFill>
        <p:spPr>
          <a:xfrm>
            <a:off x="2465627" y="4984533"/>
            <a:ext cx="4212746" cy="1550940"/>
          </a:xfrm>
          <a:prstGeom prst="rect">
            <a:avLst/>
          </a:prstGeom>
        </p:spPr>
      </p:pic>
      <p:sp>
        <p:nvSpPr>
          <p:cNvPr id="4" name="Slide Number Placeholder 3">
            <a:extLst>
              <a:ext uri="{FF2B5EF4-FFF2-40B4-BE49-F238E27FC236}">
                <a16:creationId xmlns:a16="http://schemas.microsoft.com/office/drawing/2014/main" id="{FC36EF11-DDD5-5040-88CC-D91E60DABDCA}"/>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13</a:t>
            </a:fld>
            <a:endParaRPr lang="en-US" altLang="x-none" dirty="0"/>
          </a:p>
        </p:txBody>
      </p:sp>
      <p:sp>
        <p:nvSpPr>
          <p:cNvPr id="7" name="TextBox 6">
            <a:extLst>
              <a:ext uri="{FF2B5EF4-FFF2-40B4-BE49-F238E27FC236}">
                <a16:creationId xmlns:a16="http://schemas.microsoft.com/office/drawing/2014/main" id="{D7AA1585-0AD1-99AE-E180-557AFB9A560B}"/>
              </a:ext>
            </a:extLst>
          </p:cNvPr>
          <p:cNvSpPr txBox="1"/>
          <p:nvPr/>
        </p:nvSpPr>
        <p:spPr>
          <a:xfrm>
            <a:off x="6737555" y="5390671"/>
            <a:ext cx="2130425" cy="369332"/>
          </a:xfrm>
          <a:prstGeom prst="rect">
            <a:avLst/>
          </a:prstGeom>
          <a:noFill/>
        </p:spPr>
        <p:txBody>
          <a:bodyPr wrap="square">
            <a:spAutoFit/>
          </a:bodyPr>
          <a:lstStyle/>
          <a:p>
            <a:r>
              <a:rPr lang="en-US" dirty="0">
                <a:solidFill>
                  <a:srgbClr val="C00000"/>
                </a:solidFill>
              </a:rPr>
              <a:t>Consecutive</a:t>
            </a:r>
            <a:r>
              <a:rPr lang="zh-CN" altLang="en-US" dirty="0">
                <a:solidFill>
                  <a:srgbClr val="C00000"/>
                </a:solidFill>
              </a:rPr>
              <a:t> 连续的</a:t>
            </a:r>
            <a:endParaRPr lang="en-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Bit Strings (</a:t>
            </a:r>
            <a:r>
              <a:rPr lang="en-US" sz="4000" i="1" dirty="0"/>
              <a:t>continued</a:t>
            </a:r>
            <a:r>
              <a:rPr lang="en-US" sz="4000" dirty="0"/>
              <a:t>)</a:t>
            </a:r>
          </a:p>
        </p:txBody>
      </p:sp>
      <p:sp>
        <p:nvSpPr>
          <p:cNvPr id="3" name="Content Placeholder 2"/>
          <p:cNvSpPr>
            <a:spLocks noGrp="1"/>
          </p:cNvSpPr>
          <p:nvPr>
            <p:ph idx="1"/>
          </p:nvPr>
        </p:nvSpPr>
        <p:spPr/>
        <p:txBody>
          <a:bodyPr>
            <a:normAutofit lnSpcReduction="10000"/>
          </a:bodyPr>
          <a:lstStyle/>
          <a:p>
            <a:pPr>
              <a:buNone/>
            </a:pPr>
            <a:r>
              <a:rPr lang="en-US" sz="1800" b="1" dirty="0"/>
              <a:t>    </a:t>
            </a:r>
            <a:endParaRPr lang="en-US" sz="1800" dirty="0"/>
          </a:p>
          <a:p>
            <a:pPr>
              <a:buNone/>
            </a:pPr>
            <a:r>
              <a:rPr lang="en-US" sz="1800" dirty="0"/>
              <a:t>     The initial conditions are:</a:t>
            </a:r>
            <a:r>
              <a:rPr lang="en-US" sz="1800" dirty="0">
                <a:latin typeface="Cambria Math" pitchFamily="18" charset="0"/>
                <a:ea typeface="Cambria Math" pitchFamily="18" charset="0"/>
              </a:rPr>
              <a:t> </a:t>
            </a:r>
          </a:p>
          <a:p>
            <a:pPr lvl="1"/>
            <a:r>
              <a:rPr lang="en-US" sz="1600" i="1" dirty="0"/>
              <a:t>a</a:t>
            </a:r>
            <a:r>
              <a:rPr lang="en-US" sz="1600" baseline="-25000" dirty="0">
                <a:latin typeface="Cambria Math"/>
                <a:ea typeface="Cambria Math"/>
              </a:rPr>
              <a:t>1 </a:t>
            </a:r>
            <a:r>
              <a:rPr lang="en-US" sz="1600" dirty="0">
                <a:latin typeface="Cambria Math" pitchFamily="18" charset="0"/>
                <a:ea typeface="Cambria Math" pitchFamily="18" charset="0"/>
              </a:rPr>
              <a:t> = 2, since both the bit strings 0 and 1 do not have consecutive 0s.</a:t>
            </a:r>
          </a:p>
          <a:p>
            <a:pPr lvl="1"/>
            <a:r>
              <a:rPr lang="en-US" sz="1600" i="1" dirty="0"/>
              <a:t>a</a:t>
            </a:r>
            <a:r>
              <a:rPr lang="en-US" sz="1600" baseline="-25000" dirty="0">
                <a:latin typeface="Cambria Math"/>
                <a:ea typeface="Cambria Math"/>
              </a:rPr>
              <a:t>2 </a:t>
            </a:r>
            <a:r>
              <a:rPr lang="en-US" sz="1600" dirty="0">
                <a:latin typeface="Cambria Math" pitchFamily="18" charset="0"/>
                <a:ea typeface="Cambria Math" pitchFamily="18" charset="0"/>
              </a:rPr>
              <a:t> = 3, since the bit strings 01, 10, and 11 do not have consecutive 0s, while 00 does.</a:t>
            </a:r>
          </a:p>
          <a:p>
            <a:pPr lvl="1"/>
            <a:endParaRPr lang="en-US" sz="1600" dirty="0">
              <a:latin typeface="Cambria Math" pitchFamily="18" charset="0"/>
              <a:ea typeface="Cambria Math" pitchFamily="18" charset="0"/>
            </a:endParaRPr>
          </a:p>
          <a:p>
            <a:pPr>
              <a:buNone/>
            </a:pPr>
            <a:r>
              <a:rPr lang="en-US" sz="1800" dirty="0">
                <a:latin typeface="Cambria Math" pitchFamily="18" charset="0"/>
                <a:ea typeface="Cambria Math" pitchFamily="18" charset="0"/>
              </a:rPr>
              <a:t>     To obtain </a:t>
            </a:r>
            <a:r>
              <a:rPr lang="en-US" sz="1800" i="1" dirty="0"/>
              <a:t>a</a:t>
            </a:r>
            <a:r>
              <a:rPr lang="en-US" sz="1800" baseline="-25000" dirty="0">
                <a:latin typeface="Cambria Math"/>
                <a:ea typeface="Cambria Math"/>
              </a:rPr>
              <a:t>5 </a:t>
            </a:r>
            <a:r>
              <a:rPr lang="en-US" sz="1800" dirty="0">
                <a:latin typeface="Cambria Math" pitchFamily="18" charset="0"/>
                <a:ea typeface="Cambria Math" pitchFamily="18" charset="0"/>
              </a:rPr>
              <a:t>, we use the recurrence relation three times to find that:</a:t>
            </a:r>
          </a:p>
          <a:p>
            <a:pPr>
              <a:buNone/>
            </a:pPr>
            <a:endParaRPr lang="en-US" sz="1800" dirty="0">
              <a:latin typeface="Cambria Math" pitchFamily="18" charset="0"/>
              <a:ea typeface="Cambria Math" pitchFamily="18" charset="0"/>
            </a:endParaRPr>
          </a:p>
          <a:p>
            <a:pPr lvl="1"/>
            <a:r>
              <a:rPr lang="en-US" sz="1600" dirty="0">
                <a:latin typeface="Cambria Math" pitchFamily="18" charset="0"/>
                <a:ea typeface="Cambria Math" pitchFamily="18" charset="0"/>
              </a:rPr>
              <a:t> </a:t>
            </a:r>
            <a:r>
              <a:rPr lang="en-US" sz="1600" i="1" dirty="0"/>
              <a:t>a</a:t>
            </a:r>
            <a:r>
              <a:rPr lang="en-US" sz="1600" baseline="-25000" dirty="0">
                <a:latin typeface="Cambria Math"/>
                <a:ea typeface="Cambria Math"/>
              </a:rPr>
              <a:t>3</a:t>
            </a:r>
            <a:r>
              <a:rPr lang="en-US" sz="1600" dirty="0">
                <a:latin typeface="Cambria Math"/>
                <a:ea typeface="Cambria Math"/>
              </a:rPr>
              <a:t> </a:t>
            </a:r>
            <a:r>
              <a:rPr lang="en-US" sz="1600" dirty="0">
                <a:latin typeface="Cambria Math" pitchFamily="18" charset="0"/>
                <a:ea typeface="Cambria Math" pitchFamily="18" charset="0"/>
              </a:rPr>
              <a:t>= </a:t>
            </a:r>
            <a:r>
              <a:rPr lang="en-US" sz="1600" i="1" dirty="0"/>
              <a:t>a</a:t>
            </a:r>
            <a:r>
              <a:rPr lang="en-US" sz="1600" baseline="-25000" dirty="0">
                <a:latin typeface="Cambria Math"/>
                <a:ea typeface="Cambria Math"/>
              </a:rPr>
              <a:t>2 </a:t>
            </a:r>
            <a:r>
              <a:rPr lang="en-US" sz="1600" dirty="0">
                <a:latin typeface="Cambria Math" pitchFamily="18" charset="0"/>
                <a:ea typeface="Cambria Math" pitchFamily="18" charset="0"/>
              </a:rPr>
              <a:t> + </a:t>
            </a:r>
            <a:r>
              <a:rPr lang="en-US" sz="1600" i="1" dirty="0"/>
              <a:t>a</a:t>
            </a:r>
            <a:r>
              <a:rPr lang="en-US" sz="1600" baseline="-25000" dirty="0">
                <a:latin typeface="Cambria Math"/>
                <a:ea typeface="Cambria Math"/>
              </a:rPr>
              <a:t>1 </a:t>
            </a:r>
            <a:r>
              <a:rPr lang="en-US" sz="1600" dirty="0">
                <a:latin typeface="Cambria Math" pitchFamily="18" charset="0"/>
                <a:ea typeface="Cambria Math" pitchFamily="18" charset="0"/>
              </a:rPr>
              <a:t> = 3 + 2 = 5</a:t>
            </a:r>
          </a:p>
          <a:p>
            <a:pPr lvl="1"/>
            <a:r>
              <a:rPr lang="en-US" sz="1600" i="1" dirty="0"/>
              <a:t> a</a:t>
            </a:r>
            <a:r>
              <a:rPr lang="en-US" sz="1600" baseline="-25000" dirty="0">
                <a:latin typeface="Cambria Math"/>
                <a:ea typeface="Cambria Math"/>
              </a:rPr>
              <a:t>4</a:t>
            </a:r>
            <a:r>
              <a:rPr lang="en-US" sz="1600" dirty="0">
                <a:latin typeface="Cambria Math"/>
                <a:ea typeface="Cambria Math"/>
              </a:rPr>
              <a:t> </a:t>
            </a:r>
            <a:r>
              <a:rPr lang="en-US" sz="1600" dirty="0">
                <a:latin typeface="Cambria Math" pitchFamily="18" charset="0"/>
                <a:ea typeface="Cambria Math" pitchFamily="18" charset="0"/>
              </a:rPr>
              <a:t>= </a:t>
            </a:r>
            <a:r>
              <a:rPr lang="en-US" sz="1600" i="1" dirty="0"/>
              <a:t>a</a:t>
            </a:r>
            <a:r>
              <a:rPr lang="en-US" sz="1600" baseline="-25000" dirty="0">
                <a:latin typeface="Cambria Math"/>
                <a:ea typeface="Cambria Math"/>
              </a:rPr>
              <a:t>3 </a:t>
            </a:r>
            <a:r>
              <a:rPr lang="en-US" sz="1600" dirty="0">
                <a:latin typeface="Cambria Math" pitchFamily="18" charset="0"/>
                <a:ea typeface="Cambria Math" pitchFamily="18" charset="0"/>
              </a:rPr>
              <a:t> + </a:t>
            </a:r>
            <a:r>
              <a:rPr lang="en-US" sz="1600" i="1" dirty="0"/>
              <a:t>a</a:t>
            </a:r>
            <a:r>
              <a:rPr lang="en-US" sz="1600" baseline="-25000" dirty="0">
                <a:latin typeface="Cambria Math"/>
                <a:ea typeface="Cambria Math"/>
              </a:rPr>
              <a:t>2 </a:t>
            </a:r>
            <a:r>
              <a:rPr lang="en-US" sz="1600" dirty="0">
                <a:latin typeface="Cambria Math" pitchFamily="18" charset="0"/>
                <a:ea typeface="Cambria Math" pitchFamily="18" charset="0"/>
              </a:rPr>
              <a:t> = 5+ 3 = 8</a:t>
            </a:r>
          </a:p>
          <a:p>
            <a:pPr lvl="1"/>
            <a:r>
              <a:rPr lang="en-US" sz="1600" i="1" dirty="0"/>
              <a:t> a</a:t>
            </a:r>
            <a:r>
              <a:rPr lang="en-US" sz="1600" baseline="-25000" dirty="0">
                <a:latin typeface="Cambria Math"/>
                <a:ea typeface="Cambria Math"/>
              </a:rPr>
              <a:t>5</a:t>
            </a:r>
            <a:r>
              <a:rPr lang="en-US" sz="1600" dirty="0">
                <a:latin typeface="Cambria Math"/>
                <a:ea typeface="Cambria Math"/>
              </a:rPr>
              <a:t> </a:t>
            </a:r>
            <a:r>
              <a:rPr lang="en-US" sz="1600" dirty="0">
                <a:latin typeface="Cambria Math" pitchFamily="18" charset="0"/>
                <a:ea typeface="Cambria Math" pitchFamily="18" charset="0"/>
              </a:rPr>
              <a:t>= </a:t>
            </a:r>
            <a:r>
              <a:rPr lang="en-US" sz="1600" i="1" dirty="0"/>
              <a:t>a</a:t>
            </a:r>
            <a:r>
              <a:rPr lang="en-US" sz="1600" baseline="-25000" dirty="0">
                <a:latin typeface="Cambria Math"/>
                <a:ea typeface="Cambria Math"/>
              </a:rPr>
              <a:t>4 </a:t>
            </a:r>
            <a:r>
              <a:rPr lang="en-US" sz="1600" dirty="0">
                <a:latin typeface="Cambria Math" pitchFamily="18" charset="0"/>
                <a:ea typeface="Cambria Math" pitchFamily="18" charset="0"/>
              </a:rPr>
              <a:t> + </a:t>
            </a:r>
            <a:r>
              <a:rPr lang="en-US" sz="1600" i="1" dirty="0"/>
              <a:t>a</a:t>
            </a:r>
            <a:r>
              <a:rPr lang="en-US" sz="1600" baseline="-25000" dirty="0">
                <a:latin typeface="Cambria Math"/>
                <a:ea typeface="Cambria Math"/>
              </a:rPr>
              <a:t>3 </a:t>
            </a:r>
            <a:r>
              <a:rPr lang="en-US" sz="1600" dirty="0">
                <a:latin typeface="Cambria Math" pitchFamily="18" charset="0"/>
                <a:ea typeface="Cambria Math" pitchFamily="18" charset="0"/>
              </a:rPr>
              <a:t> = 8+ 5 = 13</a:t>
            </a:r>
          </a:p>
          <a:p>
            <a:pPr lvl="2">
              <a:buNone/>
            </a:pPr>
            <a:r>
              <a:rPr lang="en-US" sz="1400" dirty="0">
                <a:latin typeface="Cambria Math" pitchFamily="18" charset="0"/>
                <a:ea typeface="Cambria Math" pitchFamily="18" charset="0"/>
              </a:rPr>
              <a:t>      </a:t>
            </a:r>
          </a:p>
          <a:p>
            <a:pPr>
              <a:buNone/>
            </a:pPr>
            <a:endParaRPr lang="en-US" sz="1800" dirty="0"/>
          </a:p>
          <a:p>
            <a:pPr>
              <a:buNone/>
            </a:pPr>
            <a:r>
              <a:rPr lang="en-US" sz="1800" dirty="0"/>
              <a:t>  </a:t>
            </a:r>
          </a:p>
          <a:p>
            <a:pPr>
              <a:buNone/>
            </a:pPr>
            <a:endParaRPr lang="en-US" sz="1800" dirty="0"/>
          </a:p>
          <a:p>
            <a:pPr>
              <a:buNone/>
            </a:pPr>
            <a:r>
              <a:rPr lang="en-US" altLang="zh-CN" sz="1800" dirty="0"/>
              <a:t>f1</a:t>
            </a:r>
            <a:r>
              <a:rPr lang="zh-CN" altLang="en-US" sz="1800" dirty="0"/>
              <a:t> </a:t>
            </a:r>
            <a:r>
              <a:rPr lang="en-US" altLang="zh-CN" sz="1800" dirty="0"/>
              <a:t>=</a:t>
            </a:r>
            <a:r>
              <a:rPr lang="zh-CN" altLang="en-US" sz="1800" dirty="0"/>
              <a:t> </a:t>
            </a:r>
            <a:r>
              <a:rPr lang="en-US" altLang="zh-CN" sz="1800" dirty="0"/>
              <a:t>1,</a:t>
            </a:r>
            <a:r>
              <a:rPr lang="zh-CN" altLang="en-US" sz="1800" dirty="0"/>
              <a:t> </a:t>
            </a:r>
            <a:r>
              <a:rPr lang="en-US" altLang="zh-CN" sz="1800" dirty="0"/>
              <a:t>f2</a:t>
            </a:r>
            <a:r>
              <a:rPr lang="zh-CN" altLang="en-US" sz="1800" dirty="0"/>
              <a:t> </a:t>
            </a:r>
            <a:r>
              <a:rPr lang="en-US" altLang="zh-CN" sz="1800" dirty="0"/>
              <a:t>=</a:t>
            </a:r>
            <a:r>
              <a:rPr lang="zh-CN" altLang="en-US" sz="1800" dirty="0"/>
              <a:t> </a:t>
            </a:r>
            <a:r>
              <a:rPr lang="en-US" altLang="zh-CN" sz="1800" dirty="0"/>
              <a:t>1,</a:t>
            </a:r>
            <a:r>
              <a:rPr lang="zh-CN" altLang="en-US" sz="1800" dirty="0"/>
              <a:t> </a:t>
            </a:r>
            <a:r>
              <a:rPr lang="en-US" altLang="zh-CN" sz="1800" dirty="0"/>
              <a:t>f3</a:t>
            </a:r>
            <a:r>
              <a:rPr lang="zh-CN" altLang="en-US" sz="1800" dirty="0"/>
              <a:t> </a:t>
            </a:r>
            <a:r>
              <a:rPr lang="en-US" altLang="zh-CN" sz="1800" dirty="0"/>
              <a:t>=</a:t>
            </a:r>
            <a:r>
              <a:rPr lang="zh-CN" altLang="en-US" sz="1800" dirty="0"/>
              <a:t> </a:t>
            </a:r>
            <a:r>
              <a:rPr lang="en-US" altLang="zh-CN" sz="1800" dirty="0"/>
              <a:t>2,</a:t>
            </a:r>
            <a:r>
              <a:rPr lang="zh-CN" altLang="en-US" sz="1800" dirty="0"/>
              <a:t> </a:t>
            </a:r>
            <a:r>
              <a:rPr lang="en-US" altLang="zh-CN" sz="1800" dirty="0"/>
              <a:t>f4</a:t>
            </a:r>
            <a:r>
              <a:rPr lang="zh-CN" altLang="en-US" sz="1800" dirty="0"/>
              <a:t> </a:t>
            </a:r>
            <a:r>
              <a:rPr lang="en-US" altLang="zh-CN" sz="1800" dirty="0"/>
              <a:t>=</a:t>
            </a:r>
            <a:r>
              <a:rPr lang="zh-CN" altLang="en-US" sz="1800" dirty="0"/>
              <a:t> </a:t>
            </a:r>
            <a:r>
              <a:rPr lang="en-US" altLang="zh-CN" sz="1800" dirty="0"/>
              <a:t>3…</a:t>
            </a:r>
            <a:endParaRPr lang="en-US" sz="1800" dirty="0"/>
          </a:p>
        </p:txBody>
      </p:sp>
      <p:sp>
        <p:nvSpPr>
          <p:cNvPr id="6" name="TextBox 5"/>
          <p:cNvSpPr txBox="1"/>
          <p:nvPr/>
        </p:nvSpPr>
        <p:spPr>
          <a:xfrm>
            <a:off x="1371600" y="4953000"/>
            <a:ext cx="7086600" cy="923330"/>
          </a:xfrm>
          <a:prstGeom prst="rect">
            <a:avLst/>
          </a:prstGeom>
          <a:noFill/>
          <a:ln>
            <a:solidFill>
              <a:srgbClr val="0070C0"/>
            </a:solidFill>
          </a:ln>
        </p:spPr>
        <p:txBody>
          <a:bodyPr wrap="square" rtlCol="0">
            <a:spAutoFit/>
          </a:bodyPr>
          <a:lstStyle/>
          <a:p>
            <a:r>
              <a:rPr lang="en-US" dirty="0"/>
              <a:t>Note that {</a:t>
            </a:r>
            <a:r>
              <a:rPr lang="en-US" i="1" dirty="0"/>
              <a:t>a</a:t>
            </a:r>
            <a:r>
              <a:rPr lang="en-US" i="1" baseline="-25000" dirty="0"/>
              <a:t>n </a:t>
            </a:r>
            <a:r>
              <a:rPr lang="en-US" dirty="0"/>
              <a:t>} satisfies the same recurrence relation as the Fibonacci sequence. Since </a:t>
            </a:r>
            <a:r>
              <a:rPr lang="en-US" i="1" dirty="0"/>
              <a:t>a</a:t>
            </a:r>
            <a:r>
              <a:rPr lang="en-US" baseline="-25000" dirty="0">
                <a:latin typeface="Cambria Math"/>
                <a:ea typeface="Cambria Math"/>
              </a:rPr>
              <a:t>1 </a:t>
            </a:r>
            <a:r>
              <a:rPr lang="en-US" dirty="0">
                <a:latin typeface="Cambria Math" pitchFamily="18" charset="0"/>
                <a:ea typeface="Cambria Math" pitchFamily="18" charset="0"/>
              </a:rPr>
              <a:t> =</a:t>
            </a:r>
            <a:r>
              <a:rPr lang="en-US" i="1" dirty="0"/>
              <a:t> f</a:t>
            </a:r>
            <a:r>
              <a:rPr lang="en-US" baseline="-25000" dirty="0">
                <a:latin typeface="Cambria Math" pitchFamily="18" charset="0"/>
                <a:ea typeface="Cambria Math" pitchFamily="18" charset="0"/>
              </a:rPr>
              <a:t>3 </a:t>
            </a:r>
            <a:r>
              <a:rPr lang="en-US" dirty="0"/>
              <a:t> and  </a:t>
            </a:r>
            <a:r>
              <a:rPr lang="en-US" i="1" dirty="0"/>
              <a:t>a</a:t>
            </a:r>
            <a:r>
              <a:rPr lang="en-US" baseline="-25000" dirty="0">
                <a:latin typeface="Cambria Math"/>
                <a:ea typeface="Cambria Math"/>
              </a:rPr>
              <a:t>2 </a:t>
            </a:r>
            <a:r>
              <a:rPr lang="en-US" dirty="0">
                <a:latin typeface="Cambria Math" pitchFamily="18" charset="0"/>
                <a:ea typeface="Cambria Math" pitchFamily="18" charset="0"/>
              </a:rPr>
              <a:t> =</a:t>
            </a:r>
            <a:r>
              <a:rPr lang="en-US" i="1" dirty="0"/>
              <a:t> f</a:t>
            </a:r>
            <a:r>
              <a:rPr lang="en-US" baseline="-25000" dirty="0">
                <a:latin typeface="Cambria Math" pitchFamily="18" charset="0"/>
                <a:ea typeface="Cambria Math" pitchFamily="18" charset="0"/>
              </a:rPr>
              <a:t>4 </a:t>
            </a:r>
            <a:r>
              <a:rPr lang="en-US" dirty="0"/>
              <a:t>, we conclude that </a:t>
            </a:r>
            <a:r>
              <a:rPr lang="en-US" i="1" dirty="0"/>
              <a:t>a</a:t>
            </a:r>
            <a:r>
              <a:rPr lang="en-US" i="1" baseline="-25000" dirty="0">
                <a:ea typeface="Cambria Math"/>
              </a:rPr>
              <a:t>n</a:t>
            </a:r>
            <a:r>
              <a:rPr lang="en-US" baseline="-25000" dirty="0">
                <a:latin typeface="Cambria Math"/>
                <a:ea typeface="Cambria Math"/>
              </a:rPr>
              <a:t> </a:t>
            </a:r>
            <a:r>
              <a:rPr lang="en-US" dirty="0">
                <a:latin typeface="Cambria Math" pitchFamily="18" charset="0"/>
                <a:ea typeface="Cambria Math" pitchFamily="18" charset="0"/>
              </a:rPr>
              <a:t> =</a:t>
            </a:r>
            <a:r>
              <a:rPr lang="en-US" i="1" dirty="0"/>
              <a:t> f</a:t>
            </a:r>
            <a:r>
              <a:rPr lang="en-US" i="1" baseline="-25000" dirty="0">
                <a:latin typeface="Cambria Math" pitchFamily="18" charset="0"/>
                <a:ea typeface="Cambria Math" pitchFamily="18" charset="0"/>
              </a:rPr>
              <a:t>n</a:t>
            </a:r>
            <a:r>
              <a:rPr lang="en-US" baseline="-25000" dirty="0">
                <a:latin typeface="Cambria Math" pitchFamily="18" charset="0"/>
                <a:ea typeface="Cambria Math" pitchFamily="18" charset="0"/>
              </a:rPr>
              <a:t>+2 </a:t>
            </a:r>
            <a:r>
              <a:rPr lang="en-US" dirty="0"/>
              <a:t>.</a:t>
            </a:r>
            <a:endParaRPr lang="en-US" baseline="-25000" dirty="0">
              <a:latin typeface="Cambria Math" pitchFamily="18" charset="0"/>
              <a:ea typeface="Cambria Math" pitchFamily="18" charset="0"/>
            </a:endParaRPr>
          </a:p>
          <a:p>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a:t>
            </a:r>
            <a:r>
              <a:rPr lang="en-US" dirty="0"/>
              <a:t>  </a:t>
            </a:r>
          </a:p>
        </p:txBody>
      </p:sp>
      <p:sp>
        <p:nvSpPr>
          <p:cNvPr id="4" name="Slide Number Placeholder 3">
            <a:extLst>
              <a:ext uri="{FF2B5EF4-FFF2-40B4-BE49-F238E27FC236}">
                <a16:creationId xmlns:a16="http://schemas.microsoft.com/office/drawing/2014/main" id="{42284D3E-BBE8-319D-6A99-21B5CF1DCCE5}"/>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14</a:t>
            </a:fld>
            <a:endParaRPr lang="en-US" alt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Counting the Ways to Parenthesize a Product</a:t>
            </a:r>
          </a:p>
        </p:txBody>
      </p:sp>
      <p:sp>
        <p:nvSpPr>
          <p:cNvPr id="3" name="Content Placeholder 2"/>
          <p:cNvSpPr>
            <a:spLocks noGrp="1"/>
          </p:cNvSpPr>
          <p:nvPr>
            <p:ph idx="1"/>
          </p:nvPr>
        </p:nvSpPr>
        <p:spPr/>
        <p:txBody>
          <a:bodyPr>
            <a:normAutofit fontScale="25000" lnSpcReduction="20000"/>
          </a:bodyPr>
          <a:lstStyle/>
          <a:p>
            <a:pPr>
              <a:buNone/>
            </a:pPr>
            <a:r>
              <a:rPr lang="en-US" sz="4300" b="1" dirty="0"/>
              <a:t> </a:t>
            </a:r>
            <a:r>
              <a:rPr lang="en-US" sz="5600" b="1" dirty="0"/>
              <a:t>Example</a:t>
            </a:r>
            <a:r>
              <a:rPr lang="en-US" sz="5600" dirty="0"/>
              <a:t>: Find a recurrence relation  for </a:t>
            </a:r>
            <a:r>
              <a:rPr lang="en-US" sz="5600" i="1" dirty="0" err="1"/>
              <a:t>C</a:t>
            </a:r>
            <a:r>
              <a:rPr lang="en-US" sz="5600" i="1" baseline="-25000" dirty="0" err="1"/>
              <a:t>n</a:t>
            </a:r>
            <a:r>
              <a:rPr lang="en-US" sz="5600" i="1" baseline="-25000" dirty="0"/>
              <a:t> </a:t>
            </a:r>
            <a:r>
              <a:rPr lang="en-US" sz="5600" dirty="0"/>
              <a:t>, the number of ways to </a:t>
            </a:r>
            <a:r>
              <a:rPr lang="en-US" sz="5600" dirty="0">
                <a:solidFill>
                  <a:srgbClr val="C00000"/>
                </a:solidFill>
              </a:rPr>
              <a:t>parenthesize</a:t>
            </a:r>
            <a:r>
              <a:rPr lang="en-US" sz="5600" dirty="0"/>
              <a:t> the product of </a:t>
            </a:r>
          </a:p>
          <a:p>
            <a:pPr>
              <a:buNone/>
            </a:pPr>
            <a:r>
              <a:rPr lang="en-US" sz="5600" dirty="0"/>
              <a:t>  </a:t>
            </a:r>
            <a:r>
              <a:rPr lang="en-US" sz="5600" i="1" dirty="0"/>
              <a:t>n</a:t>
            </a:r>
            <a:r>
              <a:rPr lang="en-US" sz="5600" dirty="0"/>
              <a:t> + </a:t>
            </a:r>
            <a:r>
              <a:rPr lang="en-US" sz="5600" dirty="0">
                <a:latin typeface="Cambria Math" pitchFamily="18" charset="0"/>
                <a:ea typeface="Cambria Math" pitchFamily="18" charset="0"/>
              </a:rPr>
              <a:t>1</a:t>
            </a:r>
            <a:r>
              <a:rPr lang="en-US" sz="5600" dirty="0"/>
              <a:t> numbers,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to specify the order of multiplication. </a:t>
            </a:r>
          </a:p>
          <a:p>
            <a:pPr>
              <a:buNone/>
            </a:pPr>
            <a:r>
              <a:rPr lang="en-US" sz="5600" dirty="0"/>
              <a:t>  For example, </a:t>
            </a:r>
            <a:r>
              <a:rPr lang="en-US" sz="5600" i="1" dirty="0"/>
              <a:t>C</a:t>
            </a:r>
            <a:r>
              <a:rPr lang="en-US" sz="5600" baseline="-25000" dirty="0">
                <a:latin typeface="Cambria Math" pitchFamily="18" charset="0"/>
                <a:ea typeface="Cambria Math" pitchFamily="18" charset="0"/>
              </a:rPr>
              <a:t>3 </a:t>
            </a:r>
            <a:r>
              <a:rPr lang="en-US" sz="5600" dirty="0"/>
              <a:t> = </a:t>
            </a:r>
            <a:r>
              <a:rPr lang="en-US" sz="5600" dirty="0">
                <a:latin typeface="Cambria Math" pitchFamily="18" charset="0"/>
                <a:ea typeface="Cambria Math" pitchFamily="18" charset="0"/>
              </a:rPr>
              <a:t>5, since all the possible ways to parenthesize 4 numbers are </a:t>
            </a:r>
          </a:p>
          <a:p>
            <a:pPr>
              <a:buNone/>
            </a:pPr>
            <a:endParaRPr lang="en-US" sz="5600" dirty="0">
              <a:latin typeface="Cambria Math" pitchFamily="18" charset="0"/>
              <a:ea typeface="Cambria Math" pitchFamily="18" charset="0"/>
            </a:endParaRPr>
          </a:p>
          <a:p>
            <a:pPr>
              <a:buNone/>
            </a:pPr>
            <a:r>
              <a:rPr lang="en-US" sz="5600" dirty="0">
                <a:latin typeface="Cambria Math" pitchFamily="18" charset="0"/>
                <a:ea typeface="Cambria Math" pitchFamily="18" charset="0"/>
              </a:rPr>
              <a:t>  </a:t>
            </a:r>
            <a:r>
              <a:rPr lang="en-US" sz="5600" dirty="0"/>
              <a:t>((</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  </a:t>
            </a:r>
            <a:r>
              <a:rPr lang="en-US" sz="5600" dirty="0"/>
              <a:t>,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pitchFamily="18" charset="0"/>
                <a:ea typeface="Cambria Math" pitchFamily="18" charset="0"/>
              </a:rPr>
              <a:t> </a:t>
            </a:r>
            <a:r>
              <a:rPr lang="en-US" sz="5600" dirty="0"/>
              <a:t>,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a:t>
            </a:r>
            <a:r>
              <a:rPr lang="en-US" sz="5600" dirty="0"/>
              <a:t>(</a:t>
            </a:r>
            <a:r>
              <a:rPr lang="en-US" sz="5600" i="1" dirty="0"/>
              <a:t>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a:t>
            </a:r>
            <a:endParaRPr lang="en-US" sz="5600" dirty="0">
              <a:latin typeface="Cambria Math" pitchFamily="18" charset="0"/>
              <a:ea typeface="Cambria Math" pitchFamily="18" charset="0"/>
            </a:endParaRPr>
          </a:p>
          <a:p>
            <a:pPr lvl="2"/>
            <a:endParaRPr lang="en-US" sz="5600" dirty="0">
              <a:latin typeface="Cambria Math" pitchFamily="18" charset="0"/>
              <a:ea typeface="Cambria Math" pitchFamily="18" charset="0"/>
            </a:endParaRPr>
          </a:p>
          <a:p>
            <a:pPr marL="0" indent="0">
              <a:buNone/>
            </a:pPr>
            <a:r>
              <a:rPr lang="en-US" sz="5600" b="1" dirty="0"/>
              <a:t>Solution</a:t>
            </a:r>
            <a:r>
              <a:rPr lang="en-US" sz="5600" dirty="0"/>
              <a:t>:  Note that however parentheses are inserted in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one  “</a:t>
            </a:r>
            <a:r>
              <a:rPr lang="en-US" sz="5600" dirty="0">
                <a:latin typeface="Cambria Math"/>
                <a:ea typeface="Cambria Math"/>
              </a:rPr>
              <a:t>∙” operator remains  outside all parentheses. This final operator appears between two of the </a:t>
            </a:r>
            <a:r>
              <a:rPr lang="en-US" sz="5600" i="1" dirty="0">
                <a:latin typeface="Cambria Math"/>
                <a:ea typeface="Cambria Math"/>
              </a:rPr>
              <a:t>n</a:t>
            </a:r>
            <a:r>
              <a:rPr lang="en-US" sz="5600" dirty="0">
                <a:latin typeface="Cambria Math"/>
                <a:ea typeface="Cambria Math"/>
              </a:rPr>
              <a:t> + 1 numbers, say </a:t>
            </a:r>
            <a:r>
              <a:rPr lang="en-US" sz="5600" i="1" dirty="0" err="1"/>
              <a:t>x</a:t>
            </a:r>
            <a:r>
              <a:rPr lang="en-US" sz="5600" i="1" baseline="-25000" dirty="0" err="1">
                <a:ea typeface="Cambria Math" pitchFamily="18" charset="0"/>
              </a:rPr>
              <a:t>k</a:t>
            </a:r>
            <a:r>
              <a:rPr lang="en-US" sz="5600" dirty="0"/>
              <a:t> and </a:t>
            </a:r>
            <a:r>
              <a:rPr lang="en-US" sz="5600" i="1" dirty="0"/>
              <a:t>x</a:t>
            </a:r>
            <a:r>
              <a:rPr lang="en-US" sz="5600" i="1" baseline="-25000" dirty="0">
                <a:ea typeface="Cambria Math" pitchFamily="18" charset="0"/>
              </a:rPr>
              <a:t>k+</a:t>
            </a:r>
            <a:r>
              <a:rPr lang="en-US" sz="5600" baseline="-25000" dirty="0">
                <a:latin typeface="Cambria Math" pitchFamily="18" charset="0"/>
                <a:ea typeface="Cambria Math" pitchFamily="18" charset="0"/>
              </a:rPr>
              <a:t>1</a:t>
            </a:r>
            <a:r>
              <a:rPr lang="en-US" sz="5600" dirty="0"/>
              <a:t>. Since there are </a:t>
            </a:r>
            <a:r>
              <a:rPr lang="en-US" sz="5600" i="1" dirty="0"/>
              <a:t>C</a:t>
            </a:r>
            <a:r>
              <a:rPr lang="en-US" sz="5600" i="1" baseline="-25000" dirty="0"/>
              <a:t>k</a:t>
            </a:r>
            <a:r>
              <a:rPr lang="en-US" sz="5600" i="1" dirty="0"/>
              <a:t>  </a:t>
            </a:r>
            <a:r>
              <a:rPr lang="en-US" sz="5600" dirty="0"/>
              <a:t>ways  to insert parentheses in the product</a:t>
            </a:r>
            <a:r>
              <a:rPr lang="en-US" sz="5600" i="1" dirty="0"/>
              <a:t> 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k</a:t>
            </a:r>
            <a:r>
              <a:rPr lang="en-US" sz="5600" dirty="0"/>
              <a:t>  and  </a:t>
            </a:r>
            <a:r>
              <a:rPr lang="en-US" sz="5600" i="1" dirty="0"/>
              <a:t>C</a:t>
            </a:r>
            <a:r>
              <a:rPr lang="en-US" sz="5600" i="1" baseline="-25000" dirty="0"/>
              <a:t>n</a:t>
            </a:r>
            <a:r>
              <a:rPr lang="en-US" sz="5600" i="1" baseline="-25000" dirty="0">
                <a:latin typeface="Cambria Math"/>
                <a:ea typeface="Cambria Math"/>
              </a:rPr>
              <a:t>−k−</a:t>
            </a:r>
            <a:r>
              <a:rPr lang="en-US" sz="5600" baseline="-25000" dirty="0">
                <a:latin typeface="Cambria Math" pitchFamily="18" charset="0"/>
                <a:ea typeface="Cambria Math" pitchFamily="18" charset="0"/>
              </a:rPr>
              <a:t>1</a:t>
            </a:r>
            <a:r>
              <a:rPr lang="en-US" sz="5600" dirty="0">
                <a:latin typeface="Cambria Math" pitchFamily="18" charset="0"/>
                <a:ea typeface="Cambria Math" pitchFamily="18" charset="0"/>
              </a:rPr>
              <a:t> </a:t>
            </a:r>
            <a:r>
              <a:rPr lang="en-US" sz="5600" i="1" dirty="0"/>
              <a:t> </a:t>
            </a:r>
            <a:r>
              <a:rPr lang="en-US" sz="5600" dirty="0"/>
              <a:t>ways  to insert parentheses in the product</a:t>
            </a:r>
            <a:r>
              <a:rPr lang="en-US" sz="5600" i="1" dirty="0"/>
              <a:t> x</a:t>
            </a:r>
            <a:r>
              <a:rPr lang="en-US" sz="5600" i="1" baseline="-25000" dirty="0">
                <a:ea typeface="Cambria Math" pitchFamily="18" charset="0"/>
              </a:rPr>
              <a:t>k</a:t>
            </a:r>
            <a:r>
              <a:rPr lang="en-US" sz="5600" baseline="-25000" dirty="0">
                <a:latin typeface="Cambria Math" pitchFamily="18" charset="0"/>
                <a:ea typeface="Cambria Math" pitchFamily="18" charset="0"/>
              </a:rPr>
              <a:t>+1</a:t>
            </a:r>
            <a:r>
              <a:rPr lang="en-US" sz="5600" dirty="0"/>
              <a:t> </a:t>
            </a:r>
            <a:r>
              <a:rPr lang="en-US" sz="5600" dirty="0">
                <a:latin typeface="Cambria Math"/>
                <a:ea typeface="Cambria Math"/>
              </a:rPr>
              <a:t>∙</a:t>
            </a:r>
            <a:r>
              <a:rPr lang="en-US" sz="5600" i="1" dirty="0"/>
              <a:t> x</a:t>
            </a:r>
            <a:r>
              <a:rPr lang="en-US" sz="5600" i="1" baseline="-25000" dirty="0">
                <a:ea typeface="Cambria Math" pitchFamily="18" charset="0"/>
              </a:rPr>
              <a:t>k</a:t>
            </a:r>
            <a:r>
              <a:rPr lang="en-US" sz="5600" baseline="-25000" dirty="0">
                <a:latin typeface="Cambria Math" pitchFamily="18" charset="0"/>
                <a:ea typeface="Cambria Math" pitchFamily="18" charset="0"/>
              </a:rPr>
              <a:t>+2</a:t>
            </a:r>
            <a:r>
              <a:rPr lang="en-US" sz="5600" dirty="0"/>
              <a:t> </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we have </a:t>
            </a: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r>
              <a:rPr lang="en-US" sz="5600" dirty="0">
                <a:latin typeface="Cambria Math" pitchFamily="18" charset="0"/>
                <a:ea typeface="Cambria Math" pitchFamily="18" charset="0"/>
              </a:rPr>
              <a:t>The initial conditions are </a:t>
            </a:r>
            <a:r>
              <a:rPr lang="en-US" sz="5600" i="1" dirty="0"/>
              <a:t>C</a:t>
            </a:r>
            <a:r>
              <a:rPr lang="en-US" sz="5600" baseline="-25000" dirty="0">
                <a:latin typeface="Cambria Math" pitchFamily="18" charset="0"/>
                <a:ea typeface="Cambria Math" pitchFamily="18" charset="0"/>
              </a:rPr>
              <a:t>0</a:t>
            </a:r>
            <a:r>
              <a:rPr lang="en-US" sz="5600" dirty="0"/>
              <a:t> = </a:t>
            </a:r>
            <a:r>
              <a:rPr lang="en-US" sz="5600" dirty="0">
                <a:latin typeface="Cambria Math" pitchFamily="18" charset="0"/>
                <a:ea typeface="Cambria Math" pitchFamily="18" charset="0"/>
              </a:rPr>
              <a:t>1 and </a:t>
            </a:r>
            <a:r>
              <a:rPr lang="en-US" sz="5600" i="1" dirty="0"/>
              <a:t>C</a:t>
            </a:r>
            <a:r>
              <a:rPr lang="en-US" sz="5600" baseline="-25000" dirty="0">
                <a:latin typeface="Cambria Math" pitchFamily="18" charset="0"/>
                <a:ea typeface="Cambria Math" pitchFamily="18" charset="0"/>
              </a:rPr>
              <a:t>1</a:t>
            </a:r>
            <a:r>
              <a:rPr lang="en-US" sz="5600" dirty="0"/>
              <a:t> = </a:t>
            </a:r>
            <a:r>
              <a:rPr lang="en-US" sz="5600" dirty="0">
                <a:latin typeface="Cambria Math" pitchFamily="18" charset="0"/>
                <a:ea typeface="Cambria Math" pitchFamily="18" charset="0"/>
              </a:rPr>
              <a:t>1.</a:t>
            </a:r>
          </a:p>
          <a:p>
            <a:pPr marL="0" indent="0">
              <a:buNone/>
            </a:pPr>
            <a:endParaRPr lang="en-US" sz="5600" dirty="0">
              <a:latin typeface="Cambria Math" pitchFamily="18" charset="0"/>
              <a:ea typeface="Cambria Math" pitchFamily="18" charset="0"/>
            </a:endParaRPr>
          </a:p>
          <a:p>
            <a:pPr marL="0" indent="0">
              <a:buNone/>
            </a:pPr>
            <a:endParaRPr lang="en-US" sz="4300" dirty="0">
              <a:latin typeface="Cambria Math" pitchFamily="18" charset="0"/>
              <a:ea typeface="Cambria Math" pitchFamily="18" charset="0"/>
            </a:endParaRPr>
          </a:p>
          <a:p>
            <a:pPr>
              <a:buNone/>
            </a:pPr>
            <a:endParaRPr lang="en-US" sz="4300" dirty="0"/>
          </a:p>
          <a:p>
            <a:pPr lvl="1"/>
            <a:endParaRPr lang="en-US" dirty="0">
              <a:latin typeface="Cambria Math" pitchFamily="18" charset="0"/>
              <a:ea typeface="Cambria Math" pitchFamily="18" charset="0"/>
            </a:endParaRPr>
          </a:p>
          <a:p>
            <a:pPr lvl="2">
              <a:buNone/>
            </a:pPr>
            <a:r>
              <a:rPr lang="en-US" dirty="0">
                <a:latin typeface="Cambria Math" pitchFamily="18" charset="0"/>
                <a:ea typeface="Cambria Math" pitchFamily="18" charset="0"/>
              </a:rPr>
              <a:t>      </a:t>
            </a:r>
          </a:p>
          <a:p>
            <a:pPr>
              <a:buNone/>
            </a:pPr>
            <a:endParaRPr lang="en-US" dirty="0"/>
          </a:p>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pic>
        <p:nvPicPr>
          <p:cNvPr id="7" name="Picture 6" descr="addin_tmp.png"/>
          <p:cNvPicPr>
            <a:picLocks noChangeAspect="1"/>
          </p:cNvPicPr>
          <p:nvPr>
            <p:custDataLst>
              <p:tags r:id="rId1"/>
            </p:custDataLst>
          </p:nvPr>
        </p:nvPicPr>
        <p:blipFill>
          <a:blip r:embed="rId5" cstate="print"/>
          <a:stretch>
            <a:fillRect/>
          </a:stretch>
        </p:blipFill>
        <p:spPr>
          <a:xfrm>
            <a:off x="1676400" y="4191000"/>
            <a:ext cx="4233386" cy="16573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1981200" y="4419600"/>
            <a:ext cx="1353026" cy="558641"/>
          </a:xfrm>
          <a:prstGeom prst="rect">
            <a:avLst/>
          </a:prstGeom>
        </p:spPr>
      </p:pic>
      <p:sp>
        <p:nvSpPr>
          <p:cNvPr id="10" name="TextBox 9"/>
          <p:cNvSpPr txBox="1"/>
          <p:nvPr/>
        </p:nvSpPr>
        <p:spPr>
          <a:xfrm>
            <a:off x="1752600" y="5257800"/>
            <a:ext cx="5943600" cy="923330"/>
          </a:xfrm>
          <a:prstGeom prst="rect">
            <a:avLst/>
          </a:prstGeom>
          <a:noFill/>
          <a:ln>
            <a:solidFill>
              <a:srgbClr val="0070C0"/>
            </a:solidFill>
          </a:ln>
        </p:spPr>
        <p:txBody>
          <a:bodyPr wrap="square" rtlCol="0">
            <a:spAutoFit/>
          </a:bodyPr>
          <a:lstStyle/>
          <a:p>
            <a:r>
              <a:rPr lang="en-US" dirty="0"/>
              <a:t>The sequence {</a:t>
            </a:r>
            <a:r>
              <a:rPr lang="en-US" i="1" dirty="0" err="1"/>
              <a:t>C</a:t>
            </a:r>
            <a:r>
              <a:rPr lang="en-US" i="1" baseline="-25000" dirty="0" err="1"/>
              <a:t>n</a:t>
            </a:r>
            <a:r>
              <a:rPr lang="en-US" i="1" baseline="-25000" dirty="0"/>
              <a:t> </a:t>
            </a:r>
            <a:r>
              <a:rPr lang="en-US" dirty="0"/>
              <a:t>} is the sequence of </a:t>
            </a:r>
            <a:r>
              <a:rPr lang="en-US" b="1" dirty="0"/>
              <a:t>Catalan Numbers</a:t>
            </a:r>
            <a:r>
              <a:rPr lang="en-US" dirty="0"/>
              <a:t>. This recurrence  relation can be solved using the method of generating functions; see Exercise </a:t>
            </a:r>
            <a:r>
              <a:rPr lang="en-US" dirty="0">
                <a:latin typeface="Cambria Math" pitchFamily="18" charset="0"/>
                <a:ea typeface="Cambria Math" pitchFamily="18" charset="0"/>
              </a:rPr>
              <a:t>41</a:t>
            </a:r>
            <a:r>
              <a:rPr lang="en-US" dirty="0"/>
              <a:t> in Section </a:t>
            </a:r>
            <a:r>
              <a:rPr lang="en-US" dirty="0">
                <a:latin typeface="Cambria Math" pitchFamily="18" charset="0"/>
                <a:ea typeface="Cambria Math" pitchFamily="18" charset="0"/>
              </a:rPr>
              <a:t>8.4</a:t>
            </a:r>
            <a:r>
              <a:rPr lang="en-US" dirty="0"/>
              <a:t>. </a:t>
            </a:r>
          </a:p>
        </p:txBody>
      </p:sp>
      <p:sp>
        <p:nvSpPr>
          <p:cNvPr id="5" name="TextBox 4">
            <a:extLst>
              <a:ext uri="{FF2B5EF4-FFF2-40B4-BE49-F238E27FC236}">
                <a16:creationId xmlns:a16="http://schemas.microsoft.com/office/drawing/2014/main" id="{85602E04-3F4E-55FA-DABD-415AAA640D9C}"/>
              </a:ext>
            </a:extLst>
          </p:cNvPr>
          <p:cNvSpPr txBox="1"/>
          <p:nvPr/>
        </p:nvSpPr>
        <p:spPr>
          <a:xfrm>
            <a:off x="1066801" y="6370303"/>
            <a:ext cx="8077199" cy="369332"/>
          </a:xfrm>
          <a:prstGeom prst="rect">
            <a:avLst/>
          </a:prstGeom>
          <a:noFill/>
        </p:spPr>
        <p:txBody>
          <a:bodyPr wrap="square">
            <a:spAutoFit/>
          </a:bodyPr>
          <a:lstStyle/>
          <a:p>
            <a:r>
              <a:rPr lang="en-US" b="1" dirty="0"/>
              <a:t>Catalan Numbers</a:t>
            </a:r>
            <a:r>
              <a:rPr lang="en-US" altLang="zh-CN" b="1" dirty="0"/>
              <a:t>:</a:t>
            </a:r>
            <a:r>
              <a:rPr lang="zh-CN" altLang="en-US" b="1" dirty="0"/>
              <a:t> </a:t>
            </a:r>
            <a:r>
              <a:rPr lang="en-CN" dirty="0"/>
              <a:t>https://baike.baidu.com/item/卡特兰数/6125746</a:t>
            </a:r>
          </a:p>
        </p:txBody>
      </p:sp>
      <p:sp>
        <p:nvSpPr>
          <p:cNvPr id="8" name="TextBox 7">
            <a:extLst>
              <a:ext uri="{FF2B5EF4-FFF2-40B4-BE49-F238E27FC236}">
                <a16:creationId xmlns:a16="http://schemas.microsoft.com/office/drawing/2014/main" id="{4480CC3F-F759-3FB8-5E50-DE410C2ED912}"/>
              </a:ext>
            </a:extLst>
          </p:cNvPr>
          <p:cNvSpPr txBox="1"/>
          <p:nvPr/>
        </p:nvSpPr>
        <p:spPr>
          <a:xfrm>
            <a:off x="6781800" y="4622602"/>
            <a:ext cx="2062316" cy="369332"/>
          </a:xfrm>
          <a:prstGeom prst="rect">
            <a:avLst/>
          </a:prstGeom>
          <a:noFill/>
        </p:spPr>
        <p:txBody>
          <a:bodyPr wrap="square">
            <a:spAutoFit/>
          </a:bodyPr>
          <a:lstStyle/>
          <a:p>
            <a:r>
              <a:rPr lang="en-US" sz="1800" dirty="0">
                <a:solidFill>
                  <a:srgbClr val="C00000"/>
                </a:solidFill>
              </a:rPr>
              <a:t>Parenthesize</a:t>
            </a:r>
            <a:r>
              <a:rPr lang="zh-CN" altLang="en-US" sz="1800" dirty="0">
                <a:solidFill>
                  <a:srgbClr val="C00000"/>
                </a:solidFill>
              </a:rPr>
              <a:t> </a:t>
            </a:r>
            <a:r>
              <a:rPr lang="zh-CN" altLang="en-US" dirty="0">
                <a:solidFill>
                  <a:srgbClr val="C00000"/>
                </a:solidFill>
              </a:rPr>
              <a:t>括号</a:t>
            </a:r>
            <a:endParaRPr lang="en-CN" dirty="0"/>
          </a:p>
        </p:txBody>
      </p:sp>
      <p:sp>
        <p:nvSpPr>
          <p:cNvPr id="4" name="Slide Number Placeholder 3">
            <a:extLst>
              <a:ext uri="{FF2B5EF4-FFF2-40B4-BE49-F238E27FC236}">
                <a16:creationId xmlns:a16="http://schemas.microsoft.com/office/drawing/2014/main" id="{1A075DE1-E63A-46E8-9452-7ABACDEA796A}"/>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15</a:t>
            </a:fld>
            <a:endParaRPr lang="en-US" altLang="x-non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Solving Linear Recurrence Relations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8.2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Linear Homogeneous Recurrence Relations</a:t>
            </a:r>
          </a:p>
          <a:p>
            <a:r>
              <a:rPr lang="en-US" dirty="0"/>
              <a:t>Solving Linear Homogeneous Recurrence Relations with </a:t>
            </a:r>
            <a:r>
              <a:rPr lang="en-US" dirty="0">
                <a:solidFill>
                  <a:srgbClr val="C00000"/>
                </a:solidFill>
              </a:rPr>
              <a:t>Constant</a:t>
            </a:r>
            <a:r>
              <a:rPr lang="en-US" dirty="0"/>
              <a:t> </a:t>
            </a:r>
            <a:r>
              <a:rPr lang="en-US" dirty="0">
                <a:solidFill>
                  <a:srgbClr val="C00000"/>
                </a:solidFill>
              </a:rPr>
              <a:t>Coefficients</a:t>
            </a:r>
            <a:r>
              <a:rPr lang="en-US" dirty="0"/>
              <a:t>. </a:t>
            </a:r>
          </a:p>
          <a:p>
            <a:r>
              <a:rPr lang="en-US" dirty="0"/>
              <a:t>Solving Linear </a:t>
            </a:r>
            <a:r>
              <a:rPr lang="en-US" dirty="0" err="1"/>
              <a:t>Nonhomogeneous</a:t>
            </a:r>
            <a:r>
              <a:rPr lang="en-US" dirty="0"/>
              <a:t> Recurrence Relations with Constant Coefficients.</a:t>
            </a:r>
          </a:p>
        </p:txBody>
      </p:sp>
      <p:sp>
        <p:nvSpPr>
          <p:cNvPr id="5" name="TextBox 4">
            <a:extLst>
              <a:ext uri="{FF2B5EF4-FFF2-40B4-BE49-F238E27FC236}">
                <a16:creationId xmlns:a16="http://schemas.microsoft.com/office/drawing/2014/main" id="{76BE595F-3ACF-C56E-841A-58338298972E}"/>
              </a:ext>
            </a:extLst>
          </p:cNvPr>
          <p:cNvSpPr txBox="1"/>
          <p:nvPr/>
        </p:nvSpPr>
        <p:spPr>
          <a:xfrm>
            <a:off x="4343400" y="5181600"/>
            <a:ext cx="4581624" cy="892552"/>
          </a:xfrm>
          <a:prstGeom prst="rect">
            <a:avLst/>
          </a:prstGeom>
          <a:noFill/>
        </p:spPr>
        <p:txBody>
          <a:bodyPr wrap="square">
            <a:spAutoFit/>
          </a:bodyPr>
          <a:lstStyle/>
          <a:p>
            <a:r>
              <a:rPr kumimoji="0" lang="en-US" sz="2600" b="0" i="0" u="none" strike="noStrike" kern="1200" cap="none" spc="0" normalizeH="0" baseline="0" noProof="0" dirty="0">
                <a:ln>
                  <a:noFill/>
                </a:ln>
                <a:solidFill>
                  <a:srgbClr val="C00000"/>
                </a:solidFill>
                <a:effectLst/>
                <a:uLnTx/>
                <a:uFillTx/>
                <a:latin typeface="Constantia"/>
                <a:ea typeface="+mn-ea"/>
                <a:cs typeface="+mn-cs"/>
              </a:rPr>
              <a:t>Constant</a:t>
            </a:r>
            <a:r>
              <a:rPr kumimoji="0" lang="zh-CN" altLang="en-US" sz="2600" b="0" i="0" u="none" strike="noStrike" kern="1200" cap="none" spc="0" normalizeH="0" baseline="0" noProof="0" dirty="0">
                <a:ln>
                  <a:noFill/>
                </a:ln>
                <a:solidFill>
                  <a:srgbClr val="C00000"/>
                </a:solidFill>
                <a:effectLst/>
                <a:uLnTx/>
                <a:uFillTx/>
                <a:latin typeface="Constantia"/>
                <a:ea typeface="+mn-ea"/>
                <a:cs typeface="+mn-cs"/>
              </a:rPr>
              <a:t> </a:t>
            </a:r>
            <a:r>
              <a:rPr lang="zh-CN" altLang="en-US" sz="2600" dirty="0">
                <a:solidFill>
                  <a:srgbClr val="C00000"/>
                </a:solidFill>
                <a:latin typeface="Constantia"/>
              </a:rPr>
              <a:t>常量</a:t>
            </a:r>
            <a:endParaRPr lang="en-US" altLang="zh-CN" sz="2600" dirty="0">
              <a:solidFill>
                <a:srgbClr val="C00000"/>
              </a:solidFill>
              <a:latin typeface="Constantia"/>
            </a:endParaRPr>
          </a:p>
          <a:p>
            <a:r>
              <a:rPr kumimoji="0" lang="en-US" sz="2600" b="0" i="0" u="none" strike="noStrike" kern="1200" cap="none" spc="0" normalizeH="0" baseline="0" noProof="0" dirty="0">
                <a:ln>
                  <a:noFill/>
                </a:ln>
                <a:solidFill>
                  <a:srgbClr val="C00000"/>
                </a:solidFill>
                <a:effectLst/>
                <a:uLnTx/>
                <a:uFillTx/>
                <a:latin typeface="Constantia"/>
                <a:ea typeface="+mn-ea"/>
                <a:cs typeface="+mn-cs"/>
              </a:rPr>
              <a:t>Coefficients</a:t>
            </a:r>
            <a:r>
              <a:rPr kumimoji="0" lang="zh-CN" altLang="en-US" sz="2600" b="0" i="0" u="none" strike="noStrike" kern="1200" cap="none" spc="0" normalizeH="0" baseline="0" noProof="0" dirty="0">
                <a:ln>
                  <a:noFill/>
                </a:ln>
                <a:solidFill>
                  <a:srgbClr val="C00000"/>
                </a:solidFill>
                <a:effectLst/>
                <a:uLnTx/>
                <a:uFillTx/>
                <a:latin typeface="Constantia"/>
                <a:ea typeface="+mn-ea"/>
                <a:cs typeface="+mn-cs"/>
              </a:rPr>
              <a:t> 系数</a:t>
            </a:r>
            <a:endParaRPr lang="en-CN" dirty="0"/>
          </a:p>
        </p:txBody>
      </p:sp>
      <p:sp>
        <p:nvSpPr>
          <p:cNvPr id="6" name="Slide Number Placeholder 3">
            <a:extLst>
              <a:ext uri="{FF2B5EF4-FFF2-40B4-BE49-F238E27FC236}">
                <a16:creationId xmlns:a16="http://schemas.microsoft.com/office/drawing/2014/main" id="{A6EFE8F3-8DFE-0B65-4396-7E2E4811296F}"/>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17</a:t>
            </a:fld>
            <a:endParaRPr lang="en-US" alt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Linear Homogeneous Recurrence Relations</a:t>
            </a:r>
          </a:p>
        </p:txBody>
      </p:sp>
      <p:sp>
        <p:nvSpPr>
          <p:cNvPr id="3" name="Content Placeholder 2"/>
          <p:cNvSpPr>
            <a:spLocks noGrp="1"/>
          </p:cNvSpPr>
          <p:nvPr>
            <p:ph idx="1"/>
          </p:nvPr>
        </p:nvSpPr>
        <p:spPr/>
        <p:txBody>
          <a:bodyPr/>
          <a:lstStyle/>
          <a:p>
            <a:pPr>
              <a:buNone/>
            </a:pPr>
            <a:r>
              <a:rPr lang="en-US" b="1" dirty="0"/>
              <a:t>   </a:t>
            </a:r>
            <a:r>
              <a:rPr lang="en-US" sz="2400" b="1" dirty="0"/>
              <a:t>Definition: </a:t>
            </a:r>
            <a:r>
              <a:rPr lang="en-US" sz="2400" dirty="0"/>
              <a:t>A </a:t>
            </a:r>
            <a:r>
              <a:rPr lang="en-US" sz="2400" i="1" dirty="0"/>
              <a:t>linear homogeneous recurrence relation of degree </a:t>
            </a:r>
            <a:r>
              <a:rPr lang="en-US" sz="2400" dirty="0"/>
              <a:t>k</a:t>
            </a:r>
            <a:r>
              <a:rPr lang="en-US" sz="2400" i="1" dirty="0"/>
              <a:t> with constant coefficients </a:t>
            </a:r>
            <a:r>
              <a:rPr lang="en-US" sz="2400" dirty="0"/>
              <a:t>is a recurrence relation of the form </a:t>
            </a:r>
            <a:r>
              <a:rPr lang="en-US" sz="2400" i="1" dirty="0"/>
              <a:t>a</a:t>
            </a:r>
            <a:r>
              <a:rPr lang="en-US" sz="2400" i="1" baseline="-25000" dirty="0"/>
              <a:t>n</a:t>
            </a:r>
            <a:r>
              <a:rPr lang="en-US" sz="2400" i="1" dirty="0"/>
              <a:t> = c</a:t>
            </a:r>
            <a:r>
              <a:rPr lang="en-US" sz="2400" baseline="-25000" dirty="0">
                <a:latin typeface="Cambria Math" pitchFamily="18" charset="0"/>
                <a:ea typeface="Cambria Math" pitchFamily="18" charset="0"/>
              </a:rPr>
              <a:t>1</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c</a:t>
            </a:r>
            <a:r>
              <a:rPr lang="en-US" sz="2400" baseline="-25000" dirty="0">
                <a:latin typeface="Cambria Math" pitchFamily="18" charset="0"/>
                <a:ea typeface="Cambria Math" pitchFamily="18" charset="0"/>
              </a:rPr>
              <a:t>2</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 + c</a:t>
            </a:r>
            <a:r>
              <a:rPr lang="en-US" sz="2400" i="1" baseline="-25000" dirty="0"/>
              <a:t>k</a:t>
            </a:r>
            <a:r>
              <a:rPr lang="en-US" sz="2400" i="1" dirty="0"/>
              <a:t> a</a:t>
            </a:r>
            <a:r>
              <a:rPr lang="en-US" sz="2400" i="1" baseline="-25000" dirty="0"/>
              <a:t>n</a:t>
            </a:r>
            <a:r>
              <a:rPr lang="en-US" sz="2400" i="1" baseline="-25000" dirty="0">
                <a:latin typeface="Cambria Math"/>
                <a:ea typeface="Cambria Math"/>
              </a:rPr>
              <a:t>−</a:t>
            </a:r>
            <a:r>
              <a:rPr lang="en-US" sz="2400" i="1" baseline="-25000" dirty="0"/>
              <a:t>k ,</a:t>
            </a:r>
            <a:r>
              <a:rPr lang="en-US" sz="2400" b="1" dirty="0"/>
              <a:t> </a:t>
            </a:r>
            <a:r>
              <a:rPr lang="en-US" sz="2400" dirty="0"/>
              <a:t>where                </a:t>
            </a:r>
            <a:r>
              <a:rPr lang="en-US" sz="2400" i="1" dirty="0"/>
              <a:t>c</a:t>
            </a:r>
            <a:r>
              <a:rPr lang="en-US" sz="2400" baseline="-25000" dirty="0">
                <a:latin typeface="Cambria Math" pitchFamily="18" charset="0"/>
                <a:ea typeface="Cambria Math" pitchFamily="18" charset="0"/>
              </a:rPr>
              <a:t>1</a:t>
            </a:r>
            <a:r>
              <a:rPr lang="en-US" sz="2400" i="1" dirty="0"/>
              <a:t>, c</a:t>
            </a:r>
            <a:r>
              <a:rPr lang="en-US" sz="2400" baseline="-25000" dirty="0">
                <a:latin typeface="Cambria Math" pitchFamily="18" charset="0"/>
                <a:ea typeface="Cambria Math" pitchFamily="18" charset="0"/>
              </a:rPr>
              <a:t>2</a:t>
            </a:r>
            <a:r>
              <a:rPr lang="en-US" sz="2400" i="1" dirty="0"/>
              <a:t>, ….,c</a:t>
            </a:r>
            <a:r>
              <a:rPr lang="en-US" sz="2400" i="1" baseline="-25000" dirty="0"/>
              <a:t>k</a:t>
            </a:r>
            <a:r>
              <a:rPr lang="en-US" sz="2400" i="1" dirty="0"/>
              <a:t> </a:t>
            </a:r>
            <a:r>
              <a:rPr lang="en-US" sz="2400" dirty="0"/>
              <a:t>are real numbers, and </a:t>
            </a:r>
            <a:r>
              <a:rPr lang="en-US" sz="2400" i="1" dirty="0"/>
              <a:t>c</a:t>
            </a:r>
            <a:r>
              <a:rPr lang="en-US" sz="2400" i="1" baseline="-25000" dirty="0"/>
              <a:t>k</a:t>
            </a:r>
            <a:r>
              <a:rPr lang="en-US" sz="2400" i="1" dirty="0"/>
              <a:t> </a:t>
            </a:r>
            <a:r>
              <a:rPr lang="en-US" sz="2400" dirty="0">
                <a:latin typeface="Cambria Math"/>
                <a:ea typeface="Cambria Math"/>
              </a:rPr>
              <a:t>≠ </a:t>
            </a:r>
            <a:r>
              <a:rPr lang="en-US" sz="2400" dirty="0">
                <a:latin typeface="Cambria Math" pitchFamily="18" charset="0"/>
                <a:ea typeface="Cambria Math" pitchFamily="18" charset="0"/>
              </a:rPr>
              <a:t>0 </a:t>
            </a:r>
          </a:p>
        </p:txBody>
      </p:sp>
      <p:sp>
        <p:nvSpPr>
          <p:cNvPr id="4" name="TextBox 3"/>
          <p:cNvSpPr txBox="1"/>
          <p:nvPr/>
        </p:nvSpPr>
        <p:spPr>
          <a:xfrm>
            <a:off x="533400" y="3886200"/>
            <a:ext cx="8305800" cy="1354217"/>
          </a:xfrm>
          <a:prstGeom prst="rect">
            <a:avLst/>
          </a:prstGeom>
          <a:noFill/>
          <a:ln>
            <a:solidFill>
              <a:schemeClr val="accent1"/>
            </a:solidFill>
          </a:ln>
        </p:spPr>
        <p:txBody>
          <a:bodyPr wrap="square" rtlCol="0">
            <a:spAutoFit/>
          </a:bodyPr>
          <a:lstStyle/>
          <a:p>
            <a:pPr>
              <a:buFont typeface="Arial" pitchFamily="34" charset="0"/>
              <a:buChar char="•"/>
            </a:pPr>
            <a:r>
              <a:rPr lang="en-US" dirty="0"/>
              <a:t> </a:t>
            </a:r>
            <a:r>
              <a:rPr lang="en-US" sz="1600" dirty="0"/>
              <a:t>it is </a:t>
            </a:r>
            <a:r>
              <a:rPr lang="en-US" sz="1600" b="1" i="1" dirty="0"/>
              <a:t>linear</a:t>
            </a:r>
            <a:r>
              <a:rPr lang="en-US" sz="1600" i="1" dirty="0"/>
              <a:t> </a:t>
            </a:r>
            <a:r>
              <a:rPr lang="en-US" sz="1600" dirty="0"/>
              <a:t>because the right-hand side is a sum of the previous terms of the sequence each multiplied by a function of </a:t>
            </a:r>
            <a:r>
              <a:rPr lang="en-US" sz="1600" i="1" dirty="0"/>
              <a:t>n</a:t>
            </a:r>
            <a:r>
              <a:rPr lang="en-US" sz="1600" dirty="0"/>
              <a:t>.</a:t>
            </a:r>
          </a:p>
          <a:p>
            <a:pPr>
              <a:buFont typeface="Arial" pitchFamily="34" charset="0"/>
              <a:buChar char="•"/>
            </a:pPr>
            <a:r>
              <a:rPr lang="en-US" sz="1600" i="1" dirty="0"/>
              <a:t> </a:t>
            </a:r>
            <a:r>
              <a:rPr lang="en-US" sz="1600" dirty="0"/>
              <a:t>it is </a:t>
            </a:r>
            <a:r>
              <a:rPr lang="en-US" sz="1600" b="1" i="1" dirty="0"/>
              <a:t>homogeneous</a:t>
            </a:r>
            <a:r>
              <a:rPr lang="en-US" sz="1600" i="1" dirty="0"/>
              <a:t> </a:t>
            </a:r>
            <a:r>
              <a:rPr lang="en-US" sz="1600" dirty="0"/>
              <a:t>because no terms occur that are not multiples of the </a:t>
            </a:r>
            <a:r>
              <a:rPr lang="en-US" sz="1600" i="1" dirty="0" err="1"/>
              <a:t>a</a:t>
            </a:r>
            <a:r>
              <a:rPr lang="en-US" sz="1600" i="1" baseline="-25000" dirty="0" err="1"/>
              <a:t>j</a:t>
            </a:r>
            <a:r>
              <a:rPr lang="en-US" sz="1600" dirty="0" err="1"/>
              <a:t>s</a:t>
            </a:r>
            <a:r>
              <a:rPr lang="en-US" sz="1600" dirty="0"/>
              <a:t>. Each coefficient is a constant.</a:t>
            </a:r>
          </a:p>
          <a:p>
            <a:pPr>
              <a:buFont typeface="Arial" pitchFamily="34" charset="0"/>
              <a:buChar char="•"/>
            </a:pPr>
            <a:r>
              <a:rPr lang="en-US" sz="1600" i="1" dirty="0"/>
              <a:t> </a:t>
            </a:r>
            <a:r>
              <a:rPr lang="en-US" sz="1600" dirty="0"/>
              <a:t>the </a:t>
            </a:r>
            <a:r>
              <a:rPr lang="en-US" sz="1600" b="1" i="1" dirty="0"/>
              <a:t>degree</a:t>
            </a:r>
            <a:r>
              <a:rPr lang="en-US" sz="1600" i="1" dirty="0"/>
              <a:t> </a:t>
            </a:r>
            <a:r>
              <a:rPr lang="en-US" sz="1600" dirty="0"/>
              <a:t>is</a:t>
            </a:r>
            <a:r>
              <a:rPr lang="en-US" sz="1600" i="1" dirty="0"/>
              <a:t> k  </a:t>
            </a:r>
            <a:r>
              <a:rPr lang="en-US" sz="1600" dirty="0"/>
              <a:t>because  </a:t>
            </a:r>
            <a:r>
              <a:rPr lang="en-US" sz="1600" i="1" dirty="0"/>
              <a:t>a</a:t>
            </a:r>
            <a:r>
              <a:rPr lang="en-US" sz="1600" i="1" baseline="-25000" dirty="0"/>
              <a:t>n</a:t>
            </a:r>
            <a:r>
              <a:rPr lang="en-US" sz="1600" i="1" dirty="0"/>
              <a:t> </a:t>
            </a:r>
            <a:r>
              <a:rPr lang="en-US" sz="1600" dirty="0"/>
              <a:t>is expressed in terms of the previous </a:t>
            </a:r>
            <a:r>
              <a:rPr lang="en-US" sz="1600" i="1" dirty="0"/>
              <a:t>k</a:t>
            </a:r>
            <a:r>
              <a:rPr lang="en-US" sz="1600" dirty="0"/>
              <a:t> terms of the sequence. </a:t>
            </a:r>
            <a:endParaRPr lang="en-US" sz="1600" i="1" dirty="0"/>
          </a:p>
        </p:txBody>
      </p:sp>
      <p:sp>
        <p:nvSpPr>
          <p:cNvPr id="5" name="TextBox 4"/>
          <p:cNvSpPr txBox="1"/>
          <p:nvPr/>
        </p:nvSpPr>
        <p:spPr>
          <a:xfrm>
            <a:off x="609600" y="5715000"/>
            <a:ext cx="8305800" cy="584775"/>
          </a:xfrm>
          <a:prstGeom prst="rect">
            <a:avLst/>
          </a:prstGeom>
          <a:noFill/>
          <a:ln>
            <a:solidFill>
              <a:schemeClr val="accent1"/>
            </a:solidFill>
          </a:ln>
        </p:spPr>
        <p:txBody>
          <a:bodyPr wrap="square" rtlCol="0">
            <a:spAutoFit/>
          </a:bodyPr>
          <a:lstStyle/>
          <a:p>
            <a:r>
              <a:rPr lang="en-US" sz="1600" dirty="0"/>
              <a:t>By strong induction, a sequence satisfying such a recurrence relation is uniquely determined by the recurrence relation and the </a:t>
            </a:r>
            <a:r>
              <a:rPr lang="en-US" sz="1600" i="1" dirty="0"/>
              <a:t>k</a:t>
            </a:r>
            <a:r>
              <a:rPr lang="en-US" sz="1600" dirty="0"/>
              <a:t> initial conditions </a:t>
            </a:r>
            <a:r>
              <a:rPr lang="en-US" sz="1600" i="1" dirty="0"/>
              <a:t>a</a:t>
            </a:r>
            <a:r>
              <a:rPr lang="en-US" sz="1600" baseline="-25000" dirty="0">
                <a:latin typeface="Cambria Math" pitchFamily="18" charset="0"/>
                <a:ea typeface="Cambria Math" pitchFamily="18" charset="0"/>
              </a:rPr>
              <a:t>0</a:t>
            </a:r>
            <a:r>
              <a:rPr lang="en-US" sz="1600" baseline="-25000" dirty="0"/>
              <a:t> </a:t>
            </a:r>
            <a:r>
              <a:rPr lang="en-US" sz="1600" dirty="0"/>
              <a:t> = </a:t>
            </a:r>
            <a:r>
              <a:rPr lang="en-US" sz="1600" i="1" dirty="0"/>
              <a:t>C</a:t>
            </a:r>
            <a:r>
              <a:rPr lang="en-US" sz="1600" baseline="-25000" dirty="0">
                <a:latin typeface="Cambria Math" pitchFamily="18" charset="0"/>
                <a:ea typeface="Cambria Math" pitchFamily="18" charset="0"/>
              </a:rPr>
              <a:t>1</a:t>
            </a:r>
            <a:r>
              <a:rPr lang="en-US" sz="1600" dirty="0"/>
              <a:t>, </a:t>
            </a:r>
            <a:r>
              <a:rPr lang="en-US" sz="1600" i="1" dirty="0"/>
              <a:t>a</a:t>
            </a:r>
            <a:r>
              <a:rPr lang="en-US" sz="1600" baseline="-25000" dirty="0">
                <a:latin typeface="Cambria Math" pitchFamily="18" charset="0"/>
                <a:ea typeface="Cambria Math" pitchFamily="18" charset="0"/>
              </a:rPr>
              <a:t>0</a:t>
            </a:r>
            <a:r>
              <a:rPr lang="en-US" sz="1600" baseline="-25000" dirty="0"/>
              <a:t> </a:t>
            </a:r>
            <a:r>
              <a:rPr lang="en-US" sz="1600" dirty="0"/>
              <a:t> = </a:t>
            </a:r>
            <a:r>
              <a:rPr lang="en-US" sz="1600" i="1" dirty="0"/>
              <a:t>C</a:t>
            </a:r>
            <a:r>
              <a:rPr lang="en-US" sz="1600" baseline="-25000" dirty="0">
                <a:latin typeface="Cambria Math" pitchFamily="18" charset="0"/>
                <a:ea typeface="Cambria Math" pitchFamily="18" charset="0"/>
              </a:rPr>
              <a:t>1</a:t>
            </a:r>
            <a:r>
              <a:rPr lang="en-US" sz="1600" dirty="0"/>
              <a:t> ,</a:t>
            </a:r>
            <a:r>
              <a:rPr lang="en-US" sz="1600" dirty="0">
                <a:latin typeface="Cambria Math"/>
                <a:ea typeface="Cambria Math"/>
              </a:rPr>
              <a:t>…</a:t>
            </a:r>
            <a:r>
              <a:rPr lang="en-US" sz="1600" dirty="0"/>
              <a:t> , </a:t>
            </a:r>
            <a:r>
              <a:rPr lang="en-US" sz="1600" i="1" dirty="0"/>
              <a:t>a</a:t>
            </a:r>
            <a:r>
              <a:rPr lang="en-US" sz="1600" i="1" baseline="-25000" dirty="0">
                <a:ea typeface="Cambria Math" pitchFamily="18" charset="0"/>
              </a:rPr>
              <a:t>k</a:t>
            </a:r>
            <a:r>
              <a:rPr lang="en-US" sz="1600" baseline="-25000" dirty="0">
                <a:latin typeface="Cambria Math"/>
                <a:ea typeface="Cambria Math"/>
              </a:rPr>
              <a:t>−1</a:t>
            </a:r>
            <a:r>
              <a:rPr lang="en-US" sz="1600" baseline="-25000" dirty="0"/>
              <a:t> </a:t>
            </a:r>
            <a:r>
              <a:rPr lang="en-US" sz="1600" dirty="0"/>
              <a:t> = </a:t>
            </a:r>
            <a:r>
              <a:rPr lang="en-US" sz="1600" i="1" dirty="0"/>
              <a:t>C</a:t>
            </a:r>
            <a:r>
              <a:rPr lang="en-US" sz="1600" i="1" baseline="-25000" dirty="0">
                <a:ea typeface="Cambria Math" pitchFamily="18" charset="0"/>
              </a:rPr>
              <a:t>k</a:t>
            </a:r>
            <a:r>
              <a:rPr lang="en-US" sz="1600" baseline="-25000" dirty="0">
                <a:latin typeface="Cambria Math"/>
                <a:ea typeface="Cambria Math"/>
              </a:rPr>
              <a:t>−1</a:t>
            </a:r>
            <a:r>
              <a:rPr lang="en-US" sz="1600" dirty="0"/>
              <a:t>.</a:t>
            </a:r>
          </a:p>
        </p:txBody>
      </p:sp>
      <p:sp>
        <p:nvSpPr>
          <p:cNvPr id="6" name="Slide Number Placeholder 3">
            <a:extLst>
              <a:ext uri="{FF2B5EF4-FFF2-40B4-BE49-F238E27FC236}">
                <a16:creationId xmlns:a16="http://schemas.microsoft.com/office/drawing/2014/main" id="{304AA74F-C1EF-09A4-28DB-F0009814E7C4}"/>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18</a:t>
            </a:fld>
            <a:endParaRPr lang="en-US" altLang="x-non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Linear Homogeneous Recurrence Relations </a:t>
            </a:r>
          </a:p>
        </p:txBody>
      </p:sp>
      <p:sp>
        <p:nvSpPr>
          <p:cNvPr id="3" name="Content Placeholder 2"/>
          <p:cNvSpPr>
            <a:spLocks noGrp="1"/>
          </p:cNvSpPr>
          <p:nvPr>
            <p:ph idx="1"/>
          </p:nvPr>
        </p:nvSpPr>
        <p:spPr/>
        <p:txBody>
          <a:bodyPr/>
          <a:lstStyle/>
          <a:p>
            <a:r>
              <a:rPr lang="en-US" i="1" dirty="0" err="1"/>
              <a:t>P</a:t>
            </a:r>
            <a:r>
              <a:rPr lang="en-US" i="1" baseline="-25000" dirty="0" err="1"/>
              <a:t>n</a:t>
            </a:r>
            <a:r>
              <a:rPr lang="en-US" i="1" dirty="0"/>
              <a:t> = </a:t>
            </a:r>
            <a:r>
              <a:rPr lang="en-US" dirty="0">
                <a:latin typeface="Cambria Math" pitchFamily="18" charset="0"/>
                <a:ea typeface="Cambria Math" pitchFamily="18" charset="0"/>
              </a:rPr>
              <a:t>(1.11)</a:t>
            </a:r>
            <a:r>
              <a:rPr lang="en-US" i="1" dirty="0"/>
              <a:t>P</a:t>
            </a:r>
            <a:r>
              <a:rPr lang="en-US" i="1" baseline="-25000" dirty="0"/>
              <a:t>n-1 </a:t>
            </a:r>
            <a:r>
              <a:rPr lang="en-US" i="1" dirty="0"/>
              <a:t>    </a:t>
            </a:r>
            <a:r>
              <a:rPr lang="en-US" dirty="0">
                <a:solidFill>
                  <a:srgbClr val="FF0000"/>
                </a:solidFill>
              </a:rPr>
              <a:t>linear homogeneous recurrence relation of degree </a:t>
            </a:r>
            <a:r>
              <a:rPr lang="en-US" u="sng" dirty="0">
                <a:solidFill>
                  <a:srgbClr val="FF0000"/>
                </a:solidFill>
              </a:rPr>
              <a:t>one</a:t>
            </a:r>
          </a:p>
          <a:p>
            <a:r>
              <a:rPr lang="en-US" dirty="0"/>
              <a:t> </a:t>
            </a:r>
            <a:r>
              <a:rPr lang="en-US" i="1" dirty="0"/>
              <a:t>f</a:t>
            </a:r>
            <a:r>
              <a:rPr lang="en-US" i="1" baseline="-25000" dirty="0"/>
              <a:t>n</a:t>
            </a:r>
            <a:r>
              <a:rPr lang="en-US" i="1" dirty="0"/>
              <a:t> = f</a:t>
            </a:r>
            <a:r>
              <a:rPr lang="en-US" i="1" baseline="-25000" dirty="0"/>
              <a:t>n-1 </a:t>
            </a:r>
            <a:r>
              <a:rPr lang="en-US" i="1" dirty="0"/>
              <a:t> + f</a:t>
            </a:r>
            <a:r>
              <a:rPr lang="en-US" i="1" baseline="-25000" dirty="0"/>
              <a:t>n-2</a:t>
            </a:r>
            <a:r>
              <a:rPr lang="en-US" dirty="0"/>
              <a:t>   </a:t>
            </a:r>
            <a:r>
              <a:rPr lang="en-US" dirty="0">
                <a:solidFill>
                  <a:srgbClr val="FF0000"/>
                </a:solidFill>
              </a:rPr>
              <a:t>linear homogeneous recurrence relation of degree </a:t>
            </a:r>
            <a:r>
              <a:rPr lang="en-US" u="sng" dirty="0">
                <a:solidFill>
                  <a:srgbClr val="FF0000"/>
                </a:solidFill>
              </a:rPr>
              <a:t>two</a:t>
            </a:r>
            <a:endParaRPr lang="en-US" i="1" u="sng" baseline="-25000" dirty="0">
              <a:solidFill>
                <a:srgbClr val="FF0000"/>
              </a:solidFill>
            </a:endParaRPr>
          </a:p>
          <a:p>
            <a:r>
              <a:rPr lang="en-US" i="1" dirty="0"/>
              <a:t>                     </a:t>
            </a:r>
            <a:r>
              <a:rPr lang="en-US" i="1" baseline="-25000" dirty="0"/>
              <a:t>                    </a:t>
            </a:r>
            <a:r>
              <a:rPr lang="en-US" dirty="0">
                <a:solidFill>
                  <a:srgbClr val="FF0000"/>
                </a:solidFill>
              </a:rPr>
              <a:t>not linear</a:t>
            </a:r>
            <a:endParaRPr lang="en-US" i="1" baseline="-25000" dirty="0">
              <a:solidFill>
                <a:srgbClr val="FF0000"/>
              </a:solidFill>
            </a:endParaRPr>
          </a:p>
          <a:p>
            <a:r>
              <a:rPr lang="en-US" i="1" dirty="0" err="1"/>
              <a:t>H</a:t>
            </a:r>
            <a:r>
              <a:rPr lang="en-US" i="1" baseline="-25000" dirty="0" err="1"/>
              <a:t>n</a:t>
            </a:r>
            <a:r>
              <a:rPr lang="en-US" i="1" dirty="0"/>
              <a:t> = </a:t>
            </a:r>
            <a:r>
              <a:rPr lang="en-US" dirty="0">
                <a:latin typeface="Cambria Math" pitchFamily="18" charset="0"/>
                <a:ea typeface="Cambria Math" pitchFamily="18" charset="0"/>
              </a:rPr>
              <a:t>2</a:t>
            </a:r>
            <a:r>
              <a:rPr lang="en-US" i="1" dirty="0"/>
              <a:t>H</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n-US" i="1" dirty="0"/>
              <a:t>   </a:t>
            </a:r>
            <a:r>
              <a:rPr lang="en-US" dirty="0">
                <a:solidFill>
                  <a:srgbClr val="FF0000"/>
                </a:solidFill>
              </a:rPr>
              <a:t>not homogeneous</a:t>
            </a:r>
            <a:endParaRPr lang="en-US" i="1" dirty="0">
              <a:solidFill>
                <a:srgbClr val="FF0000"/>
              </a:solidFill>
            </a:endParaRPr>
          </a:p>
          <a:p>
            <a:r>
              <a:rPr lang="en-US" i="1" dirty="0" err="1"/>
              <a:t>B</a:t>
            </a:r>
            <a:r>
              <a:rPr lang="en-US" i="1" baseline="-25000" dirty="0" err="1"/>
              <a:t>n</a:t>
            </a:r>
            <a:r>
              <a:rPr lang="en-US" i="1" dirty="0"/>
              <a:t> = nB</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 </a:t>
            </a:r>
            <a:r>
              <a:rPr lang="en-US" i="1" baseline="-25000" dirty="0"/>
              <a:t> </a:t>
            </a:r>
            <a:r>
              <a:rPr lang="en-US" dirty="0">
                <a:solidFill>
                  <a:srgbClr val="FF0000"/>
                </a:solidFill>
              </a:rPr>
              <a:t>coefficients are not constants </a:t>
            </a:r>
            <a:endParaRPr lang="en-US" i="1" baseline="-25000" dirty="0">
              <a:solidFill>
                <a:srgbClr val="FF000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838200" y="3733800"/>
            <a:ext cx="2433638" cy="345281"/>
          </a:xfrm>
          <a:prstGeom prst="rect">
            <a:avLst/>
          </a:prstGeom>
        </p:spPr>
      </p:pic>
      <p:sp>
        <p:nvSpPr>
          <p:cNvPr id="4" name="Slide Number Placeholder 3">
            <a:extLst>
              <a:ext uri="{FF2B5EF4-FFF2-40B4-BE49-F238E27FC236}">
                <a16:creationId xmlns:a16="http://schemas.microsoft.com/office/drawing/2014/main" id="{EF89B7BF-BCB2-803E-E06D-71289FB9B5A0}"/>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19</a:t>
            </a:fld>
            <a:endParaRPr lang="en-US" altLang="x-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Applications of </a:t>
            </a:r>
            <a:r>
              <a:rPr lang="en-US" dirty="0">
                <a:solidFill>
                  <a:srgbClr val="C00000"/>
                </a:solidFill>
              </a:rPr>
              <a:t>Recurrence</a:t>
            </a:r>
            <a:r>
              <a:rPr lang="en-US" dirty="0"/>
              <a:t> Relations</a:t>
            </a:r>
          </a:p>
          <a:p>
            <a:r>
              <a:rPr lang="en-US" dirty="0"/>
              <a:t>Solving </a:t>
            </a:r>
            <a:r>
              <a:rPr lang="en-US" dirty="0">
                <a:solidFill>
                  <a:srgbClr val="C00000"/>
                </a:solidFill>
              </a:rPr>
              <a:t>Linear</a:t>
            </a:r>
            <a:r>
              <a:rPr lang="en-US" dirty="0"/>
              <a:t> Recurrence Relations</a:t>
            </a:r>
          </a:p>
          <a:p>
            <a:pPr lvl="1"/>
            <a:r>
              <a:rPr lang="en-US" dirty="0">
                <a:solidFill>
                  <a:srgbClr val="C00000"/>
                </a:solidFill>
              </a:rPr>
              <a:t>Homogeneous</a:t>
            </a:r>
            <a:r>
              <a:rPr lang="en-US" dirty="0"/>
              <a:t> Recurrence Relations</a:t>
            </a:r>
          </a:p>
          <a:p>
            <a:pPr lvl="1"/>
            <a:r>
              <a:rPr lang="en-US" dirty="0" err="1">
                <a:solidFill>
                  <a:srgbClr val="C00000"/>
                </a:solidFill>
              </a:rPr>
              <a:t>Nonhomogeneous</a:t>
            </a:r>
            <a:r>
              <a:rPr lang="en-US" dirty="0"/>
              <a:t> Recurrence Relations</a:t>
            </a:r>
          </a:p>
          <a:p>
            <a:r>
              <a:rPr lang="en-US" dirty="0">
                <a:solidFill>
                  <a:srgbClr val="C00000"/>
                </a:solidFill>
              </a:rPr>
              <a:t>Divide-and-Conquer</a:t>
            </a:r>
            <a:r>
              <a:rPr lang="en-US" dirty="0"/>
              <a:t> Algorithms and Recurrence Relations</a:t>
            </a:r>
          </a:p>
          <a:p>
            <a:r>
              <a:rPr lang="en-US" dirty="0"/>
              <a:t>Generating Functions</a:t>
            </a:r>
          </a:p>
          <a:p>
            <a:r>
              <a:rPr lang="en-US" dirty="0">
                <a:solidFill>
                  <a:srgbClr val="C00000"/>
                </a:solidFill>
              </a:rPr>
              <a:t>Inclusion</a:t>
            </a:r>
            <a:r>
              <a:rPr lang="en-US" dirty="0"/>
              <a:t>-</a:t>
            </a:r>
            <a:r>
              <a:rPr lang="en-US" dirty="0">
                <a:solidFill>
                  <a:srgbClr val="C00000"/>
                </a:solidFill>
              </a:rPr>
              <a:t>Exclusion</a:t>
            </a:r>
          </a:p>
          <a:p>
            <a:r>
              <a:rPr lang="en-US" dirty="0"/>
              <a:t>Applications of Inclusion-Exclusion</a:t>
            </a:r>
          </a:p>
          <a:p>
            <a:pPr lvl="1">
              <a:buNone/>
            </a:pPr>
            <a:endParaRPr lang="en-US" dirty="0"/>
          </a:p>
          <a:p>
            <a:endParaRPr lang="en-US" dirty="0"/>
          </a:p>
          <a:p>
            <a:pPr lvl="1">
              <a:buNone/>
            </a:pPr>
            <a:endParaRPr lang="en-US" dirty="0"/>
          </a:p>
          <a:p>
            <a:endParaRPr lang="en-US" dirty="0"/>
          </a:p>
        </p:txBody>
      </p:sp>
      <p:sp>
        <p:nvSpPr>
          <p:cNvPr id="4" name="Slide Number Placeholder 3">
            <a:extLst>
              <a:ext uri="{FF2B5EF4-FFF2-40B4-BE49-F238E27FC236}">
                <a16:creationId xmlns:a16="http://schemas.microsoft.com/office/drawing/2014/main" id="{2D1E3AE9-EA44-BF51-11FA-E470659EC028}"/>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a:t>
            </a:fld>
            <a:endParaRPr lang="en-US" altLang="x-none" dirty="0"/>
          </a:p>
        </p:txBody>
      </p:sp>
      <p:sp>
        <p:nvSpPr>
          <p:cNvPr id="5" name="TextBox 4">
            <a:extLst>
              <a:ext uri="{FF2B5EF4-FFF2-40B4-BE49-F238E27FC236}">
                <a16:creationId xmlns:a16="http://schemas.microsoft.com/office/drawing/2014/main" id="{2DA38A73-946F-466D-CBD4-E90567EDBAAC}"/>
              </a:ext>
            </a:extLst>
          </p:cNvPr>
          <p:cNvSpPr txBox="1"/>
          <p:nvPr/>
        </p:nvSpPr>
        <p:spPr>
          <a:xfrm>
            <a:off x="6096000" y="4651184"/>
            <a:ext cx="3137975" cy="1754326"/>
          </a:xfrm>
          <a:prstGeom prst="rect">
            <a:avLst/>
          </a:prstGeom>
          <a:noFill/>
        </p:spPr>
        <p:txBody>
          <a:bodyPr wrap="none" rtlCol="0">
            <a:spAutoFit/>
          </a:bodyPr>
          <a:lstStyle/>
          <a:p>
            <a:r>
              <a:rPr lang="en-US" dirty="0">
                <a:solidFill>
                  <a:srgbClr val="C00000"/>
                </a:solidFill>
              </a:rPr>
              <a:t>Recurrence</a:t>
            </a:r>
            <a:r>
              <a:rPr lang="zh-CN" altLang="en-US" dirty="0">
                <a:solidFill>
                  <a:srgbClr val="C00000"/>
                </a:solidFill>
              </a:rPr>
              <a:t> 递推关系</a:t>
            </a:r>
            <a:endParaRPr lang="en-US" altLang="zh-CN" dirty="0">
              <a:solidFill>
                <a:srgbClr val="C00000"/>
              </a:solidFill>
            </a:endParaRPr>
          </a:p>
          <a:p>
            <a:r>
              <a:rPr lang="en-US" dirty="0">
                <a:solidFill>
                  <a:srgbClr val="C00000"/>
                </a:solidFill>
              </a:rPr>
              <a:t>Linear</a:t>
            </a:r>
            <a:r>
              <a:rPr lang="zh-CN" altLang="en-US" dirty="0">
                <a:solidFill>
                  <a:srgbClr val="C00000"/>
                </a:solidFill>
              </a:rPr>
              <a:t> 线性</a:t>
            </a:r>
            <a:endParaRPr lang="en-US" altLang="zh-CN" dirty="0">
              <a:solidFill>
                <a:srgbClr val="C00000"/>
              </a:solidFill>
            </a:endParaRPr>
          </a:p>
          <a:p>
            <a:r>
              <a:rPr lang="en-US" dirty="0">
                <a:solidFill>
                  <a:srgbClr val="C00000"/>
                </a:solidFill>
              </a:rPr>
              <a:t>Homogeneous</a:t>
            </a:r>
            <a:r>
              <a:rPr lang="zh-CN" altLang="en-US" dirty="0">
                <a:solidFill>
                  <a:srgbClr val="C00000"/>
                </a:solidFill>
              </a:rPr>
              <a:t> 齐次</a:t>
            </a:r>
            <a:endParaRPr lang="en-US" altLang="zh-CN" dirty="0">
              <a:solidFill>
                <a:srgbClr val="C00000"/>
              </a:solidFill>
            </a:endParaRPr>
          </a:p>
          <a:p>
            <a:r>
              <a:rPr lang="en-US" dirty="0">
                <a:solidFill>
                  <a:srgbClr val="C00000"/>
                </a:solidFill>
              </a:rPr>
              <a:t>Nonhomogeneous</a:t>
            </a:r>
            <a:r>
              <a:rPr lang="zh-CN" altLang="en-US" dirty="0">
                <a:solidFill>
                  <a:srgbClr val="C00000"/>
                </a:solidFill>
              </a:rPr>
              <a:t> 非齐次</a:t>
            </a:r>
            <a:endParaRPr lang="en-US" altLang="zh-CN" dirty="0">
              <a:solidFill>
                <a:srgbClr val="C00000"/>
              </a:solidFill>
            </a:endParaRPr>
          </a:p>
          <a:p>
            <a:r>
              <a:rPr lang="en-US" dirty="0">
                <a:solidFill>
                  <a:srgbClr val="C00000"/>
                </a:solidFill>
              </a:rPr>
              <a:t>Inclusion</a:t>
            </a:r>
            <a:r>
              <a:rPr lang="en-US" dirty="0"/>
              <a:t>-</a:t>
            </a:r>
            <a:r>
              <a:rPr lang="en-US" dirty="0">
                <a:solidFill>
                  <a:srgbClr val="C00000"/>
                </a:solidFill>
              </a:rPr>
              <a:t>Exclusion</a:t>
            </a:r>
            <a:r>
              <a:rPr lang="zh-CN" altLang="en-US" dirty="0">
                <a:solidFill>
                  <a:srgbClr val="C00000"/>
                </a:solidFill>
              </a:rPr>
              <a:t> 包含互斥</a:t>
            </a:r>
            <a:endParaRPr lang="en-US" altLang="zh-CN" dirty="0">
              <a:solidFill>
                <a:srgbClr val="C00000"/>
              </a:solidFill>
            </a:endParaRPr>
          </a:p>
          <a:p>
            <a:r>
              <a:rPr lang="en-US" dirty="0">
                <a:solidFill>
                  <a:srgbClr val="C00000"/>
                </a:solidFill>
              </a:rPr>
              <a:t>Divide-and-Conquer</a:t>
            </a:r>
            <a:r>
              <a:rPr lang="zh-CN" altLang="en-US" dirty="0">
                <a:solidFill>
                  <a:srgbClr val="C00000"/>
                </a:solidFill>
              </a:rPr>
              <a:t> 分治</a:t>
            </a:r>
            <a:endParaRPr lang="en-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Linear Homogeneous Recurrence Relations</a:t>
            </a:r>
          </a:p>
        </p:txBody>
      </p:sp>
      <p:sp>
        <p:nvSpPr>
          <p:cNvPr id="3" name="Content Placeholder 2"/>
          <p:cNvSpPr>
            <a:spLocks noGrp="1"/>
          </p:cNvSpPr>
          <p:nvPr>
            <p:ph idx="1"/>
          </p:nvPr>
        </p:nvSpPr>
        <p:spPr/>
        <p:txBody>
          <a:bodyPr>
            <a:normAutofit fontScale="85000" lnSpcReduction="20000"/>
          </a:bodyPr>
          <a:lstStyle/>
          <a:p>
            <a:r>
              <a:rPr lang="en-US" dirty="0"/>
              <a:t>The basic approach is to look for solutions of the form                          </a:t>
            </a:r>
            <a:r>
              <a:rPr lang="en-US" i="1" dirty="0"/>
              <a:t>a</a:t>
            </a:r>
            <a:r>
              <a:rPr lang="en-US" i="1" baseline="-25000" dirty="0"/>
              <a:t>n</a:t>
            </a:r>
            <a:r>
              <a:rPr lang="en-US" dirty="0"/>
              <a:t> = </a:t>
            </a:r>
            <a:r>
              <a:rPr lang="en-US" i="1" dirty="0" err="1"/>
              <a:t>r</a:t>
            </a:r>
            <a:r>
              <a:rPr lang="en-US" i="1" baseline="30000" dirty="0" err="1"/>
              <a:t>n</a:t>
            </a:r>
            <a:r>
              <a:rPr lang="en-US" dirty="0"/>
              <a:t>, where </a:t>
            </a:r>
            <a:r>
              <a:rPr lang="en-US" i="1" dirty="0"/>
              <a:t>r</a:t>
            </a:r>
            <a:r>
              <a:rPr lang="en-US" dirty="0"/>
              <a:t> is a constant.  </a:t>
            </a:r>
          </a:p>
          <a:p>
            <a:r>
              <a:rPr lang="en-US" dirty="0"/>
              <a:t>Note that </a:t>
            </a:r>
            <a:r>
              <a:rPr lang="en-US" i="1" dirty="0"/>
              <a:t>a</a:t>
            </a:r>
            <a:r>
              <a:rPr lang="en-US" i="1" baseline="-25000" dirty="0"/>
              <a:t>n</a:t>
            </a:r>
            <a:r>
              <a:rPr lang="en-US" dirty="0"/>
              <a:t> = </a:t>
            </a:r>
            <a:r>
              <a:rPr lang="en-US" i="1" dirty="0" err="1"/>
              <a:t>r</a:t>
            </a:r>
            <a:r>
              <a:rPr lang="en-US" i="1" baseline="30000" dirty="0" err="1"/>
              <a:t>n</a:t>
            </a:r>
            <a:r>
              <a:rPr lang="en-US" dirty="0"/>
              <a:t>  is a solution to the recurrence relation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a:ea typeface="Cambria Math"/>
              </a:rPr>
              <a:t>⋯</a:t>
            </a:r>
            <a:r>
              <a:rPr lang="en-US" sz="2800" i="1" dirty="0"/>
              <a:t>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r>
              <a:rPr lang="en-US" sz="2800" dirty="0"/>
              <a:t> if and only if                                 </a:t>
            </a:r>
            <a:r>
              <a:rPr lang="en-US" i="1" dirty="0" err="1"/>
              <a:t>r</a:t>
            </a:r>
            <a:r>
              <a:rPr lang="en-US" i="1" baseline="30000" dirty="0" err="1"/>
              <a:t>n</a:t>
            </a:r>
            <a:r>
              <a:rPr lang="en-US" dirty="0"/>
              <a:t> </a:t>
            </a:r>
            <a:r>
              <a:rPr lang="en-US" sz="2400" i="1" dirty="0"/>
              <a:t>= c</a:t>
            </a:r>
            <a:r>
              <a:rPr lang="en-US" sz="2400" baseline="-25000" dirty="0">
                <a:latin typeface="Cambria Math" pitchFamily="18" charset="0"/>
                <a:ea typeface="Cambria Math" pitchFamily="18" charset="0"/>
              </a:rPr>
              <a:t>1</a:t>
            </a:r>
            <a:r>
              <a:rPr lang="en-US" sz="2400" i="1" dirty="0"/>
              <a:t>r</a:t>
            </a:r>
            <a:r>
              <a:rPr lang="en-US" sz="2400" i="1" baseline="30000" dirty="0"/>
              <a:t>n</a:t>
            </a:r>
            <a:r>
              <a:rPr lang="en-US" sz="2400" i="1" baseline="30000" dirty="0">
                <a:latin typeface="Cambria Math"/>
                <a:ea typeface="Cambria Math"/>
              </a:rPr>
              <a:t>−</a:t>
            </a:r>
            <a:r>
              <a:rPr lang="en-US" sz="2400" baseline="30000" dirty="0">
                <a:latin typeface="Cambria Math" pitchFamily="18" charset="0"/>
                <a:ea typeface="Cambria Math" pitchFamily="18" charset="0"/>
              </a:rPr>
              <a:t>1</a:t>
            </a:r>
            <a:r>
              <a:rPr lang="en-US" sz="2400" i="1" baseline="30000" dirty="0"/>
              <a:t> </a:t>
            </a:r>
            <a:r>
              <a:rPr lang="en-US" sz="2400" i="1" dirty="0"/>
              <a:t>+ c</a:t>
            </a:r>
            <a:r>
              <a:rPr lang="en-US" sz="2400" baseline="-25000" dirty="0">
                <a:latin typeface="Cambria Math" pitchFamily="18" charset="0"/>
                <a:ea typeface="Cambria Math" pitchFamily="18" charset="0"/>
              </a:rPr>
              <a:t>2</a:t>
            </a:r>
            <a:r>
              <a:rPr lang="en-US" sz="2400" i="1" dirty="0"/>
              <a:t>r</a:t>
            </a:r>
            <a:r>
              <a:rPr lang="en-US" sz="2400" i="1" baseline="30000" dirty="0"/>
              <a:t>n</a:t>
            </a:r>
            <a:r>
              <a:rPr lang="en-US" sz="2400" i="1" baseline="30000" dirty="0">
                <a:latin typeface="Cambria Math"/>
                <a:ea typeface="Cambria Math"/>
              </a:rPr>
              <a:t>−</a:t>
            </a:r>
            <a:r>
              <a:rPr lang="en-US" sz="2400" baseline="30000" dirty="0">
                <a:latin typeface="Cambria Math" pitchFamily="18" charset="0"/>
                <a:ea typeface="Cambria Math" pitchFamily="18" charset="0"/>
              </a:rPr>
              <a:t>2</a:t>
            </a:r>
            <a:r>
              <a:rPr lang="en-US" sz="2400" i="1" baseline="30000" dirty="0"/>
              <a:t> </a:t>
            </a:r>
            <a:r>
              <a:rPr lang="en-US" sz="2400" i="1" dirty="0"/>
              <a:t>+ </a:t>
            </a:r>
            <a:r>
              <a:rPr lang="en-US" sz="2400" dirty="0">
                <a:latin typeface="Cambria Math"/>
                <a:ea typeface="Cambria Math"/>
              </a:rPr>
              <a:t>⋯ </a:t>
            </a:r>
            <a:r>
              <a:rPr lang="en-US" sz="2400" i="1" dirty="0"/>
              <a:t>+ c</a:t>
            </a:r>
            <a:r>
              <a:rPr lang="en-US" sz="2400" i="1" baseline="-25000" dirty="0"/>
              <a:t>k</a:t>
            </a:r>
            <a:r>
              <a:rPr lang="en-US" sz="2400" i="1" dirty="0"/>
              <a:t> </a:t>
            </a:r>
            <a:r>
              <a:rPr lang="en-US" sz="2400" i="1" dirty="0" err="1"/>
              <a:t>r</a:t>
            </a:r>
            <a:r>
              <a:rPr lang="en-US" sz="2400" i="1" baseline="30000" dirty="0" err="1"/>
              <a:t>n</a:t>
            </a:r>
            <a:r>
              <a:rPr lang="en-US" sz="2400" baseline="30000" dirty="0">
                <a:latin typeface="Cambria Math"/>
                <a:ea typeface="Cambria Math"/>
              </a:rPr>
              <a:t>−</a:t>
            </a:r>
            <a:r>
              <a:rPr lang="en-US" sz="2400" i="1" baseline="30000" dirty="0"/>
              <a:t>k</a:t>
            </a:r>
            <a:r>
              <a:rPr lang="en-US" sz="2400" baseline="30000" dirty="0"/>
              <a:t> </a:t>
            </a:r>
            <a:r>
              <a:rPr lang="en-US" dirty="0"/>
              <a:t>.</a:t>
            </a:r>
          </a:p>
          <a:p>
            <a:r>
              <a:rPr lang="en-US" dirty="0"/>
              <a:t>Algebraic manipulation yields the </a:t>
            </a:r>
            <a:r>
              <a:rPr lang="en-US" i="1" dirty="0"/>
              <a:t>characteristic equation</a:t>
            </a:r>
            <a:r>
              <a:rPr lang="en-US" dirty="0"/>
              <a:t>: </a:t>
            </a:r>
          </a:p>
          <a:p>
            <a:pPr>
              <a:buNone/>
            </a:pPr>
            <a:r>
              <a:rPr lang="en-US" dirty="0"/>
              <a:t>      </a:t>
            </a:r>
            <a:r>
              <a:rPr lang="en-US" i="1" dirty="0" err="1"/>
              <a:t>r</a:t>
            </a:r>
            <a:r>
              <a:rPr lang="en-US" i="1" baseline="30000" dirty="0" err="1"/>
              <a:t>k</a:t>
            </a:r>
            <a:r>
              <a:rPr lang="en-US" dirty="0"/>
              <a:t> </a:t>
            </a:r>
            <a:r>
              <a:rPr lang="en-US" sz="2800" dirty="0">
                <a:latin typeface="Cambria Math"/>
                <a:ea typeface="Cambria Math"/>
              </a:rPr>
              <a:t>−</a:t>
            </a:r>
            <a:r>
              <a:rPr lang="en-US" sz="2800" i="1" dirty="0"/>
              <a:t> c</a:t>
            </a:r>
            <a:r>
              <a:rPr lang="en-US" sz="2800" baseline="-25000" dirty="0">
                <a:latin typeface="Cambria Math" pitchFamily="18" charset="0"/>
                <a:ea typeface="Cambria Math" pitchFamily="18" charset="0"/>
              </a:rPr>
              <a:t>1</a:t>
            </a:r>
            <a:r>
              <a:rPr lang="en-US" sz="2800" i="1" dirty="0"/>
              <a:t>r</a:t>
            </a:r>
            <a:r>
              <a:rPr lang="en-US" sz="2800" i="1" baseline="30000" dirty="0"/>
              <a:t>k</a:t>
            </a:r>
            <a:r>
              <a:rPr lang="en-US" sz="2800" i="1" baseline="30000" dirty="0">
                <a:latin typeface="Cambria Math"/>
                <a:ea typeface="Cambria Math"/>
              </a:rPr>
              <a:t>−</a:t>
            </a:r>
            <a:r>
              <a:rPr lang="en-US" sz="2800" baseline="30000" dirty="0">
                <a:latin typeface="Cambria Math" pitchFamily="18" charset="0"/>
                <a:ea typeface="Cambria Math" pitchFamily="18" charset="0"/>
              </a:rPr>
              <a:t>1</a:t>
            </a:r>
            <a:r>
              <a:rPr lang="en-US" sz="2800" i="1" baseline="30000" dirty="0"/>
              <a:t> </a:t>
            </a:r>
            <a:r>
              <a:rPr lang="en-US" sz="2800" i="1" dirty="0"/>
              <a:t> </a:t>
            </a:r>
            <a:r>
              <a:rPr lang="en-US" sz="2800" i="1" dirty="0">
                <a:latin typeface="Cambria Math"/>
                <a:ea typeface="Cambria Math"/>
              </a:rPr>
              <a:t>−</a:t>
            </a:r>
            <a:r>
              <a:rPr lang="en-US" sz="2800" i="1" dirty="0"/>
              <a:t> c</a:t>
            </a:r>
            <a:r>
              <a:rPr lang="en-US" sz="2800" baseline="-25000" dirty="0">
                <a:latin typeface="Cambria Math" pitchFamily="18" charset="0"/>
                <a:ea typeface="Cambria Math" pitchFamily="18" charset="0"/>
              </a:rPr>
              <a:t>2</a:t>
            </a:r>
            <a:r>
              <a:rPr lang="en-US" sz="2800" i="1" dirty="0"/>
              <a:t>r</a:t>
            </a:r>
            <a:r>
              <a:rPr lang="en-US" sz="2800" i="1" baseline="30000" dirty="0"/>
              <a:t>k</a:t>
            </a:r>
            <a:r>
              <a:rPr lang="en-US" sz="2800" i="1" baseline="30000" dirty="0">
                <a:latin typeface="Cambria Math"/>
                <a:ea typeface="Cambria Math"/>
              </a:rPr>
              <a:t>−</a:t>
            </a:r>
            <a:r>
              <a:rPr lang="en-US" sz="2800" baseline="30000" dirty="0">
                <a:latin typeface="Cambria Math" pitchFamily="18" charset="0"/>
                <a:ea typeface="Cambria Math" pitchFamily="18" charset="0"/>
              </a:rPr>
              <a:t>2</a:t>
            </a:r>
            <a:r>
              <a:rPr lang="en-US" sz="2800" i="1" baseline="30000" dirty="0"/>
              <a:t> </a:t>
            </a:r>
            <a:r>
              <a:rPr lang="en-US" sz="2800" i="1" dirty="0">
                <a:latin typeface="Cambria Math"/>
                <a:ea typeface="Cambria Math"/>
              </a:rPr>
              <a:t>−</a:t>
            </a:r>
            <a:r>
              <a:rPr lang="en-US" sz="2800" i="1" dirty="0"/>
              <a:t> </a:t>
            </a:r>
            <a:r>
              <a:rPr lang="en-US" sz="2800" dirty="0">
                <a:latin typeface="Cambria Math"/>
                <a:ea typeface="Cambria Math"/>
              </a:rPr>
              <a:t>⋯</a:t>
            </a:r>
            <a:r>
              <a:rPr lang="en-US" sz="2800" i="1" dirty="0"/>
              <a:t> </a:t>
            </a:r>
            <a:r>
              <a:rPr lang="en-US" sz="2800" i="1" dirty="0">
                <a:latin typeface="Cambria Math"/>
                <a:ea typeface="Cambria Math"/>
              </a:rPr>
              <a:t>−</a:t>
            </a:r>
            <a:r>
              <a:rPr lang="en-US" sz="2800" i="1" dirty="0"/>
              <a:t> c</a:t>
            </a:r>
            <a:r>
              <a:rPr lang="en-US" sz="2800" i="1" baseline="-25000" dirty="0"/>
              <a:t>k</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dirty="0"/>
              <a:t>r</a:t>
            </a:r>
            <a:r>
              <a:rPr lang="en-US" sz="2800" baseline="30000" dirty="0"/>
              <a:t>  </a:t>
            </a:r>
            <a:r>
              <a:rPr lang="en-US" sz="2800" dirty="0">
                <a:latin typeface="Cambria Math"/>
                <a:ea typeface="Cambria Math"/>
              </a:rPr>
              <a:t>− </a:t>
            </a:r>
            <a:r>
              <a:rPr lang="en-US" sz="2800" i="1" dirty="0"/>
              <a:t>c</a:t>
            </a:r>
            <a:r>
              <a:rPr lang="en-US" sz="2400" i="1" baseline="-25000" dirty="0"/>
              <a:t>k   </a:t>
            </a:r>
            <a:r>
              <a:rPr lang="en-US" sz="2400" dirty="0"/>
              <a:t>= </a:t>
            </a:r>
            <a:r>
              <a:rPr lang="en-US" sz="2400" dirty="0">
                <a:latin typeface="Cambria Math" pitchFamily="18" charset="0"/>
                <a:ea typeface="Cambria Math" pitchFamily="18" charset="0"/>
              </a:rPr>
              <a:t>0</a:t>
            </a:r>
            <a:endParaRPr lang="en-US" dirty="0"/>
          </a:p>
          <a:p>
            <a:r>
              <a:rPr lang="en-US" b="1" dirty="0"/>
              <a:t>The sequence {</a:t>
            </a:r>
            <a:r>
              <a:rPr lang="en-US" b="1" i="1" dirty="0"/>
              <a:t>a</a:t>
            </a:r>
            <a:r>
              <a:rPr lang="en-US" b="1" i="1" baseline="-25000" dirty="0"/>
              <a:t>n</a:t>
            </a:r>
            <a:r>
              <a:rPr lang="en-US" b="1" dirty="0"/>
              <a:t>} with  </a:t>
            </a:r>
            <a:r>
              <a:rPr lang="en-US" b="1" i="1" dirty="0"/>
              <a:t>a</a:t>
            </a:r>
            <a:r>
              <a:rPr lang="en-US" b="1" i="1" baseline="-25000" dirty="0"/>
              <a:t>n</a:t>
            </a:r>
            <a:r>
              <a:rPr lang="en-US" b="1" dirty="0"/>
              <a:t> = </a:t>
            </a:r>
            <a:r>
              <a:rPr lang="en-US" b="1" i="1" dirty="0" err="1"/>
              <a:t>r</a:t>
            </a:r>
            <a:r>
              <a:rPr lang="en-US" b="1" i="1" baseline="30000" dirty="0" err="1"/>
              <a:t>n</a:t>
            </a:r>
            <a:r>
              <a:rPr lang="en-US" b="1" dirty="0"/>
              <a:t>  is a solution </a:t>
            </a:r>
            <a:r>
              <a:rPr lang="en-US" b="1" u="sng" dirty="0"/>
              <a:t>if and only if</a:t>
            </a:r>
            <a:r>
              <a:rPr lang="en-US" b="1" dirty="0"/>
              <a:t> </a:t>
            </a:r>
            <a:r>
              <a:rPr lang="en-US" b="1" i="1" dirty="0"/>
              <a:t>r</a:t>
            </a:r>
            <a:r>
              <a:rPr lang="en-US" b="1" dirty="0"/>
              <a:t> is a solution to the characteristic equation. </a:t>
            </a:r>
          </a:p>
          <a:p>
            <a:r>
              <a:rPr lang="en-US" dirty="0"/>
              <a:t>The solutions to the characteristic equation are called the </a:t>
            </a:r>
            <a:r>
              <a:rPr lang="en-US" i="1" dirty="0">
                <a:solidFill>
                  <a:srgbClr val="C00000"/>
                </a:solidFill>
              </a:rPr>
              <a:t>characteristic</a:t>
            </a:r>
            <a:r>
              <a:rPr lang="en-US" i="1" dirty="0"/>
              <a:t> roots </a:t>
            </a:r>
            <a:r>
              <a:rPr lang="en-US" dirty="0"/>
              <a:t>of the recurrence relation. The roots are used to give an explicit formula for all the solutions of the recurrence relation. </a:t>
            </a:r>
          </a:p>
          <a:p>
            <a:pPr>
              <a:buNone/>
            </a:pPr>
            <a:r>
              <a:rPr lang="en-US" dirty="0"/>
              <a:t>  </a:t>
            </a:r>
          </a:p>
        </p:txBody>
      </p:sp>
      <p:sp>
        <p:nvSpPr>
          <p:cNvPr id="5" name="TextBox 4">
            <a:extLst>
              <a:ext uri="{FF2B5EF4-FFF2-40B4-BE49-F238E27FC236}">
                <a16:creationId xmlns:a16="http://schemas.microsoft.com/office/drawing/2014/main" id="{205D1DC7-9E45-61EE-B06C-BB1BF4DA0F95}"/>
              </a:ext>
            </a:extLst>
          </p:cNvPr>
          <p:cNvSpPr txBox="1"/>
          <p:nvPr/>
        </p:nvSpPr>
        <p:spPr>
          <a:xfrm>
            <a:off x="5943600" y="6153912"/>
            <a:ext cx="3048000" cy="369332"/>
          </a:xfrm>
          <a:prstGeom prst="rect">
            <a:avLst/>
          </a:prstGeom>
          <a:noFill/>
        </p:spPr>
        <p:txBody>
          <a:bodyPr wrap="square">
            <a:spAutoFit/>
          </a:bodyPr>
          <a:lstStyle/>
          <a:p>
            <a:r>
              <a:rPr lang="en-US" dirty="0">
                <a:solidFill>
                  <a:srgbClr val="C00000"/>
                </a:solidFill>
              </a:rPr>
              <a:t>Characteristic</a:t>
            </a:r>
            <a:r>
              <a:rPr lang="zh-CN" altLang="en-US" dirty="0">
                <a:solidFill>
                  <a:srgbClr val="C00000"/>
                </a:solidFill>
              </a:rPr>
              <a:t> 特征</a:t>
            </a:r>
            <a:endParaRPr lang="en-CN" dirty="0"/>
          </a:p>
        </p:txBody>
      </p:sp>
      <p:sp>
        <p:nvSpPr>
          <p:cNvPr id="6" name="Slide Number Placeholder 3">
            <a:extLst>
              <a:ext uri="{FF2B5EF4-FFF2-40B4-BE49-F238E27FC236}">
                <a16:creationId xmlns:a16="http://schemas.microsoft.com/office/drawing/2014/main" id="{5C26EAA6-B01C-D598-3364-10D35AC2B200}"/>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20</a:t>
            </a:fld>
            <a:endParaRPr lang="en-US" altLang="x-non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Solving </a:t>
            </a:r>
            <a:r>
              <a:rPr lang="en-US" sz="3600" dirty="0"/>
              <a:t>Linear Homogeneous Recurrence Relations of Degree Two</a:t>
            </a:r>
          </a:p>
        </p:txBody>
      </p:sp>
      <p:sp>
        <p:nvSpPr>
          <p:cNvPr id="3" name="Content Placeholder 2"/>
          <p:cNvSpPr>
            <a:spLocks noGrp="1"/>
          </p:cNvSpPr>
          <p:nvPr>
            <p:ph idx="1"/>
          </p:nvPr>
        </p:nvSpPr>
        <p:spPr/>
        <p:txBody>
          <a:bodyPr/>
          <a:lstStyle/>
          <a:p>
            <a:pPr>
              <a:buNone/>
            </a:pPr>
            <a:r>
              <a:rPr lang="en-US" b="1" dirty="0"/>
              <a:t>   Theorem </a:t>
            </a:r>
            <a:r>
              <a:rPr lang="en-US" b="1" dirty="0">
                <a:latin typeface="Cambria Math" pitchFamily="18" charset="0"/>
                <a:ea typeface="Cambria Math" pitchFamily="18" charset="0"/>
              </a:rPr>
              <a:t>1</a:t>
            </a:r>
            <a:r>
              <a:rPr lang="en-US" dirty="0"/>
              <a:t>:  Let </a:t>
            </a:r>
            <a:r>
              <a:rPr lang="en-US" i="1" dirty="0"/>
              <a:t>c</a:t>
            </a:r>
            <a:r>
              <a:rPr lang="en-US" baseline="-25000" dirty="0">
                <a:latin typeface="Cambria Math" pitchFamily="18" charset="0"/>
                <a:ea typeface="Cambria Math" pitchFamily="18" charset="0"/>
              </a:rPr>
              <a:t>1</a:t>
            </a:r>
            <a:r>
              <a:rPr lang="en-US" dirty="0"/>
              <a:t> and </a:t>
            </a:r>
            <a:r>
              <a:rPr lang="en-US" i="1" dirty="0"/>
              <a:t>c</a:t>
            </a:r>
            <a:r>
              <a:rPr lang="en-US" baseline="-25000" dirty="0">
                <a:latin typeface="Cambria Math" pitchFamily="18" charset="0"/>
                <a:ea typeface="Cambria Math" pitchFamily="18" charset="0"/>
              </a:rPr>
              <a:t>2</a:t>
            </a:r>
            <a:r>
              <a:rPr lang="en-US" i="1" dirty="0"/>
              <a:t> </a:t>
            </a:r>
            <a:r>
              <a:rPr lang="en-US" dirty="0"/>
              <a:t>be real numbers. Suppose that </a:t>
            </a:r>
            <a:r>
              <a:rPr lang="en-US" i="1" dirty="0"/>
              <a:t>r</a:t>
            </a:r>
            <a:r>
              <a:rPr lang="en-US" baseline="30000" dirty="0">
                <a:latin typeface="Cambria Math" pitchFamily="18" charset="0"/>
                <a:ea typeface="Cambria Math" pitchFamily="18" charset="0"/>
              </a:rPr>
              <a:t>2</a:t>
            </a:r>
            <a:r>
              <a:rPr lang="en-US" i="1" dirty="0"/>
              <a:t> – c</a:t>
            </a:r>
            <a:r>
              <a:rPr lang="en-US" baseline="-25000" dirty="0">
                <a:latin typeface="Cambria Math" pitchFamily="18" charset="0"/>
                <a:ea typeface="Cambria Math" pitchFamily="18" charset="0"/>
              </a:rPr>
              <a:t>1</a:t>
            </a:r>
            <a:r>
              <a:rPr lang="en-US" i="1" dirty="0"/>
              <a:t>r – c</a:t>
            </a:r>
            <a:r>
              <a:rPr lang="en-US" baseline="-25000"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a:t>
            </a:r>
            <a:r>
              <a:rPr lang="en-US" i="1" dirty="0"/>
              <a:t> </a:t>
            </a:r>
            <a:r>
              <a:rPr lang="en-US" dirty="0"/>
              <a:t>has two distinct roots </a:t>
            </a:r>
            <a:r>
              <a:rPr lang="en-US" i="1" dirty="0"/>
              <a:t>r</a:t>
            </a:r>
            <a:r>
              <a:rPr lang="en-US" i="1" baseline="-25000" dirty="0"/>
              <a:t>1</a:t>
            </a:r>
            <a:r>
              <a:rPr lang="en-US" dirty="0"/>
              <a:t> and </a:t>
            </a:r>
            <a:r>
              <a:rPr lang="en-US" i="1" dirty="0"/>
              <a:t>r</a:t>
            </a:r>
            <a:r>
              <a:rPr lang="en-US" i="1" baseline="-25000" dirty="0"/>
              <a:t>2</a:t>
            </a:r>
            <a:r>
              <a:rPr lang="en-US" dirty="0"/>
              <a:t>. Then the sequence {</a:t>
            </a:r>
            <a:r>
              <a:rPr lang="en-US" i="1" dirty="0"/>
              <a:t>a</a:t>
            </a:r>
            <a:r>
              <a:rPr lang="en-US" i="1" baseline="-25000" dirty="0"/>
              <a:t>n</a:t>
            </a:r>
            <a:r>
              <a:rPr lang="en-US" dirty="0"/>
              <a:t>} is a solution to the recurrence    relation   </a:t>
            </a:r>
            <a:r>
              <a:rPr lang="en-US" i="1" dirty="0"/>
              <a:t>a</a:t>
            </a:r>
            <a:r>
              <a:rPr lang="en-US" i="1" baseline="-25000" dirty="0"/>
              <a:t>n</a:t>
            </a:r>
            <a:r>
              <a:rPr lang="en-US" i="1" dirty="0"/>
              <a:t> = </a:t>
            </a:r>
            <a:r>
              <a:rPr lang="en-US" dirty="0"/>
              <a:t>c</a:t>
            </a:r>
            <a:r>
              <a:rPr lang="en-US" baseline="-25000" dirty="0">
                <a:latin typeface="Cambria Math" pitchFamily="18" charset="0"/>
                <a:ea typeface="Cambria Math" pitchFamily="18" charset="0"/>
              </a:rPr>
              <a:t>1</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i="1" dirty="0"/>
              <a:t> + c</a:t>
            </a:r>
            <a:r>
              <a:rPr lang="en-US" baseline="-25000" dirty="0">
                <a:latin typeface="Cambria Math" pitchFamily="18" charset="0"/>
                <a:ea typeface="Cambria Math" pitchFamily="18" charset="0"/>
              </a:rPr>
              <a:t>2</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r>
              <a:rPr lang="en-US" i="1" dirty="0"/>
              <a:t>   </a:t>
            </a:r>
            <a:r>
              <a:rPr lang="en-US" dirty="0"/>
              <a:t>if and only if</a:t>
            </a:r>
          </a:p>
          <a:p>
            <a:endParaRPr lang="en-US" dirty="0"/>
          </a:p>
          <a:p>
            <a:endParaRPr lang="en-US" dirty="0"/>
          </a:p>
          <a:p>
            <a:pPr>
              <a:buNone/>
            </a:pPr>
            <a:r>
              <a:rPr lang="en-US" dirty="0"/>
              <a:t>    for </a:t>
            </a:r>
            <a:r>
              <a:rPr lang="en-US" i="1" dirty="0">
                <a:solidFill>
                  <a:srgbClr val="C00000"/>
                </a:solidFill>
              </a:rPr>
              <a:t>n = </a:t>
            </a:r>
            <a:r>
              <a:rPr lang="en-US" dirty="0">
                <a:solidFill>
                  <a:srgbClr val="C00000"/>
                </a:solidFill>
                <a:latin typeface="Cambria Math" pitchFamily="18" charset="0"/>
                <a:ea typeface="Cambria Math" pitchFamily="18" charset="0"/>
              </a:rPr>
              <a:t>0</a:t>
            </a:r>
            <a:r>
              <a:rPr lang="en-US" i="1"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2</a:t>
            </a:r>
            <a:r>
              <a:rPr lang="en-US" i="1" dirty="0"/>
              <a:t>,… </a:t>
            </a:r>
            <a:r>
              <a:rPr lang="en-US" dirty="0"/>
              <a:t>, where </a:t>
            </a:r>
            <a:r>
              <a:rPr lang="el-GR" dirty="0"/>
              <a:t>α</a:t>
            </a:r>
            <a:r>
              <a:rPr lang="en-US" baseline="-25000" dirty="0"/>
              <a:t> </a:t>
            </a:r>
            <a:r>
              <a:rPr lang="en-US" dirty="0"/>
              <a:t>and</a:t>
            </a:r>
            <a:r>
              <a:rPr lang="en-US" baseline="-25000" dirty="0"/>
              <a:t> </a:t>
            </a:r>
            <a:r>
              <a:rPr lang="el-GR" dirty="0"/>
              <a:t>α</a:t>
            </a:r>
            <a:r>
              <a:rPr lang="en-US" baseline="-25000" dirty="0">
                <a:latin typeface="Cambria Math" pitchFamily="18" charset="0"/>
                <a:ea typeface="Cambria Math" pitchFamily="18" charset="0"/>
              </a:rPr>
              <a:t>2</a:t>
            </a:r>
            <a:r>
              <a:rPr lang="en-US" dirty="0"/>
              <a:t> are constants.</a:t>
            </a:r>
            <a:endParaRPr lang="en-US" baseline="-25000"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1981200" y="3886200"/>
            <a:ext cx="2768918" cy="348615"/>
          </a:xfrm>
          <a:prstGeom prst="rect">
            <a:avLst/>
          </a:prstGeom>
        </p:spPr>
      </p:pic>
      <p:sp>
        <p:nvSpPr>
          <p:cNvPr id="4" name="Slide Number Placeholder 3">
            <a:extLst>
              <a:ext uri="{FF2B5EF4-FFF2-40B4-BE49-F238E27FC236}">
                <a16:creationId xmlns:a16="http://schemas.microsoft.com/office/drawing/2014/main" id="{5ED2DEED-9B78-C973-1EA8-13A559808383}"/>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21</a:t>
            </a:fld>
            <a:endParaRPr lang="en-US" altLang="x-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Theorem 1</a:t>
            </a:r>
          </a:p>
        </p:txBody>
      </p:sp>
      <p:sp>
        <p:nvSpPr>
          <p:cNvPr id="3" name="Content Placeholder 2"/>
          <p:cNvSpPr>
            <a:spLocks noGrp="1"/>
          </p:cNvSpPr>
          <p:nvPr>
            <p:ph idx="1"/>
          </p:nvPr>
        </p:nvSpPr>
        <p:spPr/>
        <p:txBody>
          <a:bodyPr>
            <a:normAutofit fontScale="62500" lnSpcReduction="20000"/>
          </a:bodyPr>
          <a:lstStyle/>
          <a:p>
            <a:pPr>
              <a:buNone/>
            </a:pPr>
            <a:r>
              <a:rPr lang="en-US" dirty="0"/>
              <a:t>    </a:t>
            </a:r>
            <a:r>
              <a:rPr lang="en-US" b="1" dirty="0"/>
              <a:t>Example</a:t>
            </a:r>
            <a:r>
              <a:rPr lang="en-US" dirty="0"/>
              <a:t>: What is the solution to the recurrence relation  </a:t>
            </a:r>
          </a:p>
          <a:p>
            <a:pPr>
              <a:buNone/>
            </a:pPr>
            <a:r>
              <a:rPr lang="en-US" dirty="0"/>
              <a:t>           </a:t>
            </a:r>
          </a:p>
          <a:p>
            <a:pPr>
              <a:buNone/>
            </a:pPr>
            <a:r>
              <a:rPr lang="en-US" dirty="0"/>
              <a:t>            </a:t>
            </a:r>
            <a:r>
              <a:rPr lang="en-US" i="1" dirty="0"/>
              <a:t>a</a:t>
            </a:r>
            <a:r>
              <a:rPr lang="en-US" i="1" baseline="-25000" dirty="0"/>
              <a:t>n</a:t>
            </a:r>
            <a:r>
              <a:rPr lang="en-US" dirty="0"/>
              <a:t> = </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2</a:t>
            </a:r>
            <a:r>
              <a:rPr lang="en-US" dirty="0"/>
              <a:t> with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2</a:t>
            </a:r>
            <a:r>
              <a:rPr lang="en-US" dirty="0"/>
              <a:t> and </a:t>
            </a:r>
            <a:r>
              <a:rPr lang="en-US" i="1" dirty="0">
                <a:ea typeface="Cambria Math" pitchFamily="18" charset="0"/>
              </a:rPr>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7</a:t>
            </a:r>
            <a:r>
              <a:rPr lang="en-US" dirty="0"/>
              <a:t>? </a:t>
            </a:r>
          </a:p>
          <a:p>
            <a:pPr>
              <a:buNone/>
            </a:pPr>
            <a:endParaRPr lang="en-US" dirty="0"/>
          </a:p>
          <a:p>
            <a:pPr>
              <a:buNone/>
            </a:pPr>
            <a:r>
              <a:rPr lang="en-US" b="1" dirty="0"/>
              <a:t>    Solution</a:t>
            </a:r>
            <a:r>
              <a:rPr lang="en-US" dirty="0"/>
              <a:t>: The characteristic equation is  </a:t>
            </a:r>
            <a:r>
              <a:rPr lang="en-US" i="1" dirty="0"/>
              <a:t>r</a:t>
            </a:r>
            <a:r>
              <a:rPr lang="en-US" baseline="30000" dirty="0">
                <a:latin typeface="Cambria Math" pitchFamily="18" charset="0"/>
                <a:ea typeface="Cambria Math" pitchFamily="18" charset="0"/>
              </a:rPr>
              <a:t>2</a:t>
            </a:r>
            <a:r>
              <a:rPr lang="en-US" i="1" dirty="0"/>
              <a:t> </a:t>
            </a:r>
            <a:r>
              <a:rPr lang="en-US" i="1" dirty="0">
                <a:latin typeface="Cambria Math"/>
                <a:ea typeface="Cambria Math"/>
              </a:rPr>
              <a:t>−</a:t>
            </a:r>
            <a:r>
              <a:rPr lang="en-US" i="1" dirty="0"/>
              <a:t>  r </a:t>
            </a:r>
            <a:r>
              <a:rPr lang="en-US" i="1" dirty="0">
                <a:latin typeface="Cambria Math"/>
                <a:ea typeface="Cambria Math"/>
              </a:rPr>
              <a:t>−</a:t>
            </a:r>
            <a:r>
              <a:rPr lang="en-US" i="1" dirty="0"/>
              <a:t>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 </a:t>
            </a:r>
            <a:r>
              <a:rPr lang="en-US" i="1" dirty="0"/>
              <a:t>  </a:t>
            </a:r>
          </a:p>
          <a:p>
            <a:pPr>
              <a:buNone/>
            </a:pPr>
            <a:r>
              <a:rPr lang="en-US" i="1" dirty="0"/>
              <a:t>    </a:t>
            </a:r>
            <a:r>
              <a:rPr lang="en-US" dirty="0"/>
              <a:t>Its roots are </a:t>
            </a:r>
            <a:r>
              <a:rPr lang="en-US" i="1" dirty="0"/>
              <a:t>r = </a:t>
            </a:r>
            <a:r>
              <a:rPr lang="en-US" dirty="0">
                <a:latin typeface="Cambria Math" pitchFamily="18" charset="0"/>
                <a:ea typeface="Cambria Math" pitchFamily="18" charset="0"/>
              </a:rPr>
              <a:t>2 </a:t>
            </a:r>
            <a:r>
              <a:rPr lang="en-US" dirty="0"/>
              <a:t>and </a:t>
            </a:r>
            <a:r>
              <a:rPr lang="en-US" i="1" dirty="0"/>
              <a:t>r = </a:t>
            </a:r>
            <a:r>
              <a:rPr lang="en-US" i="1" dirty="0">
                <a:latin typeface="Cambria Math"/>
                <a:ea typeface="Cambria Math"/>
              </a:rPr>
              <a:t>−</a:t>
            </a:r>
            <a:r>
              <a:rPr lang="en-US" dirty="0">
                <a:latin typeface="Cambria Math" pitchFamily="18" charset="0"/>
                <a:ea typeface="Cambria Math" pitchFamily="18" charset="0"/>
              </a:rPr>
              <a:t>1</a:t>
            </a:r>
            <a:r>
              <a:rPr lang="en-US" i="1" dirty="0"/>
              <a:t> . </a:t>
            </a:r>
            <a:r>
              <a:rPr lang="en-US" dirty="0"/>
              <a:t>Therefore, {</a:t>
            </a:r>
            <a:r>
              <a:rPr lang="en-US" i="1" dirty="0"/>
              <a:t>a</a:t>
            </a:r>
            <a:r>
              <a:rPr lang="en-US" i="1" baseline="-25000" dirty="0"/>
              <a:t>n</a:t>
            </a:r>
            <a:r>
              <a:rPr lang="en-US" dirty="0"/>
              <a:t>}</a:t>
            </a:r>
            <a:r>
              <a:rPr lang="en-US" i="1" dirty="0"/>
              <a:t> </a:t>
            </a:r>
            <a:r>
              <a:rPr lang="en-US" dirty="0"/>
              <a:t>is a solution to the recurrence relation if and</a:t>
            </a:r>
          </a:p>
          <a:p>
            <a:pPr>
              <a:buNone/>
            </a:pPr>
            <a:r>
              <a:rPr lang="en-US" dirty="0"/>
              <a:t>    only if  </a:t>
            </a:r>
            <a:r>
              <a:rPr lang="en-US" i="1" dirty="0"/>
              <a:t>a</a:t>
            </a:r>
            <a:r>
              <a:rPr lang="en-US" i="1" baseline="-25000" dirty="0"/>
              <a:t>n</a:t>
            </a:r>
            <a:r>
              <a:rPr lang="en-US" i="1" dirty="0"/>
              <a:t> = </a:t>
            </a:r>
            <a:r>
              <a:rPr lang="el-GR" i="1"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2</a:t>
            </a:r>
            <a:r>
              <a:rPr lang="en-US" i="1" baseline="30000" dirty="0"/>
              <a:t>n</a:t>
            </a:r>
            <a:r>
              <a:rPr lang="en-US" i="1" dirty="0"/>
              <a:t> + </a:t>
            </a:r>
            <a:r>
              <a:rPr lang="el-GR" i="1" dirty="0"/>
              <a:t>α</a:t>
            </a:r>
            <a:r>
              <a:rPr lang="en-US" baseline="-25000" dirty="0">
                <a:latin typeface="Cambria Math" pitchFamily="18" charset="0"/>
                <a:ea typeface="Cambria Math" pitchFamily="18" charset="0"/>
              </a:rPr>
              <a:t>2</a:t>
            </a:r>
            <a:r>
              <a:rPr lang="en-US" dirty="0"/>
              <a:t>(</a:t>
            </a:r>
            <a:r>
              <a:rPr lang="en-US" i="1" dirty="0">
                <a:latin typeface="Cambria Math"/>
                <a:ea typeface="Cambria Math"/>
              </a:rPr>
              <a:t>−</a:t>
            </a:r>
            <a:r>
              <a:rPr lang="en-US" dirty="0">
                <a:latin typeface="Cambria Math" pitchFamily="18" charset="0"/>
                <a:ea typeface="Cambria Math" pitchFamily="18" charset="0"/>
              </a:rPr>
              <a:t>1</a:t>
            </a:r>
            <a:r>
              <a:rPr lang="en-US" i="1" dirty="0"/>
              <a:t>)</a:t>
            </a:r>
            <a:r>
              <a:rPr lang="en-US" i="1" baseline="30000" dirty="0"/>
              <a:t>n</a:t>
            </a:r>
            <a:r>
              <a:rPr lang="en-US" dirty="0"/>
              <a:t>, for some constants </a:t>
            </a:r>
            <a:r>
              <a:rPr lang="el-GR" i="1" dirty="0"/>
              <a:t>α</a:t>
            </a:r>
            <a:r>
              <a:rPr lang="en-US" baseline="-25000" dirty="0">
                <a:latin typeface="Cambria Math" pitchFamily="18" charset="0"/>
                <a:ea typeface="Cambria Math" pitchFamily="18" charset="0"/>
              </a:rPr>
              <a:t>1</a:t>
            </a:r>
            <a:r>
              <a:rPr lang="en-US" i="1" dirty="0"/>
              <a:t> </a:t>
            </a:r>
            <a:r>
              <a:rPr lang="en-US" dirty="0"/>
              <a:t>and</a:t>
            </a:r>
            <a:r>
              <a:rPr lang="en-US" i="1" dirty="0"/>
              <a:t> </a:t>
            </a:r>
            <a:r>
              <a:rPr lang="el-GR" i="1" dirty="0"/>
              <a:t>α</a:t>
            </a:r>
            <a:r>
              <a:rPr lang="en-US" baseline="-25000" dirty="0">
                <a:latin typeface="Cambria Math" pitchFamily="18" charset="0"/>
                <a:ea typeface="Cambria Math" pitchFamily="18" charset="0"/>
              </a:rPr>
              <a:t>2</a:t>
            </a:r>
            <a:r>
              <a:rPr lang="en-US" dirty="0"/>
              <a:t>.</a:t>
            </a:r>
          </a:p>
          <a:p>
            <a:pPr>
              <a:buNone/>
            </a:pPr>
            <a:r>
              <a:rPr lang="en-US" dirty="0"/>
              <a:t>      </a:t>
            </a:r>
          </a:p>
          <a:p>
            <a:pPr>
              <a:buNone/>
            </a:pPr>
            <a:r>
              <a:rPr lang="en-US" dirty="0"/>
              <a:t>     To find the constants  </a:t>
            </a:r>
            <a:r>
              <a:rPr lang="el-GR" dirty="0"/>
              <a:t>α</a:t>
            </a:r>
            <a:r>
              <a:rPr lang="en-US" baseline="-25000" dirty="0">
                <a:latin typeface="Cambria Math" pitchFamily="18" charset="0"/>
                <a:ea typeface="Cambria Math" pitchFamily="18" charset="0"/>
              </a:rPr>
              <a:t>1</a:t>
            </a:r>
            <a:r>
              <a:rPr lang="en-US" dirty="0"/>
              <a:t> and </a:t>
            </a:r>
            <a:r>
              <a:rPr lang="el-GR" dirty="0"/>
              <a:t>α</a:t>
            </a:r>
            <a:r>
              <a:rPr lang="en-US" baseline="-25000" dirty="0">
                <a:latin typeface="Cambria Math" pitchFamily="18" charset="0"/>
                <a:ea typeface="Cambria Math" pitchFamily="18" charset="0"/>
              </a:rPr>
              <a:t>2</a:t>
            </a:r>
            <a:r>
              <a:rPr lang="en-US" dirty="0"/>
              <a:t>, note that</a:t>
            </a:r>
          </a:p>
          <a:p>
            <a:pPr>
              <a:buNone/>
            </a:pPr>
            <a:endParaRPr lang="en-US" dirty="0"/>
          </a:p>
          <a:p>
            <a:pPr>
              <a:buNone/>
            </a:pPr>
            <a:r>
              <a:rPr lang="en-US" dirty="0"/>
              <a:t>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2</a:t>
            </a:r>
            <a:r>
              <a:rPr lang="en-US" dirty="0"/>
              <a:t> = </a:t>
            </a:r>
            <a:r>
              <a:rPr lang="el-GR" i="1" dirty="0"/>
              <a:t>α</a:t>
            </a:r>
            <a:r>
              <a:rPr lang="en-US" baseline="-25000" dirty="0">
                <a:latin typeface="Cambria Math" pitchFamily="18" charset="0"/>
                <a:ea typeface="Cambria Math" pitchFamily="18" charset="0"/>
              </a:rPr>
              <a:t>1</a:t>
            </a:r>
            <a:r>
              <a:rPr lang="en-US" i="1" dirty="0"/>
              <a:t> + </a:t>
            </a:r>
            <a:r>
              <a:rPr lang="el-GR" i="1" dirty="0"/>
              <a:t>α</a:t>
            </a:r>
            <a:r>
              <a:rPr lang="en-US" baseline="-25000" dirty="0">
                <a:latin typeface="Cambria Math" pitchFamily="18" charset="0"/>
                <a:ea typeface="Cambria Math" pitchFamily="18" charset="0"/>
              </a:rPr>
              <a:t>2</a:t>
            </a:r>
            <a:r>
              <a:rPr lang="en-US" dirty="0"/>
              <a:t>  and  </a:t>
            </a:r>
            <a:r>
              <a:rPr lang="en-US" i="1" dirty="0"/>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7</a:t>
            </a:r>
            <a:r>
              <a:rPr lang="en-US" dirty="0"/>
              <a:t> = </a:t>
            </a:r>
            <a:r>
              <a:rPr lang="el-GR"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2</a:t>
            </a:r>
            <a:r>
              <a:rPr lang="en-US" dirty="0"/>
              <a:t> + </a:t>
            </a:r>
            <a:r>
              <a:rPr lang="el-GR" dirty="0"/>
              <a:t>α</a:t>
            </a:r>
            <a:r>
              <a:rPr lang="en-US" baseline="-25000" dirty="0">
                <a:latin typeface="Cambria Math" pitchFamily="18" charset="0"/>
                <a:ea typeface="Cambria Math" pitchFamily="18" charset="0"/>
              </a:rPr>
              <a:t>2</a:t>
            </a:r>
            <a:r>
              <a:rPr lang="en-US" dirty="0"/>
              <a:t>(</a:t>
            </a:r>
            <a:r>
              <a:rPr lang="en-US" dirty="0">
                <a:latin typeface="Cambria Math"/>
                <a:ea typeface="Cambria Math"/>
              </a:rPr>
              <a:t>−</a:t>
            </a:r>
            <a:r>
              <a:rPr lang="en-US" dirty="0">
                <a:latin typeface="Cambria Math" pitchFamily="18" charset="0"/>
                <a:ea typeface="Cambria Math" pitchFamily="18" charset="0"/>
              </a:rPr>
              <a:t>1</a:t>
            </a:r>
            <a:r>
              <a:rPr lang="en-US" dirty="0"/>
              <a:t>).</a:t>
            </a:r>
          </a:p>
          <a:p>
            <a:pPr>
              <a:buNone/>
            </a:pPr>
            <a:endParaRPr lang="en-US" dirty="0"/>
          </a:p>
          <a:p>
            <a:pPr>
              <a:buNone/>
            </a:pPr>
            <a:r>
              <a:rPr lang="en-US" dirty="0"/>
              <a:t>     Solving these equations, we find that   </a:t>
            </a:r>
            <a:r>
              <a:rPr lang="el-GR" dirty="0"/>
              <a:t>α</a:t>
            </a:r>
            <a:r>
              <a:rPr lang="en-US" baseline="-25000" dirty="0">
                <a:latin typeface="Cambria Math" pitchFamily="18" charset="0"/>
                <a:ea typeface="Cambria Math" pitchFamily="18" charset="0"/>
              </a:rPr>
              <a:t>1</a:t>
            </a:r>
            <a:r>
              <a:rPr lang="en-US" baseline="-25000" dirty="0"/>
              <a:t> </a:t>
            </a:r>
            <a:r>
              <a:rPr lang="en-US" dirty="0"/>
              <a:t> = </a:t>
            </a:r>
            <a:r>
              <a:rPr lang="en-US" dirty="0">
                <a:latin typeface="Cambria Math" pitchFamily="18" charset="0"/>
                <a:ea typeface="Cambria Math" pitchFamily="18" charset="0"/>
              </a:rPr>
              <a:t>3</a:t>
            </a:r>
            <a:r>
              <a:rPr lang="en-US" dirty="0"/>
              <a:t> and </a:t>
            </a:r>
            <a:r>
              <a:rPr lang="el-GR" dirty="0"/>
              <a:t>α</a:t>
            </a:r>
            <a:r>
              <a:rPr lang="en-US" baseline="-25000" dirty="0">
                <a:latin typeface="Cambria Math" pitchFamily="18" charset="0"/>
                <a:ea typeface="Cambria Math" pitchFamily="18" charset="0"/>
              </a:rPr>
              <a:t>2</a:t>
            </a:r>
            <a:r>
              <a:rPr lang="en-US" baseline="-25000" dirty="0"/>
              <a:t> </a:t>
            </a:r>
            <a:r>
              <a:rPr lang="en-US" dirty="0"/>
              <a:t> = </a:t>
            </a:r>
            <a:r>
              <a:rPr lang="en-US" dirty="0">
                <a:latin typeface="Cambria Math"/>
                <a:ea typeface="Cambria Math"/>
              </a:rPr>
              <a:t>−</a:t>
            </a:r>
            <a:r>
              <a:rPr lang="en-US" dirty="0">
                <a:latin typeface="Cambria Math" pitchFamily="18" charset="0"/>
                <a:ea typeface="Cambria Math" pitchFamily="18" charset="0"/>
              </a:rPr>
              <a:t>1. </a:t>
            </a:r>
            <a:r>
              <a:rPr lang="en-US" dirty="0"/>
              <a:t> </a:t>
            </a:r>
            <a:endParaRPr lang="en-US" baseline="-25000" dirty="0"/>
          </a:p>
          <a:p>
            <a:pPr>
              <a:buNone/>
            </a:pPr>
            <a:endParaRPr lang="en-US" baseline="-25000" dirty="0"/>
          </a:p>
          <a:p>
            <a:pPr>
              <a:buNone/>
            </a:pPr>
            <a:r>
              <a:rPr lang="en-US" dirty="0"/>
              <a:t>     Hence, the solution is the sequence {</a:t>
            </a:r>
            <a:r>
              <a:rPr lang="en-US" i="1" dirty="0"/>
              <a:t>a</a:t>
            </a:r>
            <a:r>
              <a:rPr lang="en-US" i="1" baseline="-25000" dirty="0"/>
              <a:t>n</a:t>
            </a:r>
            <a:r>
              <a:rPr lang="en-US" dirty="0"/>
              <a:t>}</a:t>
            </a:r>
            <a:r>
              <a:rPr lang="en-US" i="1" dirty="0"/>
              <a:t> </a:t>
            </a:r>
            <a:r>
              <a:rPr lang="en-US" dirty="0"/>
              <a:t>with   </a:t>
            </a:r>
            <a:r>
              <a:rPr lang="en-US" i="1" dirty="0"/>
              <a:t>a</a:t>
            </a:r>
            <a:r>
              <a:rPr lang="en-US" i="1" baseline="-25000" dirty="0"/>
              <a:t>n</a:t>
            </a:r>
            <a:r>
              <a:rPr lang="en-US" dirty="0"/>
              <a:t> = </a:t>
            </a:r>
            <a:r>
              <a:rPr lang="en-US" dirty="0">
                <a:latin typeface="Cambria Math" pitchFamily="18" charset="0"/>
                <a:ea typeface="Cambria Math" pitchFamily="18" charset="0"/>
              </a:rPr>
              <a:t>3∙2</a:t>
            </a:r>
            <a:r>
              <a:rPr lang="en-US" i="1" baseline="30000" dirty="0"/>
              <a:t>n</a:t>
            </a:r>
            <a:r>
              <a:rPr lang="en-US" dirty="0"/>
              <a:t> </a:t>
            </a:r>
            <a:r>
              <a:rPr lang="en-US" dirty="0">
                <a:latin typeface="Cambria Math"/>
                <a:ea typeface="Cambria Math"/>
              </a:rPr>
              <a:t>−</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i="1" baseline="30000" dirty="0"/>
              <a:t>n</a:t>
            </a:r>
            <a:r>
              <a:rPr lang="en-US" dirty="0"/>
              <a:t>.</a:t>
            </a:r>
          </a:p>
          <a:p>
            <a:pPr>
              <a:buNone/>
            </a:pPr>
            <a:endParaRPr lang="en-US" i="1" baseline="30000" dirty="0"/>
          </a:p>
          <a:p>
            <a:pPr>
              <a:buNone/>
            </a:pPr>
            <a:r>
              <a:rPr lang="en-US" dirty="0"/>
              <a:t>  </a:t>
            </a:r>
          </a:p>
          <a:p>
            <a:pPr>
              <a:buNone/>
            </a:pPr>
            <a:r>
              <a:rPr lang="en-US" dirty="0"/>
              <a:t>    </a:t>
            </a:r>
          </a:p>
        </p:txBody>
      </p:sp>
      <p:sp>
        <p:nvSpPr>
          <p:cNvPr id="4" name="Slide Number Placeholder 3">
            <a:extLst>
              <a:ext uri="{FF2B5EF4-FFF2-40B4-BE49-F238E27FC236}">
                <a16:creationId xmlns:a16="http://schemas.microsoft.com/office/drawing/2014/main" id="{95925860-5F9E-9B1B-C046-FA607D6891F3}"/>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22</a:t>
            </a:fld>
            <a:endParaRPr lang="en-US" alt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dirty="0"/>
              <a:t>An Explicit Formula for the Fibonacci Numbers</a:t>
            </a:r>
          </a:p>
        </p:txBody>
      </p:sp>
      <p:sp>
        <p:nvSpPr>
          <p:cNvPr id="3" name="Content Placeholder 2"/>
          <p:cNvSpPr>
            <a:spLocks noGrp="1"/>
          </p:cNvSpPr>
          <p:nvPr>
            <p:ph idx="1"/>
          </p:nvPr>
        </p:nvSpPr>
        <p:spPr/>
        <p:txBody>
          <a:bodyPr>
            <a:normAutofit fontScale="92500" lnSpcReduction="10000"/>
          </a:bodyPr>
          <a:lstStyle/>
          <a:p>
            <a:pPr>
              <a:buNone/>
            </a:pPr>
            <a:r>
              <a:rPr lang="en-US" i="1" dirty="0"/>
              <a:t>    </a:t>
            </a:r>
            <a:r>
              <a:rPr lang="en-US" dirty="0"/>
              <a:t>We can use Theorem </a:t>
            </a:r>
            <a:r>
              <a:rPr lang="en-US" dirty="0">
                <a:latin typeface="Cambria Math" pitchFamily="18" charset="0"/>
                <a:ea typeface="Cambria Math" pitchFamily="18" charset="0"/>
              </a:rPr>
              <a:t>1</a:t>
            </a:r>
            <a:r>
              <a:rPr lang="en-US" dirty="0"/>
              <a:t> to find an </a:t>
            </a:r>
            <a:r>
              <a:rPr lang="en-US" dirty="0">
                <a:solidFill>
                  <a:srgbClr val="C00000"/>
                </a:solidFill>
              </a:rPr>
              <a:t>explicit</a:t>
            </a:r>
            <a:r>
              <a:rPr lang="en-US" dirty="0"/>
              <a:t> formula for the Fibonacci numbers. The sequence of Fibonacci numbers satisfies the recurrence relation   </a:t>
            </a:r>
            <a:r>
              <a:rPr lang="en-US" i="1" dirty="0"/>
              <a:t>f</a:t>
            </a:r>
            <a:r>
              <a:rPr lang="en-US" i="1" baseline="-25000" dirty="0"/>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r>
              <a:rPr lang="en-US" dirty="0"/>
              <a:t> with the initial conditions:</a:t>
            </a:r>
            <a:r>
              <a:rPr lang="en-US" i="1" baseline="-25000" dirty="0"/>
              <a:t> </a:t>
            </a:r>
            <a:r>
              <a:rPr lang="en-US" i="1" dirty="0"/>
              <a:t> f</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0  </a:t>
            </a:r>
            <a:r>
              <a:rPr lang="en-US" dirty="0"/>
              <a:t>and </a:t>
            </a: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n-US" dirty="0"/>
              <a:t>.</a:t>
            </a:r>
          </a:p>
          <a:p>
            <a:pPr>
              <a:buNone/>
            </a:pPr>
            <a:endParaRPr lang="en-US" dirty="0">
              <a:latin typeface="Cambria Math" pitchFamily="18" charset="0"/>
              <a:ea typeface="Cambria Math" pitchFamily="18" charset="0"/>
            </a:endParaRPr>
          </a:p>
          <a:p>
            <a:pPr>
              <a:buNone/>
            </a:pPr>
            <a:r>
              <a:rPr lang="en-US" i="1" dirty="0"/>
              <a:t>    </a:t>
            </a:r>
            <a:r>
              <a:rPr lang="en-US" b="1" dirty="0"/>
              <a:t>Solution</a:t>
            </a:r>
            <a:r>
              <a:rPr lang="en-US" dirty="0"/>
              <a:t>:  The roots of the characteristic equation                            </a:t>
            </a:r>
            <a:r>
              <a:rPr lang="en-US" i="1" dirty="0"/>
              <a:t>r</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r>
              <a:rPr lang="en-US" i="1" dirty="0"/>
              <a:t>– r – </a:t>
            </a:r>
            <a:r>
              <a:rPr lang="en-US"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0 are</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p>
          <a:p>
            <a:pPr>
              <a:buNone/>
            </a:pPr>
            <a:endParaRPr lang="en-US" i="1" dirty="0"/>
          </a:p>
          <a:p>
            <a:endParaRPr lang="en-US" i="1" dirty="0"/>
          </a:p>
          <a:p>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429000" y="4343400"/>
            <a:ext cx="1671638" cy="51720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3505200" y="5181600"/>
            <a:ext cx="1677353" cy="517208"/>
          </a:xfrm>
          <a:prstGeom prst="rect">
            <a:avLst/>
          </a:prstGeom>
        </p:spPr>
      </p:pic>
      <p:sp>
        <p:nvSpPr>
          <p:cNvPr id="4" name="Slide Number Placeholder 3">
            <a:extLst>
              <a:ext uri="{FF2B5EF4-FFF2-40B4-BE49-F238E27FC236}">
                <a16:creationId xmlns:a16="http://schemas.microsoft.com/office/drawing/2014/main" id="{861DAC03-93E3-6569-6F20-A6019262575E}"/>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23</a:t>
            </a:fld>
            <a:endParaRPr lang="en-US" altLang="x-none" dirty="0"/>
          </a:p>
        </p:txBody>
      </p:sp>
      <p:sp>
        <p:nvSpPr>
          <p:cNvPr id="6" name="TextBox 5">
            <a:extLst>
              <a:ext uri="{FF2B5EF4-FFF2-40B4-BE49-F238E27FC236}">
                <a16:creationId xmlns:a16="http://schemas.microsoft.com/office/drawing/2014/main" id="{1EAF955A-C1C4-D2FB-6CB4-3C28A232E938}"/>
              </a:ext>
            </a:extLst>
          </p:cNvPr>
          <p:cNvSpPr txBox="1"/>
          <p:nvPr/>
        </p:nvSpPr>
        <p:spPr>
          <a:xfrm>
            <a:off x="6096000" y="5893954"/>
            <a:ext cx="2292927"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Constantia"/>
                <a:ea typeface="+mn-ea"/>
                <a:cs typeface="+mn-cs"/>
              </a:rPr>
              <a:t>Explicit</a:t>
            </a:r>
            <a:r>
              <a:rPr kumimoji="0" lang="zh-CN" altLang="en-US" sz="2400" b="0" i="0" u="none" strike="noStrike" kern="1200" cap="none" spc="0" normalizeH="0" baseline="0" noProof="0" dirty="0">
                <a:ln>
                  <a:noFill/>
                </a:ln>
                <a:solidFill>
                  <a:srgbClr val="C00000"/>
                </a:solidFill>
                <a:effectLst/>
                <a:uLnTx/>
                <a:uFillTx/>
                <a:latin typeface="Constantia"/>
                <a:ea typeface="+mn-ea"/>
                <a:cs typeface="+mn-cs"/>
              </a:rPr>
              <a:t> </a:t>
            </a:r>
            <a:r>
              <a:rPr lang="zh-CN" altLang="en-US" sz="2400" dirty="0">
                <a:solidFill>
                  <a:srgbClr val="C00000"/>
                </a:solidFill>
                <a:latin typeface="Constantia"/>
              </a:rPr>
              <a:t>显式的</a:t>
            </a:r>
            <a:endParaRPr lang="en-C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Fibonacci Numbers (</a:t>
            </a:r>
            <a:r>
              <a:rPr lang="en-US" sz="4000" i="1" dirty="0"/>
              <a:t>continued</a:t>
            </a:r>
            <a:r>
              <a:rPr lang="en-US" sz="4000" dirty="0"/>
              <a:t>)</a:t>
            </a:r>
          </a:p>
        </p:txBody>
      </p:sp>
      <p:pic>
        <p:nvPicPr>
          <p:cNvPr id="13" name="Picture 12" descr="addin_tmp.png"/>
          <p:cNvPicPr>
            <a:picLocks noChangeAspect="1"/>
          </p:cNvPicPr>
          <p:nvPr>
            <p:custDataLst>
              <p:tags r:id="rId1"/>
            </p:custDataLst>
          </p:nvPr>
        </p:nvPicPr>
        <p:blipFill>
          <a:blip r:embed="rId9" cstate="print"/>
          <a:stretch>
            <a:fillRect/>
          </a:stretch>
        </p:blipFill>
        <p:spPr>
          <a:xfrm>
            <a:off x="3200400" y="2438400"/>
            <a:ext cx="3562350" cy="472440"/>
          </a:xfrm>
          <a:prstGeom prst="rect">
            <a:avLst/>
          </a:prstGeom>
        </p:spPr>
      </p:pic>
      <p:sp>
        <p:nvSpPr>
          <p:cNvPr id="6" name="Content Placeholder 5"/>
          <p:cNvSpPr>
            <a:spLocks noGrp="1"/>
          </p:cNvSpPr>
          <p:nvPr>
            <p:ph idx="1"/>
          </p:nvPr>
        </p:nvSpPr>
        <p:spPr>
          <a:xfrm>
            <a:off x="685800" y="1981200"/>
            <a:ext cx="8229600" cy="4389120"/>
          </a:xfrm>
        </p:spPr>
        <p:txBody>
          <a:bodyPr>
            <a:normAutofit/>
          </a:bodyPr>
          <a:lstStyle/>
          <a:p>
            <a:pPr>
              <a:buNone/>
            </a:pPr>
            <a:r>
              <a:rPr lang="en-US" dirty="0"/>
              <a:t>     Therefore by Theorem </a:t>
            </a:r>
            <a:r>
              <a:rPr lang="en-US" dirty="0">
                <a:latin typeface="Cambria Math" pitchFamily="18" charset="0"/>
                <a:ea typeface="Cambria Math" pitchFamily="18" charset="0"/>
              </a:rPr>
              <a:t>1</a:t>
            </a:r>
            <a:endParaRPr lang="en-US" dirty="0"/>
          </a:p>
          <a:p>
            <a:pPr>
              <a:buNone/>
            </a:pPr>
            <a:endParaRPr lang="en-US" dirty="0"/>
          </a:p>
          <a:p>
            <a:pPr>
              <a:buNone/>
            </a:pPr>
            <a:r>
              <a:rPr lang="en-US" dirty="0"/>
              <a:t>     for some constants</a:t>
            </a:r>
            <a:r>
              <a:rPr lang="el-GR" i="1" dirty="0"/>
              <a:t> α</a:t>
            </a:r>
            <a:r>
              <a:rPr lang="en-US" baseline="-25000" dirty="0">
                <a:latin typeface="Cambria Math" pitchFamily="18" charset="0"/>
                <a:ea typeface="Cambria Math" pitchFamily="18" charset="0"/>
              </a:rPr>
              <a:t>1</a:t>
            </a:r>
            <a:r>
              <a:rPr lang="en-US" i="1" dirty="0"/>
              <a:t> </a:t>
            </a:r>
            <a:r>
              <a:rPr lang="en-US" dirty="0"/>
              <a:t>and</a:t>
            </a:r>
            <a:r>
              <a:rPr lang="en-US" i="1" dirty="0"/>
              <a:t> </a:t>
            </a:r>
            <a:r>
              <a:rPr lang="el-GR" i="1" dirty="0"/>
              <a:t>α</a:t>
            </a:r>
            <a:r>
              <a:rPr lang="en-US" baseline="-25000" dirty="0">
                <a:latin typeface="Cambria Math" pitchFamily="18" charset="0"/>
                <a:ea typeface="Cambria Math" pitchFamily="18" charset="0"/>
              </a:rPr>
              <a:t>2</a:t>
            </a:r>
            <a:r>
              <a:rPr lang="en-US" dirty="0"/>
              <a:t>.</a:t>
            </a:r>
          </a:p>
          <a:p>
            <a:pPr>
              <a:buNone/>
            </a:pPr>
            <a:r>
              <a:rPr lang="en-US" dirty="0"/>
              <a:t>    Using the initial conditions </a:t>
            </a:r>
            <a:r>
              <a:rPr lang="en-US" i="1" dirty="0">
                <a:solidFill>
                  <a:srgbClr val="C00000"/>
                </a:solidFill>
              </a:rPr>
              <a:t>f</a:t>
            </a:r>
            <a:r>
              <a:rPr lang="en-US" baseline="-25000" dirty="0">
                <a:solidFill>
                  <a:srgbClr val="C00000"/>
                </a:solidFill>
                <a:latin typeface="Cambria Math" pitchFamily="18" charset="0"/>
                <a:ea typeface="Cambria Math" pitchFamily="18" charset="0"/>
              </a:rPr>
              <a:t>0</a:t>
            </a:r>
            <a:r>
              <a:rPr lang="en-US" i="1" dirty="0">
                <a:solidFill>
                  <a:srgbClr val="C00000"/>
                </a:solidFill>
              </a:rPr>
              <a:t> = </a:t>
            </a:r>
            <a:r>
              <a:rPr lang="en-US" dirty="0">
                <a:solidFill>
                  <a:srgbClr val="C00000"/>
                </a:solidFill>
                <a:latin typeface="Cambria Math" pitchFamily="18" charset="0"/>
                <a:ea typeface="Cambria Math" pitchFamily="18" charset="0"/>
              </a:rPr>
              <a:t>0 </a:t>
            </a:r>
            <a:r>
              <a:rPr lang="en-US" dirty="0"/>
              <a:t>and  </a:t>
            </a: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n-US" dirty="0"/>
              <a:t> , we have</a:t>
            </a:r>
          </a:p>
          <a:p>
            <a:pPr>
              <a:buNone/>
            </a:pPr>
            <a:endParaRPr lang="en-US" dirty="0"/>
          </a:p>
          <a:p>
            <a:pPr>
              <a:buNone/>
            </a:pPr>
            <a:endParaRPr lang="en-US" dirty="0"/>
          </a:p>
          <a:p>
            <a:pPr>
              <a:buNone/>
            </a:pPr>
            <a:r>
              <a:rPr lang="en-US" dirty="0"/>
              <a:t>     Solving, we obtain                                     .</a:t>
            </a:r>
          </a:p>
          <a:p>
            <a:pPr>
              <a:buNone/>
            </a:pPr>
            <a:r>
              <a:rPr lang="en-US" dirty="0"/>
              <a:t>     Hence, </a:t>
            </a:r>
          </a:p>
          <a:p>
            <a:pPr>
              <a:buNone/>
            </a:pPr>
            <a:endParaRPr lang="en-US" dirty="0"/>
          </a:p>
          <a:p>
            <a:endParaRPr lang="en-US" dirty="0"/>
          </a:p>
          <a:p>
            <a:endParaRPr lang="en-US" dirty="0"/>
          </a:p>
        </p:txBody>
      </p:sp>
      <p:pic>
        <p:nvPicPr>
          <p:cNvPr id="14" name="Picture 13" descr="addin_tmp.png"/>
          <p:cNvPicPr>
            <a:picLocks noChangeAspect="1"/>
          </p:cNvPicPr>
          <p:nvPr>
            <p:custDataLst>
              <p:tags r:id="rId2"/>
            </p:custDataLst>
          </p:nvPr>
        </p:nvPicPr>
        <p:blipFill>
          <a:blip r:embed="rId10" cstate="print"/>
          <a:stretch>
            <a:fillRect/>
          </a:stretch>
        </p:blipFill>
        <p:spPr>
          <a:xfrm>
            <a:off x="2057400" y="3962401"/>
            <a:ext cx="1878330" cy="230505"/>
          </a:xfrm>
          <a:prstGeom prst="rect">
            <a:avLst/>
          </a:prstGeom>
        </p:spPr>
      </p:pic>
      <p:pic>
        <p:nvPicPr>
          <p:cNvPr id="11" name="Picture 10" descr="addin_tmp.png"/>
          <p:cNvPicPr>
            <a:picLocks noChangeAspect="1"/>
          </p:cNvPicPr>
          <p:nvPr>
            <p:custDataLst>
              <p:tags r:id="rId3"/>
            </p:custDataLst>
          </p:nvPr>
        </p:nvPicPr>
        <p:blipFill>
          <a:blip r:embed="rId11" cstate="print"/>
          <a:stretch>
            <a:fillRect/>
          </a:stretch>
        </p:blipFill>
        <p:spPr>
          <a:xfrm>
            <a:off x="2057400" y="4343400"/>
            <a:ext cx="3726180" cy="45720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4267200" y="4876800"/>
            <a:ext cx="902970" cy="3581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5638800" y="4876800"/>
            <a:ext cx="1099185" cy="358140"/>
          </a:xfrm>
          <a:prstGeom prst="rect">
            <a:avLst/>
          </a:prstGeom>
        </p:spPr>
      </p:pic>
      <p:pic>
        <p:nvPicPr>
          <p:cNvPr id="12" name="Picture 11" descr="addin_tmp.png"/>
          <p:cNvPicPr>
            <a:picLocks noChangeAspect="1"/>
          </p:cNvPicPr>
          <p:nvPr>
            <p:custDataLst>
              <p:tags r:id="rId6"/>
            </p:custDataLst>
          </p:nvPr>
        </p:nvPicPr>
        <p:blipFill>
          <a:blip r:embed="rId14" cstate="print"/>
          <a:stretch>
            <a:fillRect/>
          </a:stretch>
        </p:blipFill>
        <p:spPr>
          <a:xfrm>
            <a:off x="3048001" y="5638800"/>
            <a:ext cx="3667125" cy="472440"/>
          </a:xfrm>
          <a:prstGeom prst="rect">
            <a:avLst/>
          </a:prstGeom>
        </p:spPr>
      </p:pic>
      <p:sp>
        <p:nvSpPr>
          <p:cNvPr id="21" name="TextBox 20"/>
          <p:cNvSpPr txBox="1"/>
          <p:nvPr/>
        </p:nvSpPr>
        <p:spPr>
          <a:xfrm>
            <a:off x="5791200" y="4343400"/>
            <a:ext cx="381000" cy="369332"/>
          </a:xfrm>
          <a:prstGeom prst="rect">
            <a:avLst/>
          </a:prstGeom>
          <a:noFill/>
        </p:spPr>
        <p:txBody>
          <a:bodyPr wrap="square" rtlCol="0">
            <a:spAutoFit/>
          </a:bodyPr>
          <a:lstStyle/>
          <a:p>
            <a:r>
              <a:rPr lang="en-US" dirty="0"/>
              <a:t>.</a:t>
            </a:r>
          </a:p>
        </p:txBody>
      </p:sp>
      <p:sp>
        <p:nvSpPr>
          <p:cNvPr id="15" name="TextBox 14"/>
          <p:cNvSpPr txBox="1"/>
          <p:nvPr/>
        </p:nvSpPr>
        <p:spPr>
          <a:xfrm>
            <a:off x="5257800" y="4800600"/>
            <a:ext cx="243978" cy="369332"/>
          </a:xfrm>
          <a:prstGeom prst="rect">
            <a:avLst/>
          </a:prstGeom>
          <a:noFill/>
        </p:spPr>
        <p:txBody>
          <a:bodyPr wrap="none" rtlCol="0">
            <a:spAutoFit/>
          </a:bodyPr>
          <a:lstStyle/>
          <a:p>
            <a:r>
              <a:rPr lang="en-US" dirty="0"/>
              <a:t>,</a:t>
            </a:r>
          </a:p>
        </p:txBody>
      </p:sp>
      <p:sp>
        <p:nvSpPr>
          <p:cNvPr id="3" name="Slide Number Placeholder 3">
            <a:extLst>
              <a:ext uri="{FF2B5EF4-FFF2-40B4-BE49-F238E27FC236}">
                <a16:creationId xmlns:a16="http://schemas.microsoft.com/office/drawing/2014/main" id="{4D1C33D4-BD09-1757-BB48-08D17D2F2ADC}"/>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24</a:t>
            </a:fld>
            <a:endParaRPr lang="en-US" altLang="x-non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Solution when there is a Repeated Root</a:t>
            </a:r>
          </a:p>
        </p:txBody>
      </p:sp>
      <p:sp>
        <p:nvSpPr>
          <p:cNvPr id="3" name="Content Placeholder 2"/>
          <p:cNvSpPr>
            <a:spLocks noGrp="1"/>
          </p:cNvSpPr>
          <p:nvPr>
            <p:ph idx="1"/>
          </p:nvPr>
        </p:nvSpPr>
        <p:spPr/>
        <p:txBody>
          <a:bodyPr>
            <a:normAutofit/>
          </a:bodyPr>
          <a:lstStyle/>
          <a:p>
            <a:pPr>
              <a:buNone/>
            </a:pPr>
            <a:r>
              <a:rPr lang="en-US" b="1" dirty="0">
                <a:latin typeface="Cambria Math" pitchFamily="18" charset="0"/>
                <a:ea typeface="Cambria Math" pitchFamily="18" charset="0"/>
              </a:rPr>
              <a:t>    Theorem 2</a:t>
            </a:r>
            <a:r>
              <a:rPr lang="en-US" dirty="0"/>
              <a:t>:  Let </a:t>
            </a:r>
            <a:r>
              <a:rPr lang="en-US" i="1" dirty="0"/>
              <a:t>c</a:t>
            </a:r>
            <a:r>
              <a:rPr lang="en-US" baseline="-25000" dirty="0">
                <a:latin typeface="Cambria Math" pitchFamily="18" charset="0"/>
                <a:ea typeface="Cambria Math" pitchFamily="18" charset="0"/>
              </a:rPr>
              <a:t>1</a:t>
            </a:r>
            <a:r>
              <a:rPr lang="en-US" dirty="0"/>
              <a:t> and </a:t>
            </a:r>
            <a:r>
              <a:rPr lang="en-US" i="1" dirty="0"/>
              <a:t>c</a:t>
            </a:r>
            <a:r>
              <a:rPr lang="en-US" baseline="-25000" dirty="0">
                <a:latin typeface="Cambria Math" pitchFamily="18" charset="0"/>
                <a:ea typeface="Cambria Math" pitchFamily="18" charset="0"/>
              </a:rPr>
              <a:t>2</a:t>
            </a:r>
            <a:r>
              <a:rPr lang="en-US" i="1" dirty="0"/>
              <a:t> </a:t>
            </a:r>
            <a:r>
              <a:rPr lang="en-US" dirty="0"/>
              <a:t>be real numbers with </a:t>
            </a:r>
            <a:r>
              <a:rPr lang="en-US" i="1" dirty="0"/>
              <a:t>c</a:t>
            </a:r>
            <a:r>
              <a:rPr lang="en-US" baseline="-25000" dirty="0">
                <a:latin typeface="Cambria Math" pitchFamily="18" charset="0"/>
                <a:ea typeface="Cambria Math" pitchFamily="18" charset="0"/>
              </a:rPr>
              <a:t>2</a:t>
            </a:r>
            <a:r>
              <a:rPr lang="en-US" i="1" baseline="-25000" dirty="0"/>
              <a:t> </a:t>
            </a:r>
            <a:r>
              <a:rPr lang="en-US" dirty="0">
                <a:latin typeface="Cambria Math"/>
                <a:ea typeface="Cambria Math"/>
              </a:rPr>
              <a:t>≠ 0</a:t>
            </a:r>
            <a:r>
              <a:rPr lang="en-US" dirty="0"/>
              <a:t>.  Suppose that </a:t>
            </a:r>
            <a:r>
              <a:rPr lang="en-US" i="1" dirty="0"/>
              <a:t>r</a:t>
            </a:r>
            <a:r>
              <a:rPr lang="en-US" baseline="30000" dirty="0">
                <a:latin typeface="Cambria Math" pitchFamily="18" charset="0"/>
                <a:ea typeface="Cambria Math" pitchFamily="18" charset="0"/>
              </a:rPr>
              <a:t>2</a:t>
            </a:r>
            <a:r>
              <a:rPr lang="en-US" i="1" dirty="0"/>
              <a:t> – c</a:t>
            </a:r>
            <a:r>
              <a:rPr lang="en-US" baseline="-25000" dirty="0">
                <a:latin typeface="Cambria Math" pitchFamily="18" charset="0"/>
                <a:ea typeface="Cambria Math" pitchFamily="18" charset="0"/>
              </a:rPr>
              <a:t>1</a:t>
            </a:r>
            <a:r>
              <a:rPr lang="en-US" i="1" dirty="0"/>
              <a:t>r – c</a:t>
            </a:r>
            <a:r>
              <a:rPr lang="en-US" baseline="-25000"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a:t>
            </a:r>
            <a:r>
              <a:rPr lang="en-US" i="1" dirty="0"/>
              <a:t> </a:t>
            </a:r>
            <a:r>
              <a:rPr lang="en-US" dirty="0"/>
              <a:t>has one repeated root </a:t>
            </a:r>
            <a:r>
              <a:rPr lang="en-US" i="1" dirty="0"/>
              <a:t>r</a:t>
            </a:r>
            <a:r>
              <a:rPr lang="en-US" baseline="-25000" dirty="0">
                <a:latin typeface="Cambria Math" pitchFamily="18" charset="0"/>
                <a:ea typeface="Cambria Math" pitchFamily="18" charset="0"/>
              </a:rPr>
              <a:t>0</a:t>
            </a:r>
            <a:r>
              <a:rPr lang="en-US" dirty="0"/>
              <a:t>. Then the sequence {</a:t>
            </a:r>
            <a:r>
              <a:rPr lang="en-US" i="1" dirty="0"/>
              <a:t>a</a:t>
            </a:r>
            <a:r>
              <a:rPr lang="en-US" i="1" baseline="-25000" dirty="0"/>
              <a:t>n</a:t>
            </a:r>
            <a:r>
              <a:rPr lang="en-US" dirty="0"/>
              <a:t>} is a solution to the recurrence  relation </a:t>
            </a:r>
            <a:r>
              <a:rPr lang="en-US" i="1" dirty="0"/>
              <a:t>a</a:t>
            </a:r>
            <a:r>
              <a:rPr lang="en-US" i="1" baseline="-25000" dirty="0"/>
              <a:t>n</a:t>
            </a:r>
            <a:r>
              <a:rPr lang="en-US" i="1" dirty="0"/>
              <a:t> = c</a:t>
            </a:r>
            <a:r>
              <a:rPr lang="en-US" baseline="-25000" dirty="0">
                <a:latin typeface="Cambria Math" pitchFamily="18" charset="0"/>
                <a:ea typeface="Cambria Math" pitchFamily="18" charset="0"/>
              </a:rPr>
              <a:t>1</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c</a:t>
            </a:r>
            <a:r>
              <a:rPr lang="en-US" baseline="-25000" dirty="0">
                <a:latin typeface="Cambria Math" pitchFamily="18" charset="0"/>
                <a:ea typeface="Cambria Math" pitchFamily="18" charset="0"/>
              </a:rPr>
              <a:t>2</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r>
              <a:rPr lang="en-US" i="1" dirty="0"/>
              <a:t>  </a:t>
            </a:r>
            <a:r>
              <a:rPr lang="en-US" dirty="0"/>
              <a:t>if  and only if</a:t>
            </a:r>
          </a:p>
          <a:p>
            <a:endParaRPr lang="en-US" dirty="0"/>
          </a:p>
          <a:p>
            <a:endParaRPr lang="en-US" dirty="0"/>
          </a:p>
          <a:p>
            <a:pPr>
              <a:buNone/>
            </a:pPr>
            <a:r>
              <a:rPr lang="en-US" dirty="0"/>
              <a:t>  for </a:t>
            </a:r>
            <a:r>
              <a:rPr lang="en-US" i="1" dirty="0"/>
              <a:t>n = </a:t>
            </a:r>
            <a:r>
              <a:rPr lang="en-US" dirty="0">
                <a:latin typeface="Cambria Math" pitchFamily="18" charset="0"/>
                <a:ea typeface="Cambria Math" pitchFamily="18" charset="0"/>
              </a:rPr>
              <a:t>0,1,2</a:t>
            </a:r>
            <a:r>
              <a:rPr lang="en-US" i="1" dirty="0"/>
              <a:t>,… </a:t>
            </a:r>
            <a:r>
              <a:rPr lang="en-US" dirty="0"/>
              <a:t>, where </a:t>
            </a:r>
            <a:r>
              <a:rPr lang="el-GR" dirty="0"/>
              <a:t>α</a:t>
            </a:r>
            <a:r>
              <a:rPr lang="en-US" baseline="-25000" dirty="0"/>
              <a:t> </a:t>
            </a:r>
            <a:r>
              <a:rPr lang="en-US" dirty="0"/>
              <a:t>and</a:t>
            </a:r>
            <a:r>
              <a:rPr lang="en-US" baseline="-25000" dirty="0"/>
              <a:t> </a:t>
            </a:r>
            <a:r>
              <a:rPr lang="el-GR" dirty="0"/>
              <a:t>α</a:t>
            </a:r>
            <a:r>
              <a:rPr lang="en-US" baseline="-25000" dirty="0">
                <a:latin typeface="Cambria Math" pitchFamily="18" charset="0"/>
                <a:ea typeface="Cambria Math" pitchFamily="18" charset="0"/>
              </a:rPr>
              <a:t>2</a:t>
            </a:r>
            <a:r>
              <a:rPr lang="en-US" dirty="0"/>
              <a:t>  are constants.</a:t>
            </a:r>
            <a:endParaRPr lang="en-US" baseline="-25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752600" y="3810000"/>
            <a:ext cx="2997518" cy="354330"/>
          </a:xfrm>
          <a:prstGeom prst="rect">
            <a:avLst/>
          </a:prstGeom>
        </p:spPr>
      </p:pic>
      <p:sp>
        <p:nvSpPr>
          <p:cNvPr id="5" name="Rectangle 4">
            <a:extLst>
              <a:ext uri="{FF2B5EF4-FFF2-40B4-BE49-F238E27FC236}">
                <a16:creationId xmlns:a16="http://schemas.microsoft.com/office/drawing/2014/main" id="{D0010C28-3A52-F7BB-AB37-70080B48FF84}"/>
              </a:ext>
            </a:extLst>
          </p:cNvPr>
          <p:cNvSpPr/>
          <p:nvPr/>
        </p:nvSpPr>
        <p:spPr>
          <a:xfrm>
            <a:off x="4114800" y="3765232"/>
            <a:ext cx="304800" cy="44386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N"/>
          </a:p>
        </p:txBody>
      </p:sp>
      <p:sp>
        <p:nvSpPr>
          <p:cNvPr id="7" name="Slide Number Placeholder 3">
            <a:extLst>
              <a:ext uri="{FF2B5EF4-FFF2-40B4-BE49-F238E27FC236}">
                <a16:creationId xmlns:a16="http://schemas.microsoft.com/office/drawing/2014/main" id="{50A6FDDF-A271-C8D2-03BA-D3B7B6BF50AE}"/>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25</a:t>
            </a:fld>
            <a:endParaRPr lang="en-US" altLang="x-non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Theorem 2</a:t>
            </a:r>
          </a:p>
        </p:txBody>
      </p:sp>
      <p:sp>
        <p:nvSpPr>
          <p:cNvPr id="3" name="Content Placeholder 2"/>
          <p:cNvSpPr>
            <a:spLocks noGrp="1"/>
          </p:cNvSpPr>
          <p:nvPr>
            <p:ph idx="1"/>
          </p:nvPr>
        </p:nvSpPr>
        <p:spPr/>
        <p:txBody>
          <a:bodyPr>
            <a:normAutofit fontScale="62500" lnSpcReduction="20000"/>
          </a:bodyPr>
          <a:lstStyle/>
          <a:p>
            <a:pPr>
              <a:buNone/>
            </a:pPr>
            <a:r>
              <a:rPr lang="en-US" b="1" dirty="0"/>
              <a:t>    Example</a:t>
            </a:r>
            <a:r>
              <a:rPr lang="en-US" dirty="0"/>
              <a:t>:  What is the solution to the recurrence  relation                                                                     </a:t>
            </a:r>
            <a:r>
              <a:rPr lang="en-US" i="1" dirty="0"/>
              <a:t>a</a:t>
            </a:r>
            <a:r>
              <a:rPr lang="en-US" i="1" baseline="-25000" dirty="0"/>
              <a:t>n</a:t>
            </a:r>
            <a:r>
              <a:rPr lang="en-US" dirty="0"/>
              <a:t> = 6</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9</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2</a:t>
            </a:r>
            <a:r>
              <a:rPr lang="en-US" dirty="0"/>
              <a:t> with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 </a:t>
            </a:r>
            <a:r>
              <a:rPr lang="en-US" dirty="0"/>
              <a:t>and </a:t>
            </a:r>
            <a:r>
              <a:rPr lang="en-US" i="1" dirty="0"/>
              <a:t>a</a:t>
            </a:r>
            <a:r>
              <a:rPr lang="en-US" baseline="-25000" dirty="0">
                <a:latin typeface="Cambria Math" pitchFamily="18" charset="0"/>
                <a:ea typeface="Cambria Math" pitchFamily="18" charset="0"/>
              </a:rPr>
              <a:t>1</a:t>
            </a:r>
            <a:r>
              <a:rPr lang="en-US" dirty="0"/>
              <a:t> = 6? </a:t>
            </a:r>
          </a:p>
          <a:p>
            <a:pPr>
              <a:buNone/>
            </a:pPr>
            <a:endParaRPr lang="en-US" dirty="0"/>
          </a:p>
          <a:p>
            <a:pPr>
              <a:buNone/>
            </a:pPr>
            <a:r>
              <a:rPr lang="en-US" dirty="0"/>
              <a:t>    </a:t>
            </a:r>
            <a:r>
              <a:rPr lang="en-US" b="1" dirty="0"/>
              <a:t>Solution</a:t>
            </a:r>
            <a:r>
              <a:rPr lang="en-US" dirty="0"/>
              <a:t>: The characteristic equation is  </a:t>
            </a:r>
            <a:r>
              <a:rPr lang="en-US" i="1" dirty="0"/>
              <a:t>r</a:t>
            </a:r>
            <a:r>
              <a:rPr lang="en-US" baseline="30000" dirty="0">
                <a:latin typeface="Cambria Math" pitchFamily="18" charset="0"/>
                <a:ea typeface="Cambria Math" pitchFamily="18" charset="0"/>
              </a:rPr>
              <a:t>2</a:t>
            </a:r>
            <a:r>
              <a:rPr lang="en-US" i="1" dirty="0"/>
              <a:t> </a:t>
            </a:r>
            <a:r>
              <a:rPr lang="en-US" i="1" dirty="0">
                <a:latin typeface="Cambria Math"/>
                <a:ea typeface="Cambria Math"/>
              </a:rPr>
              <a:t>− </a:t>
            </a:r>
            <a:r>
              <a:rPr lang="en-US" dirty="0">
                <a:latin typeface="Cambria Math" pitchFamily="18" charset="0"/>
                <a:ea typeface="Cambria Math" pitchFamily="18" charset="0"/>
              </a:rPr>
              <a:t>6</a:t>
            </a:r>
            <a:r>
              <a:rPr lang="en-US" i="1" dirty="0"/>
              <a:t>r + </a:t>
            </a:r>
            <a:r>
              <a:rPr lang="en-US" dirty="0">
                <a:latin typeface="Cambria Math" pitchFamily="18" charset="0"/>
                <a:ea typeface="Cambria Math" pitchFamily="18" charset="0"/>
              </a:rPr>
              <a:t>9</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n-US" dirty="0"/>
              <a:t>The only root is  </a:t>
            </a:r>
            <a:r>
              <a:rPr lang="en-US" i="1" dirty="0"/>
              <a:t>r = </a:t>
            </a:r>
            <a:r>
              <a:rPr lang="en-US" dirty="0">
                <a:latin typeface="Cambria Math" pitchFamily="18" charset="0"/>
                <a:ea typeface="Cambria Math" pitchFamily="18" charset="0"/>
              </a:rPr>
              <a:t>3</a:t>
            </a:r>
            <a:r>
              <a:rPr lang="en-US" i="1" dirty="0"/>
              <a:t>. </a:t>
            </a:r>
            <a:r>
              <a:rPr lang="en-US" dirty="0"/>
              <a:t>Therefore,  {</a:t>
            </a:r>
            <a:r>
              <a:rPr lang="en-US" i="1" dirty="0"/>
              <a:t>a</a:t>
            </a:r>
            <a:r>
              <a:rPr lang="en-US" i="1" baseline="-25000" dirty="0"/>
              <a:t>n</a:t>
            </a:r>
            <a:r>
              <a:rPr lang="en-US" dirty="0"/>
              <a:t>}</a:t>
            </a:r>
            <a:r>
              <a:rPr lang="en-US" i="1" dirty="0"/>
              <a:t> </a:t>
            </a:r>
            <a:r>
              <a:rPr lang="en-US" dirty="0"/>
              <a:t>is a solution to the recurrence relation  if and only if  </a:t>
            </a:r>
          </a:p>
          <a:p>
            <a:pPr>
              <a:buNone/>
            </a:pPr>
            <a:r>
              <a:rPr lang="en-US" i="1" dirty="0"/>
              <a:t>                a</a:t>
            </a:r>
            <a:r>
              <a:rPr lang="en-US" i="1" baseline="-25000" dirty="0"/>
              <a:t>n</a:t>
            </a:r>
            <a:r>
              <a:rPr lang="en-US" i="1" dirty="0"/>
              <a:t> = </a:t>
            </a:r>
            <a:r>
              <a:rPr lang="el-GR" i="1"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3</a:t>
            </a:r>
            <a:r>
              <a:rPr lang="en-US" i="1" baseline="30000" dirty="0"/>
              <a:t>n</a:t>
            </a:r>
            <a:r>
              <a:rPr lang="en-US" i="1" dirty="0"/>
              <a:t> + </a:t>
            </a:r>
            <a:r>
              <a:rPr lang="el-GR" i="1" dirty="0"/>
              <a:t>α</a:t>
            </a:r>
            <a:r>
              <a:rPr lang="en-US" baseline="-25000" dirty="0">
                <a:latin typeface="Cambria Math" pitchFamily="18" charset="0"/>
                <a:ea typeface="Cambria Math" pitchFamily="18" charset="0"/>
              </a:rPr>
              <a:t>2</a:t>
            </a:r>
            <a:r>
              <a:rPr lang="en-US" i="1" dirty="0"/>
              <a:t>n</a:t>
            </a:r>
            <a:r>
              <a:rPr lang="en-US" dirty="0"/>
              <a:t>(</a:t>
            </a:r>
            <a:r>
              <a:rPr lang="en-US" dirty="0">
                <a:latin typeface="Cambria Math" pitchFamily="18" charset="0"/>
                <a:ea typeface="Cambria Math" pitchFamily="18" charset="0"/>
              </a:rPr>
              <a:t>3</a:t>
            </a:r>
            <a:r>
              <a:rPr lang="en-US" dirty="0"/>
              <a:t>)</a:t>
            </a:r>
            <a:r>
              <a:rPr lang="en-US" i="1" baseline="30000" dirty="0"/>
              <a:t>n</a:t>
            </a:r>
            <a:r>
              <a:rPr lang="en-US" dirty="0"/>
              <a:t>                                                   </a:t>
            </a:r>
          </a:p>
          <a:p>
            <a:pPr>
              <a:buNone/>
            </a:pPr>
            <a:r>
              <a:rPr lang="en-US" dirty="0"/>
              <a:t>     where </a:t>
            </a:r>
            <a:r>
              <a:rPr lang="el-GR" dirty="0"/>
              <a:t>α</a:t>
            </a:r>
            <a:r>
              <a:rPr lang="en-US" baseline="-25000" dirty="0">
                <a:latin typeface="Cambria Math" pitchFamily="18" charset="0"/>
                <a:ea typeface="Cambria Math" pitchFamily="18" charset="0"/>
              </a:rPr>
              <a:t>1</a:t>
            </a:r>
            <a:r>
              <a:rPr lang="en-US" baseline="-25000" dirty="0"/>
              <a:t> </a:t>
            </a:r>
            <a:r>
              <a:rPr lang="en-US" dirty="0"/>
              <a:t>and</a:t>
            </a:r>
            <a:r>
              <a:rPr lang="en-US" baseline="-25000" dirty="0"/>
              <a:t> </a:t>
            </a:r>
            <a:r>
              <a:rPr lang="el-GR" dirty="0"/>
              <a:t>α</a:t>
            </a:r>
            <a:r>
              <a:rPr lang="en-US" baseline="-25000" dirty="0">
                <a:latin typeface="Cambria Math" pitchFamily="18" charset="0"/>
                <a:ea typeface="Cambria Math" pitchFamily="18" charset="0"/>
              </a:rPr>
              <a:t>2</a:t>
            </a:r>
            <a:r>
              <a:rPr lang="en-US" dirty="0"/>
              <a:t>  are constants.</a:t>
            </a:r>
          </a:p>
          <a:p>
            <a:pPr>
              <a:buNone/>
            </a:pPr>
            <a:endParaRPr lang="en-US" dirty="0"/>
          </a:p>
          <a:p>
            <a:pPr>
              <a:buNone/>
            </a:pPr>
            <a:r>
              <a:rPr lang="en-US" dirty="0"/>
              <a:t>      To find the constants  </a:t>
            </a:r>
            <a:r>
              <a:rPr lang="el-GR" dirty="0"/>
              <a:t>α</a:t>
            </a:r>
            <a:r>
              <a:rPr lang="en-US" baseline="-25000" dirty="0">
                <a:latin typeface="Cambria Math" pitchFamily="18" charset="0"/>
                <a:ea typeface="Cambria Math" pitchFamily="18" charset="0"/>
              </a:rPr>
              <a:t>1</a:t>
            </a:r>
            <a:r>
              <a:rPr lang="en-US" dirty="0"/>
              <a:t> and </a:t>
            </a:r>
            <a:r>
              <a:rPr lang="el-GR" dirty="0"/>
              <a:t>α</a:t>
            </a:r>
            <a:r>
              <a:rPr lang="en-US" baseline="-25000" dirty="0">
                <a:latin typeface="Cambria Math" pitchFamily="18" charset="0"/>
                <a:ea typeface="Cambria Math" pitchFamily="18" charset="0"/>
              </a:rPr>
              <a:t>2</a:t>
            </a:r>
            <a:r>
              <a:rPr lang="en-US" dirty="0"/>
              <a:t>, note that </a:t>
            </a:r>
          </a:p>
          <a:p>
            <a:pPr>
              <a:buNone/>
            </a:pPr>
            <a:r>
              <a:rPr lang="en-US" dirty="0"/>
              <a:t>  </a:t>
            </a:r>
          </a:p>
          <a:p>
            <a:pPr>
              <a:buNone/>
            </a:pPr>
            <a:r>
              <a:rPr lang="en-US" i="1" dirty="0"/>
              <a:t>                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l-GR" i="1" dirty="0"/>
              <a:t>α</a:t>
            </a:r>
            <a:r>
              <a:rPr lang="en-US" baseline="-25000" dirty="0">
                <a:latin typeface="Cambria Math" pitchFamily="18" charset="0"/>
                <a:ea typeface="Cambria Math" pitchFamily="18" charset="0"/>
              </a:rPr>
              <a:t>1</a:t>
            </a:r>
            <a:r>
              <a:rPr lang="en-US" i="1" dirty="0"/>
              <a:t> </a:t>
            </a:r>
            <a:r>
              <a:rPr lang="en-US" dirty="0"/>
              <a:t>   and       </a:t>
            </a:r>
            <a:r>
              <a:rPr lang="en-US" i="1" dirty="0"/>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6 </a:t>
            </a:r>
            <a:r>
              <a:rPr lang="en-US" dirty="0"/>
              <a:t>= </a:t>
            </a:r>
            <a:r>
              <a:rPr lang="el-GR"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3 </a:t>
            </a:r>
            <a:r>
              <a:rPr lang="en-US" dirty="0"/>
              <a:t>+ </a:t>
            </a:r>
            <a:r>
              <a:rPr lang="el-GR" dirty="0"/>
              <a:t>α</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∙3.</a:t>
            </a:r>
          </a:p>
          <a:p>
            <a:pPr>
              <a:buNone/>
            </a:pP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Solving, we find that  </a:t>
            </a:r>
            <a:r>
              <a:rPr lang="el-GR" dirty="0"/>
              <a:t>α</a:t>
            </a:r>
            <a:r>
              <a:rPr lang="en-US" baseline="-25000" dirty="0">
                <a:latin typeface="Cambria Math" pitchFamily="18" charset="0"/>
                <a:ea typeface="Cambria Math" pitchFamily="18" charset="0"/>
              </a:rPr>
              <a:t>1</a:t>
            </a:r>
            <a:r>
              <a:rPr lang="en-US" baseline="-25000" dirty="0"/>
              <a:t> </a:t>
            </a:r>
            <a:r>
              <a:rPr lang="en-US" dirty="0"/>
              <a:t> = </a:t>
            </a:r>
            <a:r>
              <a:rPr lang="en-US" dirty="0">
                <a:latin typeface="Cambria Math" pitchFamily="18" charset="0"/>
                <a:ea typeface="Cambria Math" pitchFamily="18" charset="0"/>
              </a:rPr>
              <a:t>1</a:t>
            </a:r>
            <a:r>
              <a:rPr lang="en-US" dirty="0"/>
              <a:t> and</a:t>
            </a:r>
            <a:r>
              <a:rPr lang="en-US" dirty="0">
                <a:solidFill>
                  <a:srgbClr val="FF0000"/>
                </a:solidFill>
              </a:rPr>
              <a:t>    </a:t>
            </a:r>
            <a:r>
              <a:rPr lang="el-GR" dirty="0"/>
              <a:t>α</a:t>
            </a:r>
            <a:r>
              <a:rPr lang="en-US" baseline="-25000" dirty="0">
                <a:latin typeface="Cambria Math" pitchFamily="18" charset="0"/>
                <a:ea typeface="Cambria Math" pitchFamily="18" charset="0"/>
              </a:rPr>
              <a:t>2</a:t>
            </a:r>
            <a:r>
              <a:rPr lang="en-US" baseline="-25000" dirty="0"/>
              <a:t> </a:t>
            </a:r>
            <a:r>
              <a:rPr lang="en-US" dirty="0"/>
              <a:t> = </a:t>
            </a:r>
            <a:r>
              <a:rPr lang="en-US" dirty="0">
                <a:latin typeface="Cambria Math" pitchFamily="18" charset="0"/>
                <a:ea typeface="Cambria Math" pitchFamily="18" charset="0"/>
              </a:rPr>
              <a:t>1</a:t>
            </a:r>
            <a:r>
              <a:rPr lang="en-US" dirty="0"/>
              <a:t>  .</a:t>
            </a:r>
          </a:p>
          <a:p>
            <a:pPr>
              <a:buNone/>
            </a:pPr>
            <a:r>
              <a:rPr lang="en-US" dirty="0"/>
              <a:t>       Hence, </a:t>
            </a:r>
          </a:p>
          <a:p>
            <a:pPr>
              <a:buNone/>
            </a:pPr>
            <a:r>
              <a:rPr lang="en-US" dirty="0"/>
              <a:t>             </a:t>
            </a:r>
            <a:r>
              <a:rPr lang="en-US" i="1" dirty="0"/>
              <a:t>a</a:t>
            </a:r>
            <a:r>
              <a:rPr lang="en-US" i="1" baseline="-25000" dirty="0"/>
              <a:t>n</a:t>
            </a:r>
            <a:r>
              <a:rPr lang="en-US" dirty="0"/>
              <a:t> = </a:t>
            </a:r>
            <a:r>
              <a:rPr lang="en-US" dirty="0">
                <a:latin typeface="Cambria Math" pitchFamily="18" charset="0"/>
                <a:ea typeface="Cambria Math" pitchFamily="18" charset="0"/>
              </a:rPr>
              <a:t>3</a:t>
            </a:r>
            <a:r>
              <a:rPr lang="en-US" i="1" baseline="30000" dirty="0"/>
              <a:t>n</a:t>
            </a:r>
            <a:r>
              <a:rPr lang="en-US" dirty="0"/>
              <a:t> + </a:t>
            </a:r>
            <a:r>
              <a:rPr lang="en-US" i="1" dirty="0"/>
              <a:t>n</a:t>
            </a:r>
            <a:r>
              <a:rPr lang="en-US" dirty="0">
                <a:latin typeface="Cambria Math" pitchFamily="18" charset="0"/>
                <a:ea typeface="Cambria Math" pitchFamily="18" charset="0"/>
              </a:rPr>
              <a:t>3</a:t>
            </a:r>
            <a:r>
              <a:rPr lang="en-US" i="1" baseline="30000" dirty="0"/>
              <a:t>n</a:t>
            </a:r>
            <a:r>
              <a:rPr lang="en-US" dirty="0"/>
              <a:t> .</a:t>
            </a:r>
            <a:endParaRPr lang="en-US" baseline="30000" dirty="0"/>
          </a:p>
          <a:p>
            <a:pPr>
              <a:buNone/>
            </a:pPr>
            <a:r>
              <a:rPr lang="en-US" dirty="0"/>
              <a:t>  </a:t>
            </a:r>
          </a:p>
        </p:txBody>
      </p:sp>
      <p:sp>
        <p:nvSpPr>
          <p:cNvPr id="4" name="Slide Number Placeholder 3">
            <a:extLst>
              <a:ext uri="{FF2B5EF4-FFF2-40B4-BE49-F238E27FC236}">
                <a16:creationId xmlns:a16="http://schemas.microsoft.com/office/drawing/2014/main" id="{317A3D91-F215-ADBB-C286-EEE0F8483727}"/>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26</a:t>
            </a:fld>
            <a:endParaRPr lang="en-US" altLang="x-non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Solving Linear </a:t>
            </a:r>
            <a:r>
              <a:rPr lang="en-US" sz="4000" u="sng" dirty="0"/>
              <a:t>Homogeneous</a:t>
            </a:r>
            <a:r>
              <a:rPr lang="en-US" sz="4000" dirty="0"/>
              <a:t> Recurrence Relations of Arbitrary Degree</a:t>
            </a:r>
          </a:p>
        </p:txBody>
      </p:sp>
      <p:sp>
        <p:nvSpPr>
          <p:cNvPr id="3" name="Content Placeholder 2"/>
          <p:cNvSpPr>
            <a:spLocks noGrp="1"/>
          </p:cNvSpPr>
          <p:nvPr>
            <p:ph idx="1"/>
          </p:nvPr>
        </p:nvSpPr>
        <p:spPr/>
        <p:txBody>
          <a:bodyPr>
            <a:normAutofit fontScale="85000" lnSpcReduction="20000"/>
          </a:bodyPr>
          <a:lstStyle/>
          <a:p>
            <a:pPr>
              <a:buNone/>
            </a:pPr>
            <a:r>
              <a:rPr lang="en-US" b="1" dirty="0"/>
              <a:t>    </a:t>
            </a:r>
            <a:r>
              <a:rPr lang="en-US" dirty="0"/>
              <a:t>This theorem can be used to solve linear homogeneous recurrence relations with constant coefficients of </a:t>
            </a:r>
            <a:r>
              <a:rPr lang="en-US" u="sng" dirty="0"/>
              <a:t>any degree </a:t>
            </a:r>
            <a:r>
              <a:rPr lang="en-US" dirty="0"/>
              <a:t>when the characteristic equation has </a:t>
            </a:r>
            <a:r>
              <a:rPr lang="en-US" b="1" u="sng" dirty="0"/>
              <a:t>distinct</a:t>
            </a:r>
            <a:r>
              <a:rPr lang="en-US" dirty="0"/>
              <a:t> roots.</a:t>
            </a:r>
          </a:p>
          <a:p>
            <a:pPr>
              <a:buNone/>
            </a:pPr>
            <a:endParaRPr lang="en-US" dirty="0"/>
          </a:p>
          <a:p>
            <a:pPr>
              <a:buNone/>
            </a:pPr>
            <a:r>
              <a:rPr lang="en-US" b="1" dirty="0"/>
              <a:t>    Theorem </a:t>
            </a:r>
            <a:r>
              <a:rPr lang="en-US" b="1" dirty="0">
                <a:latin typeface="Cambria Math" pitchFamily="18" charset="0"/>
                <a:ea typeface="Cambria Math" pitchFamily="18" charset="0"/>
              </a:rPr>
              <a:t>3</a:t>
            </a:r>
            <a:r>
              <a:rPr lang="en-US" dirty="0"/>
              <a:t>: Let </a:t>
            </a:r>
            <a:r>
              <a:rPr lang="en-US" i="1" dirty="0"/>
              <a:t>c</a:t>
            </a:r>
            <a:r>
              <a:rPr lang="en-US" baseline="-25000" dirty="0">
                <a:latin typeface="Cambria Math" pitchFamily="18" charset="0"/>
                <a:ea typeface="Cambria Math" pitchFamily="18" charset="0"/>
              </a:rPr>
              <a:t>1</a:t>
            </a:r>
            <a:r>
              <a:rPr lang="en-US" dirty="0"/>
              <a:t>, </a:t>
            </a:r>
            <a:r>
              <a:rPr lang="en-US" i="1" dirty="0"/>
              <a:t>c</a:t>
            </a:r>
            <a:r>
              <a:rPr lang="en-US" baseline="-25000" dirty="0">
                <a:latin typeface="Cambria Math" pitchFamily="18" charset="0"/>
                <a:ea typeface="Cambria Math" pitchFamily="18" charset="0"/>
              </a:rPr>
              <a:t>2</a:t>
            </a:r>
            <a:r>
              <a:rPr lang="en-US" i="1" dirty="0"/>
              <a:t> ,…, c</a:t>
            </a:r>
            <a:r>
              <a:rPr lang="en-US" i="1" baseline="-25000" dirty="0">
                <a:ea typeface="Cambria Math" pitchFamily="18" charset="0"/>
              </a:rPr>
              <a:t>k</a:t>
            </a:r>
            <a:r>
              <a:rPr lang="en-US" dirty="0"/>
              <a:t> be real numbers. Suppose that the characteristic equation                   </a:t>
            </a:r>
          </a:p>
          <a:p>
            <a:pPr>
              <a:buNone/>
            </a:pPr>
            <a:r>
              <a:rPr lang="en-US" i="1" dirty="0"/>
              <a:t>          </a:t>
            </a:r>
            <a:r>
              <a:rPr lang="en-US" i="1" dirty="0" err="1"/>
              <a:t>r</a:t>
            </a:r>
            <a:r>
              <a:rPr lang="en-US" i="1" baseline="30000" dirty="0" err="1">
                <a:ea typeface="Cambria Math" pitchFamily="18" charset="0"/>
              </a:rPr>
              <a:t>k</a:t>
            </a:r>
            <a:r>
              <a:rPr lang="en-US" i="1" dirty="0"/>
              <a:t> – c</a:t>
            </a:r>
            <a:r>
              <a:rPr lang="en-US" baseline="-25000" dirty="0">
                <a:latin typeface="Cambria Math" pitchFamily="18" charset="0"/>
                <a:ea typeface="Cambria Math" pitchFamily="18" charset="0"/>
              </a:rPr>
              <a:t>1</a:t>
            </a:r>
            <a:r>
              <a:rPr lang="en-US" i="1" dirty="0"/>
              <a:t>r</a:t>
            </a:r>
            <a:r>
              <a:rPr lang="en-US" i="1" baseline="30000" dirty="0"/>
              <a:t>k</a:t>
            </a:r>
            <a:r>
              <a:rPr lang="en-US" baseline="30000" dirty="0">
                <a:latin typeface="Cambria Math"/>
                <a:ea typeface="Cambria Math"/>
              </a:rPr>
              <a:t>−1</a:t>
            </a:r>
            <a:r>
              <a:rPr lang="en-US" i="1" baseline="30000" dirty="0"/>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 –</a:t>
            </a:r>
            <a:r>
              <a:rPr lang="en-US" i="1" dirty="0"/>
              <a:t> c</a:t>
            </a:r>
            <a:r>
              <a:rPr lang="en-US" i="1" baseline="-25000" dirty="0">
                <a:ea typeface="Cambria Math" pitchFamily="18" charset="0"/>
              </a:rPr>
              <a:t>k</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n-US" dirty="0"/>
              <a:t>has</a:t>
            </a:r>
            <a:r>
              <a:rPr lang="en-US" i="1" dirty="0"/>
              <a:t> k </a:t>
            </a:r>
            <a:r>
              <a:rPr lang="en-US" dirty="0"/>
              <a:t>distinct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 …, </a:t>
            </a:r>
            <a:r>
              <a:rPr lang="en-US" i="1" dirty="0" err="1"/>
              <a:t>r</a:t>
            </a:r>
            <a:r>
              <a:rPr lang="en-US" i="1" baseline="-25000" dirty="0" err="1"/>
              <a:t>k</a:t>
            </a:r>
            <a:r>
              <a:rPr lang="en-US" dirty="0"/>
              <a:t>. Then a sequence {</a:t>
            </a:r>
            <a:r>
              <a:rPr lang="en-US" i="1" dirty="0"/>
              <a:t>a</a:t>
            </a:r>
            <a:r>
              <a:rPr lang="en-US" i="1" baseline="-25000" dirty="0"/>
              <a:t>n</a:t>
            </a:r>
            <a:r>
              <a:rPr lang="en-US" dirty="0"/>
              <a:t>}   is a solution of the recurrence relation</a:t>
            </a:r>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a:t>
            </a:r>
          </a:p>
          <a:p>
            <a:pPr>
              <a:buNone/>
            </a:pPr>
            <a:r>
              <a:rPr lang="en-US" sz="2800" i="1" baseline="-25000" dirty="0"/>
              <a:t>      </a:t>
            </a:r>
            <a:r>
              <a:rPr lang="en-US" sz="2800" dirty="0"/>
              <a:t>if and only if</a:t>
            </a:r>
          </a:p>
          <a:p>
            <a:pPr>
              <a:buNone/>
            </a:pPr>
            <a:endParaRPr lang="en-US" sz="2800" dirty="0"/>
          </a:p>
          <a:p>
            <a:pPr>
              <a:buNone/>
            </a:pPr>
            <a:r>
              <a:rPr lang="en-US" sz="2800" dirty="0"/>
              <a:t>    for </a:t>
            </a:r>
            <a:r>
              <a:rPr lang="en-US" sz="2800" i="1" dirty="0"/>
              <a:t>n</a:t>
            </a:r>
            <a:r>
              <a:rPr lang="en-US" sz="2800" dirty="0"/>
              <a:t> = </a:t>
            </a:r>
            <a:r>
              <a:rPr lang="en-US" sz="2800" dirty="0">
                <a:latin typeface="Cambria Math" pitchFamily="18" charset="0"/>
                <a:ea typeface="Cambria Math" pitchFamily="18" charset="0"/>
              </a:rPr>
              <a:t>0</a:t>
            </a:r>
            <a:r>
              <a:rPr lang="en-US" sz="2800" dirty="0"/>
              <a:t>, </a:t>
            </a:r>
            <a:r>
              <a:rPr lang="en-US" sz="2800" dirty="0">
                <a:latin typeface="Cambria Math" pitchFamily="18" charset="0"/>
                <a:ea typeface="Cambria Math" pitchFamily="18" charset="0"/>
              </a:rPr>
              <a:t>1</a:t>
            </a:r>
            <a:r>
              <a:rPr lang="en-US" sz="2800" dirty="0"/>
              <a:t>, </a:t>
            </a:r>
            <a:r>
              <a:rPr lang="en-US" sz="2800" dirty="0">
                <a:latin typeface="Cambria Math" pitchFamily="18" charset="0"/>
                <a:ea typeface="Cambria Math" pitchFamily="18" charset="0"/>
              </a:rPr>
              <a:t>2</a:t>
            </a:r>
            <a:r>
              <a:rPr lang="en-US" sz="2800" dirty="0"/>
              <a:t>, …, where </a:t>
            </a:r>
            <a:r>
              <a:rPr lang="el-GR" sz="2800" dirty="0">
                <a:latin typeface="Cambria Math"/>
                <a:ea typeface="Cambria Math"/>
              </a:rPr>
              <a:t>α</a:t>
            </a:r>
            <a:r>
              <a:rPr lang="en-US" sz="2800" baseline="-25000" dirty="0">
                <a:latin typeface="Cambria Math"/>
                <a:ea typeface="Cambria Math"/>
              </a:rPr>
              <a:t>1</a:t>
            </a:r>
            <a:r>
              <a:rPr lang="en-US" sz="2800" dirty="0">
                <a:latin typeface="Cambria Math"/>
                <a:ea typeface="Cambria Math"/>
              </a:rPr>
              <a:t>,</a:t>
            </a:r>
            <a:r>
              <a:rPr lang="en-US" sz="2800" dirty="0"/>
              <a:t> </a:t>
            </a:r>
            <a:r>
              <a:rPr lang="el-GR" sz="2400" dirty="0">
                <a:latin typeface="Cambria Math"/>
                <a:ea typeface="Cambria Math"/>
              </a:rPr>
              <a:t>α</a:t>
            </a:r>
            <a:r>
              <a:rPr lang="en-US" sz="2400" baseline="-25000" dirty="0">
                <a:latin typeface="Cambria Math"/>
                <a:ea typeface="Cambria Math"/>
              </a:rPr>
              <a:t>2</a:t>
            </a:r>
            <a:r>
              <a:rPr lang="en-US" sz="2400" dirty="0">
                <a:latin typeface="Cambria Math"/>
                <a:ea typeface="Cambria Math"/>
              </a:rPr>
              <a:t>,…,</a:t>
            </a:r>
            <a:r>
              <a:rPr lang="el-GR" sz="2400" dirty="0">
                <a:latin typeface="Cambria Math"/>
                <a:ea typeface="Cambria Math"/>
              </a:rPr>
              <a:t> α</a:t>
            </a:r>
            <a:r>
              <a:rPr lang="en-US" sz="2400" i="1" baseline="-25000" dirty="0">
                <a:ea typeface="Cambria Math"/>
              </a:rPr>
              <a:t>k</a:t>
            </a:r>
            <a:r>
              <a:rPr lang="en-US" sz="2400" dirty="0">
                <a:latin typeface="Cambria Math"/>
                <a:ea typeface="Cambria Math"/>
              </a:rPr>
              <a:t> are constants.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2590800" y="5410200"/>
            <a:ext cx="4688300" cy="329184"/>
          </a:xfrm>
          <a:prstGeom prst="rect">
            <a:avLst/>
          </a:prstGeom>
        </p:spPr>
      </p:pic>
      <p:sp>
        <p:nvSpPr>
          <p:cNvPr id="4" name="Slide Number Placeholder 3">
            <a:extLst>
              <a:ext uri="{FF2B5EF4-FFF2-40B4-BE49-F238E27FC236}">
                <a16:creationId xmlns:a16="http://schemas.microsoft.com/office/drawing/2014/main" id="{75A1858E-2F54-FDB4-DD37-9385FC44FE9C}"/>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27</a:t>
            </a:fld>
            <a:endParaRPr lang="en-US" altLang="x-non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General Case with </a:t>
            </a:r>
            <a:r>
              <a:rPr lang="en-US" sz="3200" u="sng" dirty="0"/>
              <a:t>Repeated</a:t>
            </a:r>
            <a:r>
              <a:rPr lang="en-US" sz="3200" dirty="0"/>
              <a:t> Roots Allowed </a:t>
            </a:r>
          </a:p>
        </p:txBody>
      </p:sp>
      <p:sp>
        <p:nvSpPr>
          <p:cNvPr id="3" name="Content Placeholder 2"/>
          <p:cNvSpPr>
            <a:spLocks noGrp="1"/>
          </p:cNvSpPr>
          <p:nvPr>
            <p:ph idx="1"/>
          </p:nvPr>
        </p:nvSpPr>
        <p:spPr/>
        <p:txBody>
          <a:bodyPr>
            <a:normAutofit fontScale="70000" lnSpcReduction="20000"/>
          </a:bodyPr>
          <a:lstStyle/>
          <a:p>
            <a:pPr>
              <a:buNone/>
            </a:pPr>
            <a:r>
              <a:rPr lang="en-US" b="1" dirty="0"/>
              <a:t>    Theorem </a:t>
            </a:r>
            <a:r>
              <a:rPr lang="en-US" b="1" dirty="0">
                <a:latin typeface="Cambria Math" pitchFamily="18" charset="0"/>
                <a:ea typeface="Cambria Math" pitchFamily="18" charset="0"/>
              </a:rPr>
              <a:t>4</a:t>
            </a:r>
            <a:r>
              <a:rPr lang="en-US" dirty="0"/>
              <a:t>: Let </a:t>
            </a:r>
            <a:r>
              <a:rPr lang="en-US" i="1" dirty="0"/>
              <a:t>c</a:t>
            </a:r>
            <a:r>
              <a:rPr lang="en-US" baseline="-25000" dirty="0">
                <a:latin typeface="Cambria Math" pitchFamily="18" charset="0"/>
                <a:ea typeface="Cambria Math" pitchFamily="18" charset="0"/>
              </a:rPr>
              <a:t>1</a:t>
            </a:r>
            <a:r>
              <a:rPr lang="en-US" dirty="0"/>
              <a:t>, </a:t>
            </a:r>
            <a:r>
              <a:rPr lang="en-US" i="1" dirty="0"/>
              <a:t>c</a:t>
            </a:r>
            <a:r>
              <a:rPr lang="en-US" baseline="-25000" dirty="0">
                <a:latin typeface="Cambria Math" pitchFamily="18" charset="0"/>
                <a:ea typeface="Cambria Math" pitchFamily="18" charset="0"/>
              </a:rPr>
              <a:t>2</a:t>
            </a:r>
            <a:r>
              <a:rPr lang="en-US" i="1" dirty="0"/>
              <a:t> ,…, c</a:t>
            </a:r>
            <a:r>
              <a:rPr lang="en-US" i="1" baseline="-25000" dirty="0">
                <a:ea typeface="Cambria Math" pitchFamily="18" charset="0"/>
              </a:rPr>
              <a:t>k</a:t>
            </a:r>
            <a:r>
              <a:rPr lang="en-US" dirty="0"/>
              <a:t> be real numbers. Suppose that the characteristic equation                   </a:t>
            </a:r>
          </a:p>
          <a:p>
            <a:pPr>
              <a:buNone/>
            </a:pPr>
            <a:r>
              <a:rPr lang="en-US" i="1" dirty="0"/>
              <a:t>              </a:t>
            </a:r>
            <a:r>
              <a:rPr lang="en-US" i="1" dirty="0" err="1"/>
              <a:t>r</a:t>
            </a:r>
            <a:r>
              <a:rPr lang="en-US" i="1" baseline="30000" dirty="0" err="1">
                <a:ea typeface="Cambria Math" pitchFamily="18" charset="0"/>
              </a:rPr>
              <a:t>k</a:t>
            </a:r>
            <a:r>
              <a:rPr lang="en-US" i="1" dirty="0"/>
              <a:t> – c</a:t>
            </a:r>
            <a:r>
              <a:rPr lang="en-US" baseline="-25000" dirty="0">
                <a:latin typeface="Cambria Math" pitchFamily="18" charset="0"/>
                <a:ea typeface="Cambria Math" pitchFamily="18" charset="0"/>
              </a:rPr>
              <a:t>1</a:t>
            </a:r>
            <a:r>
              <a:rPr lang="en-US" i="1" dirty="0"/>
              <a:t>r</a:t>
            </a:r>
            <a:r>
              <a:rPr lang="en-US" i="1" baseline="30000" dirty="0"/>
              <a:t>k</a:t>
            </a:r>
            <a:r>
              <a:rPr lang="en-US" baseline="30000" dirty="0">
                <a:latin typeface="Cambria Math"/>
                <a:ea typeface="Cambria Math"/>
              </a:rPr>
              <a:t>−1</a:t>
            </a:r>
            <a:r>
              <a:rPr lang="en-US" i="1" baseline="30000" dirty="0"/>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 –</a:t>
            </a:r>
            <a:r>
              <a:rPr lang="en-US" i="1" dirty="0"/>
              <a:t> c</a:t>
            </a:r>
            <a:r>
              <a:rPr lang="en-US" i="1" baseline="-25000" dirty="0">
                <a:ea typeface="Cambria Math" pitchFamily="18" charset="0"/>
              </a:rPr>
              <a:t>k</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n-US" dirty="0"/>
              <a:t>has</a:t>
            </a:r>
            <a:r>
              <a:rPr lang="en-US" i="1" dirty="0"/>
              <a:t> t </a:t>
            </a:r>
            <a:r>
              <a:rPr lang="en-US" dirty="0"/>
              <a:t>distinct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 …, </a:t>
            </a:r>
            <a:r>
              <a:rPr lang="en-US" i="1" dirty="0" err="1"/>
              <a:t>r</a:t>
            </a:r>
            <a:r>
              <a:rPr lang="en-US" i="1" baseline="-25000" dirty="0" err="1"/>
              <a:t>t</a:t>
            </a:r>
            <a:r>
              <a:rPr lang="en-US" dirty="0"/>
              <a:t> with </a:t>
            </a:r>
            <a:r>
              <a:rPr lang="en-US" dirty="0">
                <a:solidFill>
                  <a:srgbClr val="C00000"/>
                </a:solidFill>
              </a:rPr>
              <a:t>multiplicities</a:t>
            </a:r>
            <a:r>
              <a:rPr lang="en-US" dirty="0"/>
              <a:t>  </a:t>
            </a:r>
            <a:r>
              <a:rPr lang="en-US" i="1" dirty="0"/>
              <a:t>m</a:t>
            </a:r>
            <a:r>
              <a:rPr lang="en-US" baseline="-25000" dirty="0">
                <a:latin typeface="Cambria Math" pitchFamily="18" charset="0"/>
                <a:ea typeface="Cambria Math" pitchFamily="18" charset="0"/>
              </a:rPr>
              <a:t>1</a:t>
            </a:r>
            <a:r>
              <a:rPr lang="en-US" dirty="0"/>
              <a:t>, </a:t>
            </a:r>
            <a:r>
              <a:rPr lang="en-US" i="1" dirty="0"/>
              <a:t>m</a:t>
            </a:r>
            <a:r>
              <a:rPr lang="en-US" baseline="-25000" dirty="0">
                <a:latin typeface="Cambria Math" pitchFamily="18" charset="0"/>
                <a:ea typeface="Cambria Math" pitchFamily="18" charset="0"/>
              </a:rPr>
              <a:t>2</a:t>
            </a:r>
            <a:r>
              <a:rPr lang="en-US" dirty="0"/>
              <a:t>, …, </a:t>
            </a:r>
            <a:r>
              <a:rPr lang="en-US" i="1" dirty="0" err="1"/>
              <a:t>m</a:t>
            </a:r>
            <a:r>
              <a:rPr lang="en-US" i="1" baseline="-25000" dirty="0" err="1"/>
              <a:t>t</a:t>
            </a:r>
            <a:r>
              <a:rPr lang="en-US" dirty="0"/>
              <a:t>, respectively so that </a:t>
            </a:r>
            <a:r>
              <a:rPr lang="en-US" i="1" dirty="0"/>
              <a:t>m</a:t>
            </a:r>
            <a:r>
              <a:rPr lang="en-US" i="1" baseline="-25000" dirty="0"/>
              <a:t>i</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for </a:t>
            </a:r>
            <a:r>
              <a:rPr lang="en-US" sz="2400" i="1" dirty="0"/>
              <a:t>i</a:t>
            </a:r>
            <a:r>
              <a:rPr lang="en-US" sz="2400" dirty="0"/>
              <a:t> = </a:t>
            </a:r>
            <a:r>
              <a:rPr lang="en-US" sz="2400" dirty="0">
                <a:latin typeface="Cambria Math" pitchFamily="18" charset="0"/>
                <a:ea typeface="Cambria Math" pitchFamily="18" charset="0"/>
              </a:rPr>
              <a:t>0</a:t>
            </a:r>
            <a:r>
              <a:rPr lang="en-US" sz="2400" dirty="0"/>
              <a:t>, </a:t>
            </a:r>
            <a:r>
              <a:rPr lang="en-US" sz="2400" dirty="0">
                <a:latin typeface="Cambria Math" pitchFamily="18" charset="0"/>
                <a:ea typeface="Cambria Math" pitchFamily="18" charset="0"/>
              </a:rPr>
              <a:t>1</a:t>
            </a:r>
            <a:r>
              <a:rPr lang="en-US" sz="2400" dirty="0"/>
              <a:t>, </a:t>
            </a:r>
            <a:r>
              <a:rPr lang="en-US" sz="2400" dirty="0">
                <a:latin typeface="Cambria Math" pitchFamily="18" charset="0"/>
                <a:ea typeface="Cambria Math" pitchFamily="18" charset="0"/>
              </a:rPr>
              <a:t>2</a:t>
            </a:r>
            <a:r>
              <a:rPr lang="en-US" sz="2400" dirty="0"/>
              <a:t>, …,</a:t>
            </a:r>
            <a:r>
              <a:rPr lang="en-US" sz="2400" i="1" dirty="0"/>
              <a:t>t</a:t>
            </a:r>
            <a:r>
              <a:rPr lang="en-US" sz="2400" dirty="0"/>
              <a:t> and </a:t>
            </a:r>
            <a:r>
              <a:rPr lang="en-US" i="1" dirty="0"/>
              <a:t>m</a:t>
            </a:r>
            <a:r>
              <a:rPr lang="en-US" baseline="-25000" dirty="0">
                <a:latin typeface="Cambria Math" pitchFamily="18" charset="0"/>
                <a:ea typeface="Cambria Math" pitchFamily="18" charset="0"/>
              </a:rPr>
              <a:t>1</a:t>
            </a:r>
            <a:r>
              <a:rPr lang="en-US" dirty="0"/>
              <a:t> +  </a:t>
            </a:r>
            <a:r>
              <a:rPr lang="en-US" i="1" dirty="0"/>
              <a:t>m</a:t>
            </a:r>
            <a:r>
              <a:rPr lang="en-US" baseline="-25000" dirty="0">
                <a:latin typeface="Cambria Math" pitchFamily="18" charset="0"/>
                <a:ea typeface="Cambria Math" pitchFamily="18" charset="0"/>
              </a:rPr>
              <a:t>2</a:t>
            </a:r>
            <a:r>
              <a:rPr lang="en-US" dirty="0"/>
              <a:t> +  … + </a:t>
            </a:r>
            <a:r>
              <a:rPr lang="en-US" i="1" dirty="0" err="1"/>
              <a:t>m</a:t>
            </a:r>
            <a:r>
              <a:rPr lang="en-US" i="1" baseline="-25000" dirty="0" err="1"/>
              <a:t>t</a:t>
            </a:r>
            <a:r>
              <a:rPr lang="en-US" i="1" baseline="-25000" dirty="0"/>
              <a:t> </a:t>
            </a:r>
            <a:r>
              <a:rPr lang="en-US" dirty="0"/>
              <a:t>= </a:t>
            </a:r>
            <a:r>
              <a:rPr lang="en-US" i="1" dirty="0"/>
              <a:t>k</a:t>
            </a:r>
            <a:r>
              <a:rPr lang="en-US" dirty="0"/>
              <a:t>. Then a sequence {</a:t>
            </a:r>
            <a:r>
              <a:rPr lang="en-US" i="1" dirty="0"/>
              <a:t>a</a:t>
            </a:r>
            <a:r>
              <a:rPr lang="en-US" i="1" baseline="-25000" dirty="0"/>
              <a:t>n</a:t>
            </a:r>
            <a:r>
              <a:rPr lang="en-US" dirty="0"/>
              <a:t>}   is a solution of the recurrence relation</a:t>
            </a:r>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a:t>
            </a:r>
          </a:p>
          <a:p>
            <a:pPr>
              <a:buNone/>
            </a:pPr>
            <a:r>
              <a:rPr lang="en-US" sz="2800" i="1" baseline="-25000" dirty="0"/>
              <a:t>       </a:t>
            </a:r>
            <a:r>
              <a:rPr lang="en-US" sz="2800" dirty="0"/>
              <a:t>if and only if</a:t>
            </a:r>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pPr>
              <a:buNone/>
            </a:pPr>
            <a:r>
              <a:rPr lang="en-US" sz="2800" dirty="0"/>
              <a:t>     for </a:t>
            </a:r>
            <a:r>
              <a:rPr lang="en-US" sz="2800" i="1" dirty="0"/>
              <a:t>n</a:t>
            </a:r>
            <a:r>
              <a:rPr lang="en-US" sz="2800" dirty="0"/>
              <a:t> = </a:t>
            </a:r>
            <a:r>
              <a:rPr lang="en-US" sz="2800" dirty="0">
                <a:latin typeface="Cambria Math" pitchFamily="18" charset="0"/>
                <a:ea typeface="Cambria Math" pitchFamily="18" charset="0"/>
              </a:rPr>
              <a:t>0</a:t>
            </a:r>
            <a:r>
              <a:rPr lang="en-US" sz="2800" dirty="0"/>
              <a:t>, </a:t>
            </a:r>
            <a:r>
              <a:rPr lang="en-US" sz="2800" dirty="0">
                <a:latin typeface="Cambria Math" pitchFamily="18" charset="0"/>
                <a:ea typeface="Cambria Math" pitchFamily="18" charset="0"/>
              </a:rPr>
              <a:t>1</a:t>
            </a:r>
            <a:r>
              <a:rPr lang="en-US" sz="2800" dirty="0"/>
              <a:t>, </a:t>
            </a:r>
            <a:r>
              <a:rPr lang="en-US" sz="2800" dirty="0">
                <a:latin typeface="Cambria Math" pitchFamily="18" charset="0"/>
                <a:ea typeface="Cambria Math" pitchFamily="18" charset="0"/>
              </a:rPr>
              <a:t>2</a:t>
            </a:r>
            <a:r>
              <a:rPr lang="en-US" sz="2800" dirty="0"/>
              <a:t>, …, where </a:t>
            </a:r>
            <a:r>
              <a:rPr lang="el-GR" sz="2800" dirty="0">
                <a:latin typeface="Cambria Math"/>
                <a:ea typeface="Cambria Math"/>
              </a:rPr>
              <a:t>α</a:t>
            </a:r>
            <a:r>
              <a:rPr lang="en-US" sz="2800" i="1" baseline="-25000" dirty="0" err="1">
                <a:ea typeface="Cambria Math"/>
              </a:rPr>
              <a:t>i,j</a:t>
            </a:r>
            <a:r>
              <a:rPr lang="en-US" sz="2800" dirty="0">
                <a:latin typeface="Cambria Math"/>
                <a:ea typeface="Cambria Math"/>
              </a:rPr>
              <a:t> </a:t>
            </a:r>
            <a:r>
              <a:rPr lang="en-US" sz="2900" dirty="0">
                <a:latin typeface="Cambria Math"/>
                <a:ea typeface="Cambria Math"/>
              </a:rPr>
              <a:t>are constants for 1≤ </a:t>
            </a:r>
            <a:r>
              <a:rPr lang="en-US" sz="2900" i="1" dirty="0" err="1">
                <a:ea typeface="Cambria Math"/>
              </a:rPr>
              <a:t>i</a:t>
            </a:r>
            <a:r>
              <a:rPr lang="en-US" sz="2900" i="1" dirty="0">
                <a:ea typeface="Cambria Math"/>
              </a:rPr>
              <a:t> </a:t>
            </a:r>
            <a:r>
              <a:rPr lang="en-US" sz="2900" dirty="0">
                <a:latin typeface="Cambria Math"/>
                <a:ea typeface="Cambria Math"/>
              </a:rPr>
              <a:t>≤ </a:t>
            </a:r>
            <a:r>
              <a:rPr lang="en-US" sz="2900" i="1" u="sng" dirty="0">
                <a:ea typeface="Cambria Math"/>
              </a:rPr>
              <a:t>t</a:t>
            </a:r>
            <a:r>
              <a:rPr lang="en-US" sz="2900" dirty="0">
                <a:latin typeface="Cambria Math"/>
                <a:ea typeface="Cambria Math"/>
              </a:rPr>
              <a:t>  and 0≤ </a:t>
            </a:r>
            <a:r>
              <a:rPr lang="en-US" sz="2900" i="1" dirty="0">
                <a:latin typeface="Cambria Math"/>
                <a:ea typeface="Cambria Math"/>
              </a:rPr>
              <a:t>j </a:t>
            </a:r>
            <a:r>
              <a:rPr lang="en-US" sz="2900" dirty="0">
                <a:latin typeface="Cambria Math"/>
                <a:ea typeface="Cambria Math"/>
              </a:rPr>
              <a:t>≤ </a:t>
            </a:r>
            <a:r>
              <a:rPr lang="en-US" sz="2900" i="1" dirty="0">
                <a:ea typeface="Cambria Math"/>
              </a:rPr>
              <a:t>m</a:t>
            </a:r>
            <a:r>
              <a:rPr lang="en-US" sz="2900" i="1" baseline="-25000" dirty="0">
                <a:ea typeface="Cambria Math"/>
              </a:rPr>
              <a:t>i</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800" dirty="0">
                <a:latin typeface="Cambria Math" pitchFamily="18" charset="0"/>
                <a:ea typeface="Cambria Math" pitchFamily="18" charset="0"/>
              </a:rPr>
              <a:t>.</a:t>
            </a:r>
            <a:r>
              <a:rPr lang="en-US" sz="2800" dirty="0">
                <a:latin typeface="Cambria Math"/>
                <a:ea typeface="Cambria Math"/>
              </a:rPr>
              <a:t> </a:t>
            </a:r>
            <a:endParaRPr lang="en-US" dirty="0"/>
          </a:p>
        </p:txBody>
      </p:sp>
      <p:pic>
        <p:nvPicPr>
          <p:cNvPr id="11" name="Picture 10" descr="addin_tmp.png"/>
          <p:cNvPicPr>
            <a:picLocks noChangeAspect="1"/>
          </p:cNvPicPr>
          <p:nvPr>
            <p:custDataLst>
              <p:tags r:id="rId1"/>
            </p:custDataLst>
          </p:nvPr>
        </p:nvPicPr>
        <p:blipFill>
          <a:blip r:embed="rId6" cstate="print"/>
          <a:stretch>
            <a:fillRect/>
          </a:stretch>
        </p:blipFill>
        <p:spPr>
          <a:xfrm>
            <a:off x="1143000" y="4114800"/>
            <a:ext cx="5102638" cy="298037"/>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828801" y="4572001"/>
            <a:ext cx="4666583" cy="298037"/>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1905000" y="5105400"/>
            <a:ext cx="5236654" cy="298037"/>
          </a:xfrm>
          <a:prstGeom prst="rect">
            <a:avLst/>
          </a:prstGeom>
        </p:spPr>
      </p:pic>
      <p:sp>
        <p:nvSpPr>
          <p:cNvPr id="5" name="TextBox 4">
            <a:extLst>
              <a:ext uri="{FF2B5EF4-FFF2-40B4-BE49-F238E27FC236}">
                <a16:creationId xmlns:a16="http://schemas.microsoft.com/office/drawing/2014/main" id="{7AF34B7B-2F29-DD7D-4774-DDE8FC1155C5}"/>
              </a:ext>
            </a:extLst>
          </p:cNvPr>
          <p:cNvSpPr txBox="1"/>
          <p:nvPr/>
        </p:nvSpPr>
        <p:spPr>
          <a:xfrm>
            <a:off x="5867400" y="6257615"/>
            <a:ext cx="2286000" cy="369332"/>
          </a:xfrm>
          <a:prstGeom prst="rect">
            <a:avLst/>
          </a:prstGeom>
          <a:noFill/>
        </p:spPr>
        <p:txBody>
          <a:bodyPr wrap="square">
            <a:spAutoFit/>
          </a:bodyPr>
          <a:lstStyle/>
          <a:p>
            <a:r>
              <a:rPr lang="en-US" dirty="0">
                <a:solidFill>
                  <a:srgbClr val="C00000"/>
                </a:solidFill>
              </a:rPr>
              <a:t>Multiplicities</a:t>
            </a:r>
            <a:r>
              <a:rPr lang="zh-CN" altLang="en-US" dirty="0">
                <a:solidFill>
                  <a:srgbClr val="C00000"/>
                </a:solidFill>
              </a:rPr>
              <a:t> 重数</a:t>
            </a:r>
            <a:endParaRPr lang="en-CN" dirty="0"/>
          </a:p>
        </p:txBody>
      </p:sp>
      <p:sp>
        <p:nvSpPr>
          <p:cNvPr id="6" name="Slide Number Placeholder 3">
            <a:extLst>
              <a:ext uri="{FF2B5EF4-FFF2-40B4-BE49-F238E27FC236}">
                <a16:creationId xmlns:a16="http://schemas.microsoft.com/office/drawing/2014/main" id="{47E5D413-DF09-6033-E978-5B4B47A2EB01}"/>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28</a:t>
            </a:fld>
            <a:endParaRPr lang="en-US" altLang="x-non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Linear </a:t>
            </a:r>
            <a:r>
              <a:rPr lang="en-US" sz="4000" dirty="0" err="1"/>
              <a:t>Nonhomogeneous</a:t>
            </a:r>
            <a:r>
              <a:rPr lang="en-US" sz="4000" dirty="0"/>
              <a:t> Recurrence Relations with Constant Coefficients</a:t>
            </a:r>
          </a:p>
        </p:txBody>
      </p:sp>
      <p:sp>
        <p:nvSpPr>
          <p:cNvPr id="3" name="Content Placeholder 2"/>
          <p:cNvSpPr>
            <a:spLocks noGrp="1"/>
          </p:cNvSpPr>
          <p:nvPr>
            <p:ph idx="1"/>
          </p:nvPr>
        </p:nvSpPr>
        <p:spPr/>
        <p:txBody>
          <a:bodyPr/>
          <a:lstStyle/>
          <a:p>
            <a:pPr>
              <a:buNone/>
            </a:pPr>
            <a:r>
              <a:rPr lang="en-US" b="1" dirty="0"/>
              <a:t>   </a:t>
            </a:r>
            <a:r>
              <a:rPr lang="en-US" sz="2400" b="1" dirty="0"/>
              <a:t>Definition: </a:t>
            </a:r>
            <a:r>
              <a:rPr lang="en-US" sz="2400" dirty="0"/>
              <a:t>A </a:t>
            </a:r>
            <a:r>
              <a:rPr lang="en-US" sz="2400" i="1" dirty="0"/>
              <a:t>linear nonhomogeneous recurrence relation with constant coefficients </a:t>
            </a:r>
            <a:r>
              <a:rPr lang="en-US" sz="2400" dirty="0"/>
              <a:t>is a recurrence relation of the form:</a:t>
            </a:r>
          </a:p>
          <a:p>
            <a:pPr>
              <a:buNone/>
            </a:pPr>
            <a:r>
              <a:rPr lang="en-US" sz="2400" i="1" dirty="0"/>
              <a:t>          a</a:t>
            </a:r>
            <a:r>
              <a:rPr lang="en-US" sz="2400" i="1" baseline="-25000" dirty="0"/>
              <a:t>n</a:t>
            </a:r>
            <a:r>
              <a:rPr lang="en-US" sz="2400" i="1" dirty="0"/>
              <a:t> = c</a:t>
            </a:r>
            <a:r>
              <a:rPr lang="en-US" sz="2400" baseline="-25000" dirty="0">
                <a:latin typeface="Cambria Math" pitchFamily="18" charset="0"/>
                <a:ea typeface="Cambria Math" pitchFamily="18" charset="0"/>
              </a:rPr>
              <a:t>1</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c</a:t>
            </a:r>
            <a:r>
              <a:rPr lang="en-US" sz="2400" baseline="-25000" dirty="0">
                <a:latin typeface="Cambria Math" pitchFamily="18" charset="0"/>
                <a:ea typeface="Cambria Math" pitchFamily="18" charset="0"/>
              </a:rPr>
              <a:t>2</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 + c</a:t>
            </a:r>
            <a:r>
              <a:rPr lang="en-US" sz="2400" i="1" baseline="-25000" dirty="0"/>
              <a:t>k</a:t>
            </a:r>
            <a:r>
              <a:rPr lang="en-US" sz="2400" i="1" dirty="0"/>
              <a:t> a</a:t>
            </a:r>
            <a:r>
              <a:rPr lang="en-US" sz="2400" i="1" baseline="-25000" dirty="0"/>
              <a:t>n</a:t>
            </a:r>
            <a:r>
              <a:rPr lang="en-US" sz="2400" i="1" baseline="-25000" dirty="0">
                <a:latin typeface="Cambria Math"/>
                <a:ea typeface="Cambria Math"/>
              </a:rPr>
              <a:t>−</a:t>
            </a:r>
            <a:r>
              <a:rPr lang="en-US" sz="2400" i="1" baseline="-25000" dirty="0"/>
              <a:t>k </a:t>
            </a:r>
            <a:r>
              <a:rPr lang="en-US" sz="2400" i="1" dirty="0"/>
              <a:t>+ F</a:t>
            </a:r>
            <a:r>
              <a:rPr lang="en-US" sz="2400" dirty="0"/>
              <a:t>(</a:t>
            </a:r>
            <a:r>
              <a:rPr lang="en-US" sz="2400" i="1" dirty="0"/>
              <a:t>n</a:t>
            </a:r>
            <a:r>
              <a:rPr lang="en-US" sz="2400" dirty="0"/>
              <a:t>)</a:t>
            </a:r>
            <a:r>
              <a:rPr lang="en-US" sz="2400" i="1" baseline="-25000" dirty="0"/>
              <a:t> ,</a:t>
            </a:r>
            <a:endParaRPr lang="en-US" sz="2400" b="1" dirty="0"/>
          </a:p>
          <a:p>
            <a:pPr>
              <a:buNone/>
            </a:pPr>
            <a:r>
              <a:rPr lang="en-US" sz="2400" dirty="0"/>
              <a:t>   where </a:t>
            </a:r>
            <a:r>
              <a:rPr lang="en-US" sz="2400" i="1" dirty="0"/>
              <a:t>c</a:t>
            </a:r>
            <a:r>
              <a:rPr lang="en-US" sz="2400" baseline="-25000" dirty="0">
                <a:latin typeface="Cambria Math" pitchFamily="18" charset="0"/>
                <a:ea typeface="Cambria Math" pitchFamily="18" charset="0"/>
              </a:rPr>
              <a:t>1</a:t>
            </a:r>
            <a:r>
              <a:rPr lang="en-US" sz="2400" i="1" dirty="0"/>
              <a:t>, c</a:t>
            </a:r>
            <a:r>
              <a:rPr lang="en-US" sz="2400" baseline="-25000" dirty="0">
                <a:latin typeface="Cambria Math" pitchFamily="18" charset="0"/>
                <a:ea typeface="Cambria Math" pitchFamily="18" charset="0"/>
              </a:rPr>
              <a:t>2</a:t>
            </a:r>
            <a:r>
              <a:rPr lang="en-US" sz="2400" i="1" dirty="0"/>
              <a:t>, ….,c</a:t>
            </a:r>
            <a:r>
              <a:rPr lang="en-US" sz="2400" i="1" baseline="-25000" dirty="0"/>
              <a:t>k</a:t>
            </a:r>
            <a:r>
              <a:rPr lang="en-US" sz="2400" i="1" dirty="0"/>
              <a:t> </a:t>
            </a:r>
            <a:r>
              <a:rPr lang="en-US" sz="2400" dirty="0"/>
              <a:t>are real numbers, and </a:t>
            </a:r>
            <a:r>
              <a:rPr lang="en-US" sz="2400" i="1" dirty="0"/>
              <a:t>F</a:t>
            </a:r>
            <a:r>
              <a:rPr lang="en-US" sz="2400" dirty="0"/>
              <a:t>(</a:t>
            </a:r>
            <a:r>
              <a:rPr lang="en-US" sz="2400" i="1" dirty="0"/>
              <a:t>n</a:t>
            </a:r>
            <a:r>
              <a:rPr lang="en-US" sz="2400" dirty="0"/>
              <a:t>)</a:t>
            </a:r>
            <a:r>
              <a:rPr lang="en-US" sz="2400" dirty="0">
                <a:latin typeface="Cambria Math" pitchFamily="18" charset="0"/>
                <a:ea typeface="Cambria Math" pitchFamily="18" charset="0"/>
              </a:rPr>
              <a:t> is a function not </a:t>
            </a:r>
            <a:r>
              <a:rPr lang="en-US" sz="2400" dirty="0">
                <a:solidFill>
                  <a:srgbClr val="C00000"/>
                </a:solidFill>
                <a:latin typeface="Cambria Math" pitchFamily="18" charset="0"/>
                <a:ea typeface="Cambria Math" pitchFamily="18" charset="0"/>
              </a:rPr>
              <a:t>identically</a:t>
            </a:r>
            <a:r>
              <a:rPr lang="en-US" sz="2400" dirty="0">
                <a:latin typeface="Cambria Math" pitchFamily="18" charset="0"/>
                <a:ea typeface="Cambria Math" pitchFamily="18" charset="0"/>
              </a:rPr>
              <a:t> zero depending only on </a:t>
            </a:r>
            <a:r>
              <a:rPr lang="en-US" sz="2400" i="1" dirty="0">
                <a:latin typeface="Cambria Math" pitchFamily="18" charset="0"/>
                <a:ea typeface="Cambria Math" pitchFamily="18" charset="0"/>
              </a:rPr>
              <a:t>n</a:t>
            </a:r>
            <a:r>
              <a:rPr lang="en-US" sz="2400" dirty="0">
                <a:latin typeface="Cambria Math" pitchFamily="18" charset="0"/>
                <a:ea typeface="Cambria Math" pitchFamily="18" charset="0"/>
              </a:rPr>
              <a:t>.</a:t>
            </a:r>
          </a:p>
          <a:p>
            <a:pPr>
              <a:buNone/>
            </a:pPr>
            <a:r>
              <a:rPr lang="en-US" sz="2400" dirty="0">
                <a:latin typeface="Cambria Math" pitchFamily="18" charset="0"/>
                <a:ea typeface="Cambria Math" pitchFamily="18" charset="0"/>
              </a:rPr>
              <a:t>    The recurrence relation</a:t>
            </a:r>
          </a:p>
          <a:p>
            <a:pPr>
              <a:buNone/>
            </a:pPr>
            <a:r>
              <a:rPr lang="en-US" sz="2400" i="1" dirty="0">
                <a:latin typeface="Cambria Math" pitchFamily="18" charset="0"/>
                <a:ea typeface="Cambria Math" pitchFamily="18" charset="0"/>
              </a:rPr>
              <a:t>          </a:t>
            </a:r>
            <a:r>
              <a:rPr lang="en-US" sz="2400" i="1" dirty="0"/>
              <a:t>a</a:t>
            </a:r>
            <a:r>
              <a:rPr lang="en-US" sz="2400" i="1" baseline="-25000" dirty="0"/>
              <a:t>n</a:t>
            </a:r>
            <a:r>
              <a:rPr lang="en-US" sz="2400" i="1" dirty="0"/>
              <a:t> = c</a:t>
            </a:r>
            <a:r>
              <a:rPr lang="en-US" sz="2400" baseline="-25000" dirty="0">
                <a:latin typeface="Cambria Math" pitchFamily="18" charset="0"/>
                <a:ea typeface="Cambria Math" pitchFamily="18" charset="0"/>
              </a:rPr>
              <a:t>1</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c</a:t>
            </a:r>
            <a:r>
              <a:rPr lang="en-US" sz="2400" baseline="-25000" dirty="0">
                <a:latin typeface="Cambria Math" pitchFamily="18" charset="0"/>
                <a:ea typeface="Cambria Math" pitchFamily="18" charset="0"/>
              </a:rPr>
              <a:t>2</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 + c</a:t>
            </a:r>
            <a:r>
              <a:rPr lang="en-US" sz="2400" i="1" baseline="-25000" dirty="0"/>
              <a:t>k</a:t>
            </a:r>
            <a:r>
              <a:rPr lang="en-US" sz="2400" i="1" dirty="0"/>
              <a:t> a</a:t>
            </a:r>
            <a:r>
              <a:rPr lang="en-US" sz="2400" i="1" baseline="-25000" dirty="0"/>
              <a:t>n</a:t>
            </a:r>
            <a:r>
              <a:rPr lang="en-US" sz="2400" i="1" baseline="-25000" dirty="0">
                <a:latin typeface="Cambria Math"/>
                <a:ea typeface="Cambria Math"/>
              </a:rPr>
              <a:t>−</a:t>
            </a:r>
            <a:r>
              <a:rPr lang="en-US" sz="2400" i="1" baseline="-25000" dirty="0"/>
              <a:t>k ,</a:t>
            </a: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is called the associated homogeneous recurrence relation.</a:t>
            </a:r>
          </a:p>
        </p:txBody>
      </p:sp>
      <p:sp>
        <p:nvSpPr>
          <p:cNvPr id="5" name="TextBox 4">
            <a:extLst>
              <a:ext uri="{FF2B5EF4-FFF2-40B4-BE49-F238E27FC236}">
                <a16:creationId xmlns:a16="http://schemas.microsoft.com/office/drawing/2014/main" id="{DC57FA23-7068-DFC3-20C7-F5AF0AEF7407}"/>
              </a:ext>
            </a:extLst>
          </p:cNvPr>
          <p:cNvSpPr txBox="1"/>
          <p:nvPr/>
        </p:nvSpPr>
        <p:spPr>
          <a:xfrm>
            <a:off x="5867400" y="6093767"/>
            <a:ext cx="28956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Cambria Math" pitchFamily="18" charset="0"/>
                <a:ea typeface="Cambria Math" pitchFamily="18" charset="0"/>
                <a:cs typeface="+mn-cs"/>
              </a:rPr>
              <a:t>Identically</a:t>
            </a:r>
            <a:r>
              <a:rPr kumimoji="0" lang="zh-CN" altLang="en-US" sz="2400" b="0" i="0" u="none" strike="noStrike" kern="1200" cap="none" spc="0" normalizeH="0" baseline="0" noProof="0" dirty="0">
                <a:ln>
                  <a:noFill/>
                </a:ln>
                <a:solidFill>
                  <a:srgbClr val="C00000"/>
                </a:solidFill>
                <a:effectLst/>
                <a:uLnTx/>
                <a:uFillTx/>
                <a:latin typeface="Cambria Math" pitchFamily="18" charset="0"/>
                <a:ea typeface="Cambria Math" pitchFamily="18" charset="0"/>
                <a:cs typeface="+mn-cs"/>
              </a:rPr>
              <a:t> 恒定地</a:t>
            </a:r>
            <a:endParaRPr lang="en-CN" dirty="0"/>
          </a:p>
        </p:txBody>
      </p:sp>
      <p:sp>
        <p:nvSpPr>
          <p:cNvPr id="6" name="Slide Number Placeholder 3">
            <a:extLst>
              <a:ext uri="{FF2B5EF4-FFF2-40B4-BE49-F238E27FC236}">
                <a16:creationId xmlns:a16="http://schemas.microsoft.com/office/drawing/2014/main" id="{0F70AC18-33B8-5DA3-1137-7C09FD0DA722}"/>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29</a:t>
            </a:fld>
            <a:endParaRPr lang="en-US" altLang="x-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Applications of Recurrence Relations</a:t>
            </a:r>
          </a:p>
        </p:txBody>
      </p:sp>
      <p:sp>
        <p:nvSpPr>
          <p:cNvPr id="3" name="Subtitle 2"/>
          <p:cNvSpPr>
            <a:spLocks noGrp="1"/>
          </p:cNvSpPr>
          <p:nvPr>
            <p:ph type="subTitle" idx="1"/>
          </p:nvPr>
        </p:nvSpPr>
        <p:spPr/>
        <p:txBody>
          <a:bodyPr/>
          <a:lstStyle/>
          <a:p>
            <a:r>
              <a:rPr lang="en-US" dirty="0"/>
              <a:t>Section 8.</a:t>
            </a:r>
            <a:r>
              <a:rPr lang="en-US" dirty="0">
                <a:latin typeface="Cambria Math" pitchFamily="18" charset="0"/>
                <a:ea typeface="Cambria Math" pitchFamily="18" charset="0"/>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Linear </a:t>
            </a:r>
            <a:r>
              <a:rPr lang="en-US" sz="3600" dirty="0" err="1"/>
              <a:t>Nonhomogeneous</a:t>
            </a:r>
            <a:r>
              <a:rPr lang="en-US" sz="3600" dirty="0"/>
              <a:t> Recurrence Relations with Constant Coefficients (</a:t>
            </a:r>
            <a:r>
              <a:rPr lang="en-US" sz="3600" i="1" dirty="0"/>
              <a:t>cont.</a:t>
            </a:r>
            <a:r>
              <a:rPr lang="en-US" sz="3600" dirty="0"/>
              <a:t>)</a:t>
            </a:r>
          </a:p>
        </p:txBody>
      </p:sp>
      <p:sp>
        <p:nvSpPr>
          <p:cNvPr id="3" name="Content Placeholder 2"/>
          <p:cNvSpPr>
            <a:spLocks noGrp="1"/>
          </p:cNvSpPr>
          <p:nvPr>
            <p:ph idx="1"/>
          </p:nvPr>
        </p:nvSpPr>
        <p:spPr/>
        <p:txBody>
          <a:bodyPr>
            <a:normAutofit fontScale="92500" lnSpcReduction="10000"/>
          </a:bodyPr>
          <a:lstStyle/>
          <a:p>
            <a:pPr>
              <a:buNone/>
            </a:pPr>
            <a:r>
              <a:rPr lang="en-US" sz="2400" i="1" dirty="0"/>
              <a:t>    </a:t>
            </a:r>
            <a:r>
              <a:rPr lang="en-US" sz="2400" dirty="0"/>
              <a:t>The following are linear </a:t>
            </a:r>
            <a:r>
              <a:rPr lang="en-US" sz="2400" dirty="0" err="1"/>
              <a:t>nonhomogeneous</a:t>
            </a:r>
            <a:r>
              <a:rPr lang="en-US" sz="2400" dirty="0"/>
              <a:t> recurrence relations with constant coefficients:</a:t>
            </a:r>
          </a:p>
          <a:p>
            <a:pPr>
              <a:buNone/>
            </a:pPr>
            <a:r>
              <a:rPr lang="en-US" sz="2400" b="1" i="1" dirty="0"/>
              <a:t>    </a:t>
            </a:r>
            <a:r>
              <a:rPr lang="en-US" sz="2400" i="1" dirty="0"/>
              <a:t>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t>
            </a:r>
            <a:r>
              <a:rPr lang="en-US" sz="2400" dirty="0">
                <a:latin typeface="Cambria Math" pitchFamily="18" charset="0"/>
                <a:ea typeface="Cambria Math" pitchFamily="18" charset="0"/>
              </a:rPr>
              <a:t>2</a:t>
            </a:r>
            <a:r>
              <a:rPr lang="en-US" sz="2400" i="1" baseline="30000" dirty="0"/>
              <a:t>n</a:t>
            </a:r>
            <a:r>
              <a:rPr lang="en-US" sz="2400" i="1" baseline="-25000"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n</a:t>
            </a:r>
            <a:r>
              <a:rPr lang="en-US" sz="2400" baseline="30000" dirty="0">
                <a:latin typeface="Cambria Math" pitchFamily="18" charset="0"/>
                <a:ea typeface="Cambria Math" pitchFamily="18" charset="0"/>
              </a:rPr>
              <a:t>2</a:t>
            </a:r>
            <a:r>
              <a:rPr lang="en-US" sz="2400" i="1" dirty="0"/>
              <a:t> + n + </a:t>
            </a:r>
            <a:r>
              <a:rPr lang="en-US" sz="2400" dirty="0">
                <a:latin typeface="Cambria Math" pitchFamily="18" charset="0"/>
                <a:ea typeface="Cambria Math" pitchFamily="18" charset="0"/>
              </a:rPr>
              <a:t>1</a:t>
            </a:r>
            <a:r>
              <a:rPr lang="en-US" sz="2400" i="1" dirty="0"/>
              <a:t>, </a:t>
            </a:r>
          </a:p>
          <a:p>
            <a:pPr>
              <a:buNone/>
            </a:pPr>
            <a:r>
              <a:rPr lang="en-US" sz="2400" i="1" dirty="0"/>
              <a:t>    a</a:t>
            </a:r>
            <a:r>
              <a:rPr lang="en-US" sz="2400" i="1" baseline="-25000" dirty="0"/>
              <a:t>n</a:t>
            </a:r>
            <a:r>
              <a:rPr lang="en-US" sz="2400" i="1" dirty="0"/>
              <a:t> = </a:t>
            </a:r>
            <a:r>
              <a:rPr lang="en-US" sz="2400" dirty="0">
                <a:latin typeface="Cambria Math" pitchFamily="18" charset="0"/>
                <a:ea typeface="Cambria Math" pitchFamily="18" charset="0"/>
              </a:rPr>
              <a:t>3</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n</a:t>
            </a:r>
            <a:r>
              <a:rPr lang="en-US" sz="2400" dirty="0">
                <a:latin typeface="Cambria Math" pitchFamily="18" charset="0"/>
                <a:ea typeface="Cambria Math" pitchFamily="18" charset="0"/>
              </a:rPr>
              <a:t>3</a:t>
            </a:r>
            <a:r>
              <a:rPr lang="en-US" sz="2400" i="1" baseline="30000" dirty="0">
                <a:latin typeface="Cambria Math" pitchFamily="18" charset="0"/>
                <a:ea typeface="Cambria Math" pitchFamily="18" charset="0"/>
              </a:rPr>
              <a:t>n</a:t>
            </a:r>
            <a:r>
              <a:rPr lang="en-US" sz="2400" i="1"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3 </a:t>
            </a:r>
            <a:r>
              <a:rPr lang="en-US" sz="2400" i="1" dirty="0"/>
              <a:t>+ n</a:t>
            </a:r>
            <a:r>
              <a:rPr lang="en-US" sz="2400" dirty="0"/>
              <a:t>! </a:t>
            </a:r>
            <a:endParaRPr lang="en-US" sz="2400" b="1" dirty="0"/>
          </a:p>
          <a:p>
            <a:pPr>
              <a:buNone/>
            </a:pPr>
            <a:r>
              <a:rPr lang="en-US" sz="2400" dirty="0"/>
              <a:t>    where the following are the associated linear homogeneous recurrence relations, respectively:</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a:t>
            </a:r>
          </a:p>
          <a:p>
            <a:pPr>
              <a:buNone/>
            </a:pPr>
            <a:r>
              <a:rPr lang="en-US" sz="2400" i="1" dirty="0"/>
              <a:t>    a</a:t>
            </a:r>
            <a:r>
              <a:rPr lang="en-US" sz="2400" i="1" baseline="-25000" dirty="0"/>
              <a:t>n</a:t>
            </a:r>
            <a:r>
              <a:rPr lang="en-US" sz="2400" i="1" dirty="0"/>
              <a:t> = </a:t>
            </a:r>
            <a:r>
              <a:rPr lang="en-US" sz="2400" dirty="0">
                <a:latin typeface="Cambria Math" pitchFamily="18" charset="0"/>
                <a:ea typeface="Cambria Math" pitchFamily="18" charset="0"/>
              </a:rPr>
              <a:t>3</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3</a:t>
            </a:r>
            <a:endParaRPr lang="en-US" sz="2400" dirty="0">
              <a:latin typeface="Cambria Math" pitchFamily="18" charset="0"/>
              <a:ea typeface="Cambria Math" pitchFamily="18" charset="0"/>
            </a:endParaRPr>
          </a:p>
        </p:txBody>
      </p:sp>
      <p:sp>
        <p:nvSpPr>
          <p:cNvPr id="4" name="Slide Number Placeholder 3">
            <a:extLst>
              <a:ext uri="{FF2B5EF4-FFF2-40B4-BE49-F238E27FC236}">
                <a16:creationId xmlns:a16="http://schemas.microsoft.com/office/drawing/2014/main" id="{A8C47C84-8E3F-A912-10FA-355F39E3594D}"/>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30</a:t>
            </a:fld>
            <a:endParaRPr lang="en-US" altLang="x-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Solving Linear </a:t>
            </a:r>
            <a:r>
              <a:rPr lang="en-US" sz="2800" dirty="0" err="1"/>
              <a:t>Nonhomogeneous</a:t>
            </a:r>
            <a:r>
              <a:rPr lang="en-US" sz="2800" dirty="0"/>
              <a:t> Recurrence Relations with Constant Coefficients </a:t>
            </a:r>
          </a:p>
        </p:txBody>
      </p:sp>
      <p:sp>
        <p:nvSpPr>
          <p:cNvPr id="3" name="Content Placeholder 2"/>
          <p:cNvSpPr>
            <a:spLocks noGrp="1"/>
          </p:cNvSpPr>
          <p:nvPr>
            <p:ph idx="1"/>
          </p:nvPr>
        </p:nvSpPr>
        <p:spPr/>
        <p:txBody>
          <a:bodyPr>
            <a:normAutofit/>
          </a:bodyPr>
          <a:lstStyle/>
          <a:p>
            <a:pPr>
              <a:buNone/>
            </a:pPr>
            <a:r>
              <a:rPr lang="en-US" b="1" dirty="0">
                <a:latin typeface="Cambria Math" pitchFamily="18" charset="0"/>
                <a:ea typeface="Cambria Math" pitchFamily="18" charset="0"/>
              </a:rPr>
              <a:t>    Theorem 5</a:t>
            </a:r>
            <a:r>
              <a:rPr lang="en-US" dirty="0"/>
              <a:t>:  If {</a:t>
            </a:r>
            <a:r>
              <a:rPr lang="en-US" i="1" dirty="0"/>
              <a:t>a</a:t>
            </a:r>
            <a:r>
              <a:rPr lang="en-US" i="1" baseline="-25000" dirty="0"/>
              <a:t>n</a:t>
            </a:r>
            <a:r>
              <a:rPr lang="en-US" baseline="30000" dirty="0"/>
              <a:t>(</a:t>
            </a:r>
            <a:r>
              <a:rPr lang="en-US" i="1" baseline="30000" dirty="0"/>
              <a:t>p</a:t>
            </a:r>
            <a:r>
              <a:rPr lang="en-US" baseline="30000" dirty="0"/>
              <a:t>)</a:t>
            </a:r>
            <a:r>
              <a:rPr lang="en-US" dirty="0"/>
              <a:t>} is a particular  solution of the </a:t>
            </a:r>
            <a:r>
              <a:rPr lang="en-US" dirty="0" err="1"/>
              <a:t>nonhomogeneous</a:t>
            </a:r>
            <a:r>
              <a:rPr lang="en-US" dirty="0"/>
              <a:t> linear recurrence relation with constant coefficients</a:t>
            </a:r>
          </a:p>
          <a:p>
            <a:pPr>
              <a:buNone/>
            </a:pPr>
            <a:r>
              <a:rPr lang="en-US" sz="2800" i="1" dirty="0"/>
              <a:t>       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pitchFamily="18" charset="0"/>
                <a:ea typeface="Cambria Math" pitchFamily="18" charset="0"/>
              </a:rPr>
              <a:t>⋯ </a:t>
            </a:r>
            <a:r>
              <a:rPr lang="en-US" sz="2800" i="1" dirty="0"/>
              <a:t>+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r>
              <a:rPr lang="en-US" sz="2800" i="1" dirty="0"/>
              <a:t>+ F</a:t>
            </a:r>
            <a:r>
              <a:rPr lang="en-US" sz="2800" dirty="0"/>
              <a:t>(</a:t>
            </a:r>
            <a:r>
              <a:rPr lang="en-US" sz="2800" i="1" dirty="0"/>
              <a:t>n</a:t>
            </a:r>
            <a:r>
              <a:rPr lang="en-US" sz="2800" dirty="0"/>
              <a:t>)</a:t>
            </a:r>
            <a:r>
              <a:rPr lang="en-US" sz="2800" i="1" baseline="-25000" dirty="0"/>
              <a:t> ,</a:t>
            </a:r>
            <a:endParaRPr lang="en-US" dirty="0"/>
          </a:p>
          <a:p>
            <a:pPr>
              <a:buNone/>
            </a:pPr>
            <a:r>
              <a:rPr lang="en-US" dirty="0"/>
              <a:t>   then every solution is of the form {</a:t>
            </a:r>
            <a:r>
              <a:rPr lang="en-US" i="1" dirty="0"/>
              <a:t>a</a:t>
            </a:r>
            <a:r>
              <a:rPr lang="en-US" i="1" baseline="-25000" dirty="0"/>
              <a:t>n</a:t>
            </a:r>
            <a:r>
              <a:rPr lang="en-US" baseline="30000" dirty="0"/>
              <a:t>(</a:t>
            </a:r>
            <a:r>
              <a:rPr lang="en-US" i="1" baseline="30000" dirty="0"/>
              <a:t>p</a:t>
            </a:r>
            <a:r>
              <a:rPr lang="en-US" baseline="30000" dirty="0"/>
              <a:t>)</a:t>
            </a:r>
            <a:r>
              <a:rPr lang="en-US" dirty="0"/>
              <a:t> + </a:t>
            </a:r>
            <a:r>
              <a:rPr lang="en-US" i="1" dirty="0"/>
              <a:t>a</a:t>
            </a:r>
            <a:r>
              <a:rPr lang="en-US" i="1" baseline="-25000" dirty="0"/>
              <a:t>n</a:t>
            </a:r>
            <a:r>
              <a:rPr lang="en-US" baseline="30000" dirty="0"/>
              <a:t>(</a:t>
            </a:r>
            <a:r>
              <a:rPr lang="en-US" i="1" baseline="30000" dirty="0"/>
              <a:t>h</a:t>
            </a:r>
            <a:r>
              <a:rPr lang="en-US" baseline="30000" dirty="0"/>
              <a:t>)</a:t>
            </a:r>
            <a:r>
              <a:rPr lang="en-US" dirty="0"/>
              <a:t>}, where  {</a:t>
            </a:r>
            <a:r>
              <a:rPr lang="en-US" i="1" dirty="0"/>
              <a:t>a</a:t>
            </a:r>
            <a:r>
              <a:rPr lang="en-US" i="1" baseline="-25000" dirty="0"/>
              <a:t>n</a:t>
            </a:r>
            <a:r>
              <a:rPr lang="en-US" baseline="30000" dirty="0"/>
              <a:t>(</a:t>
            </a:r>
            <a:r>
              <a:rPr lang="en-US" i="1" baseline="30000" dirty="0"/>
              <a:t>h</a:t>
            </a:r>
            <a:r>
              <a:rPr lang="en-US" baseline="30000" dirty="0"/>
              <a:t>)</a:t>
            </a:r>
            <a:r>
              <a:rPr lang="en-US" dirty="0"/>
              <a:t>} is a solution of the associated homogeneous recurrence relation</a:t>
            </a:r>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a:ea typeface="Cambria Math"/>
              </a:rPr>
              <a:t>⋯</a:t>
            </a:r>
            <a:r>
              <a:rPr lang="en-US" sz="2800" i="1" dirty="0">
                <a:latin typeface="Cambria Math"/>
                <a:ea typeface="Cambria Math"/>
              </a:rPr>
              <a:t> </a:t>
            </a:r>
            <a:r>
              <a:rPr lang="en-US" sz="2800" i="1" dirty="0"/>
              <a:t>+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endParaRPr lang="en-US" baseline="-25000" dirty="0"/>
          </a:p>
        </p:txBody>
      </p:sp>
      <p:sp>
        <p:nvSpPr>
          <p:cNvPr id="4" name="Slide Number Placeholder 3">
            <a:extLst>
              <a:ext uri="{FF2B5EF4-FFF2-40B4-BE49-F238E27FC236}">
                <a16:creationId xmlns:a16="http://schemas.microsoft.com/office/drawing/2014/main" id="{966DB8B8-AF17-049E-5838-DD70544F4D4C}"/>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31</a:t>
            </a:fld>
            <a:endParaRPr lang="en-US" altLang="x-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Solving Linear </a:t>
            </a:r>
            <a:r>
              <a:rPr lang="en-US" sz="2800" dirty="0" err="1"/>
              <a:t>Nonhomogeneous</a:t>
            </a:r>
            <a:r>
              <a:rPr lang="en-US" sz="2800" dirty="0"/>
              <a:t> Recurrence Relations with Constant Coefficients (</a:t>
            </a:r>
            <a:r>
              <a:rPr lang="en-US" sz="2800" i="1" dirty="0"/>
              <a:t>continued</a:t>
            </a:r>
            <a:r>
              <a:rPr lang="en-US" sz="2800" dirty="0"/>
              <a:t>) </a:t>
            </a:r>
          </a:p>
        </p:txBody>
      </p:sp>
      <p:sp>
        <p:nvSpPr>
          <p:cNvPr id="3" name="Content Placeholder 2"/>
          <p:cNvSpPr>
            <a:spLocks noGrp="1"/>
          </p:cNvSpPr>
          <p:nvPr>
            <p:ph idx="1"/>
          </p:nvPr>
        </p:nvSpPr>
        <p:spPr/>
        <p:txBody>
          <a:bodyPr>
            <a:normAutofit fontScale="47500" lnSpcReduction="20000"/>
          </a:bodyPr>
          <a:lstStyle/>
          <a:p>
            <a:pPr>
              <a:buNone/>
            </a:pPr>
            <a:r>
              <a:rPr lang="en-US" b="1" dirty="0">
                <a:latin typeface="Cambria Math" pitchFamily="18" charset="0"/>
                <a:ea typeface="Cambria Math" pitchFamily="18" charset="0"/>
              </a:rPr>
              <a:t>     </a:t>
            </a:r>
            <a:r>
              <a:rPr lang="en-US" sz="2900" b="1" dirty="0">
                <a:latin typeface="Cambria Math" pitchFamily="18" charset="0"/>
                <a:ea typeface="Cambria Math" pitchFamily="18" charset="0"/>
              </a:rPr>
              <a:t>Example</a:t>
            </a:r>
            <a:r>
              <a:rPr lang="en-US" sz="2900" dirty="0"/>
              <a:t>:  Find all solutions of the recurrence relation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2</a:t>
            </a:r>
            <a:r>
              <a:rPr lang="en-US" sz="2900" i="1" dirty="0"/>
              <a:t>n.  </a:t>
            </a:r>
          </a:p>
          <a:p>
            <a:pPr>
              <a:buNone/>
            </a:pPr>
            <a:r>
              <a:rPr lang="en-US" sz="2900" i="1" dirty="0"/>
              <a:t>     </a:t>
            </a:r>
            <a:r>
              <a:rPr lang="en-US" sz="2900" dirty="0"/>
              <a:t>What is the solution with </a:t>
            </a:r>
            <a:r>
              <a:rPr lang="en-US" sz="2900" i="1" dirty="0"/>
              <a:t>a</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3</a:t>
            </a:r>
            <a:r>
              <a:rPr lang="en-US" sz="2900" i="1" dirty="0"/>
              <a:t>? </a:t>
            </a:r>
          </a:p>
          <a:p>
            <a:pPr>
              <a:buNone/>
            </a:pPr>
            <a:endParaRPr lang="en-US" dirty="0"/>
          </a:p>
          <a:p>
            <a:pPr>
              <a:buNone/>
            </a:pPr>
            <a:r>
              <a:rPr lang="en-US" sz="2800" i="1" dirty="0"/>
              <a:t>     </a:t>
            </a:r>
            <a:r>
              <a:rPr lang="en-US" sz="2900" b="1" dirty="0"/>
              <a:t>Solution</a:t>
            </a:r>
            <a:r>
              <a:rPr lang="en-US" sz="2900" dirty="0"/>
              <a:t>: The associated linear homogeneous equation is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dirty="0"/>
              <a:t>. </a:t>
            </a:r>
          </a:p>
          <a:p>
            <a:pPr>
              <a:buNone/>
            </a:pPr>
            <a:r>
              <a:rPr lang="en-US" sz="2900" i="1" dirty="0"/>
              <a:t>     </a:t>
            </a:r>
            <a:r>
              <a:rPr lang="en-US" sz="2900" dirty="0"/>
              <a:t>Its solutions are </a:t>
            </a:r>
            <a:r>
              <a:rPr lang="en-US" sz="2900" i="1" dirty="0"/>
              <a:t>a</a:t>
            </a:r>
            <a:r>
              <a:rPr lang="en-US" sz="2900" i="1" baseline="-25000" dirty="0"/>
              <a:t>n</a:t>
            </a:r>
            <a:r>
              <a:rPr lang="en-US" sz="2900" baseline="30000" dirty="0"/>
              <a:t>(</a:t>
            </a:r>
            <a:r>
              <a:rPr lang="en-US" sz="2900" i="1" baseline="30000" dirty="0"/>
              <a:t>h</a:t>
            </a:r>
            <a:r>
              <a:rPr lang="en-US" sz="2900" baseline="30000" dirty="0"/>
              <a:t>)</a:t>
            </a:r>
            <a:r>
              <a:rPr lang="en-US" sz="2900" i="1" dirty="0"/>
              <a:t> = </a:t>
            </a:r>
            <a:r>
              <a:rPr lang="el-GR" sz="2900" dirty="0">
                <a:latin typeface="Cambria Math"/>
                <a:ea typeface="Cambria Math"/>
              </a:rPr>
              <a:t>α</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 </a:t>
            </a:r>
            <a:r>
              <a:rPr lang="en-US" sz="2900" dirty="0"/>
              <a:t>where </a:t>
            </a:r>
            <a:r>
              <a:rPr lang="el-GR" sz="2900" dirty="0">
                <a:latin typeface="Cambria Math"/>
                <a:ea typeface="Cambria Math"/>
              </a:rPr>
              <a:t>α</a:t>
            </a:r>
            <a:r>
              <a:rPr lang="en-US" sz="2900" dirty="0"/>
              <a:t>  is a constant.</a:t>
            </a:r>
          </a:p>
          <a:p>
            <a:pPr>
              <a:buNone/>
            </a:pPr>
            <a:endParaRPr lang="en-US" sz="2900" dirty="0"/>
          </a:p>
          <a:p>
            <a:pPr>
              <a:buNone/>
            </a:pPr>
            <a:r>
              <a:rPr lang="en-US" sz="2900" dirty="0"/>
              <a:t>      Because </a:t>
            </a:r>
            <a:r>
              <a:rPr lang="en-US" sz="2900" i="1" dirty="0"/>
              <a:t>F</a:t>
            </a:r>
            <a:r>
              <a:rPr lang="en-US" sz="2900" dirty="0"/>
              <a:t>(</a:t>
            </a:r>
            <a:r>
              <a:rPr lang="en-US" sz="2900" i="1" dirty="0"/>
              <a:t>n</a:t>
            </a:r>
            <a:r>
              <a:rPr lang="en-US" sz="2900" dirty="0"/>
              <a:t>)= </a:t>
            </a:r>
            <a:r>
              <a:rPr lang="en-US" sz="2900" dirty="0">
                <a:latin typeface="Cambria Math" pitchFamily="18" charset="0"/>
                <a:ea typeface="Cambria Math" pitchFamily="18" charset="0"/>
              </a:rPr>
              <a:t>2</a:t>
            </a:r>
            <a:r>
              <a:rPr lang="en-US" sz="2900" i="1" dirty="0"/>
              <a:t>n</a:t>
            </a:r>
            <a:r>
              <a:rPr lang="en-US" sz="2900" dirty="0"/>
              <a:t> is a </a:t>
            </a:r>
            <a:r>
              <a:rPr lang="en-US" sz="2900" dirty="0">
                <a:solidFill>
                  <a:srgbClr val="C00000"/>
                </a:solidFill>
              </a:rPr>
              <a:t>polynomial</a:t>
            </a:r>
            <a:r>
              <a:rPr lang="en-US" sz="2900" dirty="0"/>
              <a:t> in </a:t>
            </a:r>
            <a:r>
              <a:rPr lang="en-US" sz="2900" i="1" dirty="0"/>
              <a:t>n </a:t>
            </a:r>
            <a:r>
              <a:rPr lang="en-US" sz="2900" dirty="0"/>
              <a:t>of degree one,  to find a particular solution we might try a linear function in </a:t>
            </a:r>
            <a:r>
              <a:rPr lang="en-US" sz="2900" i="1" dirty="0"/>
              <a:t>n</a:t>
            </a:r>
            <a:r>
              <a:rPr lang="en-US" sz="2900" dirty="0"/>
              <a:t>,  say  </a:t>
            </a:r>
            <a:r>
              <a:rPr lang="en-US" sz="2900" i="1" dirty="0" err="1"/>
              <a:t>p</a:t>
            </a:r>
            <a:r>
              <a:rPr lang="en-US" sz="2900" i="1" baseline="-25000" dirty="0" err="1"/>
              <a:t>n</a:t>
            </a:r>
            <a:r>
              <a:rPr lang="en-US" sz="2900" dirty="0"/>
              <a:t> = </a:t>
            </a:r>
            <a:r>
              <a:rPr lang="en-US" sz="2900" i="1" dirty="0" err="1"/>
              <a:t>cn</a:t>
            </a:r>
            <a:r>
              <a:rPr lang="en-US" sz="2900" dirty="0"/>
              <a:t> + </a:t>
            </a:r>
            <a:r>
              <a:rPr lang="en-US" sz="2900" i="1" dirty="0"/>
              <a:t>d</a:t>
            </a:r>
            <a:r>
              <a:rPr lang="en-US" sz="2900" dirty="0"/>
              <a:t>, where </a:t>
            </a:r>
            <a:r>
              <a:rPr lang="en-US" sz="2900" i="1" dirty="0"/>
              <a:t>c </a:t>
            </a:r>
            <a:r>
              <a:rPr lang="en-US" sz="2900" dirty="0"/>
              <a:t>and </a:t>
            </a:r>
            <a:r>
              <a:rPr lang="en-US" sz="2900" i="1" dirty="0"/>
              <a:t>d</a:t>
            </a:r>
            <a:r>
              <a:rPr lang="en-US" sz="2900" dirty="0"/>
              <a:t> are constants. Suppose that </a:t>
            </a:r>
            <a:r>
              <a:rPr lang="en-US" sz="2900" i="1" dirty="0" err="1"/>
              <a:t>p</a:t>
            </a:r>
            <a:r>
              <a:rPr lang="en-US" sz="2900" i="1" baseline="-25000" dirty="0" err="1"/>
              <a:t>n</a:t>
            </a:r>
            <a:r>
              <a:rPr lang="en-US" sz="2900" dirty="0"/>
              <a:t> = </a:t>
            </a:r>
            <a:r>
              <a:rPr lang="en-US" sz="2900" i="1" dirty="0" err="1"/>
              <a:t>cn</a:t>
            </a:r>
            <a:r>
              <a:rPr lang="en-US" sz="2900" dirty="0"/>
              <a:t> + </a:t>
            </a:r>
            <a:r>
              <a:rPr lang="en-US" sz="2900" i="1" dirty="0"/>
              <a:t>d</a:t>
            </a:r>
            <a:r>
              <a:rPr lang="en-US" sz="2900" dirty="0"/>
              <a:t>  is such a solution. </a:t>
            </a:r>
          </a:p>
          <a:p>
            <a:pPr>
              <a:buNone/>
            </a:pPr>
            <a:r>
              <a:rPr lang="en-US" sz="2900" dirty="0"/>
              <a:t>      Then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2</a:t>
            </a:r>
            <a:r>
              <a:rPr lang="en-US" sz="2900" i="1" dirty="0"/>
              <a:t>n</a:t>
            </a:r>
            <a:r>
              <a:rPr lang="en-US" sz="2900" dirty="0"/>
              <a:t>   becomes   </a:t>
            </a:r>
            <a:r>
              <a:rPr lang="en-US" sz="2900" i="1" dirty="0" err="1"/>
              <a:t>cn</a:t>
            </a:r>
            <a:r>
              <a:rPr lang="en-US" sz="2900" dirty="0"/>
              <a:t> + </a:t>
            </a:r>
            <a:r>
              <a:rPr lang="en-US" sz="2900" i="1" dirty="0"/>
              <a:t>d = </a:t>
            </a:r>
            <a:r>
              <a:rPr lang="en-US" sz="2900" dirty="0">
                <a:latin typeface="Cambria Math" pitchFamily="18" charset="0"/>
                <a:ea typeface="Cambria Math" pitchFamily="18" charset="0"/>
              </a:rPr>
              <a:t>3(</a:t>
            </a:r>
            <a:r>
              <a:rPr lang="en-US" sz="2900" i="1" dirty="0"/>
              <a:t>c</a:t>
            </a:r>
            <a:r>
              <a:rPr lang="en-US" sz="2900" dirty="0"/>
              <a:t>(</a:t>
            </a:r>
            <a:r>
              <a:rPr lang="en-US" sz="2900" i="1" dirty="0"/>
              <a:t>n</a:t>
            </a:r>
            <a:r>
              <a:rPr lang="en-US" sz="2900" i="1" dirty="0">
                <a:latin typeface="Cambria Math"/>
                <a:ea typeface="Cambria Math"/>
              </a:rPr>
              <a:t>− </a:t>
            </a:r>
            <a:r>
              <a:rPr lang="en-US" sz="2900" dirty="0">
                <a:latin typeface="Cambria Math"/>
                <a:ea typeface="Cambria Math"/>
              </a:rPr>
              <a:t>1)</a:t>
            </a:r>
            <a:r>
              <a:rPr lang="en-US" sz="2900" dirty="0"/>
              <a:t> + </a:t>
            </a:r>
            <a:r>
              <a:rPr lang="en-US" sz="2900" i="1" dirty="0"/>
              <a:t>d</a:t>
            </a:r>
            <a:r>
              <a:rPr lang="en-US" sz="2900" dirty="0">
                <a:ea typeface="Cambria Math" pitchFamily="18" charset="0"/>
              </a:rPr>
              <a:t>)</a:t>
            </a:r>
            <a:r>
              <a:rPr lang="en-US" sz="2900" i="1" dirty="0"/>
              <a:t>+ </a:t>
            </a:r>
            <a:r>
              <a:rPr lang="en-US" sz="2900" dirty="0">
                <a:latin typeface="Cambria Math" pitchFamily="18" charset="0"/>
                <a:ea typeface="Cambria Math" pitchFamily="18" charset="0"/>
              </a:rPr>
              <a:t>2</a:t>
            </a:r>
            <a:r>
              <a:rPr lang="en-US" sz="2900" i="1" dirty="0"/>
              <a:t>n.</a:t>
            </a:r>
            <a:r>
              <a:rPr lang="en-US" sz="2900" dirty="0"/>
              <a:t> </a:t>
            </a:r>
          </a:p>
          <a:p>
            <a:pPr>
              <a:buNone/>
            </a:pPr>
            <a:endParaRPr lang="en-US" sz="2900" dirty="0"/>
          </a:p>
          <a:p>
            <a:pPr>
              <a:buNone/>
            </a:pPr>
            <a:r>
              <a:rPr lang="en-US" sz="2900" dirty="0"/>
              <a:t>      Simplifying yields (</a:t>
            </a:r>
            <a:r>
              <a:rPr lang="en-US" sz="2900" dirty="0">
                <a:latin typeface="Cambria Math" pitchFamily="18" charset="0"/>
                <a:ea typeface="Cambria Math" pitchFamily="18" charset="0"/>
              </a:rPr>
              <a:t>2</a:t>
            </a:r>
            <a:r>
              <a:rPr lang="en-US" sz="2900" dirty="0"/>
              <a:t> + </a:t>
            </a:r>
            <a:r>
              <a:rPr lang="en-US" sz="2900" dirty="0">
                <a:latin typeface="Cambria Math" pitchFamily="18" charset="0"/>
                <a:ea typeface="Cambria Math" pitchFamily="18" charset="0"/>
              </a:rPr>
              <a:t>2</a:t>
            </a:r>
            <a:r>
              <a:rPr lang="en-US" sz="2900" i="1" dirty="0">
                <a:ea typeface="Cambria Math" pitchFamily="18" charset="0"/>
              </a:rPr>
              <a:t>c</a:t>
            </a:r>
            <a:r>
              <a:rPr lang="en-US" sz="2900" dirty="0"/>
              <a:t>)</a:t>
            </a:r>
            <a:r>
              <a:rPr lang="en-US" sz="2900" i="1" dirty="0"/>
              <a:t>n + </a:t>
            </a:r>
            <a:r>
              <a:rPr lang="en-US" sz="2900" dirty="0"/>
              <a:t>(</a:t>
            </a:r>
            <a:r>
              <a:rPr lang="en-US" sz="2900" dirty="0">
                <a:latin typeface="Cambria Math" pitchFamily="18" charset="0"/>
                <a:ea typeface="Cambria Math" pitchFamily="18" charset="0"/>
              </a:rPr>
              <a:t>2</a:t>
            </a:r>
            <a:r>
              <a:rPr lang="en-US" sz="2900" i="1" dirty="0"/>
              <a:t>d </a:t>
            </a:r>
            <a:r>
              <a:rPr lang="en-US" sz="2900" i="1" dirty="0">
                <a:latin typeface="Cambria Math"/>
                <a:ea typeface="Cambria Math"/>
              </a:rPr>
              <a:t>− </a:t>
            </a:r>
            <a:r>
              <a:rPr lang="en-US" sz="2900" dirty="0">
                <a:latin typeface="Cambria Math"/>
                <a:ea typeface="Cambria Math"/>
              </a:rPr>
              <a:t>3</a:t>
            </a:r>
            <a:r>
              <a:rPr lang="en-US" sz="2900" i="1" dirty="0">
                <a:ea typeface="Cambria Math" pitchFamily="18" charset="0"/>
              </a:rPr>
              <a:t>c</a:t>
            </a:r>
            <a:r>
              <a:rPr lang="en-US" sz="2900" dirty="0">
                <a:latin typeface="Cambria Math"/>
                <a:ea typeface="Cambria Math"/>
              </a:rPr>
              <a:t>)</a:t>
            </a:r>
            <a:r>
              <a:rPr lang="en-US" sz="2900" dirty="0"/>
              <a:t>  = </a:t>
            </a:r>
            <a:r>
              <a:rPr lang="en-US" sz="2900" dirty="0">
                <a:latin typeface="Cambria Math" pitchFamily="18" charset="0"/>
                <a:ea typeface="Cambria Math" pitchFamily="18" charset="0"/>
              </a:rPr>
              <a:t>0</a:t>
            </a:r>
            <a:r>
              <a:rPr lang="en-US" sz="2900" dirty="0"/>
              <a:t>. It follows that </a:t>
            </a:r>
            <a:r>
              <a:rPr lang="en-US" sz="2900" i="1" dirty="0" err="1"/>
              <a:t>cn</a:t>
            </a:r>
            <a:r>
              <a:rPr lang="en-US" sz="2900" dirty="0"/>
              <a:t> + </a:t>
            </a:r>
            <a:r>
              <a:rPr lang="en-US" sz="2900" i="1" dirty="0"/>
              <a:t>d </a:t>
            </a:r>
            <a:r>
              <a:rPr lang="en-US" sz="2900" dirty="0"/>
              <a:t>is  a solution if and only if </a:t>
            </a:r>
          </a:p>
          <a:p>
            <a:pPr>
              <a:buNone/>
            </a:pPr>
            <a:r>
              <a:rPr lang="en-US" sz="2900" dirty="0"/>
              <a:t>       </a:t>
            </a:r>
            <a:r>
              <a:rPr lang="en-US" sz="2900" dirty="0">
                <a:latin typeface="Cambria Math" pitchFamily="18" charset="0"/>
                <a:ea typeface="Cambria Math" pitchFamily="18" charset="0"/>
              </a:rPr>
              <a:t>2</a:t>
            </a:r>
            <a:r>
              <a:rPr lang="en-US" sz="2900" dirty="0"/>
              <a:t> + </a:t>
            </a:r>
            <a:r>
              <a:rPr lang="en-US" sz="2900" dirty="0">
                <a:latin typeface="Cambria Math" pitchFamily="18" charset="0"/>
                <a:ea typeface="Cambria Math" pitchFamily="18" charset="0"/>
              </a:rPr>
              <a:t>2</a:t>
            </a:r>
            <a:r>
              <a:rPr lang="en-US" sz="2900" i="1" dirty="0">
                <a:ea typeface="Cambria Math" pitchFamily="18" charset="0"/>
              </a:rPr>
              <a:t>c</a:t>
            </a:r>
            <a:r>
              <a:rPr lang="en-US" sz="2900" i="1" dirty="0"/>
              <a:t> </a:t>
            </a:r>
            <a:r>
              <a:rPr lang="en-US" sz="2900" dirty="0"/>
              <a:t> = </a:t>
            </a:r>
            <a:r>
              <a:rPr lang="en-US" sz="2900" dirty="0">
                <a:latin typeface="Cambria Math" pitchFamily="18" charset="0"/>
                <a:ea typeface="Cambria Math" pitchFamily="18" charset="0"/>
              </a:rPr>
              <a:t>0 </a:t>
            </a:r>
            <a:r>
              <a:rPr lang="en-US" sz="2900" dirty="0"/>
              <a:t>and </a:t>
            </a:r>
            <a:r>
              <a:rPr lang="en-US" sz="2900" dirty="0">
                <a:latin typeface="Cambria Math" pitchFamily="18" charset="0"/>
                <a:ea typeface="Cambria Math" pitchFamily="18" charset="0"/>
              </a:rPr>
              <a:t>2</a:t>
            </a:r>
            <a:r>
              <a:rPr lang="en-US" sz="2900" i="1" dirty="0"/>
              <a:t>d </a:t>
            </a:r>
            <a:r>
              <a:rPr lang="en-US" sz="2900" i="1" dirty="0">
                <a:latin typeface="Cambria Math"/>
                <a:ea typeface="Cambria Math"/>
              </a:rPr>
              <a:t>− </a:t>
            </a:r>
            <a:r>
              <a:rPr lang="en-US" sz="2900" dirty="0">
                <a:latin typeface="Cambria Math"/>
                <a:ea typeface="Cambria Math"/>
              </a:rPr>
              <a:t>3</a:t>
            </a:r>
            <a:r>
              <a:rPr lang="en-US" sz="2900" i="1" dirty="0">
                <a:ea typeface="Cambria Math" pitchFamily="18" charset="0"/>
              </a:rPr>
              <a:t>c</a:t>
            </a:r>
            <a:r>
              <a:rPr lang="en-US" sz="2900" dirty="0"/>
              <a:t>  = </a:t>
            </a:r>
            <a:r>
              <a:rPr lang="en-US" sz="2900" dirty="0">
                <a:latin typeface="Cambria Math" pitchFamily="18" charset="0"/>
                <a:ea typeface="Cambria Math" pitchFamily="18" charset="0"/>
              </a:rPr>
              <a:t>0.  Therefore, </a:t>
            </a:r>
            <a:r>
              <a:rPr lang="en-US" sz="2900" i="1" dirty="0" err="1"/>
              <a:t>cn</a:t>
            </a:r>
            <a:r>
              <a:rPr lang="en-US" sz="2900" dirty="0"/>
              <a:t> + </a:t>
            </a:r>
            <a:r>
              <a:rPr lang="en-US" sz="2900" i="1" dirty="0"/>
              <a:t>d </a:t>
            </a:r>
            <a:r>
              <a:rPr lang="en-US" sz="2900" dirty="0"/>
              <a:t>is  a solution if and only if c = </a:t>
            </a:r>
            <a:r>
              <a:rPr lang="en-US" sz="2900" i="1" dirty="0">
                <a:latin typeface="Cambria Math"/>
                <a:ea typeface="Cambria Math"/>
              </a:rPr>
              <a:t>− </a:t>
            </a:r>
            <a:r>
              <a:rPr lang="en-US" sz="2900" dirty="0">
                <a:latin typeface="Cambria Math"/>
                <a:ea typeface="Cambria Math"/>
              </a:rPr>
              <a:t>1 and </a:t>
            </a:r>
            <a:r>
              <a:rPr lang="en-US" sz="2900" dirty="0">
                <a:latin typeface="Cambria Math" pitchFamily="18" charset="0"/>
                <a:ea typeface="Cambria Math" pitchFamily="18" charset="0"/>
              </a:rPr>
              <a:t>d = </a:t>
            </a:r>
            <a:r>
              <a:rPr lang="en-US" sz="2900" i="1" dirty="0">
                <a:latin typeface="Cambria Math"/>
                <a:ea typeface="Cambria Math"/>
              </a:rPr>
              <a:t>− </a:t>
            </a:r>
            <a:r>
              <a:rPr lang="en-US" sz="2900" dirty="0">
                <a:latin typeface="Cambria Math"/>
                <a:ea typeface="Cambria Math"/>
              </a:rPr>
              <a:t>3/2. </a:t>
            </a:r>
          </a:p>
          <a:p>
            <a:pPr>
              <a:buNone/>
            </a:pPr>
            <a:r>
              <a:rPr lang="en-US" sz="2900" dirty="0">
                <a:latin typeface="Cambria Math"/>
                <a:ea typeface="Cambria Math"/>
              </a:rPr>
              <a:t>       Consequently,    </a:t>
            </a:r>
            <a:r>
              <a:rPr lang="en-US" sz="2900" i="1" dirty="0"/>
              <a:t>a</a:t>
            </a:r>
            <a:r>
              <a:rPr lang="en-US" sz="2900" i="1" baseline="-25000" dirty="0"/>
              <a:t>n</a:t>
            </a:r>
            <a:r>
              <a:rPr lang="en-US" sz="2900" baseline="30000" dirty="0"/>
              <a:t>(</a:t>
            </a:r>
            <a:r>
              <a:rPr lang="en-US" sz="2900" i="1" baseline="30000" dirty="0"/>
              <a:t>p</a:t>
            </a:r>
            <a:r>
              <a:rPr lang="en-US" sz="2900" baseline="30000" dirty="0"/>
              <a:t>)</a:t>
            </a:r>
            <a:r>
              <a:rPr lang="en-US" sz="2900" dirty="0"/>
              <a:t> </a:t>
            </a:r>
            <a:r>
              <a:rPr lang="en-US" sz="2900" i="1" dirty="0"/>
              <a:t>=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is a particular solution. </a:t>
            </a:r>
          </a:p>
          <a:p>
            <a:pPr>
              <a:buNone/>
            </a:pPr>
            <a:endParaRPr lang="en-US" sz="2900" dirty="0"/>
          </a:p>
          <a:p>
            <a:pPr>
              <a:buNone/>
            </a:pPr>
            <a:r>
              <a:rPr lang="en-US" sz="2900" i="1" dirty="0"/>
              <a:t>       </a:t>
            </a:r>
            <a:r>
              <a:rPr lang="en-US" sz="2900" dirty="0"/>
              <a:t>By Theorem </a:t>
            </a:r>
            <a:r>
              <a:rPr lang="en-US" sz="2900" dirty="0">
                <a:latin typeface="Cambria Math" pitchFamily="18" charset="0"/>
                <a:ea typeface="Cambria Math" pitchFamily="18" charset="0"/>
              </a:rPr>
              <a:t>5, all solutions are of the form</a:t>
            </a:r>
            <a:r>
              <a:rPr lang="en-US" sz="2900" i="1" dirty="0"/>
              <a:t>  a</a:t>
            </a:r>
            <a:r>
              <a:rPr lang="en-US" sz="2900" i="1" baseline="-25000" dirty="0"/>
              <a:t>n</a:t>
            </a:r>
            <a:r>
              <a:rPr lang="en-US" sz="2900" i="1" dirty="0"/>
              <a:t> = a</a:t>
            </a:r>
            <a:r>
              <a:rPr lang="en-US" sz="2900" i="1" baseline="-25000" dirty="0"/>
              <a:t>n</a:t>
            </a:r>
            <a:r>
              <a:rPr lang="en-US" sz="2900" baseline="30000" dirty="0"/>
              <a:t>(</a:t>
            </a:r>
            <a:r>
              <a:rPr lang="en-US" sz="2900" i="1" baseline="30000" dirty="0"/>
              <a:t>p</a:t>
            </a:r>
            <a:r>
              <a:rPr lang="en-US" sz="2900" baseline="30000" dirty="0"/>
              <a:t>)</a:t>
            </a:r>
            <a:r>
              <a:rPr lang="en-US" sz="2900" dirty="0"/>
              <a:t> + </a:t>
            </a:r>
            <a:r>
              <a:rPr lang="en-US" sz="2900" i="1" dirty="0"/>
              <a:t>a</a:t>
            </a:r>
            <a:r>
              <a:rPr lang="en-US" sz="2900" i="1" baseline="-25000" dirty="0"/>
              <a:t>n</a:t>
            </a:r>
            <a:r>
              <a:rPr lang="en-US" sz="2900" baseline="30000" dirty="0"/>
              <a:t>(</a:t>
            </a:r>
            <a:r>
              <a:rPr lang="en-US" sz="2900" i="1" baseline="30000" dirty="0"/>
              <a:t>h</a:t>
            </a:r>
            <a:r>
              <a:rPr lang="en-US" sz="2900" baseline="30000" dirty="0"/>
              <a:t>)</a:t>
            </a:r>
            <a:r>
              <a:rPr lang="en-US" sz="2900" dirty="0"/>
              <a:t> </a:t>
            </a:r>
            <a:r>
              <a:rPr lang="en-US" sz="2900" i="1" dirty="0"/>
              <a:t>=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 </a:t>
            </a:r>
            <a:r>
              <a:rPr lang="el-GR" sz="2900" dirty="0">
                <a:latin typeface="Cambria Math"/>
                <a:ea typeface="Cambria Math"/>
              </a:rPr>
              <a:t>α</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 </a:t>
            </a:r>
            <a:r>
              <a:rPr lang="en-US" sz="2900" dirty="0"/>
              <a:t>where </a:t>
            </a:r>
            <a:r>
              <a:rPr lang="el-GR" sz="2900" dirty="0">
                <a:latin typeface="Cambria Math"/>
                <a:ea typeface="Cambria Math"/>
              </a:rPr>
              <a:t>α</a:t>
            </a:r>
            <a:r>
              <a:rPr lang="en-US" sz="2900" dirty="0"/>
              <a:t>  is a constant.</a:t>
            </a:r>
          </a:p>
          <a:p>
            <a:pPr>
              <a:buNone/>
            </a:pPr>
            <a:endParaRPr lang="en-US" sz="2900" dirty="0"/>
          </a:p>
          <a:p>
            <a:pPr>
              <a:buNone/>
            </a:pPr>
            <a:r>
              <a:rPr lang="en-US" sz="2900" dirty="0"/>
              <a:t>      To find the solution with </a:t>
            </a:r>
            <a:r>
              <a:rPr lang="en-US" sz="2900" i="1" dirty="0"/>
              <a:t>a</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3, let </a:t>
            </a:r>
            <a:r>
              <a:rPr lang="en-US" sz="2900" i="1" dirty="0">
                <a:ea typeface="Cambria Math" pitchFamily="18" charset="0"/>
              </a:rPr>
              <a:t>n</a:t>
            </a:r>
            <a:r>
              <a:rPr lang="en-US" sz="2900" dirty="0">
                <a:latin typeface="Cambria Math" pitchFamily="18" charset="0"/>
                <a:ea typeface="Cambria Math" pitchFamily="18" charset="0"/>
              </a:rPr>
              <a:t> = 1 in the above formula for the general solution. </a:t>
            </a:r>
          </a:p>
          <a:p>
            <a:pPr>
              <a:buNone/>
            </a:pPr>
            <a:r>
              <a:rPr lang="en-US" sz="2900" dirty="0">
                <a:latin typeface="Cambria Math" pitchFamily="18" charset="0"/>
                <a:ea typeface="Cambria Math" pitchFamily="18" charset="0"/>
              </a:rPr>
              <a:t>       Then 3 </a:t>
            </a:r>
            <a:r>
              <a:rPr lang="en-US" sz="2900" i="1" dirty="0"/>
              <a:t>= </a:t>
            </a:r>
            <a:r>
              <a:rPr lang="en-US" sz="2900" i="1" dirty="0">
                <a:latin typeface="Cambria Math"/>
                <a:ea typeface="Cambria Math"/>
              </a:rPr>
              <a:t>−</a:t>
            </a:r>
            <a:r>
              <a:rPr lang="en-US" sz="2900" dirty="0">
                <a:latin typeface="Cambria Math" pitchFamily="18" charset="0"/>
                <a:ea typeface="Cambria Math" pitchFamily="18" charset="0"/>
              </a:rPr>
              <a:t>1</a:t>
            </a:r>
            <a:r>
              <a:rPr lang="en-US" sz="2900" i="1" dirty="0">
                <a:ea typeface="Cambria Math"/>
              </a:rPr>
              <a:t> </a:t>
            </a:r>
            <a:r>
              <a:rPr lang="en-US" sz="2900" i="1" dirty="0">
                <a:latin typeface="Cambria Math"/>
                <a:ea typeface="Cambria Math"/>
              </a:rPr>
              <a:t>− </a:t>
            </a:r>
            <a:r>
              <a:rPr lang="en-US" sz="2900" dirty="0">
                <a:latin typeface="Cambria Math"/>
                <a:ea typeface="Cambria Math"/>
              </a:rPr>
              <a:t>3/2 + </a:t>
            </a:r>
            <a:r>
              <a:rPr lang="en-US" sz="2900" dirty="0">
                <a:latin typeface="Cambria Math" pitchFamily="18" charset="0"/>
                <a:ea typeface="Cambria Math" pitchFamily="18" charset="0"/>
              </a:rPr>
              <a:t>3 </a:t>
            </a:r>
            <a:r>
              <a:rPr lang="el-GR" sz="2900" dirty="0">
                <a:latin typeface="Cambria Math"/>
                <a:ea typeface="Cambria Math"/>
              </a:rPr>
              <a:t>α</a:t>
            </a:r>
            <a:r>
              <a:rPr lang="en-US" sz="2900" i="1" dirty="0"/>
              <a:t>,  </a:t>
            </a:r>
            <a:r>
              <a:rPr lang="en-US" sz="2900" dirty="0"/>
              <a:t>and</a:t>
            </a:r>
            <a:r>
              <a:rPr lang="en-US" sz="2900" i="1" dirty="0"/>
              <a:t> </a:t>
            </a:r>
            <a:r>
              <a:rPr lang="el-GR" sz="2900" dirty="0">
                <a:latin typeface="Cambria Math"/>
                <a:ea typeface="Cambria Math"/>
              </a:rPr>
              <a:t>α</a:t>
            </a:r>
            <a:r>
              <a:rPr lang="en-US" sz="2900" i="1" dirty="0"/>
              <a:t> = </a:t>
            </a:r>
            <a:r>
              <a:rPr lang="en-US" sz="2900" dirty="0">
                <a:latin typeface="Cambria Math" pitchFamily="18" charset="0"/>
                <a:ea typeface="Cambria Math" pitchFamily="18" charset="0"/>
              </a:rPr>
              <a:t>11</a:t>
            </a:r>
            <a:r>
              <a:rPr lang="en-US" sz="2900" i="1" dirty="0"/>
              <a:t>/</a:t>
            </a:r>
            <a:r>
              <a:rPr lang="en-US" sz="2900" dirty="0">
                <a:latin typeface="Cambria Math" pitchFamily="18" charset="0"/>
                <a:ea typeface="Cambria Math" pitchFamily="18" charset="0"/>
              </a:rPr>
              <a:t>6</a:t>
            </a:r>
            <a:r>
              <a:rPr lang="en-US" sz="2900" dirty="0"/>
              <a:t>. Hence, the solution is </a:t>
            </a:r>
            <a:r>
              <a:rPr lang="en-US" sz="2900" i="1" dirty="0"/>
              <a:t>a</a:t>
            </a:r>
            <a:r>
              <a:rPr lang="en-US" sz="2900" i="1" baseline="-25000" dirty="0"/>
              <a:t>n</a:t>
            </a:r>
            <a:r>
              <a:rPr lang="en-US" sz="2900" i="1" dirty="0"/>
              <a:t> =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 (</a:t>
            </a:r>
            <a:r>
              <a:rPr lang="en-US" sz="2900" dirty="0">
                <a:latin typeface="Cambria Math" pitchFamily="18" charset="0"/>
                <a:ea typeface="Cambria Math" pitchFamily="18" charset="0"/>
              </a:rPr>
              <a:t>11</a:t>
            </a:r>
            <a:r>
              <a:rPr lang="en-US" sz="2900" i="1" dirty="0"/>
              <a:t>/</a:t>
            </a:r>
            <a:r>
              <a:rPr lang="en-US" sz="2900" dirty="0">
                <a:latin typeface="Cambria Math" pitchFamily="18" charset="0"/>
                <a:ea typeface="Cambria Math" pitchFamily="18" charset="0"/>
              </a:rPr>
              <a:t>6</a:t>
            </a:r>
            <a:r>
              <a:rPr lang="en-US" sz="2900" dirty="0">
                <a:latin typeface="Cambria Math"/>
                <a:ea typeface="Cambria Math"/>
              </a:rPr>
              <a:t>)</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a:t>
            </a:r>
            <a:endParaRPr lang="en-US" sz="2900" dirty="0"/>
          </a:p>
          <a:p>
            <a:pPr>
              <a:buNone/>
            </a:pPr>
            <a:r>
              <a:rPr lang="en-US" sz="2900" i="1" dirty="0"/>
              <a:t>  </a:t>
            </a:r>
          </a:p>
        </p:txBody>
      </p:sp>
      <p:sp>
        <p:nvSpPr>
          <p:cNvPr id="4" name="TextBox 3">
            <a:extLst>
              <a:ext uri="{FF2B5EF4-FFF2-40B4-BE49-F238E27FC236}">
                <a16:creationId xmlns:a16="http://schemas.microsoft.com/office/drawing/2014/main" id="{D37657D3-90DE-1A3B-BCD4-1A65C4DEE95B}"/>
              </a:ext>
            </a:extLst>
          </p:cNvPr>
          <p:cNvSpPr txBox="1"/>
          <p:nvPr/>
        </p:nvSpPr>
        <p:spPr>
          <a:xfrm>
            <a:off x="6781800" y="6259103"/>
            <a:ext cx="1644425" cy="307777"/>
          </a:xfrm>
          <a:prstGeom prst="rect">
            <a:avLst/>
          </a:prstGeom>
          <a:noFill/>
        </p:spPr>
        <p:txBody>
          <a:bodyPr wrap="none" rtlCol="0">
            <a:spAutoFit/>
          </a:bodyPr>
          <a:lstStyle/>
          <a:p>
            <a:r>
              <a:rPr kumimoji="0" lang="en-US" sz="1400" b="0" i="0" u="none" strike="noStrike" kern="1200" cap="none" spc="0" normalizeH="0" baseline="0" noProof="0" dirty="0">
                <a:ln>
                  <a:noFill/>
                </a:ln>
                <a:solidFill>
                  <a:srgbClr val="C00000"/>
                </a:solidFill>
                <a:effectLst/>
                <a:uLnTx/>
                <a:uFillTx/>
                <a:latin typeface="Constantia"/>
                <a:ea typeface="+mn-ea"/>
                <a:cs typeface="+mn-cs"/>
              </a:rPr>
              <a:t>Polynomial</a:t>
            </a:r>
            <a:r>
              <a:rPr kumimoji="0" lang="zh-CN" altLang="en-US" sz="1400" b="0" i="0" u="none" strike="noStrike" kern="1200" cap="none" spc="0" normalizeH="0" baseline="0" noProof="0" dirty="0">
                <a:ln>
                  <a:noFill/>
                </a:ln>
                <a:solidFill>
                  <a:srgbClr val="C00000"/>
                </a:solidFill>
                <a:effectLst/>
                <a:uLnTx/>
                <a:uFillTx/>
                <a:latin typeface="Constantia"/>
                <a:ea typeface="+mn-ea"/>
                <a:cs typeface="+mn-cs"/>
              </a:rPr>
              <a:t> 多项式</a:t>
            </a:r>
            <a:endParaRPr lang="en-CN" dirty="0"/>
          </a:p>
        </p:txBody>
      </p:sp>
      <p:sp>
        <p:nvSpPr>
          <p:cNvPr id="5" name="Slide Number Placeholder 3">
            <a:extLst>
              <a:ext uri="{FF2B5EF4-FFF2-40B4-BE49-F238E27FC236}">
                <a16:creationId xmlns:a16="http://schemas.microsoft.com/office/drawing/2014/main" id="{3248DC4B-7AB0-10B1-556E-3B7ED7C94A91}"/>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32</a:t>
            </a:fld>
            <a:endParaRPr lang="en-US" altLang="x-non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Applications of Recurrence Relations</a:t>
            </a:r>
          </a:p>
          <a:p>
            <a:pPr lvl="1"/>
            <a:r>
              <a:rPr lang="en-US" dirty="0">
                <a:solidFill>
                  <a:srgbClr val="C00000"/>
                </a:solidFill>
              </a:rPr>
              <a:t>Fibonacci</a:t>
            </a:r>
            <a:r>
              <a:rPr lang="en-US" dirty="0"/>
              <a:t> Numbers</a:t>
            </a:r>
          </a:p>
          <a:p>
            <a:pPr lvl="1"/>
            <a:r>
              <a:rPr lang="en-US" dirty="0"/>
              <a:t>The Tower of </a:t>
            </a:r>
            <a:r>
              <a:rPr lang="en-US" dirty="0">
                <a:solidFill>
                  <a:srgbClr val="C00000"/>
                </a:solidFill>
              </a:rPr>
              <a:t>Hanoi</a:t>
            </a:r>
            <a:r>
              <a:rPr lang="en-US" dirty="0"/>
              <a:t> </a:t>
            </a:r>
          </a:p>
          <a:p>
            <a:pPr lvl="1"/>
            <a:r>
              <a:rPr lang="en-US" dirty="0"/>
              <a:t>Counting Problems</a:t>
            </a:r>
          </a:p>
        </p:txBody>
      </p:sp>
      <p:sp>
        <p:nvSpPr>
          <p:cNvPr id="4" name="Slide Number Placeholder 3">
            <a:extLst>
              <a:ext uri="{FF2B5EF4-FFF2-40B4-BE49-F238E27FC236}">
                <a16:creationId xmlns:a16="http://schemas.microsoft.com/office/drawing/2014/main" id="{078D4A13-525E-0AD4-62D3-BFBC7120D5DC}"/>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4</a:t>
            </a:fld>
            <a:endParaRPr lang="en-US" altLang="x-none" dirty="0"/>
          </a:p>
        </p:txBody>
      </p:sp>
      <p:sp>
        <p:nvSpPr>
          <p:cNvPr id="6" name="TextBox 5">
            <a:extLst>
              <a:ext uri="{FF2B5EF4-FFF2-40B4-BE49-F238E27FC236}">
                <a16:creationId xmlns:a16="http://schemas.microsoft.com/office/drawing/2014/main" id="{976ECB93-1EB1-986D-EF07-998A71CA8CA8}"/>
              </a:ext>
            </a:extLst>
          </p:cNvPr>
          <p:cNvSpPr txBox="1"/>
          <p:nvPr/>
        </p:nvSpPr>
        <p:spPr>
          <a:xfrm>
            <a:off x="6265333" y="5410200"/>
            <a:ext cx="2438400" cy="646331"/>
          </a:xfrm>
          <a:prstGeom prst="rect">
            <a:avLst/>
          </a:prstGeom>
          <a:noFill/>
        </p:spPr>
        <p:txBody>
          <a:bodyPr wrap="square">
            <a:spAutoFit/>
          </a:bodyPr>
          <a:lstStyle/>
          <a:p>
            <a:r>
              <a:rPr lang="en-US" dirty="0">
                <a:solidFill>
                  <a:srgbClr val="C00000"/>
                </a:solidFill>
              </a:rPr>
              <a:t>Fibonacci</a:t>
            </a:r>
            <a:r>
              <a:rPr lang="zh-CN" altLang="en-US" dirty="0">
                <a:solidFill>
                  <a:srgbClr val="C00000"/>
                </a:solidFill>
              </a:rPr>
              <a:t> 斐波那契</a:t>
            </a:r>
            <a:endParaRPr lang="en-US" altLang="zh-CN" dirty="0">
              <a:solidFill>
                <a:srgbClr val="C00000"/>
              </a:solidFill>
            </a:endParaRPr>
          </a:p>
          <a:p>
            <a:r>
              <a:rPr lang="en-US" dirty="0">
                <a:solidFill>
                  <a:srgbClr val="C00000"/>
                </a:solidFill>
              </a:rPr>
              <a:t>Hanoi</a:t>
            </a:r>
            <a:r>
              <a:rPr lang="zh-CN" altLang="en-US" dirty="0">
                <a:solidFill>
                  <a:srgbClr val="C00000"/>
                </a:solidFill>
              </a:rPr>
              <a:t> 汉诺</a:t>
            </a:r>
            <a:endParaRPr lang="en-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a:t>Recurrence Relations </a:t>
            </a:r>
            <a:br>
              <a:rPr lang="en-US" dirty="0"/>
            </a:br>
            <a:r>
              <a:rPr lang="en-US" sz="3600" dirty="0"/>
              <a:t>(recalling definitions from Chapter 2)</a:t>
            </a:r>
          </a:p>
        </p:txBody>
      </p:sp>
      <p:sp>
        <p:nvSpPr>
          <p:cNvPr id="3" name="Content Placeholder 2"/>
          <p:cNvSpPr>
            <a:spLocks noGrp="1"/>
          </p:cNvSpPr>
          <p:nvPr>
            <p:ph idx="1"/>
          </p:nvPr>
        </p:nvSpPr>
        <p:spPr/>
        <p:txBody>
          <a:bodyPr>
            <a:normAutofit/>
          </a:bodyPr>
          <a:lstStyle/>
          <a:p>
            <a:pPr>
              <a:buNone/>
            </a:pPr>
            <a:r>
              <a:rPr lang="en-US" b="1" dirty="0"/>
              <a:t>Definition: </a:t>
            </a:r>
            <a:r>
              <a:rPr lang="en-US" dirty="0"/>
              <a:t>A </a:t>
            </a:r>
            <a:r>
              <a:rPr lang="en-US" i="1" dirty="0"/>
              <a:t>recurrence relation </a:t>
            </a:r>
            <a:r>
              <a:rPr lang="en-US" dirty="0"/>
              <a:t>for the sequence {</a:t>
            </a:r>
            <a:r>
              <a:rPr lang="en-US" i="1" dirty="0"/>
              <a:t>a</a:t>
            </a:r>
            <a:r>
              <a:rPr lang="en-US" i="1" baseline="-25000" dirty="0"/>
              <a:t>n</a:t>
            </a:r>
            <a:r>
              <a:rPr lang="en-US" dirty="0"/>
              <a:t>}</a:t>
            </a:r>
            <a:r>
              <a:rPr lang="en-US" i="1" dirty="0"/>
              <a:t> </a:t>
            </a:r>
            <a:r>
              <a:rPr lang="en-US" dirty="0"/>
              <a:t>is an equation that expresses </a:t>
            </a:r>
            <a:r>
              <a:rPr lang="en-US" i="1" dirty="0"/>
              <a:t>a</a:t>
            </a:r>
            <a:r>
              <a:rPr lang="en-US" i="1" baseline="-25000" dirty="0"/>
              <a:t>n</a:t>
            </a:r>
            <a:r>
              <a:rPr lang="en-US" dirty="0"/>
              <a:t> in terms of one or more of the previous terms of the sequence, namely, </a:t>
            </a:r>
            <a:r>
              <a:rPr lang="en-US" i="1" dirty="0"/>
              <a:t>a</a:t>
            </a:r>
            <a:r>
              <a:rPr lang="en-US" baseline="-25000" dirty="0">
                <a:latin typeface="Cambria Math" pitchFamily="18" charset="0"/>
                <a:ea typeface="Cambria Math" pitchFamily="18" charset="0"/>
              </a:rPr>
              <a:t>0</a:t>
            </a:r>
            <a:r>
              <a:rPr lang="en-US" i="1" dirty="0"/>
              <a:t>, a</a:t>
            </a:r>
            <a:r>
              <a:rPr lang="en-US" i="1" baseline="-25000" dirty="0"/>
              <a:t>1</a:t>
            </a:r>
            <a:r>
              <a:rPr lang="en-US" i="1" dirty="0"/>
              <a:t>, …, a</a:t>
            </a:r>
            <a:r>
              <a:rPr lang="en-US" i="1" baseline="-25000" dirty="0"/>
              <a:t>n-1</a:t>
            </a:r>
            <a:r>
              <a:rPr lang="en-US" dirty="0"/>
              <a:t>, for all integers </a:t>
            </a:r>
            <a:r>
              <a:rPr lang="en-US" i="1" dirty="0"/>
              <a:t>n</a:t>
            </a:r>
            <a:r>
              <a:rPr lang="en-US" dirty="0"/>
              <a:t> with </a:t>
            </a:r>
            <a:r>
              <a:rPr lang="en-US" i="1" dirty="0"/>
              <a:t>n ≥ n</a:t>
            </a:r>
            <a:r>
              <a:rPr lang="en-US" baseline="-25000" dirty="0">
                <a:latin typeface="Cambria Math" pitchFamily="18" charset="0"/>
                <a:ea typeface="Cambria Math" pitchFamily="18" charset="0"/>
              </a:rPr>
              <a:t>0</a:t>
            </a:r>
            <a:r>
              <a:rPr lang="en-US" dirty="0"/>
              <a:t>, where </a:t>
            </a:r>
            <a:r>
              <a:rPr lang="en-US" i="1" dirty="0"/>
              <a:t>n</a:t>
            </a:r>
            <a:r>
              <a:rPr lang="en-US" baseline="-25000" dirty="0">
                <a:latin typeface="Cambria Math" pitchFamily="18" charset="0"/>
                <a:ea typeface="Cambria Math" pitchFamily="18" charset="0"/>
              </a:rPr>
              <a:t>0</a:t>
            </a:r>
            <a:r>
              <a:rPr lang="en-US" dirty="0"/>
              <a:t> is a nonnegative integer. </a:t>
            </a:r>
          </a:p>
          <a:p>
            <a:r>
              <a:rPr lang="en-US" dirty="0"/>
              <a:t>A sequence is called a </a:t>
            </a:r>
            <a:r>
              <a:rPr lang="en-US" i="1" dirty="0"/>
              <a:t>solution</a:t>
            </a:r>
            <a:r>
              <a:rPr lang="en-US" dirty="0"/>
              <a:t> of a recurrence relation if its terms satisfy the recurrence relation.</a:t>
            </a:r>
          </a:p>
          <a:p>
            <a:r>
              <a:rPr lang="en-US" dirty="0"/>
              <a:t>The </a:t>
            </a:r>
            <a:r>
              <a:rPr lang="en-US" i="1" dirty="0">
                <a:solidFill>
                  <a:srgbClr val="C00000"/>
                </a:solidFill>
              </a:rPr>
              <a:t>initial</a:t>
            </a:r>
            <a:r>
              <a:rPr lang="en-US" i="1" dirty="0"/>
              <a:t> conditions </a:t>
            </a:r>
            <a:r>
              <a:rPr lang="en-US" dirty="0"/>
              <a:t>for a sequence </a:t>
            </a:r>
            <a:r>
              <a:rPr lang="en-US" dirty="0">
                <a:solidFill>
                  <a:srgbClr val="C00000"/>
                </a:solidFill>
              </a:rPr>
              <a:t>specify</a:t>
            </a:r>
            <a:r>
              <a:rPr lang="en-US" dirty="0"/>
              <a:t> the terms that </a:t>
            </a:r>
            <a:r>
              <a:rPr lang="en-US" dirty="0">
                <a:solidFill>
                  <a:srgbClr val="C00000"/>
                </a:solidFill>
              </a:rPr>
              <a:t>precede</a:t>
            </a:r>
            <a:r>
              <a:rPr lang="en-US" dirty="0"/>
              <a:t> the first term where the recurrence relation takes effect. </a:t>
            </a:r>
          </a:p>
        </p:txBody>
      </p:sp>
      <p:sp>
        <p:nvSpPr>
          <p:cNvPr id="4" name="Slide Number Placeholder 3">
            <a:extLst>
              <a:ext uri="{FF2B5EF4-FFF2-40B4-BE49-F238E27FC236}">
                <a16:creationId xmlns:a16="http://schemas.microsoft.com/office/drawing/2014/main" id="{A9604314-CAA4-53AB-56F2-B9A6B5D38712}"/>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5</a:t>
            </a:fld>
            <a:endParaRPr lang="en-US" altLang="x-none" dirty="0"/>
          </a:p>
        </p:txBody>
      </p:sp>
      <p:sp>
        <p:nvSpPr>
          <p:cNvPr id="6" name="TextBox 5">
            <a:extLst>
              <a:ext uri="{FF2B5EF4-FFF2-40B4-BE49-F238E27FC236}">
                <a16:creationId xmlns:a16="http://schemas.microsoft.com/office/drawing/2014/main" id="{266BE74B-D433-6483-E1FA-895CA6C4ECAE}"/>
              </a:ext>
            </a:extLst>
          </p:cNvPr>
          <p:cNvSpPr txBox="1"/>
          <p:nvPr/>
        </p:nvSpPr>
        <p:spPr>
          <a:xfrm>
            <a:off x="7161213" y="5784949"/>
            <a:ext cx="1600200" cy="923330"/>
          </a:xfrm>
          <a:prstGeom prst="rect">
            <a:avLst/>
          </a:prstGeom>
          <a:noFill/>
        </p:spPr>
        <p:txBody>
          <a:bodyPr wrap="square">
            <a:spAutoFit/>
          </a:bodyPr>
          <a:lstStyle/>
          <a:p>
            <a:r>
              <a:rPr lang="en-US" i="1" dirty="0">
                <a:solidFill>
                  <a:srgbClr val="C00000"/>
                </a:solidFill>
              </a:rPr>
              <a:t>Initial</a:t>
            </a:r>
            <a:r>
              <a:rPr lang="zh-CN" altLang="en-US" dirty="0">
                <a:solidFill>
                  <a:srgbClr val="C00000"/>
                </a:solidFill>
              </a:rPr>
              <a:t> 初始</a:t>
            </a:r>
            <a:endParaRPr lang="en-US" altLang="zh-CN" dirty="0">
              <a:solidFill>
                <a:srgbClr val="C00000"/>
              </a:solidFill>
            </a:endParaRPr>
          </a:p>
          <a:p>
            <a:r>
              <a:rPr lang="en-US" dirty="0">
                <a:solidFill>
                  <a:srgbClr val="C00000"/>
                </a:solidFill>
              </a:rPr>
              <a:t>Precede</a:t>
            </a:r>
            <a:r>
              <a:rPr lang="zh-CN" altLang="en-US" dirty="0">
                <a:solidFill>
                  <a:srgbClr val="C00000"/>
                </a:solidFill>
              </a:rPr>
              <a:t> 之前</a:t>
            </a:r>
            <a:endParaRPr lang="en-US" altLang="zh-CN" dirty="0">
              <a:solidFill>
                <a:srgbClr val="C00000"/>
              </a:solidFill>
            </a:endParaRPr>
          </a:p>
          <a:p>
            <a:r>
              <a:rPr lang="en-US" dirty="0">
                <a:solidFill>
                  <a:srgbClr val="C00000"/>
                </a:solidFill>
              </a:rPr>
              <a:t>Specify</a:t>
            </a:r>
            <a:r>
              <a:rPr lang="zh-CN" altLang="en-US" dirty="0">
                <a:solidFill>
                  <a:srgbClr val="C00000"/>
                </a:solidFill>
              </a:rPr>
              <a:t> 指明</a:t>
            </a:r>
            <a:endParaRPr lang="en-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Rabbits and the </a:t>
            </a:r>
            <a:r>
              <a:rPr lang="en-US" sz="4000" dirty="0" err="1"/>
              <a:t>Fiobonacci</a:t>
            </a:r>
            <a:r>
              <a:rPr lang="en-US" sz="4000" dirty="0"/>
              <a:t> Numbers</a:t>
            </a:r>
          </a:p>
        </p:txBody>
      </p:sp>
      <p:sp>
        <p:nvSpPr>
          <p:cNvPr id="3" name="Content Placeholder 2"/>
          <p:cNvSpPr>
            <a:spLocks noGrp="1"/>
          </p:cNvSpPr>
          <p:nvPr>
            <p:ph idx="1"/>
          </p:nvPr>
        </p:nvSpPr>
        <p:spPr/>
        <p:txBody>
          <a:bodyPr>
            <a:normAutofit/>
          </a:bodyPr>
          <a:lstStyle/>
          <a:p>
            <a:pPr>
              <a:buNone/>
            </a:pPr>
            <a:r>
              <a:rPr lang="en-US" b="1" dirty="0"/>
              <a:t>    Example</a:t>
            </a:r>
            <a:r>
              <a:rPr lang="en-US" dirty="0"/>
              <a:t>: A young pair of rabbits (one of each gender) is placed on an island. A pair of rabbits does not </a:t>
            </a:r>
            <a:r>
              <a:rPr lang="en-US" dirty="0">
                <a:solidFill>
                  <a:srgbClr val="C00000"/>
                </a:solidFill>
              </a:rPr>
              <a:t>breed</a:t>
            </a:r>
            <a:r>
              <a:rPr lang="en-US" dirty="0"/>
              <a:t> until they are </a:t>
            </a:r>
            <a:r>
              <a:rPr lang="en-US" dirty="0">
                <a:latin typeface="Cambria Math" pitchFamily="18" charset="0"/>
                <a:ea typeface="Cambria Math" pitchFamily="18" charset="0"/>
              </a:rPr>
              <a:t>2 </a:t>
            </a:r>
            <a:r>
              <a:rPr lang="en-US" dirty="0"/>
              <a:t>months old. </a:t>
            </a:r>
            <a:r>
              <a:rPr lang="en-US" u="sng" dirty="0"/>
              <a:t>After</a:t>
            </a:r>
            <a:r>
              <a:rPr lang="en-US" dirty="0"/>
              <a:t> they are </a:t>
            </a:r>
            <a:r>
              <a:rPr lang="en-US" dirty="0">
                <a:latin typeface="Cambria Math" pitchFamily="18" charset="0"/>
                <a:ea typeface="Cambria Math" pitchFamily="18" charset="0"/>
              </a:rPr>
              <a:t>2</a:t>
            </a:r>
            <a:r>
              <a:rPr lang="en-US" dirty="0"/>
              <a:t> months old, each pair of rabbits produces another </a:t>
            </a:r>
            <a:r>
              <a:rPr lang="en-US" u="sng" dirty="0"/>
              <a:t>pair</a:t>
            </a:r>
            <a:r>
              <a:rPr lang="en-US" dirty="0"/>
              <a:t> </a:t>
            </a:r>
            <a:r>
              <a:rPr lang="en-US" u="sng" dirty="0"/>
              <a:t>each month</a:t>
            </a:r>
            <a:r>
              <a:rPr lang="en-US" dirty="0"/>
              <a:t>. Find a recurrence relation for the number of pairs of rabbits on the island after </a:t>
            </a:r>
            <a:r>
              <a:rPr lang="en-US" i="1" dirty="0"/>
              <a:t>n</a:t>
            </a:r>
            <a:r>
              <a:rPr lang="en-US" dirty="0"/>
              <a:t> months, assuming that rabbits never die.</a:t>
            </a:r>
          </a:p>
          <a:p>
            <a:pPr>
              <a:buNone/>
            </a:pPr>
            <a:endParaRPr lang="en-US" dirty="0"/>
          </a:p>
          <a:p>
            <a:pPr>
              <a:buNone/>
            </a:pPr>
            <a:r>
              <a:rPr lang="en-US" dirty="0"/>
              <a:t>    </a:t>
            </a:r>
            <a:r>
              <a:rPr lang="en-US" i="1" dirty="0"/>
              <a:t>This is the original problem considered by Leonardo Pisano (Fibonacci) in the thirteenth century</a:t>
            </a:r>
            <a:r>
              <a:rPr lang="en-US" dirty="0"/>
              <a:t>.</a:t>
            </a:r>
          </a:p>
        </p:txBody>
      </p:sp>
      <p:sp>
        <p:nvSpPr>
          <p:cNvPr id="4" name="Slide Number Placeholder 3">
            <a:extLst>
              <a:ext uri="{FF2B5EF4-FFF2-40B4-BE49-F238E27FC236}">
                <a16:creationId xmlns:a16="http://schemas.microsoft.com/office/drawing/2014/main" id="{1A0E6E1B-0B97-83D1-A292-BE60AED18C4E}"/>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6</a:t>
            </a:fld>
            <a:endParaRPr lang="en-US" altLang="x-none" dirty="0"/>
          </a:p>
        </p:txBody>
      </p:sp>
      <p:sp>
        <p:nvSpPr>
          <p:cNvPr id="6" name="TextBox 5">
            <a:extLst>
              <a:ext uri="{FF2B5EF4-FFF2-40B4-BE49-F238E27FC236}">
                <a16:creationId xmlns:a16="http://schemas.microsoft.com/office/drawing/2014/main" id="{F87DBFFE-EE4B-0CA8-87B0-D51ECA4C275F}"/>
              </a:ext>
            </a:extLst>
          </p:cNvPr>
          <p:cNvSpPr txBox="1"/>
          <p:nvPr/>
        </p:nvSpPr>
        <p:spPr>
          <a:xfrm>
            <a:off x="7467600" y="5776113"/>
            <a:ext cx="1452033" cy="369332"/>
          </a:xfrm>
          <a:prstGeom prst="rect">
            <a:avLst/>
          </a:prstGeom>
          <a:noFill/>
        </p:spPr>
        <p:txBody>
          <a:bodyPr wrap="square">
            <a:spAutoFit/>
          </a:bodyPr>
          <a:lstStyle/>
          <a:p>
            <a:r>
              <a:rPr lang="en-US" dirty="0">
                <a:solidFill>
                  <a:srgbClr val="C00000"/>
                </a:solidFill>
              </a:rPr>
              <a:t>Breed</a:t>
            </a:r>
            <a:r>
              <a:rPr lang="zh-CN" altLang="en-US" dirty="0">
                <a:solidFill>
                  <a:srgbClr val="C00000"/>
                </a:solidFill>
              </a:rPr>
              <a:t> 繁殖</a:t>
            </a:r>
            <a:endParaRPr lang="en-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Rabbits and the Fibonacci Numbers (</a:t>
            </a:r>
            <a:r>
              <a:rPr lang="en-US" sz="4000" i="1" dirty="0"/>
              <a:t>cont.</a:t>
            </a:r>
            <a:r>
              <a:rPr lang="en-US" sz="4000" dirty="0"/>
              <a:t>)</a:t>
            </a:r>
          </a:p>
        </p:txBody>
      </p:sp>
      <p:sp>
        <p:nvSpPr>
          <p:cNvPr id="3" name="Content Placeholder 2"/>
          <p:cNvSpPr>
            <a:spLocks noGrp="1"/>
          </p:cNvSpPr>
          <p:nvPr>
            <p:ph idx="1"/>
          </p:nvPr>
        </p:nvSpPr>
        <p:spPr>
          <a:xfrm>
            <a:off x="-152400" y="1600200"/>
            <a:ext cx="8229600" cy="4389120"/>
          </a:xfrm>
        </p:spPr>
        <p:txBody>
          <a:bodyPr>
            <a:normAutofit/>
          </a:bodyPr>
          <a:lstStyle/>
          <a:p>
            <a:pPr>
              <a:buNone/>
            </a:pPr>
            <a:r>
              <a:rPr lang="en-US" b="1" dirty="0"/>
              <a:t>    </a:t>
            </a:r>
            <a:endParaRPr lang="en-US" dirty="0"/>
          </a:p>
        </p:txBody>
      </p:sp>
      <p:pic>
        <p:nvPicPr>
          <p:cNvPr id="4" name="Picture 3" descr="0701.jpg"/>
          <p:cNvPicPr>
            <a:picLocks noChangeAspect="1"/>
          </p:cNvPicPr>
          <p:nvPr/>
        </p:nvPicPr>
        <p:blipFill>
          <a:blip r:embed="rId3" cstate="print"/>
          <a:stretch>
            <a:fillRect/>
          </a:stretch>
        </p:blipFill>
        <p:spPr>
          <a:xfrm>
            <a:off x="1600200" y="2438400"/>
            <a:ext cx="5888736" cy="2737104"/>
          </a:xfrm>
          <a:prstGeom prst="rect">
            <a:avLst/>
          </a:prstGeom>
        </p:spPr>
      </p:pic>
      <p:sp>
        <p:nvSpPr>
          <p:cNvPr id="5" name="TextBox 4"/>
          <p:cNvSpPr txBox="1"/>
          <p:nvPr/>
        </p:nvSpPr>
        <p:spPr>
          <a:xfrm>
            <a:off x="838200" y="5473005"/>
            <a:ext cx="7543800" cy="400110"/>
          </a:xfrm>
          <a:prstGeom prst="rect">
            <a:avLst/>
          </a:prstGeom>
          <a:noFill/>
        </p:spPr>
        <p:txBody>
          <a:bodyPr wrap="square" rtlCol="0">
            <a:spAutoFit/>
          </a:bodyPr>
          <a:lstStyle/>
          <a:p>
            <a:r>
              <a:rPr lang="en-US" sz="2000" b="1" dirty="0"/>
              <a:t>Modeling the Population Growth of Rabbits on an Island</a:t>
            </a:r>
          </a:p>
        </p:txBody>
      </p:sp>
      <p:sp>
        <p:nvSpPr>
          <p:cNvPr id="6" name="Rectangle 5">
            <a:extLst>
              <a:ext uri="{FF2B5EF4-FFF2-40B4-BE49-F238E27FC236}">
                <a16:creationId xmlns:a16="http://schemas.microsoft.com/office/drawing/2014/main" id="{B0223FC7-54B0-3FFE-0271-A34512897F0C}"/>
              </a:ext>
            </a:extLst>
          </p:cNvPr>
          <p:cNvSpPr/>
          <p:nvPr/>
        </p:nvSpPr>
        <p:spPr>
          <a:xfrm>
            <a:off x="3691128" y="2853810"/>
            <a:ext cx="609600" cy="277796"/>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7" name="Rectangle 6">
            <a:extLst>
              <a:ext uri="{FF2B5EF4-FFF2-40B4-BE49-F238E27FC236}">
                <a16:creationId xmlns:a16="http://schemas.microsoft.com/office/drawing/2014/main" id="{A09C5FAB-AE3C-E662-280F-9DC689A4E621}"/>
              </a:ext>
            </a:extLst>
          </p:cNvPr>
          <p:cNvSpPr/>
          <p:nvPr/>
        </p:nvSpPr>
        <p:spPr>
          <a:xfrm>
            <a:off x="3691128" y="3232190"/>
            <a:ext cx="609600" cy="2777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9" name="Rectangle 8">
            <a:extLst>
              <a:ext uri="{FF2B5EF4-FFF2-40B4-BE49-F238E27FC236}">
                <a16:creationId xmlns:a16="http://schemas.microsoft.com/office/drawing/2014/main" id="{40A1E807-76FA-AF4E-6B2D-7F6D248778E7}"/>
              </a:ext>
            </a:extLst>
          </p:cNvPr>
          <p:cNvSpPr/>
          <p:nvPr/>
        </p:nvSpPr>
        <p:spPr>
          <a:xfrm>
            <a:off x="3695700" y="3584020"/>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1" name="Rectangle 10">
            <a:extLst>
              <a:ext uri="{FF2B5EF4-FFF2-40B4-BE49-F238E27FC236}">
                <a16:creationId xmlns:a16="http://schemas.microsoft.com/office/drawing/2014/main" id="{B409984D-7C03-9E7D-C4F5-AC9F1D0A971E}"/>
              </a:ext>
            </a:extLst>
          </p:cNvPr>
          <p:cNvSpPr/>
          <p:nvPr/>
        </p:nvSpPr>
        <p:spPr>
          <a:xfrm>
            <a:off x="4305300" y="3962400"/>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2" name="Rectangle 11">
            <a:extLst>
              <a:ext uri="{FF2B5EF4-FFF2-40B4-BE49-F238E27FC236}">
                <a16:creationId xmlns:a16="http://schemas.microsoft.com/office/drawing/2014/main" id="{66DD579F-FEC5-6302-CC32-379FDF51DD7D}"/>
              </a:ext>
            </a:extLst>
          </p:cNvPr>
          <p:cNvSpPr/>
          <p:nvPr/>
        </p:nvSpPr>
        <p:spPr>
          <a:xfrm>
            <a:off x="3691128" y="3960555"/>
            <a:ext cx="609600" cy="2777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3" name="Rectangle 12">
            <a:extLst>
              <a:ext uri="{FF2B5EF4-FFF2-40B4-BE49-F238E27FC236}">
                <a16:creationId xmlns:a16="http://schemas.microsoft.com/office/drawing/2014/main" id="{47083CB3-E002-511B-4B86-AFF213051B70}"/>
              </a:ext>
            </a:extLst>
          </p:cNvPr>
          <p:cNvSpPr/>
          <p:nvPr/>
        </p:nvSpPr>
        <p:spPr>
          <a:xfrm>
            <a:off x="1600200" y="3916038"/>
            <a:ext cx="609600" cy="277796"/>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6" name="Rectangle 15">
            <a:extLst>
              <a:ext uri="{FF2B5EF4-FFF2-40B4-BE49-F238E27FC236}">
                <a16:creationId xmlns:a16="http://schemas.microsoft.com/office/drawing/2014/main" id="{EBF9BAE6-698F-B771-50CB-6EFAA2D2A8EE}"/>
              </a:ext>
            </a:extLst>
          </p:cNvPr>
          <p:cNvSpPr/>
          <p:nvPr/>
        </p:nvSpPr>
        <p:spPr>
          <a:xfrm>
            <a:off x="1588008" y="4267975"/>
            <a:ext cx="609600" cy="277796"/>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7" name="Rectangle 16">
            <a:extLst>
              <a:ext uri="{FF2B5EF4-FFF2-40B4-BE49-F238E27FC236}">
                <a16:creationId xmlns:a16="http://schemas.microsoft.com/office/drawing/2014/main" id="{C4A183B9-6B19-C048-B6E5-0080CC889EAD}"/>
              </a:ext>
            </a:extLst>
          </p:cNvPr>
          <p:cNvSpPr/>
          <p:nvPr/>
        </p:nvSpPr>
        <p:spPr>
          <a:xfrm>
            <a:off x="2197608" y="4265314"/>
            <a:ext cx="609600" cy="27779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8" name="Rectangle 17">
            <a:extLst>
              <a:ext uri="{FF2B5EF4-FFF2-40B4-BE49-F238E27FC236}">
                <a16:creationId xmlns:a16="http://schemas.microsoft.com/office/drawing/2014/main" id="{B6177963-D1E7-D6F8-98C9-F29E065329D8}"/>
              </a:ext>
            </a:extLst>
          </p:cNvPr>
          <p:cNvSpPr/>
          <p:nvPr/>
        </p:nvSpPr>
        <p:spPr>
          <a:xfrm>
            <a:off x="2773680" y="4616695"/>
            <a:ext cx="609600" cy="27779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19" name="Rectangle 18">
            <a:extLst>
              <a:ext uri="{FF2B5EF4-FFF2-40B4-BE49-F238E27FC236}">
                <a16:creationId xmlns:a16="http://schemas.microsoft.com/office/drawing/2014/main" id="{168B8F24-FA44-08A0-AED4-875A98021C1B}"/>
              </a:ext>
            </a:extLst>
          </p:cNvPr>
          <p:cNvSpPr/>
          <p:nvPr/>
        </p:nvSpPr>
        <p:spPr>
          <a:xfrm>
            <a:off x="1597152" y="4615326"/>
            <a:ext cx="609600" cy="277796"/>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0" name="Rectangle 19">
            <a:extLst>
              <a:ext uri="{FF2B5EF4-FFF2-40B4-BE49-F238E27FC236}">
                <a16:creationId xmlns:a16="http://schemas.microsoft.com/office/drawing/2014/main" id="{1794D556-29D5-705C-E3AF-694AB2F2D3D1}"/>
              </a:ext>
            </a:extLst>
          </p:cNvPr>
          <p:cNvSpPr/>
          <p:nvPr/>
        </p:nvSpPr>
        <p:spPr>
          <a:xfrm>
            <a:off x="2185416" y="4612122"/>
            <a:ext cx="609600" cy="277796"/>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1" name="Rectangle 20">
            <a:extLst>
              <a:ext uri="{FF2B5EF4-FFF2-40B4-BE49-F238E27FC236}">
                <a16:creationId xmlns:a16="http://schemas.microsoft.com/office/drawing/2014/main" id="{62C5BB9A-4B07-A6C1-EE1F-CBE3A5E5891F}"/>
              </a:ext>
            </a:extLst>
          </p:cNvPr>
          <p:cNvSpPr/>
          <p:nvPr/>
        </p:nvSpPr>
        <p:spPr>
          <a:xfrm>
            <a:off x="1600200" y="3584020"/>
            <a:ext cx="609600" cy="27779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2" name="Rectangle 21">
            <a:extLst>
              <a:ext uri="{FF2B5EF4-FFF2-40B4-BE49-F238E27FC236}">
                <a16:creationId xmlns:a16="http://schemas.microsoft.com/office/drawing/2014/main" id="{20364C1C-4031-B3D4-58D3-C314C669B4BC}"/>
              </a:ext>
            </a:extLst>
          </p:cNvPr>
          <p:cNvSpPr/>
          <p:nvPr/>
        </p:nvSpPr>
        <p:spPr>
          <a:xfrm>
            <a:off x="3691128" y="4289805"/>
            <a:ext cx="609600" cy="2777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3" name="Rectangle 22">
            <a:extLst>
              <a:ext uri="{FF2B5EF4-FFF2-40B4-BE49-F238E27FC236}">
                <a16:creationId xmlns:a16="http://schemas.microsoft.com/office/drawing/2014/main" id="{716887B8-5BC7-D8CE-CA5B-F219E4473D7C}"/>
              </a:ext>
            </a:extLst>
          </p:cNvPr>
          <p:cNvSpPr/>
          <p:nvPr/>
        </p:nvSpPr>
        <p:spPr>
          <a:xfrm>
            <a:off x="4300728" y="4294484"/>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4" name="Rectangle 23">
            <a:extLst>
              <a:ext uri="{FF2B5EF4-FFF2-40B4-BE49-F238E27FC236}">
                <a16:creationId xmlns:a16="http://schemas.microsoft.com/office/drawing/2014/main" id="{9B117004-423B-DBCD-D982-B6B645EDD198}"/>
              </a:ext>
            </a:extLst>
          </p:cNvPr>
          <p:cNvSpPr/>
          <p:nvPr/>
        </p:nvSpPr>
        <p:spPr>
          <a:xfrm>
            <a:off x="4922520" y="4294484"/>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5" name="Rectangle 24">
            <a:extLst>
              <a:ext uri="{FF2B5EF4-FFF2-40B4-BE49-F238E27FC236}">
                <a16:creationId xmlns:a16="http://schemas.microsoft.com/office/drawing/2014/main" id="{7F51C442-3990-E654-E8DF-940D0696A02D}"/>
              </a:ext>
            </a:extLst>
          </p:cNvPr>
          <p:cNvSpPr/>
          <p:nvPr/>
        </p:nvSpPr>
        <p:spPr>
          <a:xfrm>
            <a:off x="3950208" y="4952679"/>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6" name="Rectangle 25">
            <a:extLst>
              <a:ext uri="{FF2B5EF4-FFF2-40B4-BE49-F238E27FC236}">
                <a16:creationId xmlns:a16="http://schemas.microsoft.com/office/drawing/2014/main" id="{82DAA2EA-AA19-70E9-0AFB-623801D85693}"/>
              </a:ext>
            </a:extLst>
          </p:cNvPr>
          <p:cNvSpPr/>
          <p:nvPr/>
        </p:nvSpPr>
        <p:spPr>
          <a:xfrm>
            <a:off x="4572000" y="4952679"/>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7" name="Rectangle 26">
            <a:extLst>
              <a:ext uri="{FF2B5EF4-FFF2-40B4-BE49-F238E27FC236}">
                <a16:creationId xmlns:a16="http://schemas.microsoft.com/office/drawing/2014/main" id="{073004E8-D482-7E6D-9642-5B687E3C16B9}"/>
              </a:ext>
            </a:extLst>
          </p:cNvPr>
          <p:cNvSpPr/>
          <p:nvPr/>
        </p:nvSpPr>
        <p:spPr>
          <a:xfrm>
            <a:off x="3691128" y="4608255"/>
            <a:ext cx="609600" cy="2777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28" name="Rectangle 27">
            <a:extLst>
              <a:ext uri="{FF2B5EF4-FFF2-40B4-BE49-F238E27FC236}">
                <a16:creationId xmlns:a16="http://schemas.microsoft.com/office/drawing/2014/main" id="{2CF53212-47DF-FA8E-9598-FD559805F8C5}"/>
              </a:ext>
            </a:extLst>
          </p:cNvPr>
          <p:cNvSpPr/>
          <p:nvPr/>
        </p:nvSpPr>
        <p:spPr>
          <a:xfrm>
            <a:off x="4305300" y="4611041"/>
            <a:ext cx="609600" cy="2777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31" name="Rectangle 30">
            <a:extLst>
              <a:ext uri="{FF2B5EF4-FFF2-40B4-BE49-F238E27FC236}">
                <a16:creationId xmlns:a16="http://schemas.microsoft.com/office/drawing/2014/main" id="{A8ECA282-6725-4AD7-8FDF-B04CD1F4CFDA}"/>
              </a:ext>
            </a:extLst>
          </p:cNvPr>
          <p:cNvSpPr/>
          <p:nvPr/>
        </p:nvSpPr>
        <p:spPr>
          <a:xfrm>
            <a:off x="4922520" y="4608255"/>
            <a:ext cx="609600" cy="273117"/>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sp>
        <p:nvSpPr>
          <p:cNvPr id="32" name="Slide Number Placeholder 3">
            <a:extLst>
              <a:ext uri="{FF2B5EF4-FFF2-40B4-BE49-F238E27FC236}">
                <a16:creationId xmlns:a16="http://schemas.microsoft.com/office/drawing/2014/main" id="{9C9B2AB6-7D7A-13D6-908E-ADECD550EB64}"/>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7</a:t>
            </a:fld>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linds(horizontal)">
                                      <p:cBhvr>
                                        <p:cTn id="78" dur="500"/>
                                        <p:tgtEl>
                                          <p:spTgt spid="3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linds(horizontal)">
                                      <p:cBhvr>
                                        <p:cTn id="81" dur="500"/>
                                        <p:tgtEl>
                                          <p:spTgt spid="2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Rabbits and the Fibonacci Numbers (</a:t>
            </a:r>
            <a:r>
              <a:rPr lang="en-US" sz="4000" i="1" dirty="0"/>
              <a:t>cont.</a:t>
            </a:r>
            <a:r>
              <a:rPr lang="en-US" sz="4000" dirty="0"/>
              <a:t>)</a:t>
            </a:r>
          </a:p>
        </p:txBody>
      </p:sp>
      <p:sp>
        <p:nvSpPr>
          <p:cNvPr id="3" name="Content Placeholder 2"/>
          <p:cNvSpPr>
            <a:spLocks noGrp="1"/>
          </p:cNvSpPr>
          <p:nvPr>
            <p:ph idx="1"/>
          </p:nvPr>
        </p:nvSpPr>
        <p:spPr>
          <a:solidFill>
            <a:schemeClr val="bg1"/>
          </a:solidFill>
        </p:spPr>
        <p:txBody>
          <a:bodyPr>
            <a:normAutofit fontScale="77500" lnSpcReduction="20000"/>
          </a:bodyPr>
          <a:lstStyle/>
          <a:p>
            <a:pPr>
              <a:buNone/>
            </a:pPr>
            <a:r>
              <a:rPr lang="en-US" b="1" dirty="0"/>
              <a:t>    Solution</a:t>
            </a:r>
            <a:r>
              <a:rPr lang="en-US" dirty="0"/>
              <a:t>: Let </a:t>
            </a:r>
            <a:r>
              <a:rPr lang="en-US" i="1" dirty="0"/>
              <a:t>f</a:t>
            </a:r>
            <a:r>
              <a:rPr lang="en-US" i="1" baseline="-25000" dirty="0"/>
              <a:t>n </a:t>
            </a:r>
            <a:r>
              <a:rPr lang="en-US" dirty="0"/>
              <a:t> be the </a:t>
            </a:r>
            <a:r>
              <a:rPr lang="en-US" dirty="0" err="1"/>
              <a:t>the</a:t>
            </a:r>
            <a:r>
              <a:rPr lang="en-US" dirty="0"/>
              <a:t> number of pairs of rabbits after </a:t>
            </a:r>
            <a:r>
              <a:rPr lang="en-US" i="1" dirty="0"/>
              <a:t>n</a:t>
            </a:r>
            <a:r>
              <a:rPr lang="en-US" dirty="0"/>
              <a:t> months.</a:t>
            </a:r>
          </a:p>
          <a:p>
            <a:pPr lvl="1"/>
            <a:r>
              <a:rPr lang="en-US" sz="2600" dirty="0"/>
              <a:t>There are is  </a:t>
            </a:r>
            <a:r>
              <a:rPr lang="en-US" sz="2600" i="1" dirty="0"/>
              <a:t>f</a:t>
            </a:r>
            <a:r>
              <a:rPr lang="en-US" sz="2600" baseline="-25000" dirty="0">
                <a:latin typeface="Cambria Math" pitchFamily="18" charset="0"/>
                <a:ea typeface="Cambria Math" pitchFamily="18" charset="0"/>
              </a:rPr>
              <a:t>1</a:t>
            </a:r>
            <a:r>
              <a:rPr lang="en-US" sz="2600" i="1" dirty="0"/>
              <a:t> = </a:t>
            </a:r>
            <a:r>
              <a:rPr lang="en-US" sz="2600" dirty="0">
                <a:latin typeface="Cambria Math" pitchFamily="18" charset="0"/>
                <a:ea typeface="Cambria Math" pitchFamily="18" charset="0"/>
              </a:rPr>
              <a:t>1 pairs of rabbits on the island at the end of the first month. </a:t>
            </a:r>
            <a:endParaRPr lang="en-US" sz="2600" i="1" dirty="0"/>
          </a:p>
          <a:p>
            <a:pPr lvl="1"/>
            <a:r>
              <a:rPr lang="en-US" sz="2600" dirty="0"/>
              <a:t>We also have </a:t>
            </a:r>
            <a:r>
              <a:rPr lang="en-US" sz="2600" i="1" dirty="0"/>
              <a:t>f</a:t>
            </a:r>
            <a:r>
              <a:rPr lang="en-US" sz="2600" baseline="-25000" dirty="0">
                <a:latin typeface="Cambria Math" pitchFamily="18" charset="0"/>
                <a:ea typeface="Cambria Math" pitchFamily="18" charset="0"/>
              </a:rPr>
              <a:t>2</a:t>
            </a:r>
            <a:r>
              <a:rPr lang="en-US" sz="2600" i="1" dirty="0"/>
              <a:t> = </a:t>
            </a:r>
            <a:r>
              <a:rPr lang="en-US" sz="2600" dirty="0">
                <a:latin typeface="Cambria Math" pitchFamily="18" charset="0"/>
                <a:ea typeface="Cambria Math" pitchFamily="18" charset="0"/>
              </a:rPr>
              <a:t>1 </a:t>
            </a:r>
            <a:r>
              <a:rPr lang="en-US" sz="2600" dirty="0"/>
              <a:t>because the pair does not breed during the first month</a:t>
            </a:r>
            <a:r>
              <a:rPr lang="en-US" sz="2600" i="1" dirty="0"/>
              <a:t>.</a:t>
            </a:r>
          </a:p>
          <a:p>
            <a:pPr lvl="1"/>
            <a:r>
              <a:rPr lang="en-US" sz="2600" dirty="0"/>
              <a:t>To find the number of pairs on the island after </a:t>
            </a:r>
            <a:r>
              <a:rPr lang="en-US" sz="2600" i="1" dirty="0"/>
              <a:t>n</a:t>
            </a:r>
            <a:r>
              <a:rPr lang="en-US" sz="2600" dirty="0"/>
              <a:t> months, </a:t>
            </a:r>
            <a:r>
              <a:rPr lang="en-US" sz="2600" u="sng" dirty="0"/>
              <a:t>add the number on the island after the previous month, </a:t>
            </a:r>
            <a:r>
              <a:rPr lang="en-US" sz="2600" i="1" u="sng" dirty="0"/>
              <a:t>f</a:t>
            </a:r>
            <a:r>
              <a:rPr lang="en-US" sz="2600" i="1" u="sng" baseline="-25000" dirty="0"/>
              <a:t>n-1</a:t>
            </a:r>
            <a:r>
              <a:rPr lang="en-US" sz="2600" u="sng" dirty="0"/>
              <a:t>, and the  number of newborn pairs, which equals </a:t>
            </a:r>
            <a:r>
              <a:rPr lang="en-US" sz="2600" i="1" u="sng" dirty="0"/>
              <a:t>f</a:t>
            </a:r>
            <a:r>
              <a:rPr lang="en-US" sz="2600" i="1" u="sng" baseline="-25000" dirty="0"/>
              <a:t>n-2</a:t>
            </a:r>
            <a:r>
              <a:rPr lang="en-US" sz="2600" u="sng" dirty="0"/>
              <a:t>, because each newborn pair comes from a pair at least two months old.</a:t>
            </a:r>
            <a:endParaRPr lang="en-US" sz="2600" i="1" u="sng" dirty="0"/>
          </a:p>
          <a:p>
            <a:pPr lvl="1"/>
            <a:endParaRPr lang="en-US" sz="2600" i="1" dirty="0"/>
          </a:p>
          <a:p>
            <a:pPr marL="274320" lvl="2" indent="0">
              <a:spcBef>
                <a:spcPts val="0"/>
              </a:spcBef>
              <a:buNone/>
            </a:pPr>
            <a:r>
              <a:rPr lang="en-US" sz="2600" dirty="0"/>
              <a:t>Consequently the sequence {</a:t>
            </a:r>
            <a:r>
              <a:rPr lang="en-US" sz="2600" i="1" dirty="0"/>
              <a:t>f</a:t>
            </a:r>
            <a:r>
              <a:rPr lang="en-US" sz="2600" i="1" baseline="-25000" dirty="0"/>
              <a:t>n</a:t>
            </a:r>
            <a:r>
              <a:rPr lang="en-US" sz="2600" i="1" dirty="0"/>
              <a:t> </a:t>
            </a:r>
            <a:r>
              <a:rPr lang="en-US" sz="2600" dirty="0"/>
              <a:t>} satisfies the recurrence relation                 </a:t>
            </a:r>
            <a:r>
              <a:rPr lang="en-US" sz="2600" i="1" dirty="0"/>
              <a:t>f</a:t>
            </a:r>
            <a:r>
              <a:rPr lang="en-US" sz="2600" i="1" baseline="-25000" dirty="0"/>
              <a:t>n</a:t>
            </a:r>
            <a:r>
              <a:rPr lang="en-US" sz="2600" i="1" dirty="0"/>
              <a:t> = f</a:t>
            </a:r>
            <a:r>
              <a:rPr lang="en-US" sz="2600" i="1" baseline="-25000" dirty="0"/>
              <a:t>n-1</a:t>
            </a:r>
            <a:r>
              <a:rPr lang="en-US" sz="2600" i="1" dirty="0"/>
              <a:t>  +  f</a:t>
            </a:r>
            <a:r>
              <a:rPr lang="en-US" sz="2600" i="1" baseline="-25000" dirty="0"/>
              <a:t>n-2 </a:t>
            </a:r>
            <a:r>
              <a:rPr lang="en-US" sz="2600" dirty="0"/>
              <a:t>  for  </a:t>
            </a:r>
            <a:r>
              <a:rPr lang="en-US" sz="2600" i="1" dirty="0"/>
              <a:t>n</a:t>
            </a:r>
            <a:r>
              <a:rPr lang="en-US" sz="2600" dirty="0"/>
              <a:t> </a:t>
            </a:r>
            <a:r>
              <a:rPr lang="en-US" sz="2600" dirty="0">
                <a:latin typeface="Cambria Math"/>
                <a:ea typeface="Cambria Math"/>
              </a:rPr>
              <a:t>≥</a:t>
            </a:r>
            <a:r>
              <a:rPr lang="en-US" sz="2600" dirty="0"/>
              <a:t>  </a:t>
            </a:r>
            <a:r>
              <a:rPr lang="en-US" sz="2600" dirty="0">
                <a:latin typeface="Cambria Math" pitchFamily="18" charset="0"/>
                <a:ea typeface="Cambria Math" pitchFamily="18" charset="0"/>
              </a:rPr>
              <a:t>3</a:t>
            </a:r>
            <a:r>
              <a:rPr lang="en-US" sz="2600" dirty="0"/>
              <a:t> with the initial conditions  </a:t>
            </a:r>
            <a:r>
              <a:rPr lang="en-US" sz="2600" i="1" dirty="0"/>
              <a:t>f</a:t>
            </a:r>
            <a:r>
              <a:rPr lang="en-US" sz="2600" baseline="-25000" dirty="0">
                <a:latin typeface="Cambria Math" pitchFamily="18" charset="0"/>
                <a:ea typeface="Cambria Math" pitchFamily="18" charset="0"/>
              </a:rPr>
              <a:t>1</a:t>
            </a:r>
            <a:r>
              <a:rPr lang="en-US" sz="2600" i="1" dirty="0"/>
              <a:t> = </a:t>
            </a:r>
            <a:r>
              <a:rPr lang="en-US" sz="2600" dirty="0">
                <a:latin typeface="Cambria Math" pitchFamily="18" charset="0"/>
                <a:ea typeface="Cambria Math" pitchFamily="18" charset="0"/>
              </a:rPr>
              <a:t>1</a:t>
            </a:r>
            <a:r>
              <a:rPr lang="en-US" sz="2600" dirty="0"/>
              <a:t> and  </a:t>
            </a:r>
            <a:r>
              <a:rPr lang="en-US" sz="2600" i="1" dirty="0"/>
              <a:t>f</a:t>
            </a:r>
            <a:r>
              <a:rPr lang="en-US" sz="2600" baseline="-25000" dirty="0">
                <a:latin typeface="Cambria Math" pitchFamily="18" charset="0"/>
                <a:ea typeface="Cambria Math" pitchFamily="18" charset="0"/>
              </a:rPr>
              <a:t>2</a:t>
            </a:r>
            <a:r>
              <a:rPr lang="en-US" sz="2600" i="1" dirty="0"/>
              <a:t> = </a:t>
            </a:r>
            <a:r>
              <a:rPr lang="en-US" sz="2600" dirty="0">
                <a:latin typeface="Cambria Math" pitchFamily="18" charset="0"/>
                <a:ea typeface="Cambria Math" pitchFamily="18" charset="0"/>
              </a:rPr>
              <a:t>1</a:t>
            </a:r>
            <a:r>
              <a:rPr lang="en-US" sz="2600" i="1" dirty="0"/>
              <a:t>. </a:t>
            </a:r>
          </a:p>
          <a:p>
            <a:pPr marL="274320" lvl="2" indent="0">
              <a:spcBef>
                <a:spcPts val="0"/>
              </a:spcBef>
              <a:buNone/>
            </a:pPr>
            <a:r>
              <a:rPr lang="en-US" sz="2600" dirty="0"/>
              <a:t>The number of pairs of rabbits on the island after </a:t>
            </a:r>
            <a:r>
              <a:rPr lang="en-US" sz="2600" i="1" dirty="0"/>
              <a:t>n</a:t>
            </a:r>
            <a:r>
              <a:rPr lang="en-US" sz="2600" dirty="0"/>
              <a:t> months is given by the </a:t>
            </a:r>
            <a:r>
              <a:rPr lang="en-US" sz="2600" i="1" dirty="0"/>
              <a:t>n</a:t>
            </a:r>
            <a:r>
              <a:rPr lang="en-US" sz="2600" dirty="0"/>
              <a:t>th Fibonacci number.</a:t>
            </a:r>
            <a:endParaRPr lang="en-US" sz="2600" baseline="-25000" dirty="0"/>
          </a:p>
          <a:p>
            <a:pPr>
              <a:buNone/>
            </a:pPr>
            <a:endParaRPr lang="en-US" dirty="0"/>
          </a:p>
        </p:txBody>
      </p:sp>
      <p:sp>
        <p:nvSpPr>
          <p:cNvPr id="4" name="Slide Number Placeholder 3">
            <a:extLst>
              <a:ext uri="{FF2B5EF4-FFF2-40B4-BE49-F238E27FC236}">
                <a16:creationId xmlns:a16="http://schemas.microsoft.com/office/drawing/2014/main" id="{69162EB0-7069-A5AA-8FA2-7ECD90769A4C}"/>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8</a:t>
            </a:fld>
            <a:endParaRPr lang="en-US" altLang="x-non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Tower of Hanoi</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In the late nineteenth century, the French mathematician </a:t>
            </a:r>
            <a:r>
              <a:rPr lang="en-US" dirty="0" err="1">
                <a:latin typeface="Cambria Math"/>
                <a:ea typeface="Cambria Math"/>
              </a:rPr>
              <a:t>É</a:t>
            </a:r>
            <a:r>
              <a:rPr lang="en-US" dirty="0" err="1"/>
              <a:t>douard</a:t>
            </a:r>
            <a:r>
              <a:rPr lang="en-US" dirty="0"/>
              <a:t> Lucas invented a </a:t>
            </a:r>
            <a:r>
              <a:rPr lang="en-US" dirty="0">
                <a:solidFill>
                  <a:srgbClr val="C00000"/>
                </a:solidFill>
              </a:rPr>
              <a:t>puzzle</a:t>
            </a:r>
            <a:r>
              <a:rPr lang="en-US" dirty="0"/>
              <a:t> consisting of three </a:t>
            </a:r>
            <a:r>
              <a:rPr lang="en-US" dirty="0">
                <a:solidFill>
                  <a:srgbClr val="C00000"/>
                </a:solidFill>
              </a:rPr>
              <a:t>pegs</a:t>
            </a:r>
            <a:r>
              <a:rPr lang="en-US" dirty="0"/>
              <a:t> on a </a:t>
            </a:r>
            <a:r>
              <a:rPr lang="en-US" dirty="0">
                <a:solidFill>
                  <a:srgbClr val="C00000"/>
                </a:solidFill>
              </a:rPr>
              <a:t>board</a:t>
            </a:r>
            <a:r>
              <a:rPr lang="en-US" dirty="0"/>
              <a:t> with </a:t>
            </a:r>
            <a:r>
              <a:rPr lang="en-US" dirty="0">
                <a:solidFill>
                  <a:srgbClr val="C00000"/>
                </a:solidFill>
              </a:rPr>
              <a:t>disks</a:t>
            </a:r>
            <a:r>
              <a:rPr lang="en-US" dirty="0"/>
              <a:t> of different sizes. Initially all of the disks are on the first peg in order of size, with the largest on the bottom.</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sp>
        <p:nvSpPr>
          <p:cNvPr id="4" name="TextBox 3"/>
          <p:cNvSpPr txBox="1"/>
          <p:nvPr/>
        </p:nvSpPr>
        <p:spPr>
          <a:xfrm>
            <a:off x="1143000" y="4114800"/>
            <a:ext cx="6934200" cy="2308324"/>
          </a:xfrm>
          <a:prstGeom prst="rect">
            <a:avLst/>
          </a:prstGeom>
          <a:noFill/>
        </p:spPr>
        <p:txBody>
          <a:bodyPr wrap="square" rtlCol="0">
            <a:spAutoFit/>
          </a:bodyPr>
          <a:lstStyle/>
          <a:p>
            <a:r>
              <a:rPr lang="en-US" sz="2400" b="1" dirty="0"/>
              <a:t>Rules:</a:t>
            </a:r>
            <a:r>
              <a:rPr lang="en-US" sz="2400" dirty="0"/>
              <a:t> You are allowed to move the disks one at a time from one peg to another as long as </a:t>
            </a:r>
            <a:r>
              <a:rPr lang="en-US" sz="2400" u="sng" dirty="0"/>
              <a:t>a larger disk is never placed on a smaller</a:t>
            </a:r>
            <a:r>
              <a:rPr lang="en-US" sz="2400" dirty="0"/>
              <a:t>.</a:t>
            </a:r>
          </a:p>
          <a:p>
            <a:r>
              <a:rPr lang="en-US" sz="2400" b="1" dirty="0"/>
              <a:t>Goal:</a:t>
            </a:r>
            <a:r>
              <a:rPr lang="en-US" sz="2400" dirty="0"/>
              <a:t> Using allowable moves, end up with all the disks on the </a:t>
            </a:r>
            <a:r>
              <a:rPr lang="en-US" sz="2400" u="sng" dirty="0"/>
              <a:t>second peg</a:t>
            </a:r>
            <a:r>
              <a:rPr lang="en-US" sz="2400" dirty="0"/>
              <a:t> in order of </a:t>
            </a:r>
            <a:r>
              <a:rPr lang="en-US" sz="2400" u="sng" dirty="0"/>
              <a:t>size with largest on the bottom</a:t>
            </a:r>
            <a:r>
              <a:rPr lang="en-US" sz="2400" dirty="0"/>
              <a:t>.</a:t>
            </a:r>
          </a:p>
        </p:txBody>
      </p:sp>
      <p:sp>
        <p:nvSpPr>
          <p:cNvPr id="5" name="Slide Number Placeholder 3">
            <a:extLst>
              <a:ext uri="{FF2B5EF4-FFF2-40B4-BE49-F238E27FC236}">
                <a16:creationId xmlns:a16="http://schemas.microsoft.com/office/drawing/2014/main" id="{5A625E5F-6FAE-90D4-840F-8B04DC030F7A}"/>
              </a:ext>
            </a:extLst>
          </p:cNvPr>
          <p:cNvSpPr>
            <a:spLocks noGrp="1"/>
          </p:cNvSpPr>
          <p:nvPr>
            <p:ph type="sldNum" sz="quarter" idx="12"/>
          </p:nvPr>
        </p:nvSpPr>
        <p:spPr bwMode="auto">
          <a:xfrm>
            <a:off x="6705600" y="6307667"/>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pPr>
              <a:defRPr/>
            </a:pPr>
            <a:fld id="{01524C1A-BBD1-AB4D-B2D4-136E63E95F2B}" type="slidenum">
              <a:rPr lang="en-US" altLang="x-none" smtClean="0"/>
              <a:pPr>
                <a:defRPr/>
              </a:pPr>
              <a:t>9</a:t>
            </a:fld>
            <a:endParaRPr lang="en-US" altLang="x-none" dirty="0"/>
          </a:p>
        </p:txBody>
      </p:sp>
      <p:sp>
        <p:nvSpPr>
          <p:cNvPr id="7" name="TextBox 6">
            <a:extLst>
              <a:ext uri="{FF2B5EF4-FFF2-40B4-BE49-F238E27FC236}">
                <a16:creationId xmlns:a16="http://schemas.microsoft.com/office/drawing/2014/main" id="{55A02E3B-C3DA-F62E-9EF1-03E26C7A2B91}"/>
              </a:ext>
            </a:extLst>
          </p:cNvPr>
          <p:cNvSpPr txBox="1"/>
          <p:nvPr/>
        </p:nvSpPr>
        <p:spPr>
          <a:xfrm>
            <a:off x="7768167" y="4010904"/>
            <a:ext cx="1604433" cy="1200329"/>
          </a:xfrm>
          <a:prstGeom prst="rect">
            <a:avLst/>
          </a:prstGeom>
          <a:noFill/>
        </p:spPr>
        <p:txBody>
          <a:bodyPr wrap="square">
            <a:spAutoFit/>
          </a:bodyPr>
          <a:lstStyle/>
          <a:p>
            <a:r>
              <a:rPr lang="en-US" dirty="0">
                <a:solidFill>
                  <a:srgbClr val="C00000"/>
                </a:solidFill>
              </a:rPr>
              <a:t>Puzzle</a:t>
            </a:r>
            <a:r>
              <a:rPr lang="zh-CN" altLang="en-US" dirty="0">
                <a:solidFill>
                  <a:srgbClr val="C00000"/>
                </a:solidFill>
              </a:rPr>
              <a:t> 难题</a:t>
            </a:r>
            <a:r>
              <a:rPr lang="zh-CN" altLang="en-US" dirty="0"/>
              <a:t> </a:t>
            </a:r>
            <a:endParaRPr lang="en-US" dirty="0">
              <a:solidFill>
                <a:srgbClr val="C00000"/>
              </a:solidFill>
            </a:endParaRPr>
          </a:p>
          <a:p>
            <a:r>
              <a:rPr lang="en-US" dirty="0">
                <a:solidFill>
                  <a:srgbClr val="C00000"/>
                </a:solidFill>
              </a:rPr>
              <a:t>Board</a:t>
            </a:r>
            <a:r>
              <a:rPr lang="zh-CN" altLang="en-US" dirty="0">
                <a:solidFill>
                  <a:srgbClr val="C00000"/>
                </a:solidFill>
              </a:rPr>
              <a:t> 木板</a:t>
            </a:r>
            <a:endParaRPr lang="en-US" altLang="zh-CN" dirty="0">
              <a:solidFill>
                <a:srgbClr val="C00000"/>
              </a:solidFill>
            </a:endParaRPr>
          </a:p>
          <a:p>
            <a:r>
              <a:rPr lang="en-US" dirty="0">
                <a:solidFill>
                  <a:srgbClr val="C00000"/>
                </a:solidFill>
              </a:rPr>
              <a:t>Peg</a:t>
            </a:r>
            <a:r>
              <a:rPr lang="zh-CN" altLang="en-US" dirty="0">
                <a:solidFill>
                  <a:srgbClr val="C00000"/>
                </a:solidFill>
              </a:rPr>
              <a:t> 钉子</a:t>
            </a:r>
            <a:endParaRPr lang="en-US" altLang="zh-CN" dirty="0">
              <a:solidFill>
                <a:srgbClr val="C00000"/>
              </a:solidFill>
            </a:endParaRPr>
          </a:p>
          <a:p>
            <a:r>
              <a:rPr lang="en-US" altLang="zh-CN" dirty="0">
                <a:solidFill>
                  <a:srgbClr val="C00000"/>
                </a:solidFill>
              </a:rPr>
              <a:t>Disk</a:t>
            </a:r>
            <a:r>
              <a:rPr lang="zh-CN" altLang="en-US" dirty="0">
                <a:solidFill>
                  <a:srgbClr val="C00000"/>
                </a:solidFill>
              </a:rPr>
              <a:t> 圆盘</a:t>
            </a:r>
            <a:endParaRPr lang="en-CN"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n = C_0C_{n -1} + C_1C_{n-2} + \cdots + C_{n-2}C_1 + C_{n-1}C_{0}$$&#10;&#10;&#10;\end{document}"/>
  <p:tag name="IGUANATEXSIZE" val="1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1 = \frac{1}{\sqrt{5}}$&#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2 = -\frac{1}{\sqrt{5}}$&#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frac{1}{\sqrt{5}}\left(\frac{1 + \sqrt{5}}{2}\right)^n -\frac{1}{\sqrt{5}}\left(\frac{1 - \sqrt{5}}{2}\right)^{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0}^{n} + \alpha_2 n  r_{0}^{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 r_{1}^{n}+ \alpha_2 r_{2}^{m} + \cdots + \alpha_{k}r_{k}^{n}$&#10;&#10;\end{document}"/>
  <p:tag name="IGUANATEXSIZE" val="2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0}+ \alpha_{1,1}n + \cdots + \alpha_{1,m_{1}- 1}n^{m_{1}-1})r_{1}^{n}$&#10;&#10;\end{document}"/>
  <p:tag name="IGUANATEXSIZE" val="21"/>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lpha_{2,0}+ \alpha_{2,1}n + \cdots + \alpha_{2,{m_{2}- 1}}n^{m_{2}-1})r_{2}^{n}$&#10;&#10;\end{document}"/>
  <p:tag name="IGUANATEXSIZE" val="21"/>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dots +  (\alpha_{t,0}+ \alpha_{t,1}n + \cdots + \alpha_{t,m_{t}- 1}n^{m_{t}-1})r_{t}^{n}$&#10;&#10;\end{document}"/>
  <p:tag name="IGUANATEXSIZE" val="21"/>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sum_{k = 0}^{n-1} C_k C_{n-k -1}$$&#10;&#10;&#10;\end{document}"/>
  <p:tag name="IGUANATEXSIZE" val="1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 a_{n-1} + a^{2}_{n-2}$&#10;&#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1}^{n} + \alpha_2 r_{2}^{n}$&#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1 = \frac{1 + \sqrt{5}}{2}$&#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2 = \frac{1 - \sqrt{5}}{2}$&#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alpha_1\left(\frac{1 + \sqrt{5}}{2}\right)^n + \alpha_2\left(\frac{1 - \sqrt{5}}{2}\right)^{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0 = \alpha_1 + \alpha_2 = 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1 = \alpha_1\left(\frac{1 + \sqrt{5}}{2}\right) + \alpha_2\left(\frac{1 - \sqrt{5}}{2}\right)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45726</TotalTime>
  <Words>4416</Words>
  <Application>Microsoft Macintosh PowerPoint</Application>
  <PresentationFormat>On-screen Show (4:3)</PresentationFormat>
  <Paragraphs>412</Paragraphs>
  <Slides>32</Slides>
  <Notes>18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Cambria Math</vt:lpstr>
      <vt:lpstr>Calibri</vt:lpstr>
      <vt:lpstr>Wingdings 2</vt:lpstr>
      <vt:lpstr>Cambria</vt:lpstr>
      <vt:lpstr>Arial</vt:lpstr>
      <vt:lpstr>Constantia</vt:lpstr>
      <vt:lpstr>Flow</vt:lpstr>
      <vt:lpstr>Advanced Counting Techniques </vt:lpstr>
      <vt:lpstr>Chapter Summary</vt:lpstr>
      <vt:lpstr>Applications of Recurrence Relations</vt:lpstr>
      <vt:lpstr>Section Summary</vt:lpstr>
      <vt:lpstr>Recurrence Relations  (recalling definitions from Chapter 2)</vt:lpstr>
      <vt:lpstr>Rabbits and the Fiobonacci Numbers</vt:lpstr>
      <vt:lpstr>Rabbits and the Fibonacci Numbers (cont.)</vt:lpstr>
      <vt:lpstr>Rabbits and the Fibonacci Numbers (cont.)</vt:lpstr>
      <vt:lpstr>The Tower of Hanoi</vt:lpstr>
      <vt:lpstr>The Tower of Hanoi (continued)</vt:lpstr>
      <vt:lpstr>The Tower of Hanoi (continued)</vt:lpstr>
      <vt:lpstr>The Tower of Hanoi (continued)</vt:lpstr>
      <vt:lpstr>Counting Bit Strings</vt:lpstr>
      <vt:lpstr>Bit Strings (continued)</vt:lpstr>
      <vt:lpstr>Counting the Ways to Parenthesize a Product</vt:lpstr>
      <vt:lpstr>Solving Linear Recurrence Relations</vt:lpstr>
      <vt:lpstr>Section Summary</vt:lpstr>
      <vt:lpstr>Linear Homogeneous Recurrence Relations</vt:lpstr>
      <vt:lpstr>Examples of Linear Homogeneous Recurrence Relations </vt:lpstr>
      <vt:lpstr>Solving Linear Homogeneous Recurrence Relations</vt:lpstr>
      <vt:lpstr>Solving Linear Homogeneous Recurrence Relations of Degree Two</vt:lpstr>
      <vt:lpstr>Using Theorem 1</vt:lpstr>
      <vt:lpstr>An Explicit Formula for the Fibonacci Numbers</vt:lpstr>
      <vt:lpstr>Fibonacci Numbers (continued)</vt:lpstr>
      <vt:lpstr>The Solution when there is a Repeated Root</vt:lpstr>
      <vt:lpstr>Using Theorem 2</vt:lpstr>
      <vt:lpstr>Solving Linear Homogeneous Recurrence Relations of Arbitrary Degree</vt:lpstr>
      <vt:lpstr>The General Case with Repeated Roots Allowed </vt:lpstr>
      <vt:lpstr>Linear Nonhomogeneous Recurrence Relations with Constant Coefficients</vt:lpstr>
      <vt:lpstr>Linear Nonhomogeneous Recurrence Relations with Constant Coefficients (cont.)</vt:lpstr>
      <vt:lpstr>Solving Linear Nonhomogeneous Recurrence Relations with Constant Coefficients </vt:lpstr>
      <vt:lpstr>Solving Linear Nonhomogeneous Recurrence Relations with Constant Coefficients (continued) </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Simmons</cp:lastModifiedBy>
  <cp:revision>2528</cp:revision>
  <dcterms:created xsi:type="dcterms:W3CDTF">2011-03-27T19:09:13Z</dcterms:created>
  <dcterms:modified xsi:type="dcterms:W3CDTF">2025-11-28T02:59:05Z</dcterms:modified>
</cp:coreProperties>
</file>