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1" r:id="rId2"/>
    <p:sldId id="316" r:id="rId3"/>
    <p:sldId id="404" r:id="rId4"/>
    <p:sldId id="434" r:id="rId5"/>
    <p:sldId id="591" r:id="rId6"/>
    <p:sldId id="590" r:id="rId7"/>
    <p:sldId id="592" r:id="rId8"/>
    <p:sldId id="593" r:id="rId9"/>
    <p:sldId id="595" r:id="rId10"/>
    <p:sldId id="596" r:id="rId11"/>
    <p:sldId id="597" r:id="rId12"/>
    <p:sldId id="598" r:id="rId13"/>
    <p:sldId id="534" r:id="rId14"/>
    <p:sldId id="482" r:id="rId15"/>
    <p:sldId id="557" r:id="rId16"/>
    <p:sldId id="558" r:id="rId17"/>
    <p:sldId id="559" r:id="rId18"/>
    <p:sldId id="560" r:id="rId19"/>
    <p:sldId id="606" r:id="rId20"/>
    <p:sldId id="561" r:id="rId21"/>
    <p:sldId id="562" r:id="rId22"/>
    <p:sldId id="563" r:id="rId23"/>
    <p:sldId id="332" r:id="rId24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Wingdings 2" pitchFamily="2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01D5C7-B617-3A48-8D6E-08672EFAF5C7}">
          <p14:sldIdLst>
            <p14:sldId id="291"/>
            <p14:sldId id="316"/>
          </p14:sldIdLst>
        </p14:section>
        <p14:section name="8.3" id="{69754510-2061-2043-8A4F-FB3EE97D8BCB}">
          <p14:sldIdLst>
            <p14:sldId id="404"/>
            <p14:sldId id="434"/>
            <p14:sldId id="591"/>
            <p14:sldId id="590"/>
            <p14:sldId id="592"/>
            <p14:sldId id="593"/>
            <p14:sldId id="595"/>
            <p14:sldId id="596"/>
            <p14:sldId id="597"/>
            <p14:sldId id="598"/>
          </p14:sldIdLst>
        </p14:section>
        <p14:section name="8.5" id="{015C6A6F-660E-AE4B-B12B-32A72853631F}">
          <p14:sldIdLst>
            <p14:sldId id="534"/>
            <p14:sldId id="482"/>
            <p14:sldId id="557"/>
            <p14:sldId id="558"/>
            <p14:sldId id="559"/>
            <p14:sldId id="560"/>
            <p14:sldId id="606"/>
            <p14:sldId id="561"/>
            <p14:sldId id="562"/>
            <p14:sldId id="563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 autoAdjust="0"/>
    <p:restoredTop sz="96860"/>
  </p:normalViewPr>
  <p:slideViewPr>
    <p:cSldViewPr>
      <p:cViewPr varScale="1">
        <p:scale>
          <a:sx n="128" d="100"/>
          <a:sy n="128" d="100"/>
        </p:scale>
        <p:origin x="13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6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基于第二章的结果</a:t>
            </a:r>
            <a:r>
              <a:rPr lang="zh-CN" altLang="en-US" dirty="0"/>
              <a:t>，拓展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读题目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以这个图示为例</a:t>
            </a:r>
            <a:r>
              <a:rPr lang="zh-CN" altLang="en-US" dirty="0"/>
              <a:t>，按照顺序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我们先来看一下题目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8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通过刚才的图示来理解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下面</a:t>
            </a:r>
            <a:r>
              <a:rPr lang="zh-CN" altLang="en-US" dirty="0"/>
              <a:t>，我们把这个定理拓展到无限多个集合</a:t>
            </a:r>
            <a:endParaRPr lang="en-US" altLang="zh-CN" dirty="0"/>
          </a:p>
          <a:p>
            <a:endParaRPr lang="en-US" dirty="0"/>
          </a:p>
          <a:p>
            <a:r>
              <a:rPr lang="en-CN" dirty="0"/>
              <a:t>正负号</a:t>
            </a:r>
            <a:r>
              <a:rPr lang="zh-CN" altLang="en-US" dirty="0"/>
              <a:t>，取决于</a:t>
            </a:r>
            <a:r>
              <a:rPr lang="en-US" altLang="zh-CN" dirty="0"/>
              <a:t>n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0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句子意思是</a:t>
            </a:r>
            <a:r>
              <a:rPr lang="zh-CN" altLang="en-US" dirty="0"/>
              <a:t> 是 各种集合的共有部分</a:t>
            </a:r>
            <a:r>
              <a:rPr lang="en-US" altLang="zh-CN" dirty="0"/>
              <a:t>——r</a:t>
            </a:r>
            <a:r>
              <a:rPr lang="zh-CN" altLang="en-US" dirty="0"/>
              <a:t>中的一个</a:t>
            </a:r>
            <a:endParaRPr lang="en-US" altLang="zh-CN" dirty="0"/>
          </a:p>
          <a:p>
            <a:endParaRPr lang="en-US" dirty="0"/>
          </a:p>
          <a:p>
            <a:r>
              <a:rPr lang="en-US" dirty="0" err="1"/>
              <a:t>统计元素在r中出现的次数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9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Corollary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6.4</a:t>
            </a:r>
            <a:r>
              <a:rPr lang="en-US" dirty="0"/>
              <a:t>板书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6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概念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两个例子：二分搜索，归并排序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定义</a:t>
            </a:r>
            <a:r>
              <a:rPr lang="zh-CN" altLang="en-US" dirty="0"/>
              <a:t>，注意几个不同部分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注意</a:t>
            </a:r>
            <a:r>
              <a:rPr lang="zh-CN" altLang="en-US" dirty="0"/>
              <a:t>：二分查找不一定要数组是有序的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第二个例子</a:t>
            </a:r>
            <a:r>
              <a:rPr lang="zh-CN" altLang="en-US" dirty="0"/>
              <a:t>，归并排序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大家学过归并排序吗？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看材料</a:t>
            </a:r>
            <a:r>
              <a:rPr lang="zh-CN" altLang="en-US" dirty="0"/>
              <a:t>，板书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3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有了这个之后呢</a:t>
            </a:r>
            <a:r>
              <a:rPr lang="zh-CN" altLang="en-US" dirty="0"/>
              <a:t>，我们就可以分析不同算法的复杂度了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6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n = b</a:t>
            </a:r>
            <a:r>
              <a:rPr lang="en-US" i="1" u="sng" baseline="30000" dirty="0"/>
              <a:t>k</a:t>
            </a:r>
            <a:r>
              <a:rPr lang="zh-CN" altLang="en-US" i="0" u="none" baseline="0" dirty="0"/>
              <a:t>的特殊情况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继续分析归并排序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11/28/25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Counting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Binary Search Example</a:t>
            </a:r>
            <a:r>
              <a:rPr lang="en-US" dirty="0"/>
              <a:t>: Give a big-</a:t>
            </a:r>
            <a:r>
              <a:rPr lang="en-US" i="1" dirty="0"/>
              <a:t>O</a:t>
            </a:r>
            <a:r>
              <a:rPr lang="en-US" dirty="0"/>
              <a:t> estimate for the number of comparisons used by a binary search.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 Since the number of comparisons used by binary search is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) +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 where </a:t>
            </a:r>
            <a:r>
              <a:rPr lang="en-US" sz="2400" i="1" dirty="0">
                <a:ea typeface="Cambria Math" pitchFamily="18" charset="0"/>
              </a:rPr>
              <a:t>n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is even, by Theorem 1, it follows that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is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dirty="0"/>
              <a:t>). 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83F46-E50B-540F-E982-63A1E1A6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10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Estimating the Size of Divide-and-conquer Functions 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Theorem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2. Master Theorem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be an increasing function that satisfies the recurrence relation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 err="1"/>
              <a:t>af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b</a:t>
            </a:r>
            <a:r>
              <a:rPr lang="en-US" dirty="0"/>
              <a:t>) + </a:t>
            </a:r>
            <a:r>
              <a:rPr lang="en-US" dirty="0" err="1"/>
              <a:t>c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endParaRPr lang="en-US" i="1" baseline="30000" dirty="0"/>
          </a:p>
          <a:p>
            <a:pPr>
              <a:buNone/>
            </a:pPr>
            <a:r>
              <a:rPr lang="en-US" dirty="0"/>
              <a:t>    whenever </a:t>
            </a:r>
            <a:r>
              <a:rPr lang="en-US" i="1" u="sng" dirty="0"/>
              <a:t>n = </a:t>
            </a:r>
            <a:r>
              <a:rPr lang="en-US" i="1" u="sng" dirty="0" err="1"/>
              <a:t>b</a:t>
            </a:r>
            <a:r>
              <a:rPr lang="en-US" i="1" u="sng" baseline="30000" dirty="0" err="1"/>
              <a:t>k</a:t>
            </a:r>
            <a:r>
              <a:rPr lang="en-US" dirty="0"/>
              <a:t>, where  </a:t>
            </a:r>
            <a:r>
              <a:rPr lang="en-US" i="1" dirty="0"/>
              <a:t>k </a:t>
            </a:r>
            <a:r>
              <a:rPr lang="en-US" dirty="0"/>
              <a:t>is a positive integer greater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 and </a:t>
            </a:r>
            <a:r>
              <a:rPr lang="en-US" i="1" dirty="0"/>
              <a:t>d</a:t>
            </a:r>
            <a:r>
              <a:rPr lang="en-US" dirty="0"/>
              <a:t> are real numbers with </a:t>
            </a:r>
            <a:r>
              <a:rPr lang="en-US" i="1" dirty="0"/>
              <a:t>c</a:t>
            </a:r>
            <a:r>
              <a:rPr lang="en-US" dirty="0"/>
              <a:t> positive and </a:t>
            </a:r>
            <a:r>
              <a:rPr lang="en-US" i="1" dirty="0"/>
              <a:t>d</a:t>
            </a:r>
            <a:r>
              <a:rPr lang="en-US" dirty="0"/>
              <a:t> nonnegative. Then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1" y="4648201"/>
            <a:ext cx="3735705" cy="942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87278-11E3-3C15-B45B-5776B457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11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Merge Sort Example</a:t>
            </a:r>
            <a:r>
              <a:rPr lang="en-US" dirty="0"/>
              <a:t>: Give a big-</a:t>
            </a:r>
            <a:r>
              <a:rPr lang="en-US" i="1" dirty="0"/>
              <a:t>O</a:t>
            </a:r>
            <a:r>
              <a:rPr lang="en-US" dirty="0"/>
              <a:t> estimate for the number of comparisons used by merge sort.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Solution</a:t>
            </a:r>
            <a:r>
              <a:rPr lang="en-US" dirty="0"/>
              <a:t>:  Since the number of comparisons used by merge  sort to sort a list of </a:t>
            </a:r>
            <a:r>
              <a:rPr lang="en-US" i="1" dirty="0"/>
              <a:t>n</a:t>
            </a:r>
            <a:r>
              <a:rPr lang="en-US" dirty="0"/>
              <a:t> elements is less than 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where </a:t>
            </a:r>
            <a:r>
              <a:rPr lang="en-US" sz="2400" i="1" dirty="0"/>
              <a:t>M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/>
              <a:t>M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/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) + </a:t>
            </a:r>
            <a:r>
              <a:rPr lang="en-US" sz="2400" i="1" dirty="0">
                <a:ea typeface="Cambria Math" pitchFamily="18" charset="0"/>
              </a:rPr>
              <a:t>n</a:t>
            </a:r>
            <a:r>
              <a:rPr lang="en-US" sz="2400" dirty="0">
                <a:ea typeface="Cambria Math" pitchFamily="18" charset="0"/>
              </a:rPr>
              <a:t>, by the master theorem </a:t>
            </a:r>
            <a:r>
              <a:rPr lang="en-US" sz="2400" i="1" dirty="0"/>
              <a:t>M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is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 </a:t>
            </a:r>
            <a:r>
              <a:rPr lang="en-US" sz="2400" dirty="0"/>
              <a:t>log </a:t>
            </a:r>
            <a:r>
              <a:rPr lang="en-US" sz="2400" i="1" dirty="0"/>
              <a:t>n</a:t>
            </a:r>
            <a:r>
              <a:rPr lang="en-US" sz="2400" dirty="0"/>
              <a:t>). </a:t>
            </a:r>
          </a:p>
          <a:p>
            <a:pPr>
              <a:buNone/>
            </a:pPr>
            <a:endParaRPr lang="en-US" sz="2400" dirty="0">
              <a:ea typeface="Cambria Math" pitchFamily="18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6E644-36FC-8389-1185-7C2117BD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12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Inclusion-Exclusion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8.5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Principle</a:t>
            </a:r>
            <a:r>
              <a:rPr lang="en-US" dirty="0"/>
              <a:t> of Inclusion-Exclusion</a:t>
            </a:r>
          </a:p>
          <a:p>
            <a:r>
              <a:rPr lang="en-US" dirty="0"/>
              <a:t>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A5387-1C34-A6F4-E7A7-22B7EFC9D3F8}"/>
              </a:ext>
            </a:extLst>
          </p:cNvPr>
          <p:cNvSpPr txBox="1"/>
          <p:nvPr/>
        </p:nvSpPr>
        <p:spPr>
          <a:xfrm>
            <a:off x="6400800" y="6048576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Principle</a:t>
            </a:r>
            <a:r>
              <a:rPr lang="zh-CN" altLang="en-US" dirty="0">
                <a:solidFill>
                  <a:srgbClr val="C00000"/>
                </a:solidFill>
              </a:rPr>
              <a:t> 规则</a:t>
            </a:r>
            <a:endParaRPr lang="en-CN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C33251F-5B8F-BF5A-6813-20C866B4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14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3505200"/>
            <a:ext cx="4812030" cy="3800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4389120"/>
          </a:xfrm>
        </p:spPr>
        <p:txBody>
          <a:bodyPr/>
          <a:lstStyle/>
          <a:p>
            <a:r>
              <a:rPr lang="en-US" dirty="0"/>
              <a:t>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2.2</a:t>
            </a:r>
            <a:r>
              <a:rPr lang="en-US" dirty="0"/>
              <a:t>, we developed the following formula for the number of elements in the union of two finite sets: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generalize this formula to finite sets of any size.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3A0569D-FA16-26DE-410C-11280626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15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Finite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r>
              <a:rPr lang="en-US" sz="2000" b="1" dirty="0"/>
              <a:t>Example</a:t>
            </a:r>
            <a:r>
              <a:rPr lang="en-US" sz="2000" dirty="0"/>
              <a:t>: In a discrete mathematics class every student is a major in computer science or mathematics or both. The number of students having computer science as a  major (possibly along with mathematics) is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sz="2000" dirty="0"/>
              <a:t>; the number of students having mathematics as a major (possibly along with computer science) is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sz="2000" dirty="0"/>
              <a:t>; and the number of students majoring in both computer science and mathematics is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000" dirty="0"/>
              <a:t>. How many students are in the class?</a:t>
            </a:r>
          </a:p>
          <a:p>
            <a:pPr>
              <a:buNone/>
            </a:pPr>
            <a:r>
              <a:rPr lang="en-US" sz="2000" dirty="0"/>
              <a:t>     </a:t>
            </a:r>
            <a:r>
              <a:rPr lang="en-US" sz="2000" b="1" dirty="0"/>
              <a:t>Solution</a:t>
            </a:r>
            <a:r>
              <a:rPr lang="en-US" sz="2000" dirty="0"/>
              <a:t>: |</a:t>
            </a:r>
            <a:r>
              <a:rPr lang="en-US" sz="2000" i="1" dirty="0"/>
              <a:t>A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i="1" dirty="0">
                <a:ea typeface="Cambria Math"/>
              </a:rPr>
              <a:t>B</a:t>
            </a:r>
            <a:r>
              <a:rPr lang="en-US" sz="2000" dirty="0">
                <a:latin typeface="Cambria Math"/>
                <a:ea typeface="Cambria Math"/>
              </a:rPr>
              <a:t>| = |</a:t>
            </a:r>
            <a:r>
              <a:rPr lang="en-US" sz="2000" i="1" dirty="0">
                <a:ea typeface="Cambria Math"/>
              </a:rPr>
              <a:t>A</a:t>
            </a:r>
            <a:r>
              <a:rPr lang="en-US" sz="2000" dirty="0">
                <a:latin typeface="Cambria Math"/>
                <a:ea typeface="Cambria Math"/>
              </a:rPr>
              <a:t>| + |</a:t>
            </a:r>
            <a:r>
              <a:rPr lang="en-US" sz="2000" i="1" dirty="0">
                <a:ea typeface="Cambria Math"/>
              </a:rPr>
              <a:t>B</a:t>
            </a:r>
            <a:r>
              <a:rPr lang="en-US" sz="2000" dirty="0">
                <a:latin typeface="Cambria Math"/>
                <a:ea typeface="Cambria Math"/>
              </a:rPr>
              <a:t>| −|</a:t>
            </a:r>
            <a:r>
              <a:rPr lang="en-US" sz="2000" i="1" dirty="0">
                <a:ea typeface="Cambria Math"/>
              </a:rPr>
              <a:t>A</a:t>
            </a:r>
            <a:r>
              <a:rPr lang="en-US" sz="2000" dirty="0">
                <a:latin typeface="Cambria Math"/>
                <a:ea typeface="Cambria Math"/>
              </a:rPr>
              <a:t>∩</a:t>
            </a:r>
            <a:r>
              <a:rPr lang="en-US" sz="2000" i="1" dirty="0">
                <a:ea typeface="Cambria Math"/>
              </a:rPr>
              <a:t>B</a:t>
            </a:r>
            <a:r>
              <a:rPr lang="en-US" sz="2000" dirty="0">
                <a:latin typeface="Cambria Math"/>
                <a:ea typeface="Cambria Math"/>
              </a:rPr>
              <a:t>| </a:t>
            </a:r>
          </a:p>
          <a:p>
            <a:pPr>
              <a:buNone/>
            </a:pPr>
            <a:r>
              <a:rPr lang="en-US" sz="2000" dirty="0">
                <a:latin typeface="Cambria Math"/>
                <a:ea typeface="Cambria Math"/>
              </a:rPr>
              <a:t>                                    =  25 + 13 −8 = 30</a:t>
            </a:r>
            <a:endParaRPr lang="en-US" sz="2000" dirty="0"/>
          </a:p>
        </p:txBody>
      </p:sp>
      <p:pic>
        <p:nvPicPr>
          <p:cNvPr id="4" name="Content Placeholder 3" descr="0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95800"/>
            <a:ext cx="2106930" cy="155905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855AF5-F110-4F22-56AE-39400ED3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16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Finite Sets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5800" y="2514600"/>
            <a:ext cx="8205788" cy="316706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85800" y="1982152"/>
            <a:ext cx="2280285" cy="380048"/>
          </a:xfrm>
          <a:prstGeom prst="rect">
            <a:avLst/>
          </a:prstGeom>
        </p:spPr>
      </p:pic>
      <p:pic>
        <p:nvPicPr>
          <p:cNvPr id="5" name="Content Placeholder 3" descr="0709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981200" y="3581400"/>
            <a:ext cx="5210556" cy="2076450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00E9C8-4468-BA0A-6BD6-7ABA2D15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17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Finite Sets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98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/>
              <a:t>   </a:t>
            </a:r>
            <a:r>
              <a:rPr lang="en-US" sz="2000" b="1" dirty="0"/>
              <a:t>Example</a:t>
            </a:r>
            <a:r>
              <a:rPr lang="en-US" sz="2000" dirty="0"/>
              <a:t>: A total of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1232</a:t>
            </a:r>
            <a:r>
              <a:rPr lang="en-US" sz="2000" dirty="0"/>
              <a:t> students have taken a course in Spanish,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879</a:t>
            </a:r>
            <a:r>
              <a:rPr lang="en-US" sz="2000" dirty="0"/>
              <a:t> have taken a course in French, and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114</a:t>
            </a:r>
            <a:r>
              <a:rPr lang="en-US" sz="2000" dirty="0"/>
              <a:t> have taken a course in Russian. Further,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103 </a:t>
            </a:r>
            <a:r>
              <a:rPr lang="en-US" sz="2000" dirty="0"/>
              <a:t>have taken courses in both Spanish and French,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23</a:t>
            </a:r>
            <a:r>
              <a:rPr lang="en-US" sz="2000" dirty="0"/>
              <a:t> have taken courses in both Spanish and Russian, and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sz="2000" dirty="0"/>
              <a:t> have taken courses in both French and Russian. If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2092</a:t>
            </a:r>
            <a:r>
              <a:rPr lang="en-US" sz="2000" dirty="0"/>
              <a:t> students have taken a course in at least one of Spanish French and Russian, how many students have taken a course in all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000" dirty="0"/>
              <a:t> languages.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EB8B-8D3A-37FE-BD58-5841EFB0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18</a:t>
            </a:fld>
            <a:endParaRPr lang="en-US" alt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58881-96C6-B0FD-D81D-267C18EE984A}"/>
              </a:ext>
            </a:extLst>
          </p:cNvPr>
          <p:cNvSpPr txBox="1"/>
          <p:nvPr/>
        </p:nvSpPr>
        <p:spPr>
          <a:xfrm>
            <a:off x="609600" y="3733800"/>
            <a:ext cx="7924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Solution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Let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be the set of students who have taken a course in Spanish,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the set of students who have taken a course in French, and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the set of students who have taken a course in Russian. Then, we have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1232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879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114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= 103,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= 23,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= 14,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= 23.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     Using the equation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         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=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|+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|+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|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−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−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−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+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      we obtain 2092 = 1232 + 879 + 114 −103 −23 −14 +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       Solving for |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∩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Cambria Math"/>
                <a:cs typeface="+mn-cs"/>
              </a:rPr>
              <a:t>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| yields 7.</a:t>
            </a:r>
            <a:endParaRPr lang="en-C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Illustration of Three Finite Set Example</a:t>
            </a:r>
          </a:p>
        </p:txBody>
      </p:sp>
      <p:pic>
        <p:nvPicPr>
          <p:cNvPr id="4" name="Content Placeholder 3" descr="07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4002" y="2757900"/>
            <a:ext cx="3015996" cy="2743962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40E9D01-01B1-96C4-6750-287730B8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19</a:t>
            </a:fld>
            <a:endParaRPr lang="en-US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</a:t>
            </a:r>
            <a:r>
              <a:rPr lang="en-US" dirty="0">
                <a:solidFill>
                  <a:srgbClr val="C00000"/>
                </a:solidFill>
              </a:rPr>
              <a:t>Recurrence</a:t>
            </a:r>
            <a:r>
              <a:rPr lang="en-US" dirty="0"/>
              <a:t> Relations</a:t>
            </a:r>
          </a:p>
          <a:p>
            <a:r>
              <a:rPr lang="en-US" dirty="0"/>
              <a:t>Solving </a:t>
            </a:r>
            <a:r>
              <a:rPr lang="en-US" dirty="0">
                <a:solidFill>
                  <a:srgbClr val="C00000"/>
                </a:solidFill>
              </a:rPr>
              <a:t>Linear</a:t>
            </a:r>
            <a:r>
              <a:rPr lang="en-US" dirty="0"/>
              <a:t> Recurrence Relations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Homogeneous</a:t>
            </a:r>
            <a:r>
              <a:rPr lang="en-US" dirty="0"/>
              <a:t> Recurrence Relations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Nonhomogeneous</a:t>
            </a:r>
            <a:r>
              <a:rPr lang="en-US" dirty="0"/>
              <a:t> Recurrence Relations</a:t>
            </a:r>
          </a:p>
          <a:p>
            <a:r>
              <a:rPr lang="en-US" dirty="0">
                <a:solidFill>
                  <a:srgbClr val="C00000"/>
                </a:solidFill>
              </a:rPr>
              <a:t>Divide-and-Conquer</a:t>
            </a:r>
            <a:r>
              <a:rPr lang="en-US" dirty="0"/>
              <a:t> Algorithms and Recurrence Relations</a:t>
            </a:r>
          </a:p>
          <a:p>
            <a:r>
              <a:rPr lang="en-US" dirty="0">
                <a:solidFill>
                  <a:srgbClr val="C00000"/>
                </a:solidFill>
              </a:rPr>
              <a:t>Inclusion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Exclusion</a:t>
            </a:r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3AE9-EA44-BF51-11FA-E470659E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2</a:t>
            </a:fld>
            <a:endParaRPr lang="en-US" alt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38A73-946F-466D-CBD4-E90567EDBAAC}"/>
              </a:ext>
            </a:extLst>
          </p:cNvPr>
          <p:cNvSpPr txBox="1"/>
          <p:nvPr/>
        </p:nvSpPr>
        <p:spPr>
          <a:xfrm>
            <a:off x="6096000" y="4651184"/>
            <a:ext cx="31379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Recurrence</a:t>
            </a:r>
            <a:r>
              <a:rPr lang="zh-CN" altLang="en-US" dirty="0">
                <a:solidFill>
                  <a:srgbClr val="C00000"/>
                </a:solidFill>
              </a:rPr>
              <a:t> 递推关系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Linear</a:t>
            </a:r>
            <a:r>
              <a:rPr lang="zh-CN" altLang="en-US" dirty="0">
                <a:solidFill>
                  <a:srgbClr val="C00000"/>
                </a:solidFill>
              </a:rPr>
              <a:t> 线性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Homogeneous</a:t>
            </a:r>
            <a:r>
              <a:rPr lang="zh-CN" altLang="en-US" dirty="0">
                <a:solidFill>
                  <a:srgbClr val="C00000"/>
                </a:solidFill>
              </a:rPr>
              <a:t> 齐次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Nonhomogeneous</a:t>
            </a:r>
            <a:r>
              <a:rPr lang="zh-CN" altLang="en-US" dirty="0">
                <a:solidFill>
                  <a:srgbClr val="C00000"/>
                </a:solidFill>
              </a:rPr>
              <a:t> 非齐次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Inclusion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Exclusion</a:t>
            </a:r>
            <a:r>
              <a:rPr lang="zh-CN" altLang="en-US" dirty="0">
                <a:solidFill>
                  <a:srgbClr val="C00000"/>
                </a:solidFill>
              </a:rPr>
              <a:t> 包含互斥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Divide-and-Conquer</a:t>
            </a:r>
            <a:r>
              <a:rPr lang="zh-CN" altLang="en-US" dirty="0">
                <a:solidFill>
                  <a:srgbClr val="C00000"/>
                </a:solidFill>
              </a:rPr>
              <a:t> 分治</a:t>
            </a:r>
            <a:endParaRPr lang="en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Principle of Inclusion-Exclusion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Theorem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1. </a:t>
            </a:r>
            <a:r>
              <a:rPr lang="en-US" b="1" dirty="0"/>
              <a:t>The Principle of Inclusion-Exclusion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be finite sets. Then: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62000" y="3048000"/>
            <a:ext cx="3657600" cy="3800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314DF-2291-0914-4521-EB8490A8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20</a:t>
            </a:fld>
            <a:endParaRPr lang="en-US" alt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E0FFB-C54E-E8A6-6107-BCDEF8D14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792909"/>
            <a:ext cx="3657600" cy="106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4996A-C973-5D96-5743-370C48611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206" y="4853771"/>
            <a:ext cx="7366819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Principle of Inclusion-Exclusion (</a:t>
            </a:r>
            <a:r>
              <a:rPr lang="en-US" i="1" dirty="0"/>
              <a:t>continued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Proof: </a:t>
            </a:r>
            <a:r>
              <a:rPr lang="en-US" dirty="0"/>
              <a:t>An element in the union is counted exactly once in the </a:t>
            </a:r>
            <a:r>
              <a:rPr lang="en-US" dirty="0">
                <a:solidFill>
                  <a:srgbClr val="C00000"/>
                </a:solidFill>
              </a:rPr>
              <a:t>right-hand side</a:t>
            </a:r>
            <a:r>
              <a:rPr lang="en-US" dirty="0"/>
              <a:t> of the equation.  Consider an element </a:t>
            </a:r>
            <a:r>
              <a:rPr lang="en-US" i="1" dirty="0"/>
              <a:t>a</a:t>
            </a:r>
            <a:r>
              <a:rPr lang="en-US" dirty="0"/>
              <a:t> that is </a:t>
            </a:r>
            <a:r>
              <a:rPr lang="en-US" u="sng" dirty="0"/>
              <a:t>a member of </a:t>
            </a:r>
            <a:r>
              <a:rPr lang="en-US" i="1" u="sng" dirty="0"/>
              <a:t>r</a:t>
            </a:r>
            <a:r>
              <a:rPr lang="en-US" u="sng" dirty="0"/>
              <a:t> of the sets </a:t>
            </a:r>
            <a:r>
              <a:rPr lang="en-US" i="1" u="sng" dirty="0"/>
              <a:t>A</a:t>
            </a:r>
            <a:r>
              <a:rPr lang="en-US" u="sng" baseline="-25000" dirty="0"/>
              <a:t>1</a:t>
            </a:r>
            <a:r>
              <a:rPr lang="en-US" u="sng" dirty="0"/>
              <a:t>,…., </a:t>
            </a:r>
            <a:r>
              <a:rPr lang="en-US" i="1" u="sng" dirty="0"/>
              <a:t>A</a:t>
            </a:r>
            <a:r>
              <a:rPr lang="en-US" i="1" u="sng" baseline="-25000" dirty="0"/>
              <a:t>n</a:t>
            </a:r>
            <a:r>
              <a:rPr lang="en-US" b="1" u="sng" dirty="0"/>
              <a:t> </a:t>
            </a:r>
            <a:r>
              <a:rPr lang="en-US" dirty="0"/>
              <a:t>         where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i="1" dirty="0"/>
              <a:t>  </a:t>
            </a:r>
            <a:r>
              <a:rPr lang="en-US" dirty="0"/>
              <a:t>r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i="1" dirty="0"/>
              <a:t>  n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It is counted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 times by </a:t>
            </a:r>
            <a:r>
              <a:rPr lang="el-GR" sz="4200" dirty="0">
                <a:latin typeface="Calibri"/>
              </a:rPr>
              <a:t>Σ</a:t>
            </a:r>
            <a:r>
              <a:rPr lang="en-US" dirty="0">
                <a:latin typeface="Calibri"/>
              </a:rPr>
              <a:t>|A</a:t>
            </a:r>
            <a:r>
              <a:rPr lang="en-US" baseline="-25000" dirty="0">
                <a:latin typeface="Calibri"/>
              </a:rPr>
              <a:t>i</a:t>
            </a:r>
            <a:r>
              <a:rPr lang="en-US" dirty="0">
                <a:latin typeface="Calibri"/>
              </a:rPr>
              <a:t>|</a:t>
            </a:r>
          </a:p>
          <a:p>
            <a:pPr lvl="1"/>
            <a:r>
              <a:rPr lang="en-US" dirty="0">
                <a:latin typeface="Calibri"/>
              </a:rPr>
              <a:t>It is counted </a:t>
            </a:r>
            <a:r>
              <a:rPr lang="en-US" i="1" dirty="0"/>
              <a:t>C</a:t>
            </a:r>
            <a:r>
              <a:rPr lang="en-US" dirty="0">
                <a:latin typeface="Calibri"/>
              </a:rPr>
              <a:t>(</a:t>
            </a:r>
            <a:r>
              <a:rPr lang="en-US" i="1" dirty="0">
                <a:latin typeface="Calibri"/>
              </a:rPr>
              <a:t>r</a:t>
            </a:r>
            <a:r>
              <a:rPr lang="en-US" dirty="0">
                <a:latin typeface="Calibri"/>
              </a:rPr>
              <a:t>,2) times by </a:t>
            </a:r>
            <a:r>
              <a:rPr lang="el-GR" sz="4200" dirty="0"/>
              <a:t>Σ</a:t>
            </a:r>
            <a:r>
              <a:rPr lang="en-US" dirty="0"/>
              <a:t>|A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>
                <a:latin typeface="Cambria Math"/>
                <a:ea typeface="Cambria Math"/>
              </a:rPr>
              <a:t>⋂</a:t>
            </a:r>
            <a:r>
              <a:rPr lang="en-US" dirty="0" err="1">
                <a:latin typeface="Cambria Math"/>
                <a:ea typeface="Cambria Math"/>
              </a:rPr>
              <a:t>A</a:t>
            </a:r>
            <a:r>
              <a:rPr lang="en-US" i="1" baseline="-25000" dirty="0" err="1">
                <a:ea typeface="Cambria Math"/>
              </a:rPr>
              <a:t>j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In general, it is counted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dirty="0"/>
              <a:t>) times by the summation of </a:t>
            </a:r>
            <a:r>
              <a:rPr lang="en-US" i="1" dirty="0"/>
              <a:t>m</a:t>
            </a:r>
            <a:r>
              <a:rPr lang="en-US" dirty="0"/>
              <a:t> of the sets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F6B1A-593E-DF56-558B-C551579B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21</a:t>
            </a:fld>
            <a:endParaRPr lang="en-US" alt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26AE1-2DDF-F556-8125-0889C0684196}"/>
              </a:ext>
            </a:extLst>
          </p:cNvPr>
          <p:cNvSpPr txBox="1"/>
          <p:nvPr/>
        </p:nvSpPr>
        <p:spPr>
          <a:xfrm>
            <a:off x="4259109" y="5894139"/>
            <a:ext cx="465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right-hand side</a:t>
            </a:r>
            <a:r>
              <a:rPr lang="zh-CN" altLang="en-US" dirty="0">
                <a:solidFill>
                  <a:srgbClr val="C00000"/>
                </a:solidFill>
              </a:rPr>
              <a:t> 左手边，数学中常用语</a:t>
            </a:r>
            <a:endParaRPr lang="en-C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Principle of Inclusion-Exclusion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Thus the element is counted exactly</a:t>
            </a:r>
          </a:p>
          <a:p>
            <a:pPr lvl="1">
              <a:buNone/>
            </a:pPr>
            <a:r>
              <a:rPr lang="en-US" dirty="0"/>
              <a:t>      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 +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⋯</a:t>
            </a:r>
            <a:r>
              <a:rPr lang="en-US" dirty="0"/>
              <a:t> + (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</a:t>
            </a:r>
            <a:r>
              <a:rPr lang="en-US" i="1" baseline="30000" dirty="0"/>
              <a:t>r</a:t>
            </a:r>
            <a:r>
              <a:rPr lang="en-US" baseline="30000" dirty="0"/>
              <a:t>+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r</a:t>
            </a:r>
            <a:r>
              <a:rPr lang="en-US" dirty="0"/>
              <a:t>) </a:t>
            </a:r>
          </a:p>
          <a:p>
            <a:pPr lvl="1">
              <a:buNone/>
            </a:pPr>
            <a:r>
              <a:rPr lang="en-US" dirty="0"/>
              <a:t>    times by the right hand side of the equation.</a:t>
            </a:r>
          </a:p>
          <a:p>
            <a:pPr lvl="1"/>
            <a:r>
              <a:rPr lang="en-US" dirty="0"/>
              <a:t>By Corollary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6.4</a:t>
            </a:r>
            <a:r>
              <a:rPr lang="zh-CN" alt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CN" dirty="0">
                <a:latin typeface="Cambria Math" pitchFamily="18" charset="0"/>
                <a:ea typeface="Cambria Math" pitchFamily="18" charset="0"/>
              </a:rPr>
              <a:t>and</a:t>
            </a:r>
            <a:r>
              <a:rPr lang="zh-CN" alt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dirty="0"/>
              <a:t>Binomial Theorem</a:t>
            </a:r>
            <a:r>
              <a:rPr lang="en-US" dirty="0"/>
              <a:t>, we have</a:t>
            </a:r>
          </a:p>
          <a:p>
            <a:pPr lvl="1">
              <a:buNone/>
            </a:pPr>
            <a:r>
              <a:rPr lang="en-US" dirty="0"/>
              <a:t>        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 + C(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⋯</a:t>
            </a:r>
            <a:r>
              <a:rPr lang="en-US" dirty="0"/>
              <a:t> + (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</a:t>
            </a:r>
            <a:r>
              <a:rPr lang="en-US" i="1" baseline="30000" dirty="0"/>
              <a:t>r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r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0.</a:t>
            </a:r>
          </a:p>
          <a:p>
            <a:pPr lvl="1"/>
            <a:r>
              <a:rPr lang="en-US" dirty="0"/>
              <a:t>Hence,</a:t>
            </a:r>
          </a:p>
          <a:p>
            <a:pPr lvl="1">
              <a:buNone/>
            </a:pPr>
            <a:r>
              <a:rPr lang="en-US" dirty="0"/>
              <a:t>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= 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 + </a:t>
            </a:r>
            <a:r>
              <a:rPr lang="en-US" dirty="0">
                <a:latin typeface="Cambria Math"/>
                <a:ea typeface="Cambria Math"/>
              </a:rPr>
              <a:t>⋯ </a:t>
            </a:r>
            <a:r>
              <a:rPr lang="en-US" dirty="0"/>
              <a:t>+ (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</a:t>
            </a:r>
            <a:r>
              <a:rPr lang="en-US" i="1" baseline="30000" dirty="0"/>
              <a:t>r</a:t>
            </a:r>
            <a:r>
              <a:rPr lang="en-US" baseline="30000" dirty="0"/>
              <a:t>+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r</a:t>
            </a:r>
            <a:r>
              <a:rPr lang="en-US" dirty="0"/>
              <a:t>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BB2C-0A40-F42E-F6D9-22176B3B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22</a:t>
            </a:fld>
            <a:endParaRPr lang="en-US" altLang="x-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Binomial Theorem</a:t>
            </a:r>
            <a:r>
              <a:rPr lang="en-US" dirty="0"/>
              <a:t>: Let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be variables, and </a:t>
            </a:r>
            <a:r>
              <a:rPr lang="en-US" i="1" dirty="0"/>
              <a:t>n</a:t>
            </a:r>
            <a:r>
              <a:rPr lang="en-US" dirty="0"/>
              <a:t> a nonnegative integer. Then: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4400" y="2895600"/>
            <a:ext cx="7659529" cy="547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Algorithms and Recurrence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8.3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Divide-and-Conquer Algorithms and Recurrence Relations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Binary</a:t>
            </a:r>
            <a:r>
              <a:rPr lang="en-US" dirty="0"/>
              <a:t> Search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Merge</a:t>
            </a:r>
            <a:r>
              <a:rPr lang="en-US" dirty="0"/>
              <a:t> Sort</a:t>
            </a:r>
          </a:p>
          <a:p>
            <a:pPr lvl="1"/>
            <a:r>
              <a:rPr lang="en-US" dirty="0"/>
              <a:t>Fast </a:t>
            </a:r>
            <a:r>
              <a:rPr lang="en-US" dirty="0">
                <a:solidFill>
                  <a:srgbClr val="C00000"/>
                </a:solidFill>
              </a:rPr>
              <a:t>Multiplication</a:t>
            </a:r>
            <a:r>
              <a:rPr lang="en-US" dirty="0"/>
              <a:t> of Integers</a:t>
            </a:r>
          </a:p>
          <a:p>
            <a:r>
              <a:rPr lang="en-US" dirty="0"/>
              <a:t>Master Theorem</a:t>
            </a:r>
          </a:p>
          <a:p>
            <a:r>
              <a:rPr lang="en-US" dirty="0"/>
              <a:t>Closest Pair of Points (</a:t>
            </a:r>
            <a:r>
              <a:rPr lang="en-US" i="1" dirty="0"/>
              <a:t>not covered yet in these slides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395B9-C3B8-C738-8A88-E3112F5A34CE}"/>
              </a:ext>
            </a:extLst>
          </p:cNvPr>
          <p:cNvSpPr txBox="1"/>
          <p:nvPr/>
        </p:nvSpPr>
        <p:spPr>
          <a:xfrm>
            <a:off x="6477000" y="5830746"/>
            <a:ext cx="2130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Binary二分的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Merge合并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Multiplication操纵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02C34-3EBE-5159-4A60-71A911DD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4</a:t>
            </a:fld>
            <a:endParaRPr lang="en-US" alt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Algorithmic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A </a:t>
            </a:r>
            <a:r>
              <a:rPr lang="en-US" i="1" dirty="0"/>
              <a:t>divide-and-conquer algorithm  </a:t>
            </a:r>
            <a:r>
              <a:rPr lang="en-US" dirty="0"/>
              <a:t>works by first  </a:t>
            </a:r>
            <a:r>
              <a:rPr lang="en-US" i="1" dirty="0"/>
              <a:t>dividing</a:t>
            </a:r>
            <a:r>
              <a:rPr lang="en-US" dirty="0"/>
              <a:t> a problem into one or more </a:t>
            </a:r>
            <a:r>
              <a:rPr lang="en-US" dirty="0">
                <a:solidFill>
                  <a:srgbClr val="C00000"/>
                </a:solidFill>
              </a:rPr>
              <a:t>instances</a:t>
            </a:r>
            <a:r>
              <a:rPr lang="en-US" dirty="0"/>
              <a:t> of the same problem of smaller size and then </a:t>
            </a:r>
            <a:r>
              <a:rPr lang="en-US" i="1" dirty="0">
                <a:solidFill>
                  <a:srgbClr val="C00000"/>
                </a:solidFill>
              </a:rPr>
              <a:t>conquering</a:t>
            </a:r>
            <a:r>
              <a:rPr lang="en-US" dirty="0"/>
              <a:t> the problem using the solutions of the smaller problems to find a solution of the original problem.</a:t>
            </a:r>
          </a:p>
          <a:p>
            <a:pPr>
              <a:buNone/>
            </a:pPr>
            <a:r>
              <a:rPr lang="en-US" b="1" dirty="0"/>
              <a:t>    Examples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Binary search, covered in Chapters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and 5: It works by comparing the element to be located to the middle element. The original list is then split into two lists and the search continues recursively  in the </a:t>
            </a:r>
            <a:r>
              <a:rPr lang="en-US" u="sng" dirty="0">
                <a:latin typeface="Cambria Math" pitchFamily="18" charset="0"/>
                <a:ea typeface="Cambria Math" pitchFamily="18" charset="0"/>
              </a:rPr>
              <a:t>appropriate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sublist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lvl="2"/>
            <a:r>
              <a:rPr lang="en-US" dirty="0"/>
              <a:t>Merge sort, covered in 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5: A list is  split into two approximately equal sized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sublists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each  recursively sorted by merge sort.  Sorting is done by successively merging pairs of lists.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B6AD2-B067-3B83-CA73-93AE60C81145}"/>
              </a:ext>
            </a:extLst>
          </p:cNvPr>
          <p:cNvSpPr txBox="1"/>
          <p:nvPr/>
        </p:nvSpPr>
        <p:spPr>
          <a:xfrm>
            <a:off x="6781800" y="6228326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Instance</a:t>
            </a:r>
            <a:r>
              <a:rPr lang="zh-CN" altLang="en-US" dirty="0">
                <a:solidFill>
                  <a:srgbClr val="C00000"/>
                </a:solidFill>
              </a:rPr>
              <a:t> 实例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Conquer</a:t>
            </a:r>
            <a:r>
              <a:rPr lang="zh-CN" altLang="en-US" dirty="0">
                <a:solidFill>
                  <a:srgbClr val="C00000"/>
                </a:solidFill>
              </a:rPr>
              <a:t> 求解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FC9EB-A9AD-1F1C-FA8E-6BF676C2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5</a:t>
            </a:fld>
            <a:endParaRPr lang="en-US" alt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Divide-and-Conquer Recurrence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a recursive algorithm divides a problem of size </a:t>
            </a:r>
            <a:r>
              <a:rPr lang="en-US" i="1" dirty="0"/>
              <a:t>n</a:t>
            </a:r>
            <a:r>
              <a:rPr lang="en-US" dirty="0"/>
              <a:t> into </a:t>
            </a:r>
            <a:r>
              <a:rPr lang="en-US" b="1" i="1" dirty="0"/>
              <a:t>a</a:t>
            </a:r>
            <a:r>
              <a:rPr lang="en-US" dirty="0"/>
              <a:t>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r>
              <a:rPr lang="en-US" dirty="0"/>
              <a:t>Assume each </a:t>
            </a:r>
            <a:r>
              <a:rPr lang="en-US" dirty="0" err="1"/>
              <a:t>subproblem</a:t>
            </a:r>
            <a:r>
              <a:rPr lang="en-US" dirty="0"/>
              <a:t> is of size </a:t>
            </a:r>
            <a:r>
              <a:rPr lang="en-US" b="1" i="1" dirty="0"/>
              <a:t>n</a:t>
            </a:r>
            <a:r>
              <a:rPr lang="en-US" b="1" dirty="0"/>
              <a:t>/</a:t>
            </a:r>
            <a:r>
              <a:rPr lang="en-US" b="1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Suppose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extra operations are needed in the conquer step.</a:t>
            </a:r>
          </a:p>
          <a:p>
            <a:r>
              <a:rPr lang="en-US" dirty="0"/>
              <a:t>Then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represents the number of operations to solve a problem of size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satisisfies</a:t>
            </a:r>
            <a:r>
              <a:rPr lang="en-US" dirty="0"/>
              <a:t> the following recurrence relation:</a:t>
            </a:r>
          </a:p>
          <a:p>
            <a:pPr>
              <a:buNone/>
            </a:pPr>
            <a:r>
              <a:rPr lang="en-US" i="1" dirty="0"/>
              <a:t>            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 err="1"/>
              <a:t>af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b</a:t>
            </a:r>
            <a:r>
              <a:rPr lang="en-US" dirty="0"/>
              <a:t>) +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r>
              <a:rPr lang="en-US" dirty="0"/>
              <a:t>This is called a </a:t>
            </a:r>
            <a:r>
              <a:rPr lang="en-US" i="1" dirty="0"/>
              <a:t>divide-and-conquer recurrence relation.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AD07-477C-8824-F163-0DE03B3E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6</a:t>
            </a:fld>
            <a:endParaRPr lang="en-US" alt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Binary search reduces the search for an element in a sequence of size </a:t>
            </a:r>
            <a:r>
              <a:rPr lang="en-US" i="1" dirty="0"/>
              <a:t>n</a:t>
            </a:r>
            <a:r>
              <a:rPr lang="en-US" dirty="0"/>
              <a:t> to the search in a sequence of size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. Two comparisons are needed to implement this reduction;</a:t>
            </a:r>
          </a:p>
          <a:p>
            <a:pPr lvl="1"/>
            <a:r>
              <a:rPr lang="en-US" dirty="0"/>
              <a:t>one to decide whether to search the upper or lower half of the sequence and </a:t>
            </a:r>
          </a:p>
          <a:p>
            <a:pPr lvl="1"/>
            <a:r>
              <a:rPr lang="en-US" u="sng" dirty="0"/>
              <a:t>the other to determine if the sequence has elements.</a:t>
            </a:r>
          </a:p>
          <a:p>
            <a:r>
              <a:rPr lang="en-US" dirty="0"/>
              <a:t>Hence,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is the number of comparisons required to search for an element in a sequence of size </a:t>
            </a:r>
            <a:r>
              <a:rPr lang="en-US" i="1" dirty="0"/>
              <a:t>n</a:t>
            </a:r>
            <a:r>
              <a:rPr lang="en-US" dirty="0"/>
              <a:t>, then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when </a:t>
            </a:r>
            <a:r>
              <a:rPr lang="en-US" i="1" dirty="0"/>
              <a:t>n</a:t>
            </a:r>
            <a:r>
              <a:rPr lang="en-US" dirty="0"/>
              <a:t> is even.</a:t>
            </a:r>
          </a:p>
          <a:p>
            <a:pPr>
              <a:buNone/>
            </a:pPr>
            <a:r>
              <a:rPr lang="en-US" dirty="0"/>
              <a:t>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4572000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/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/>
              <a:t>) +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0098C-D111-8DEA-90D6-00BD7CF7C21B}"/>
              </a:ext>
            </a:extLst>
          </p:cNvPr>
          <p:cNvSpPr txBox="1"/>
          <p:nvPr/>
        </p:nvSpPr>
        <p:spPr>
          <a:xfrm>
            <a:off x="762000" y="6153912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fhfirehuo.github.io</a:t>
            </a:r>
            <a:r>
              <a:rPr lang="en-US" dirty="0"/>
              <a:t>/Attacking-Java-Rookie/Chapter03/</a:t>
            </a:r>
            <a:r>
              <a:rPr lang="en-US" dirty="0" err="1"/>
              <a:t>BinarySearch.html</a:t>
            </a:r>
            <a:endParaRPr lang="en-C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A912F29-3E75-52D9-86FF-C958203B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7</a:t>
            </a:fld>
            <a:endParaRPr lang="en-US" altLang="x-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merge sort algorithm splits a list of </a:t>
            </a:r>
            <a:r>
              <a:rPr lang="en-US" i="1" dirty="0"/>
              <a:t>n</a:t>
            </a:r>
            <a:r>
              <a:rPr lang="en-US" dirty="0"/>
              <a:t> (assuming </a:t>
            </a:r>
            <a:r>
              <a:rPr lang="en-US" i="1" dirty="0"/>
              <a:t>n</a:t>
            </a:r>
            <a:r>
              <a:rPr lang="en-US" dirty="0"/>
              <a:t> is even) items to be sorted into two lists with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items. It uses fewer than </a:t>
            </a:r>
            <a:r>
              <a:rPr lang="en-US" i="1" dirty="0"/>
              <a:t>n</a:t>
            </a:r>
            <a:r>
              <a:rPr lang="en-US" dirty="0"/>
              <a:t> comparisons to merge the two sorted lists.</a:t>
            </a:r>
          </a:p>
          <a:p>
            <a:r>
              <a:rPr lang="en-US" dirty="0"/>
              <a:t>Hence, the number of comparisons required to sort a sequence of size </a:t>
            </a:r>
            <a:r>
              <a:rPr lang="en-US" i="1" dirty="0"/>
              <a:t>n</a:t>
            </a:r>
            <a:r>
              <a:rPr lang="en-US" dirty="0"/>
              <a:t>,  is no more than than 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where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</a:t>
            </a:r>
          </a:p>
          <a:p>
            <a:pPr>
              <a:buNone/>
            </a:pPr>
            <a:r>
              <a:rPr lang="en-US" dirty="0"/>
              <a:t>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4572000"/>
            <a:ext cx="3411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/>
              <a:t>M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/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/>
              <a:t>) + </a:t>
            </a:r>
            <a:r>
              <a:rPr lang="en-US" sz="2800" i="1" dirty="0">
                <a:ea typeface="Cambria Math" pitchFamily="18" charset="0"/>
              </a:rPr>
              <a:t>n</a:t>
            </a:r>
            <a:r>
              <a:rPr lang="en-US" sz="2800" dirty="0">
                <a:ea typeface="Cambria Math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1F235-2F69-5D74-A7E6-69FAC31A4314}"/>
              </a:ext>
            </a:extLst>
          </p:cNvPr>
          <p:cNvSpPr txBox="1"/>
          <p:nvPr/>
        </p:nvSpPr>
        <p:spPr>
          <a:xfrm>
            <a:off x="685430" y="6228326"/>
            <a:ext cx="535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www.runoob.com</a:t>
            </a:r>
            <a:r>
              <a:rPr lang="en-US" dirty="0"/>
              <a:t>/w3cnote/merge-</a:t>
            </a:r>
            <a:r>
              <a:rPr lang="en-US" dirty="0" err="1"/>
              <a:t>sort.html</a:t>
            </a:r>
            <a:endParaRPr lang="en-CN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31AF787-5327-33F2-A227-FDE6EF40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8</a:t>
            </a:fld>
            <a:endParaRPr lang="en-US" altLang="x-non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Estimating the Size of Divide-and-Conquer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   Theorem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be an increasing function that satisfies the recurrence relation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 err="1"/>
              <a:t>af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b</a:t>
            </a:r>
            <a:r>
              <a:rPr lang="en-US" dirty="0"/>
              <a:t>) + </a:t>
            </a:r>
            <a:r>
              <a:rPr lang="en-US" i="1" dirty="0" err="1"/>
              <a:t>cn</a:t>
            </a:r>
            <a:r>
              <a:rPr lang="en-US" i="1" baseline="30000" dirty="0" err="1"/>
              <a:t>d</a:t>
            </a:r>
            <a:endParaRPr lang="en-US" i="1" baseline="30000" dirty="0"/>
          </a:p>
          <a:p>
            <a:pPr>
              <a:buNone/>
            </a:pPr>
            <a:r>
              <a:rPr lang="en-US" dirty="0"/>
              <a:t>    whenever </a:t>
            </a:r>
            <a:r>
              <a:rPr lang="en-US" i="1" dirty="0"/>
              <a:t>n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divisible</a:t>
            </a:r>
            <a:r>
              <a:rPr lang="en-US" dirty="0"/>
              <a:t> by </a:t>
            </a:r>
            <a:r>
              <a:rPr lang="en-US" i="1" dirty="0"/>
              <a:t>b</a:t>
            </a:r>
            <a:r>
              <a:rPr lang="en-US" dirty="0"/>
              <a:t>, where </a:t>
            </a:r>
            <a:r>
              <a:rPr lang="en-US" i="1" dirty="0"/>
              <a:t>a</a:t>
            </a:r>
            <a:r>
              <a:rPr lang="en-US" dirty="0">
                <a:latin typeface="Cambria Math"/>
                <a:ea typeface="Cambria Math"/>
              </a:rPr>
              <a:t>≥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b </a:t>
            </a:r>
            <a:r>
              <a:rPr lang="en-US" dirty="0"/>
              <a:t>is an integer greater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is a positive real number. Then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Furthermore, when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 err="1"/>
              <a:t>b</a:t>
            </a:r>
            <a:r>
              <a:rPr lang="en-US" i="1" baseline="30000" dirty="0" err="1"/>
              <a:t>k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where </a:t>
            </a:r>
            <a:r>
              <a:rPr lang="en-US" i="1" dirty="0"/>
              <a:t>k</a:t>
            </a:r>
            <a:r>
              <a:rPr lang="en-US" dirty="0"/>
              <a:t> is a positive integer,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where </a:t>
            </a:r>
            <a:r>
              <a:rPr lang="en-US" i="1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 + c/(</a:t>
            </a:r>
            <a:r>
              <a:rPr lang="en-US" i="1" dirty="0"/>
              <a:t>a</a:t>
            </a:r>
            <a:r>
              <a:rPr lang="en-US" i="1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dirty="0">
                <a:ea typeface="Cambria Math"/>
              </a:rPr>
              <a:t>) and </a:t>
            </a:r>
            <a:r>
              <a:rPr lang="en-US" i="1" dirty="0"/>
              <a:t>C</a:t>
            </a:r>
            <a:r>
              <a:rPr lang="en-US" altLang="zh-CN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= 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c/(</a:t>
            </a:r>
            <a:r>
              <a:rPr lang="en-US" i="1" dirty="0"/>
              <a:t>a</a:t>
            </a:r>
            <a:r>
              <a:rPr lang="en-US" i="1" dirty="0">
                <a:latin typeface="Cambria Math"/>
                <a:ea typeface="Cambria Math"/>
              </a:rPr>
              <a:t>−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dirty="0">
                <a:ea typeface="Cambria Math"/>
              </a:rPr>
              <a:t>).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438400" y="3810000"/>
            <a:ext cx="3472815" cy="63627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29000" y="5181600"/>
            <a:ext cx="2388870" cy="344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1609D-7AF6-828E-C6B7-3DEDEBC3901C}"/>
              </a:ext>
            </a:extLst>
          </p:cNvPr>
          <p:cNvSpPr txBox="1"/>
          <p:nvPr/>
        </p:nvSpPr>
        <p:spPr>
          <a:xfrm>
            <a:off x="6172200" y="6292334"/>
            <a:ext cx="18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Divisible</a:t>
            </a:r>
            <a:r>
              <a:rPr lang="zh-CN" altLang="en-US" dirty="0">
                <a:solidFill>
                  <a:srgbClr val="C00000"/>
                </a:solidFill>
              </a:rPr>
              <a:t> 可整除 </a:t>
            </a:r>
            <a:endParaRPr lang="en-C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77FF91-F06A-55BA-F9CA-7E87E7EE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07667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01524C1A-BBD1-AB4D-B2D4-136E63E95F2B}" type="slidenum">
              <a:rPr lang="en-US" altLang="x-none" smtClean="0"/>
              <a:pPr>
                <a:defRPr/>
              </a:pPr>
              <a:t>9</a:t>
            </a:fld>
            <a:endParaRPr lang="en-US" altLang="x-none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f(n)\; \mbox{is} \left\{\begin{array}{lll} O(n^{\mbox{log}_{b}a}) &amp;\mbox{if}&amp; a &gt; 1 \\&#10;O(\mbox{log}\; n)&amp; \mbox{if} &amp; a = 1.\end{array}\right. $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f(n) = C_{1}n^{\mbox{log}_{b}a} + C_{2}$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f(n)\; \mbox{is} \left\{ &#10;\begin{array}{lll} O(n^d) &amp; \mbox{if} &amp; a &lt; b^{d},\\&#10;O(n^d \mbox{log}\; n)  &amp;\mbox{if}&amp; a = b^d, \\&#10;O(n^{\mbox{log}_b\; a})&amp; \mbox{if} &amp; a &gt; b^d.\end{array}\right. $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| A \cup B| = |A| + |B| - |A \cap B|$$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|A| + |B| + |C|  - |A \cap B| - |A \cap C| - |B \cap C| + |A \cap B \cap C|$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|A \cup B \cup C| =$$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|A_1 \cup A_2 \cup \dots \cup A_n| =$$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(x + y)^n =\sum_{j = 0}^{n}\left(\begin{array}{l} n\\j\end{array}\right)x^{n-j}y^j =\left(\begin{array}{l}n\\0\end{array}\right)x^n + \left(\begin{array}{l}n\\1\end{array}\right)x^{n-1}y + \cdots + \left(\begin{array}{l}n\\n-1\end{array}\right)xy^{n-1} + \left(\begin{array}{l}n\\n\end{array}\right) y^n .&#10;$$&#10;&#10;&#10;\end{document}"/>
  <p:tag name="IGUANATEXSIZ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47134</TotalTime>
  <Words>1823</Words>
  <Application>Microsoft Macintosh PowerPoint</Application>
  <PresentationFormat>On-screen Show (4:3)</PresentationFormat>
  <Paragraphs>196</Paragraphs>
  <Slides>23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Calibri</vt:lpstr>
      <vt:lpstr>Wingdings 2</vt:lpstr>
      <vt:lpstr>Constantia</vt:lpstr>
      <vt:lpstr>Flow</vt:lpstr>
      <vt:lpstr>Advanced Counting Techniques </vt:lpstr>
      <vt:lpstr>Chapter Summary</vt:lpstr>
      <vt:lpstr>Divide-and-Conquer Algorithms and Recurrence Relations</vt:lpstr>
      <vt:lpstr>Section Summary</vt:lpstr>
      <vt:lpstr>Divide-and-Conquer Algorithmic Paradigm</vt:lpstr>
      <vt:lpstr>Divide-and-Conquer Recurrence Relations</vt:lpstr>
      <vt:lpstr>Example: Binary Search</vt:lpstr>
      <vt:lpstr>Example: Merge Sort</vt:lpstr>
      <vt:lpstr>Estimating the Size of Divide-and-Conquer Functions </vt:lpstr>
      <vt:lpstr>Complexity of Binary Search</vt:lpstr>
      <vt:lpstr>Estimating the Size of Divide-and-conquer Functions (continued)</vt:lpstr>
      <vt:lpstr>Complexity of Merge Sort</vt:lpstr>
      <vt:lpstr>Inclusion-Exclusion</vt:lpstr>
      <vt:lpstr>Section Summary</vt:lpstr>
      <vt:lpstr>Principle of Inclusion-Exclusion</vt:lpstr>
      <vt:lpstr>Two Finite Sets</vt:lpstr>
      <vt:lpstr>Three Finite Sets</vt:lpstr>
      <vt:lpstr>Three Finite Sets Continued</vt:lpstr>
      <vt:lpstr>Illustration of Three Finite Set Example</vt:lpstr>
      <vt:lpstr>The Principle of Inclusion-Exclusion</vt:lpstr>
      <vt:lpstr>The Principle of Inclusion-Exclusion (continued)</vt:lpstr>
      <vt:lpstr>The Principle of Inclusion-Exclusion (cont)</vt:lpstr>
      <vt:lpstr>Binomial Theorem 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Simmons</cp:lastModifiedBy>
  <cp:revision>2531</cp:revision>
  <dcterms:created xsi:type="dcterms:W3CDTF">2011-03-27T19:09:13Z</dcterms:created>
  <dcterms:modified xsi:type="dcterms:W3CDTF">2025-11-29T02:30:12Z</dcterms:modified>
</cp:coreProperties>
</file>