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8508"/>
            <a:ext cx="10692384" cy="50078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216" y="1067816"/>
            <a:ext cx="214883" cy="4622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9631" y="1063751"/>
            <a:ext cx="387350" cy="467995"/>
          </a:xfrm>
          <a:custGeom>
            <a:avLst/>
            <a:gdLst/>
            <a:ahLst/>
            <a:cxnLst/>
            <a:rect l="l" t="t" r="r" b="b"/>
            <a:pathLst>
              <a:path w="387350" h="467994">
                <a:moveTo>
                  <a:pt x="224028" y="234696"/>
                </a:moveTo>
                <a:lnTo>
                  <a:pt x="221538" y="231648"/>
                </a:lnTo>
                <a:lnTo>
                  <a:pt x="216077" y="224980"/>
                </a:lnTo>
                <a:lnTo>
                  <a:pt x="216077" y="233934"/>
                </a:lnTo>
                <a:lnTo>
                  <a:pt x="28956" y="463296"/>
                </a:lnTo>
                <a:lnTo>
                  <a:pt x="11366" y="463296"/>
                </a:lnTo>
                <a:lnTo>
                  <a:pt x="196875" y="236220"/>
                </a:lnTo>
                <a:lnTo>
                  <a:pt x="198120" y="234696"/>
                </a:lnTo>
                <a:lnTo>
                  <a:pt x="195630" y="231648"/>
                </a:lnTo>
                <a:lnTo>
                  <a:pt x="10121" y="4572"/>
                </a:lnTo>
                <a:lnTo>
                  <a:pt x="28956" y="4572"/>
                </a:lnTo>
                <a:lnTo>
                  <a:pt x="216077" y="233934"/>
                </a:lnTo>
                <a:lnTo>
                  <a:pt x="216077" y="224980"/>
                </a:lnTo>
                <a:lnTo>
                  <a:pt x="33261" y="1524"/>
                </a:lnTo>
                <a:lnTo>
                  <a:pt x="32004" y="0"/>
                </a:lnTo>
                <a:lnTo>
                  <a:pt x="0" y="0"/>
                </a:lnTo>
                <a:lnTo>
                  <a:pt x="190169" y="233934"/>
                </a:lnTo>
                <a:lnTo>
                  <a:pt x="0" y="467868"/>
                </a:lnTo>
                <a:lnTo>
                  <a:pt x="7620" y="467868"/>
                </a:lnTo>
                <a:lnTo>
                  <a:pt x="32004" y="467868"/>
                </a:lnTo>
                <a:lnTo>
                  <a:pt x="222783" y="236220"/>
                </a:lnTo>
                <a:lnTo>
                  <a:pt x="224028" y="234696"/>
                </a:lnTo>
                <a:close/>
              </a:path>
              <a:path w="387350" h="467994">
                <a:moveTo>
                  <a:pt x="387096" y="234696"/>
                </a:moveTo>
                <a:lnTo>
                  <a:pt x="214896" y="3048"/>
                </a:lnTo>
                <a:lnTo>
                  <a:pt x="172224" y="3048"/>
                </a:lnTo>
                <a:lnTo>
                  <a:pt x="345948" y="234696"/>
                </a:lnTo>
                <a:lnTo>
                  <a:pt x="172224" y="466344"/>
                </a:lnTo>
                <a:lnTo>
                  <a:pt x="214896" y="466344"/>
                </a:lnTo>
                <a:lnTo>
                  <a:pt x="387096" y="234696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61187" y="1060704"/>
            <a:ext cx="233679" cy="474345"/>
          </a:xfrm>
          <a:custGeom>
            <a:avLst/>
            <a:gdLst/>
            <a:ahLst/>
            <a:cxnLst/>
            <a:rect l="l" t="t" r="r" b="b"/>
            <a:pathLst>
              <a:path w="233679" h="474344">
                <a:moveTo>
                  <a:pt x="176986" y="236982"/>
                </a:moveTo>
                <a:lnTo>
                  <a:pt x="0" y="0"/>
                </a:lnTo>
                <a:lnTo>
                  <a:pt x="56388" y="0"/>
                </a:lnTo>
                <a:lnTo>
                  <a:pt x="57521" y="1524"/>
                </a:lnTo>
                <a:lnTo>
                  <a:pt x="15240" y="1524"/>
                </a:lnTo>
                <a:lnTo>
                  <a:pt x="10668" y="10668"/>
                </a:lnTo>
                <a:lnTo>
                  <a:pt x="22024" y="10668"/>
                </a:lnTo>
                <a:lnTo>
                  <a:pt x="187107" y="233172"/>
                </a:lnTo>
                <a:lnTo>
                  <a:pt x="179831" y="233172"/>
                </a:lnTo>
                <a:lnTo>
                  <a:pt x="176986" y="236982"/>
                </a:lnTo>
                <a:close/>
              </a:path>
              <a:path w="233679" h="474344">
                <a:moveTo>
                  <a:pt x="22024" y="10668"/>
                </a:moveTo>
                <a:lnTo>
                  <a:pt x="10668" y="10668"/>
                </a:lnTo>
                <a:lnTo>
                  <a:pt x="15240" y="1524"/>
                </a:lnTo>
                <a:lnTo>
                  <a:pt x="22024" y="10668"/>
                </a:lnTo>
                <a:close/>
              </a:path>
              <a:path w="233679" h="474344">
                <a:moveTo>
                  <a:pt x="49900" y="10668"/>
                </a:moveTo>
                <a:lnTo>
                  <a:pt x="22024" y="10668"/>
                </a:lnTo>
                <a:lnTo>
                  <a:pt x="15240" y="1524"/>
                </a:lnTo>
                <a:lnTo>
                  <a:pt x="57521" y="1524"/>
                </a:lnTo>
                <a:lnTo>
                  <a:pt x="63187" y="9144"/>
                </a:lnTo>
                <a:lnTo>
                  <a:pt x="48768" y="9144"/>
                </a:lnTo>
                <a:lnTo>
                  <a:pt x="49900" y="10668"/>
                </a:lnTo>
                <a:close/>
              </a:path>
              <a:path w="233679" h="474344">
                <a:moveTo>
                  <a:pt x="218147" y="236982"/>
                </a:moveTo>
                <a:lnTo>
                  <a:pt x="48768" y="9144"/>
                </a:lnTo>
                <a:lnTo>
                  <a:pt x="53340" y="10668"/>
                </a:lnTo>
                <a:lnTo>
                  <a:pt x="64320" y="10668"/>
                </a:lnTo>
                <a:lnTo>
                  <a:pt x="229772" y="233172"/>
                </a:lnTo>
                <a:lnTo>
                  <a:pt x="220980" y="233172"/>
                </a:lnTo>
                <a:lnTo>
                  <a:pt x="218147" y="236982"/>
                </a:lnTo>
                <a:close/>
              </a:path>
              <a:path w="233679" h="474344">
                <a:moveTo>
                  <a:pt x="64320" y="10668"/>
                </a:moveTo>
                <a:lnTo>
                  <a:pt x="53340" y="10668"/>
                </a:lnTo>
                <a:lnTo>
                  <a:pt x="48768" y="9144"/>
                </a:lnTo>
                <a:lnTo>
                  <a:pt x="63187" y="9144"/>
                </a:lnTo>
                <a:lnTo>
                  <a:pt x="64320" y="10668"/>
                </a:lnTo>
                <a:close/>
              </a:path>
              <a:path w="233679" h="474344">
                <a:moveTo>
                  <a:pt x="179831" y="240792"/>
                </a:moveTo>
                <a:lnTo>
                  <a:pt x="176986" y="236982"/>
                </a:lnTo>
                <a:lnTo>
                  <a:pt x="179831" y="233172"/>
                </a:lnTo>
                <a:lnTo>
                  <a:pt x="179831" y="240792"/>
                </a:lnTo>
                <a:close/>
              </a:path>
              <a:path w="233679" h="474344">
                <a:moveTo>
                  <a:pt x="188223" y="240792"/>
                </a:moveTo>
                <a:lnTo>
                  <a:pt x="179831" y="240792"/>
                </a:lnTo>
                <a:lnTo>
                  <a:pt x="179831" y="233172"/>
                </a:lnTo>
                <a:lnTo>
                  <a:pt x="187107" y="233172"/>
                </a:lnTo>
                <a:lnTo>
                  <a:pt x="190500" y="237743"/>
                </a:lnTo>
                <a:lnTo>
                  <a:pt x="188223" y="240792"/>
                </a:lnTo>
                <a:close/>
              </a:path>
              <a:path w="233679" h="474344">
                <a:moveTo>
                  <a:pt x="220980" y="240792"/>
                </a:moveTo>
                <a:lnTo>
                  <a:pt x="218147" y="236982"/>
                </a:lnTo>
                <a:lnTo>
                  <a:pt x="220980" y="233172"/>
                </a:lnTo>
                <a:lnTo>
                  <a:pt x="220980" y="240792"/>
                </a:lnTo>
                <a:close/>
              </a:path>
              <a:path w="233679" h="474344">
                <a:moveTo>
                  <a:pt x="230890" y="240792"/>
                </a:moveTo>
                <a:lnTo>
                  <a:pt x="220980" y="240792"/>
                </a:lnTo>
                <a:lnTo>
                  <a:pt x="220980" y="233172"/>
                </a:lnTo>
                <a:lnTo>
                  <a:pt x="229772" y="233172"/>
                </a:lnTo>
                <a:lnTo>
                  <a:pt x="233172" y="237743"/>
                </a:lnTo>
                <a:lnTo>
                  <a:pt x="230890" y="240792"/>
                </a:lnTo>
                <a:close/>
              </a:path>
              <a:path w="233679" h="474344">
                <a:moveTo>
                  <a:pt x="56388" y="473963"/>
                </a:moveTo>
                <a:lnTo>
                  <a:pt x="0" y="473963"/>
                </a:lnTo>
                <a:lnTo>
                  <a:pt x="176986" y="236982"/>
                </a:lnTo>
                <a:lnTo>
                  <a:pt x="179831" y="240792"/>
                </a:lnTo>
                <a:lnTo>
                  <a:pt x="188223" y="240792"/>
                </a:lnTo>
                <a:lnTo>
                  <a:pt x="22068" y="463296"/>
                </a:lnTo>
                <a:lnTo>
                  <a:pt x="10668" y="463296"/>
                </a:lnTo>
                <a:lnTo>
                  <a:pt x="15240" y="472439"/>
                </a:lnTo>
                <a:lnTo>
                  <a:pt x="57528" y="472439"/>
                </a:lnTo>
                <a:lnTo>
                  <a:pt x="56388" y="473963"/>
                </a:lnTo>
                <a:close/>
              </a:path>
              <a:path w="233679" h="474344">
                <a:moveTo>
                  <a:pt x="48768" y="464820"/>
                </a:moveTo>
                <a:lnTo>
                  <a:pt x="218147" y="236982"/>
                </a:lnTo>
                <a:lnTo>
                  <a:pt x="220980" y="240792"/>
                </a:lnTo>
                <a:lnTo>
                  <a:pt x="230890" y="240792"/>
                </a:lnTo>
                <a:lnTo>
                  <a:pt x="64371" y="463296"/>
                </a:lnTo>
                <a:lnTo>
                  <a:pt x="53340" y="463296"/>
                </a:lnTo>
                <a:lnTo>
                  <a:pt x="48768" y="464820"/>
                </a:lnTo>
                <a:close/>
              </a:path>
              <a:path w="233679" h="474344">
                <a:moveTo>
                  <a:pt x="15240" y="472439"/>
                </a:moveTo>
                <a:lnTo>
                  <a:pt x="10668" y="463296"/>
                </a:lnTo>
                <a:lnTo>
                  <a:pt x="22068" y="463296"/>
                </a:lnTo>
                <a:lnTo>
                  <a:pt x="15240" y="472439"/>
                </a:lnTo>
                <a:close/>
              </a:path>
              <a:path w="233679" h="474344">
                <a:moveTo>
                  <a:pt x="57528" y="472439"/>
                </a:moveTo>
                <a:lnTo>
                  <a:pt x="15240" y="472439"/>
                </a:lnTo>
                <a:lnTo>
                  <a:pt x="22068" y="463296"/>
                </a:lnTo>
                <a:lnTo>
                  <a:pt x="49900" y="463296"/>
                </a:lnTo>
                <a:lnTo>
                  <a:pt x="48768" y="464820"/>
                </a:lnTo>
                <a:lnTo>
                  <a:pt x="63231" y="464820"/>
                </a:lnTo>
                <a:lnTo>
                  <a:pt x="57528" y="472439"/>
                </a:lnTo>
                <a:close/>
              </a:path>
              <a:path w="233679" h="474344">
                <a:moveTo>
                  <a:pt x="63231" y="464820"/>
                </a:moveTo>
                <a:lnTo>
                  <a:pt x="48768" y="464820"/>
                </a:lnTo>
                <a:lnTo>
                  <a:pt x="53340" y="463296"/>
                </a:lnTo>
                <a:lnTo>
                  <a:pt x="64371" y="463296"/>
                </a:lnTo>
                <a:lnTo>
                  <a:pt x="63231" y="464820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39495" y="1066800"/>
            <a:ext cx="215265" cy="463550"/>
          </a:xfrm>
          <a:custGeom>
            <a:avLst/>
            <a:gdLst/>
            <a:ahLst/>
            <a:cxnLst/>
            <a:rect l="l" t="t" r="r" b="b"/>
            <a:pathLst>
              <a:path w="215265" h="463550">
                <a:moveTo>
                  <a:pt x="50291" y="463295"/>
                </a:moveTo>
                <a:lnTo>
                  <a:pt x="0" y="463295"/>
                </a:lnTo>
                <a:lnTo>
                  <a:pt x="164591" y="231648"/>
                </a:lnTo>
                <a:lnTo>
                  <a:pt x="0" y="0"/>
                </a:lnTo>
                <a:lnTo>
                  <a:pt x="50291" y="0"/>
                </a:lnTo>
                <a:lnTo>
                  <a:pt x="214883" y="231648"/>
                </a:lnTo>
                <a:lnTo>
                  <a:pt x="50291" y="463295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28827" y="1060704"/>
            <a:ext cx="233679" cy="474345"/>
          </a:xfrm>
          <a:custGeom>
            <a:avLst/>
            <a:gdLst/>
            <a:ahLst/>
            <a:cxnLst/>
            <a:rect l="l" t="t" r="r" b="b"/>
            <a:pathLst>
              <a:path w="233679" h="474344">
                <a:moveTo>
                  <a:pt x="167987" y="236982"/>
                </a:moveTo>
                <a:lnTo>
                  <a:pt x="0" y="0"/>
                </a:lnTo>
                <a:lnTo>
                  <a:pt x="64008" y="0"/>
                </a:lnTo>
                <a:lnTo>
                  <a:pt x="66176" y="3048"/>
                </a:lnTo>
                <a:lnTo>
                  <a:pt x="15240" y="3048"/>
                </a:lnTo>
                <a:lnTo>
                  <a:pt x="10668" y="10668"/>
                </a:lnTo>
                <a:lnTo>
                  <a:pt x="20633" y="10668"/>
                </a:lnTo>
                <a:lnTo>
                  <a:pt x="178119" y="233172"/>
                </a:lnTo>
                <a:lnTo>
                  <a:pt x="170688" y="233172"/>
                </a:lnTo>
                <a:lnTo>
                  <a:pt x="167987" y="236982"/>
                </a:lnTo>
                <a:close/>
              </a:path>
              <a:path w="233679" h="474344">
                <a:moveTo>
                  <a:pt x="20633" y="10668"/>
                </a:moveTo>
                <a:lnTo>
                  <a:pt x="10668" y="10668"/>
                </a:lnTo>
                <a:lnTo>
                  <a:pt x="15240" y="3048"/>
                </a:lnTo>
                <a:lnTo>
                  <a:pt x="20633" y="10668"/>
                </a:lnTo>
                <a:close/>
              </a:path>
              <a:path w="233679" h="474344">
                <a:moveTo>
                  <a:pt x="57470" y="10668"/>
                </a:moveTo>
                <a:lnTo>
                  <a:pt x="20633" y="10668"/>
                </a:lnTo>
                <a:lnTo>
                  <a:pt x="15240" y="3048"/>
                </a:lnTo>
                <a:lnTo>
                  <a:pt x="66176" y="3048"/>
                </a:lnTo>
                <a:lnTo>
                  <a:pt x="70514" y="9144"/>
                </a:lnTo>
                <a:lnTo>
                  <a:pt x="56388" y="9144"/>
                </a:lnTo>
                <a:lnTo>
                  <a:pt x="57470" y="10668"/>
                </a:lnTo>
                <a:close/>
              </a:path>
              <a:path w="233679" h="474344">
                <a:moveTo>
                  <a:pt x="218272" y="236982"/>
                </a:moveTo>
                <a:lnTo>
                  <a:pt x="56388" y="9144"/>
                </a:lnTo>
                <a:lnTo>
                  <a:pt x="60960" y="10668"/>
                </a:lnTo>
                <a:lnTo>
                  <a:pt x="71598" y="10668"/>
                </a:lnTo>
                <a:lnTo>
                  <a:pt x="229918" y="233172"/>
                </a:lnTo>
                <a:lnTo>
                  <a:pt x="220980" y="233172"/>
                </a:lnTo>
                <a:lnTo>
                  <a:pt x="218272" y="236982"/>
                </a:lnTo>
                <a:close/>
              </a:path>
              <a:path w="233679" h="474344">
                <a:moveTo>
                  <a:pt x="71598" y="10668"/>
                </a:moveTo>
                <a:lnTo>
                  <a:pt x="60960" y="10668"/>
                </a:lnTo>
                <a:lnTo>
                  <a:pt x="56388" y="9144"/>
                </a:lnTo>
                <a:lnTo>
                  <a:pt x="70514" y="9144"/>
                </a:lnTo>
                <a:lnTo>
                  <a:pt x="71598" y="10668"/>
                </a:lnTo>
                <a:close/>
              </a:path>
              <a:path w="233679" h="474344">
                <a:moveTo>
                  <a:pt x="170688" y="240792"/>
                </a:moveTo>
                <a:lnTo>
                  <a:pt x="167987" y="236982"/>
                </a:lnTo>
                <a:lnTo>
                  <a:pt x="170688" y="233172"/>
                </a:lnTo>
                <a:lnTo>
                  <a:pt x="170688" y="240792"/>
                </a:lnTo>
                <a:close/>
              </a:path>
              <a:path w="233679" h="474344">
                <a:moveTo>
                  <a:pt x="179198" y="240792"/>
                </a:moveTo>
                <a:lnTo>
                  <a:pt x="170688" y="240792"/>
                </a:lnTo>
                <a:lnTo>
                  <a:pt x="170688" y="233172"/>
                </a:lnTo>
                <a:lnTo>
                  <a:pt x="178119" y="233172"/>
                </a:lnTo>
                <a:lnTo>
                  <a:pt x="181356" y="237743"/>
                </a:lnTo>
                <a:lnTo>
                  <a:pt x="179198" y="240792"/>
                </a:lnTo>
                <a:close/>
              </a:path>
              <a:path w="233679" h="474344">
                <a:moveTo>
                  <a:pt x="220980" y="240792"/>
                </a:moveTo>
                <a:lnTo>
                  <a:pt x="218272" y="236982"/>
                </a:lnTo>
                <a:lnTo>
                  <a:pt x="220980" y="233172"/>
                </a:lnTo>
                <a:lnTo>
                  <a:pt x="220980" y="240792"/>
                </a:lnTo>
                <a:close/>
              </a:path>
              <a:path w="233679" h="474344">
                <a:moveTo>
                  <a:pt x="230989" y="240792"/>
                </a:moveTo>
                <a:lnTo>
                  <a:pt x="220980" y="240792"/>
                </a:lnTo>
                <a:lnTo>
                  <a:pt x="220980" y="233172"/>
                </a:lnTo>
                <a:lnTo>
                  <a:pt x="229918" y="233172"/>
                </a:lnTo>
                <a:lnTo>
                  <a:pt x="233172" y="237743"/>
                </a:lnTo>
                <a:lnTo>
                  <a:pt x="230989" y="240792"/>
                </a:lnTo>
                <a:close/>
              </a:path>
              <a:path w="233679" h="474344">
                <a:moveTo>
                  <a:pt x="64008" y="473963"/>
                </a:moveTo>
                <a:lnTo>
                  <a:pt x="0" y="473963"/>
                </a:lnTo>
                <a:lnTo>
                  <a:pt x="167987" y="236982"/>
                </a:lnTo>
                <a:lnTo>
                  <a:pt x="170688" y="240792"/>
                </a:lnTo>
                <a:lnTo>
                  <a:pt x="179198" y="240792"/>
                </a:lnTo>
                <a:lnTo>
                  <a:pt x="21712" y="463296"/>
                </a:lnTo>
                <a:lnTo>
                  <a:pt x="10668" y="463296"/>
                </a:lnTo>
                <a:lnTo>
                  <a:pt x="15240" y="472439"/>
                </a:lnTo>
                <a:lnTo>
                  <a:pt x="65099" y="472439"/>
                </a:lnTo>
                <a:lnTo>
                  <a:pt x="64008" y="473963"/>
                </a:lnTo>
                <a:close/>
              </a:path>
              <a:path w="233679" h="474344">
                <a:moveTo>
                  <a:pt x="56388" y="464820"/>
                </a:moveTo>
                <a:lnTo>
                  <a:pt x="218272" y="236982"/>
                </a:lnTo>
                <a:lnTo>
                  <a:pt x="220980" y="240792"/>
                </a:lnTo>
                <a:lnTo>
                  <a:pt x="230989" y="240792"/>
                </a:lnTo>
                <a:lnTo>
                  <a:pt x="71647" y="463296"/>
                </a:lnTo>
                <a:lnTo>
                  <a:pt x="60960" y="463296"/>
                </a:lnTo>
                <a:lnTo>
                  <a:pt x="56388" y="464820"/>
                </a:lnTo>
                <a:close/>
              </a:path>
              <a:path w="233679" h="474344">
                <a:moveTo>
                  <a:pt x="15240" y="472439"/>
                </a:moveTo>
                <a:lnTo>
                  <a:pt x="10668" y="463296"/>
                </a:lnTo>
                <a:lnTo>
                  <a:pt x="21712" y="463296"/>
                </a:lnTo>
                <a:lnTo>
                  <a:pt x="15240" y="472439"/>
                </a:lnTo>
                <a:close/>
              </a:path>
              <a:path w="233679" h="474344">
                <a:moveTo>
                  <a:pt x="65099" y="472439"/>
                </a:moveTo>
                <a:lnTo>
                  <a:pt x="15240" y="472439"/>
                </a:lnTo>
                <a:lnTo>
                  <a:pt x="21712" y="463296"/>
                </a:lnTo>
                <a:lnTo>
                  <a:pt x="57470" y="463296"/>
                </a:lnTo>
                <a:lnTo>
                  <a:pt x="56388" y="464820"/>
                </a:lnTo>
                <a:lnTo>
                  <a:pt x="70556" y="464820"/>
                </a:lnTo>
                <a:lnTo>
                  <a:pt x="65099" y="472439"/>
                </a:lnTo>
                <a:close/>
              </a:path>
              <a:path w="233679" h="474344">
                <a:moveTo>
                  <a:pt x="70556" y="464820"/>
                </a:moveTo>
                <a:lnTo>
                  <a:pt x="56388" y="464820"/>
                </a:lnTo>
                <a:lnTo>
                  <a:pt x="60960" y="463296"/>
                </a:lnTo>
                <a:lnTo>
                  <a:pt x="71647" y="463296"/>
                </a:lnTo>
                <a:lnTo>
                  <a:pt x="70556" y="464820"/>
                </a:lnTo>
                <a:close/>
              </a:path>
            </a:pathLst>
          </a:custGeom>
          <a:solidFill>
            <a:srgbClr val="2F528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57277" y="967086"/>
            <a:ext cx="1843081" cy="4715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323699"/>
            <a:ext cx="1193034" cy="249094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74230" y="1878303"/>
            <a:ext cx="2118153" cy="32267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5067" y="1019015"/>
            <a:ext cx="7616190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011" y="1752119"/>
            <a:ext cx="9013376" cy="3392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697273" y="6431925"/>
            <a:ext cx="22987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8508"/>
            <a:ext cx="10692384" cy="50078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0633" y="2102855"/>
            <a:ext cx="4440555" cy="90741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750" spc="-5">
                <a:solidFill>
                  <a:srgbClr val="2F497E"/>
                </a:solidFill>
                <a:latin typeface="Microsoft JhengHei UI"/>
                <a:cs typeface="Microsoft JhengHei UI"/>
              </a:rPr>
              <a:t>《离散数学》</a:t>
            </a:r>
            <a:endParaRPr sz="5750">
              <a:latin typeface="Microsoft JhengHei UI"/>
              <a:cs typeface="Microsoft JhengHei U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24" y="772668"/>
            <a:ext cx="3334511" cy="158800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540368" y="3160632"/>
            <a:ext cx="7680325" cy="21977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750" b="1">
                <a:solidFill>
                  <a:srgbClr val="2F497E"/>
                </a:solidFill>
                <a:latin typeface="Times New Roman"/>
                <a:cs typeface="Times New Roman"/>
              </a:rPr>
              <a:t>Chapter</a:t>
            </a:r>
            <a:r>
              <a:rPr dirty="0" sz="5750" spc="-105" b="1">
                <a:solidFill>
                  <a:srgbClr val="2F497E"/>
                </a:solidFill>
                <a:latin typeface="Times New Roman"/>
                <a:cs typeface="Times New Roman"/>
              </a:rPr>
              <a:t> </a:t>
            </a:r>
            <a:r>
              <a:rPr dirty="0" sz="5750" spc="-45" b="1">
                <a:solidFill>
                  <a:srgbClr val="2F497E"/>
                </a:solidFill>
                <a:latin typeface="Times New Roman"/>
                <a:cs typeface="Times New Roman"/>
              </a:rPr>
              <a:t>11</a:t>
            </a:r>
            <a:r>
              <a:rPr dirty="0" sz="5750" spc="-45" b="1">
                <a:solidFill>
                  <a:srgbClr val="2F497E"/>
                </a:solidFill>
                <a:latin typeface="Microsoft JhengHei UI"/>
                <a:cs typeface="Microsoft JhengHei UI"/>
              </a:rPr>
              <a:t>：</a:t>
            </a:r>
            <a:r>
              <a:rPr dirty="0" sz="5750" spc="-45" b="1">
                <a:solidFill>
                  <a:srgbClr val="2F497E"/>
                </a:solidFill>
                <a:latin typeface="Times New Roman"/>
                <a:cs typeface="Times New Roman"/>
              </a:rPr>
              <a:t>Trees</a:t>
            </a:r>
            <a:r>
              <a:rPr dirty="0" sz="5750" spc="-45" b="1">
                <a:solidFill>
                  <a:srgbClr val="2F497E"/>
                </a:solidFill>
                <a:latin typeface="Microsoft JhengHei UI"/>
                <a:cs typeface="Microsoft JhengHei UI"/>
              </a:rPr>
              <a:t>（</a:t>
            </a:r>
            <a:r>
              <a:rPr dirty="0" sz="5750" spc="-45" b="1">
                <a:solidFill>
                  <a:srgbClr val="2F497E"/>
                </a:solidFill>
                <a:latin typeface="Times New Roman"/>
                <a:cs typeface="Times New Roman"/>
              </a:rPr>
              <a:t>I</a:t>
            </a:r>
            <a:r>
              <a:rPr dirty="0" sz="5750" spc="-45" b="1">
                <a:solidFill>
                  <a:srgbClr val="2F497E"/>
                </a:solidFill>
                <a:latin typeface="Microsoft JhengHei UI"/>
                <a:cs typeface="Microsoft JhengHei UI"/>
              </a:rPr>
              <a:t>）</a:t>
            </a:r>
            <a:endParaRPr sz="5750">
              <a:latin typeface="Microsoft JhengHei UI"/>
              <a:cs typeface="Microsoft JhengHei UI"/>
            </a:endParaRPr>
          </a:p>
          <a:p>
            <a:pPr marL="2395220" marR="2454910" indent="805815">
              <a:lnSpc>
                <a:spcPct val="100499"/>
              </a:lnSpc>
              <a:spcBef>
                <a:spcPts val="2570"/>
              </a:spcBef>
            </a:pPr>
            <a:r>
              <a:rPr dirty="0" sz="3150" spc="-20">
                <a:solidFill>
                  <a:srgbClr val="2F497E"/>
                </a:solidFill>
                <a:latin typeface="SimSun"/>
                <a:cs typeface="SimSun"/>
              </a:rPr>
              <a:t>王晓黎</a:t>
            </a:r>
            <a:r>
              <a:rPr dirty="0" sz="3150" spc="-50">
                <a:solidFill>
                  <a:srgbClr val="2F497E"/>
                </a:solidFill>
                <a:latin typeface="SimSun"/>
                <a:cs typeface="SimSun"/>
              </a:rPr>
              <a:t> </a:t>
            </a:r>
            <a:r>
              <a:rPr dirty="0" sz="3150">
                <a:solidFill>
                  <a:srgbClr val="2F497E"/>
                </a:solidFill>
                <a:latin typeface="SimSun"/>
                <a:cs typeface="SimSun"/>
              </a:rPr>
              <a:t>2025年12月17</a:t>
            </a:r>
            <a:r>
              <a:rPr dirty="0" sz="3150" spc="-50">
                <a:solidFill>
                  <a:srgbClr val="2F497E"/>
                </a:solidFill>
                <a:latin typeface="SimSun"/>
                <a:cs typeface="SimSun"/>
              </a:rPr>
              <a:t>日</a:t>
            </a:r>
            <a:endParaRPr sz="3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77911" y="1459991"/>
            <a:ext cx="3014980" cy="4688205"/>
            <a:chOff x="7677911" y="1459991"/>
            <a:chExt cx="3014980" cy="46882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7911" y="1459991"/>
              <a:ext cx="2790443" cy="25572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5983" y="4186428"/>
              <a:ext cx="1511808" cy="19613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Terminology</a:t>
            </a:r>
            <a:r>
              <a:rPr dirty="0" spc="-75"/>
              <a:t> </a:t>
            </a:r>
            <a:r>
              <a:rPr dirty="0"/>
              <a:t>for</a:t>
            </a:r>
            <a:r>
              <a:rPr dirty="0" spc="-95"/>
              <a:t> </a:t>
            </a:r>
            <a:r>
              <a:rPr dirty="0"/>
              <a:t>Rooted</a:t>
            </a:r>
            <a:r>
              <a:rPr dirty="0" spc="-100"/>
              <a:t> </a:t>
            </a:r>
            <a:r>
              <a:rPr dirty="0" spc="-10"/>
              <a:t>Trees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1005279" y="1677429"/>
            <a:ext cx="6600825" cy="41814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50" b="1">
                <a:latin typeface="Times New Roman"/>
                <a:cs typeface="Times New Roman"/>
              </a:rPr>
              <a:t>Example</a:t>
            </a:r>
            <a:r>
              <a:rPr dirty="0" sz="2250">
                <a:latin typeface="Times New Roman"/>
                <a:cs typeface="Times New Roman"/>
              </a:rPr>
              <a:t>: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In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rooted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tree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T</a:t>
            </a:r>
            <a:r>
              <a:rPr dirty="0" sz="2250" spc="35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(with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root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a</a:t>
            </a:r>
            <a:r>
              <a:rPr dirty="0" sz="2250" spc="-25">
                <a:latin typeface="Times New Roman"/>
                <a:cs typeface="Times New Roman"/>
              </a:rPr>
              <a:t>):</a:t>
            </a:r>
            <a:endParaRPr sz="2250">
              <a:latin typeface="Times New Roman"/>
              <a:cs typeface="Times New Roman"/>
            </a:endParaRPr>
          </a:p>
          <a:p>
            <a:pPr marL="553720" marR="254000" indent="-501650">
              <a:lnSpc>
                <a:spcPct val="71100"/>
              </a:lnSpc>
              <a:spcBef>
                <a:spcPts val="865"/>
              </a:spcBef>
              <a:buAutoNum type="romanLcParenBoth"/>
              <a:tabLst>
                <a:tab pos="553720" algn="l"/>
                <a:tab pos="3388995" algn="l"/>
              </a:tabLst>
            </a:pPr>
            <a:r>
              <a:rPr dirty="0" sz="2250">
                <a:latin typeface="Times New Roman"/>
                <a:cs typeface="Times New Roman"/>
              </a:rPr>
              <a:t>Find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parent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c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children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g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siblings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h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ancestors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e</a:t>
            </a:r>
            <a:r>
              <a:rPr dirty="0" sz="2250" spc="-25">
                <a:latin typeface="Times New Roman"/>
                <a:cs typeface="Times New Roman"/>
              </a:rPr>
              <a:t>,</a:t>
            </a:r>
            <a:r>
              <a:rPr dirty="0" sz="2250">
                <a:latin typeface="Times New Roman"/>
                <a:cs typeface="Times New Roman"/>
              </a:rPr>
              <a:t>	and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descendants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60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b</a:t>
            </a:r>
            <a:r>
              <a:rPr dirty="0" sz="2250" spc="-25"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  <a:p>
            <a:pPr marL="553085" indent="-501015">
              <a:lnSpc>
                <a:spcPct val="100000"/>
              </a:lnSpc>
              <a:spcBef>
                <a:spcPts val="80"/>
              </a:spcBef>
              <a:buAutoNum type="romanLcParenBoth"/>
              <a:tabLst>
                <a:tab pos="553085" algn="l"/>
              </a:tabLst>
            </a:pPr>
            <a:r>
              <a:rPr dirty="0" sz="2250">
                <a:latin typeface="Times New Roman"/>
                <a:cs typeface="Times New Roman"/>
              </a:rPr>
              <a:t>Find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all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internal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vertices</a:t>
            </a:r>
            <a:r>
              <a:rPr dirty="0" sz="2250" spc="6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and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all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leaves.</a:t>
            </a:r>
            <a:endParaRPr sz="2250">
              <a:latin typeface="Times New Roman"/>
              <a:cs typeface="Times New Roman"/>
            </a:endParaRPr>
          </a:p>
          <a:p>
            <a:pPr marL="550545" indent="-498475">
              <a:lnSpc>
                <a:spcPct val="100000"/>
              </a:lnSpc>
              <a:spcBef>
                <a:spcPts val="100"/>
              </a:spcBef>
              <a:buAutoNum type="romanLcParenBoth"/>
              <a:tabLst>
                <a:tab pos="550545" algn="l"/>
              </a:tabLst>
            </a:pPr>
            <a:r>
              <a:rPr dirty="0" sz="2250">
                <a:latin typeface="Times New Roman"/>
                <a:cs typeface="Times New Roman"/>
              </a:rPr>
              <a:t>What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subtree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rooted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at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g</a:t>
            </a:r>
            <a:r>
              <a:rPr dirty="0" sz="2250" spc="-25">
                <a:latin typeface="Times New Roman"/>
                <a:cs typeface="Times New Roman"/>
              </a:rPr>
              <a:t>?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50" spc="-10" b="1">
                <a:latin typeface="Times New Roman"/>
                <a:cs typeface="Times New Roman"/>
              </a:rPr>
              <a:t>Solution</a:t>
            </a:r>
            <a:r>
              <a:rPr dirty="0" sz="2250" spc="-10">
                <a:latin typeface="Times New Roman"/>
                <a:cs typeface="Times New Roman"/>
              </a:rPr>
              <a:t>:</a:t>
            </a:r>
            <a:endParaRPr sz="2250">
              <a:latin typeface="Times New Roman"/>
              <a:cs typeface="Times New Roman"/>
            </a:endParaRPr>
          </a:p>
          <a:p>
            <a:pPr marL="553720" indent="-501650">
              <a:lnSpc>
                <a:spcPts val="2305"/>
              </a:lnSpc>
              <a:spcBef>
                <a:spcPts val="95"/>
              </a:spcBef>
              <a:buClr>
                <a:srgbClr val="0ACFD8"/>
              </a:buClr>
              <a:buAutoNum type="romanLcParenBoth"/>
              <a:tabLst>
                <a:tab pos="553720" algn="l"/>
              </a:tabLst>
            </a:pP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parent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c</a:t>
            </a:r>
            <a:r>
              <a:rPr dirty="0" sz="2250" spc="25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b</a:t>
            </a:r>
            <a:r>
              <a:rPr dirty="0" sz="2250">
                <a:latin typeface="Times New Roman"/>
                <a:cs typeface="Times New Roman"/>
              </a:rPr>
              <a:t>.</a:t>
            </a:r>
            <a:r>
              <a:rPr dirty="0" sz="2250" spc="-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children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g</a:t>
            </a:r>
            <a:r>
              <a:rPr dirty="0" sz="2250" spc="20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are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h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i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and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j</a:t>
            </a:r>
            <a:r>
              <a:rPr dirty="0" sz="2250" spc="-25"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  <a:p>
            <a:pPr marL="553720" marR="190500">
              <a:lnSpc>
                <a:spcPct val="71100"/>
              </a:lnSpc>
              <a:spcBef>
                <a:spcPts val="385"/>
              </a:spcBef>
            </a:pP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siblings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h</a:t>
            </a:r>
            <a:r>
              <a:rPr dirty="0" sz="2250" spc="35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are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i</a:t>
            </a:r>
            <a:r>
              <a:rPr dirty="0" sz="2250" spc="40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and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j</a:t>
            </a:r>
            <a:r>
              <a:rPr dirty="0" sz="2250">
                <a:latin typeface="Times New Roman"/>
                <a:cs typeface="Times New Roman"/>
              </a:rPr>
              <a:t>.</a:t>
            </a:r>
            <a:r>
              <a:rPr dirty="0" sz="2250" spc="-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ancestors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e</a:t>
            </a:r>
            <a:r>
              <a:rPr dirty="0" sz="2250" spc="20" i="1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Times New Roman"/>
                <a:cs typeface="Times New Roman"/>
              </a:rPr>
              <a:t>are </a:t>
            </a:r>
            <a:r>
              <a:rPr dirty="0" sz="2250">
                <a:latin typeface="Times New Roman"/>
                <a:cs typeface="Times New Roman"/>
              </a:rPr>
              <a:t>c,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b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and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a</a:t>
            </a:r>
            <a:r>
              <a:rPr dirty="0" sz="2250">
                <a:latin typeface="Times New Roman"/>
                <a:cs typeface="Times New Roman"/>
              </a:rPr>
              <a:t>.</a:t>
            </a:r>
            <a:r>
              <a:rPr dirty="0" sz="2250" spc="-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descendants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b</a:t>
            </a:r>
            <a:r>
              <a:rPr dirty="0" sz="2250" spc="35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are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c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d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and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e</a:t>
            </a:r>
            <a:r>
              <a:rPr dirty="0" sz="2250" spc="-25"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  <a:p>
            <a:pPr marL="553720" marR="574675" indent="-501650">
              <a:lnSpc>
                <a:spcPct val="70700"/>
              </a:lnSpc>
              <a:spcBef>
                <a:spcPts val="890"/>
              </a:spcBef>
              <a:buClr>
                <a:srgbClr val="0ACFD8"/>
              </a:buClr>
              <a:buAutoNum type="romanLcParenBoth" startAt="2"/>
              <a:tabLst>
                <a:tab pos="553720" algn="l"/>
              </a:tabLst>
            </a:pP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internal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vertices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are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a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b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c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g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h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and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j</a:t>
            </a:r>
            <a:r>
              <a:rPr dirty="0" sz="2250">
                <a:latin typeface="Times New Roman"/>
                <a:cs typeface="Times New Roman"/>
              </a:rPr>
              <a:t>.</a:t>
            </a:r>
            <a:r>
              <a:rPr dirty="0" sz="2250" spc="-25">
                <a:latin typeface="Times New Roman"/>
                <a:cs typeface="Times New Roman"/>
              </a:rPr>
              <a:t> The </a:t>
            </a:r>
            <a:r>
              <a:rPr dirty="0" sz="2250">
                <a:latin typeface="Times New Roman"/>
                <a:cs typeface="Times New Roman"/>
              </a:rPr>
              <a:t>leaves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are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d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e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f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i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k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l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and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m</a:t>
            </a:r>
            <a:r>
              <a:rPr dirty="0" sz="2250" spc="-25"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  <a:p>
            <a:pPr marL="550545" indent="-498475">
              <a:lnSpc>
                <a:spcPct val="100000"/>
              </a:lnSpc>
              <a:spcBef>
                <a:spcPts val="95"/>
              </a:spcBef>
              <a:buClr>
                <a:srgbClr val="0ACFD8"/>
              </a:buClr>
              <a:buAutoNum type="romanLcParenBoth" startAt="2"/>
              <a:tabLst>
                <a:tab pos="550545" algn="l"/>
              </a:tabLst>
            </a:pPr>
            <a:r>
              <a:rPr dirty="0" sz="2250" spc="-30">
                <a:latin typeface="Times New Roman"/>
                <a:cs typeface="Times New Roman"/>
              </a:rPr>
              <a:t>We</a:t>
            </a:r>
            <a:r>
              <a:rPr dirty="0" sz="2250">
                <a:latin typeface="Times New Roman"/>
                <a:cs typeface="Times New Roman"/>
              </a:rPr>
              <a:t> display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subtree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rooted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at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g</a:t>
            </a:r>
            <a:r>
              <a:rPr dirty="0" sz="2250" spc="-25"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085" y="1019015"/>
            <a:ext cx="303530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m-</a:t>
            </a:r>
            <a:r>
              <a:rPr dirty="0"/>
              <a:t>ary</a:t>
            </a:r>
            <a:r>
              <a:rPr dirty="0" spc="-45"/>
              <a:t> </a:t>
            </a:r>
            <a:r>
              <a:rPr dirty="0"/>
              <a:t>Rooted</a:t>
            </a:r>
            <a:r>
              <a:rPr dirty="0" spc="-60"/>
              <a:t> </a:t>
            </a:r>
            <a:r>
              <a:rPr dirty="0" spc="-20"/>
              <a:t>Trees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05311" y="1685033"/>
            <a:ext cx="8549640" cy="1299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dirty="0" sz="2100" spc="-10" b="1">
                <a:latin typeface="Times New Roman"/>
                <a:cs typeface="Times New Roman"/>
              </a:rPr>
              <a:t>Definition</a:t>
            </a:r>
            <a:r>
              <a:rPr dirty="0" sz="2100" spc="-10">
                <a:latin typeface="Times New Roman"/>
                <a:cs typeface="Times New Roman"/>
              </a:rPr>
              <a:t>:</a:t>
            </a:r>
            <a:r>
              <a:rPr dirty="0" sz="2100" spc="-1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rooted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called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-20" i="1">
                <a:solidFill>
                  <a:srgbClr val="BF0000"/>
                </a:solidFill>
                <a:latin typeface="Times New Roman"/>
                <a:cs typeface="Times New Roman"/>
              </a:rPr>
              <a:t>m-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ary</a:t>
            </a:r>
            <a:r>
              <a:rPr dirty="0" sz="2100" spc="1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tree</a:t>
            </a:r>
            <a:r>
              <a:rPr dirty="0" sz="2100" spc="-2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if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every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internal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no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70000"/>
              </a:lnSpc>
              <a:spcBef>
                <a:spcPts val="380"/>
              </a:spcBef>
            </a:pPr>
            <a:r>
              <a:rPr dirty="0" sz="2100">
                <a:latin typeface="Times New Roman"/>
                <a:cs typeface="Times New Roman"/>
              </a:rPr>
              <a:t>more than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m</a:t>
            </a:r>
            <a:r>
              <a:rPr dirty="0" sz="2100" spc="-20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children.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called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full</a:t>
            </a:r>
            <a:r>
              <a:rPr dirty="0" sz="2100" spc="-4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spc="-20" i="1">
                <a:solidFill>
                  <a:srgbClr val="BF0000"/>
                </a:solidFill>
                <a:latin typeface="Times New Roman"/>
                <a:cs typeface="Times New Roman"/>
              </a:rPr>
              <a:t>m-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ary</a:t>
            </a:r>
            <a:r>
              <a:rPr dirty="0" sz="2100" spc="-2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tree</a:t>
            </a:r>
            <a:r>
              <a:rPr dirty="0" sz="2100" spc="-2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if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every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internal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vertex </a:t>
            </a:r>
            <a:r>
              <a:rPr dirty="0" sz="2100">
                <a:latin typeface="Times New Roman"/>
                <a:cs typeface="Times New Roman"/>
              </a:rPr>
              <a:t>has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exactly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m</a:t>
            </a:r>
            <a:r>
              <a:rPr dirty="0" sz="2100" spc="5" i="1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children.</a:t>
            </a:r>
            <a:r>
              <a:rPr dirty="0" sz="2100" spc="-1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20" i="1">
                <a:latin typeface="Times New Roman"/>
                <a:cs typeface="Times New Roman"/>
              </a:rPr>
              <a:t>m</a:t>
            </a:r>
            <a:r>
              <a:rPr dirty="0" sz="2100" spc="-20">
                <a:latin typeface="Times New Roman"/>
                <a:cs typeface="Times New Roman"/>
              </a:rPr>
              <a:t>-</a:t>
            </a:r>
            <a:r>
              <a:rPr dirty="0" sz="2100">
                <a:latin typeface="Times New Roman"/>
                <a:cs typeface="Times New Roman"/>
              </a:rPr>
              <a:t>ary</a:t>
            </a:r>
            <a:r>
              <a:rPr dirty="0" sz="2100" spc="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m</a:t>
            </a:r>
            <a:r>
              <a:rPr dirty="0" sz="2100">
                <a:latin typeface="Times New Roman"/>
                <a:cs typeface="Times New Roman"/>
              </a:rPr>
              <a:t>=2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called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binary</a:t>
            </a:r>
            <a:r>
              <a:rPr dirty="0" sz="2100" spc="-3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spc="-10" i="1">
                <a:solidFill>
                  <a:srgbClr val="BF0000"/>
                </a:solidFill>
                <a:latin typeface="Times New Roman"/>
                <a:cs typeface="Times New Roman"/>
              </a:rPr>
              <a:t>tree</a:t>
            </a:r>
            <a:r>
              <a:rPr dirty="0" sz="2100" spc="-10"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dirty="0" sz="1650" b="1">
                <a:latin typeface="Times New Roman"/>
                <a:cs typeface="Times New Roman"/>
              </a:rPr>
              <a:t>Example</a:t>
            </a:r>
            <a:r>
              <a:rPr dirty="0" sz="1650">
                <a:latin typeface="Times New Roman"/>
                <a:cs typeface="Times New Roman"/>
              </a:rPr>
              <a:t>:</a:t>
            </a:r>
            <a:r>
              <a:rPr dirty="0" sz="1650" spc="-7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Are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following rooted trees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full</a:t>
            </a:r>
            <a:r>
              <a:rPr dirty="0" sz="1650" spc="2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m</a:t>
            </a:r>
            <a:r>
              <a:rPr dirty="0" sz="1650">
                <a:latin typeface="Times New Roman"/>
                <a:cs typeface="Times New Roman"/>
              </a:rPr>
              <a:t>-ary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trees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for</a:t>
            </a:r>
            <a:r>
              <a:rPr dirty="0" sz="1650" spc="3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some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positive</a:t>
            </a:r>
            <a:r>
              <a:rPr dirty="0" sz="1650" spc="-2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integer</a:t>
            </a:r>
            <a:r>
              <a:rPr dirty="0" sz="1650" spc="-20">
                <a:latin typeface="Times New Roman"/>
                <a:cs typeface="Times New Roman"/>
              </a:rPr>
              <a:t> </a:t>
            </a:r>
            <a:r>
              <a:rPr dirty="0" sz="1650" spc="-25" i="1">
                <a:latin typeface="Times New Roman"/>
                <a:cs typeface="Times New Roman"/>
              </a:rPr>
              <a:t>m</a:t>
            </a:r>
            <a:r>
              <a:rPr dirty="0" sz="1650" spc="-25">
                <a:latin typeface="Times New Roman"/>
                <a:cs typeface="Times New Roman"/>
              </a:rPr>
              <a:t>?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67211" y="4970362"/>
            <a:ext cx="8674735" cy="147193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95"/>
              </a:spcBef>
            </a:pPr>
            <a:r>
              <a:rPr dirty="0" sz="1650" spc="-10" b="1">
                <a:latin typeface="Times New Roman"/>
                <a:cs typeface="Times New Roman"/>
              </a:rPr>
              <a:t>Solution</a:t>
            </a:r>
            <a:r>
              <a:rPr dirty="0" sz="1650" spc="-10">
                <a:latin typeface="Times New Roman"/>
                <a:cs typeface="Times New Roman"/>
              </a:rPr>
              <a:t>:</a:t>
            </a:r>
            <a:endParaRPr sz="1650">
              <a:latin typeface="Times New Roman"/>
              <a:cs typeface="Times New Roman"/>
            </a:endParaRPr>
          </a:p>
          <a:p>
            <a:pPr algn="just" marL="50800" marR="2227580">
              <a:lnSpc>
                <a:spcPct val="114799"/>
              </a:lnSpc>
              <a:spcBef>
                <a:spcPts val="10"/>
              </a:spcBef>
            </a:pPr>
            <a:r>
              <a:rPr dirty="0" sz="1650" i="1">
                <a:latin typeface="Times New Roman"/>
                <a:cs typeface="Times New Roman"/>
              </a:rPr>
              <a:t>T</a:t>
            </a:r>
            <a:r>
              <a:rPr dirty="0" baseline="-20202" sz="1650">
                <a:latin typeface="Times New Roman"/>
                <a:cs typeface="Times New Roman"/>
              </a:rPr>
              <a:t>1</a:t>
            </a:r>
            <a:r>
              <a:rPr dirty="0" baseline="-20202" sz="1650" spc="24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is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full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binary tree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because</a:t>
            </a:r>
            <a:r>
              <a:rPr dirty="0" sz="1650" spc="-3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each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its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internal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vertices</a:t>
            </a:r>
            <a:r>
              <a:rPr dirty="0" sz="1650" spc="-3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has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two </a:t>
            </a:r>
            <a:r>
              <a:rPr dirty="0" sz="1650" spc="-10">
                <a:latin typeface="Times New Roman"/>
                <a:cs typeface="Times New Roman"/>
              </a:rPr>
              <a:t>children. </a:t>
            </a:r>
            <a:r>
              <a:rPr dirty="0" sz="1650" i="1">
                <a:latin typeface="Times New Roman"/>
                <a:cs typeface="Times New Roman"/>
              </a:rPr>
              <a:t>T</a:t>
            </a:r>
            <a:r>
              <a:rPr dirty="0" baseline="-20202" sz="1650">
                <a:latin typeface="Times New Roman"/>
                <a:cs typeface="Times New Roman"/>
              </a:rPr>
              <a:t>2</a:t>
            </a:r>
            <a:r>
              <a:rPr dirty="0" baseline="-20202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is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full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3-ary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tree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because</a:t>
            </a:r>
            <a:r>
              <a:rPr dirty="0" sz="1650" spc="-3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each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its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internal</a:t>
            </a:r>
            <a:r>
              <a:rPr dirty="0" sz="1650" spc="-2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vertices</a:t>
            </a:r>
            <a:r>
              <a:rPr dirty="0" sz="1650" spc="-3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has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three</a:t>
            </a:r>
            <a:r>
              <a:rPr dirty="0" sz="1650" spc="-10">
                <a:latin typeface="Times New Roman"/>
                <a:cs typeface="Times New Roman"/>
              </a:rPr>
              <a:t> children. </a:t>
            </a:r>
            <a:r>
              <a:rPr dirty="0" sz="1650">
                <a:latin typeface="Times New Roman"/>
                <a:cs typeface="Times New Roman"/>
              </a:rPr>
              <a:t>In</a:t>
            </a:r>
            <a:r>
              <a:rPr dirty="0" sz="1650" spc="30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T</a:t>
            </a:r>
            <a:r>
              <a:rPr dirty="0" baseline="-20202" sz="1650">
                <a:latin typeface="Times New Roman"/>
                <a:cs typeface="Times New Roman"/>
              </a:rPr>
              <a:t>3</a:t>
            </a:r>
            <a:r>
              <a:rPr dirty="0" baseline="-20202" sz="1650" spc="247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each</a:t>
            </a:r>
            <a:r>
              <a:rPr dirty="0" sz="1650" spc="-3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internal</a:t>
            </a:r>
            <a:r>
              <a:rPr dirty="0" sz="1650" spc="-3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vertex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has five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children,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so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T</a:t>
            </a:r>
            <a:r>
              <a:rPr dirty="0" baseline="-20202" sz="1650">
                <a:latin typeface="Times New Roman"/>
                <a:cs typeface="Times New Roman"/>
              </a:rPr>
              <a:t>3</a:t>
            </a:r>
            <a:r>
              <a:rPr dirty="0" baseline="-20202" sz="1650" spc="247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is a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full</a:t>
            </a:r>
            <a:r>
              <a:rPr dirty="0" sz="1650" spc="2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5-ary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tree.</a:t>
            </a:r>
            <a:endParaRPr sz="1650">
              <a:latin typeface="Times New Roman"/>
              <a:cs typeface="Times New Roman"/>
            </a:endParaRPr>
          </a:p>
          <a:p>
            <a:pPr algn="just" marL="50800">
              <a:lnSpc>
                <a:spcPct val="100000"/>
              </a:lnSpc>
              <a:spcBef>
                <a:spcPts val="295"/>
              </a:spcBef>
            </a:pPr>
            <a:r>
              <a:rPr dirty="0" sz="1650" i="1">
                <a:latin typeface="Times New Roman"/>
                <a:cs typeface="Times New Roman"/>
              </a:rPr>
              <a:t>T</a:t>
            </a:r>
            <a:r>
              <a:rPr dirty="0" baseline="-20202" sz="1650">
                <a:latin typeface="Times New Roman"/>
                <a:cs typeface="Times New Roman"/>
              </a:rPr>
              <a:t>4</a:t>
            </a:r>
            <a:r>
              <a:rPr dirty="0" baseline="-20202" sz="1650" spc="22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is not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full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m</a:t>
            </a:r>
            <a:r>
              <a:rPr dirty="0" sz="1650">
                <a:latin typeface="Times New Roman"/>
                <a:cs typeface="Times New Roman"/>
              </a:rPr>
              <a:t>-ary</a:t>
            </a:r>
            <a:r>
              <a:rPr dirty="0" sz="1650" spc="2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tree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for</a:t>
            </a:r>
            <a:r>
              <a:rPr dirty="0" sz="1650" spc="3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any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m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because</a:t>
            </a:r>
            <a:r>
              <a:rPr dirty="0" sz="1650" spc="-4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some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its internal</a:t>
            </a:r>
            <a:r>
              <a:rPr dirty="0" sz="1650" spc="-3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vertices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have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two children</a:t>
            </a:r>
            <a:r>
              <a:rPr dirty="0" sz="1650" spc="-3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and</a:t>
            </a:r>
            <a:r>
              <a:rPr dirty="0" sz="1650" spc="20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others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05311" y="6340832"/>
            <a:ext cx="1699260" cy="280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>
                <a:latin typeface="Times New Roman"/>
                <a:cs typeface="Times New Roman"/>
              </a:rPr>
              <a:t>have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three </a:t>
            </a:r>
            <a:r>
              <a:rPr dirty="0" sz="1650" spc="-10">
                <a:latin typeface="Times New Roman"/>
                <a:cs typeface="Times New Roman"/>
              </a:rPr>
              <a:t>children.</a:t>
            </a:r>
            <a:endParaRPr sz="165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95" y="3031236"/>
            <a:ext cx="9822179" cy="192328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722673" y="6406451"/>
            <a:ext cx="1663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898989"/>
                </a:solidFill>
                <a:latin typeface="Trebuchet MS"/>
                <a:cs typeface="Trebuchet MS"/>
              </a:rPr>
              <a:t>11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31520" y="1752600"/>
            <a:ext cx="9230995" cy="4784090"/>
          </a:xfrm>
          <a:custGeom>
            <a:avLst/>
            <a:gdLst/>
            <a:ahLst/>
            <a:cxnLst/>
            <a:rect l="l" t="t" r="r" b="b"/>
            <a:pathLst>
              <a:path w="9230995" h="4784090">
                <a:moveTo>
                  <a:pt x="9227820" y="4783836"/>
                </a:moveTo>
                <a:lnTo>
                  <a:pt x="1524" y="4783836"/>
                </a:lnTo>
                <a:lnTo>
                  <a:pt x="0" y="4782312"/>
                </a:lnTo>
                <a:lnTo>
                  <a:pt x="0" y="1524"/>
                </a:lnTo>
                <a:lnTo>
                  <a:pt x="1524" y="0"/>
                </a:lnTo>
                <a:lnTo>
                  <a:pt x="9227820" y="0"/>
                </a:lnTo>
                <a:lnTo>
                  <a:pt x="9230868" y="1524"/>
                </a:lnTo>
                <a:lnTo>
                  <a:pt x="9230868" y="3048"/>
                </a:lnTo>
                <a:lnTo>
                  <a:pt x="9144" y="3048"/>
                </a:lnTo>
                <a:lnTo>
                  <a:pt x="4572" y="7620"/>
                </a:lnTo>
                <a:lnTo>
                  <a:pt x="9144" y="7620"/>
                </a:lnTo>
                <a:lnTo>
                  <a:pt x="9144" y="4776216"/>
                </a:lnTo>
                <a:lnTo>
                  <a:pt x="4572" y="4776216"/>
                </a:lnTo>
                <a:lnTo>
                  <a:pt x="9144" y="4779264"/>
                </a:lnTo>
                <a:lnTo>
                  <a:pt x="9230868" y="4779264"/>
                </a:lnTo>
                <a:lnTo>
                  <a:pt x="9230868" y="4782312"/>
                </a:lnTo>
                <a:lnTo>
                  <a:pt x="9227820" y="4783836"/>
                </a:lnTo>
                <a:close/>
              </a:path>
              <a:path w="9230995" h="4784090">
                <a:moveTo>
                  <a:pt x="9144" y="7620"/>
                </a:moveTo>
                <a:lnTo>
                  <a:pt x="4572" y="7620"/>
                </a:lnTo>
                <a:lnTo>
                  <a:pt x="9144" y="3048"/>
                </a:lnTo>
                <a:lnTo>
                  <a:pt x="9144" y="7620"/>
                </a:lnTo>
                <a:close/>
              </a:path>
              <a:path w="9230995" h="4784090">
                <a:moveTo>
                  <a:pt x="9221724" y="7620"/>
                </a:moveTo>
                <a:lnTo>
                  <a:pt x="9144" y="7620"/>
                </a:lnTo>
                <a:lnTo>
                  <a:pt x="9144" y="3048"/>
                </a:lnTo>
                <a:lnTo>
                  <a:pt x="9221724" y="3048"/>
                </a:lnTo>
                <a:lnTo>
                  <a:pt x="9221724" y="7620"/>
                </a:lnTo>
                <a:close/>
              </a:path>
              <a:path w="9230995" h="4784090">
                <a:moveTo>
                  <a:pt x="9221724" y="4779264"/>
                </a:moveTo>
                <a:lnTo>
                  <a:pt x="9221724" y="3048"/>
                </a:lnTo>
                <a:lnTo>
                  <a:pt x="9226296" y="7620"/>
                </a:lnTo>
                <a:lnTo>
                  <a:pt x="9230868" y="7620"/>
                </a:lnTo>
                <a:lnTo>
                  <a:pt x="9230868" y="4776216"/>
                </a:lnTo>
                <a:lnTo>
                  <a:pt x="9226296" y="4776216"/>
                </a:lnTo>
                <a:lnTo>
                  <a:pt x="9221724" y="4779264"/>
                </a:lnTo>
                <a:close/>
              </a:path>
              <a:path w="9230995" h="4784090">
                <a:moveTo>
                  <a:pt x="9230868" y="7620"/>
                </a:moveTo>
                <a:lnTo>
                  <a:pt x="9226296" y="7620"/>
                </a:lnTo>
                <a:lnTo>
                  <a:pt x="9221724" y="3048"/>
                </a:lnTo>
                <a:lnTo>
                  <a:pt x="9230868" y="3048"/>
                </a:lnTo>
                <a:lnTo>
                  <a:pt x="9230868" y="7620"/>
                </a:lnTo>
                <a:close/>
              </a:path>
              <a:path w="9230995" h="4784090">
                <a:moveTo>
                  <a:pt x="9144" y="4779264"/>
                </a:moveTo>
                <a:lnTo>
                  <a:pt x="4572" y="4776216"/>
                </a:lnTo>
                <a:lnTo>
                  <a:pt x="9144" y="4776216"/>
                </a:lnTo>
                <a:lnTo>
                  <a:pt x="9144" y="4779264"/>
                </a:lnTo>
                <a:close/>
              </a:path>
              <a:path w="9230995" h="4784090">
                <a:moveTo>
                  <a:pt x="9221724" y="4779264"/>
                </a:moveTo>
                <a:lnTo>
                  <a:pt x="9144" y="4779264"/>
                </a:lnTo>
                <a:lnTo>
                  <a:pt x="9144" y="4776216"/>
                </a:lnTo>
                <a:lnTo>
                  <a:pt x="9221724" y="4776216"/>
                </a:lnTo>
                <a:lnTo>
                  <a:pt x="9221724" y="4779264"/>
                </a:lnTo>
                <a:close/>
              </a:path>
              <a:path w="9230995" h="4784090">
                <a:moveTo>
                  <a:pt x="9230868" y="4779264"/>
                </a:moveTo>
                <a:lnTo>
                  <a:pt x="9221724" y="4779264"/>
                </a:lnTo>
                <a:lnTo>
                  <a:pt x="9226296" y="4776216"/>
                </a:lnTo>
                <a:lnTo>
                  <a:pt x="9230868" y="4776216"/>
                </a:lnTo>
                <a:lnTo>
                  <a:pt x="9230868" y="4779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5085" y="1019015"/>
            <a:ext cx="340614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Ordered</a:t>
            </a:r>
            <a:r>
              <a:rPr dirty="0" spc="-60"/>
              <a:t> </a:t>
            </a:r>
            <a:r>
              <a:rPr dirty="0"/>
              <a:t>Rooted</a:t>
            </a:r>
            <a:r>
              <a:rPr dirty="0" spc="-140"/>
              <a:t> </a:t>
            </a:r>
            <a:r>
              <a:rPr dirty="0" spc="-10"/>
              <a:t>Trees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77800" marR="118745">
              <a:lnSpc>
                <a:spcPts val="1870"/>
              </a:lnSpc>
              <a:spcBef>
                <a:spcPts val="355"/>
              </a:spcBef>
            </a:pPr>
            <a:r>
              <a:rPr dirty="0" sz="1750" spc="-10" b="1">
                <a:latin typeface="Times New Roman"/>
                <a:cs typeface="Times New Roman"/>
              </a:rPr>
              <a:t>Definition</a:t>
            </a:r>
            <a:r>
              <a:rPr dirty="0" sz="1750" spc="-65"/>
              <a:t>: </a:t>
            </a:r>
            <a:r>
              <a:rPr dirty="0" sz="1750"/>
              <a:t>An</a:t>
            </a:r>
            <a:r>
              <a:rPr dirty="0" sz="1750" spc="-10"/>
              <a:t> </a:t>
            </a:r>
            <a:r>
              <a:rPr dirty="0" sz="1750" spc="-10" i="1">
                <a:solidFill>
                  <a:srgbClr val="BF0000"/>
                </a:solidFill>
                <a:latin typeface="Times New Roman"/>
                <a:cs typeface="Times New Roman"/>
              </a:rPr>
              <a:t>ordered</a:t>
            </a:r>
            <a:r>
              <a:rPr dirty="0" sz="1750" spc="-3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rooted</a:t>
            </a:r>
            <a:r>
              <a:rPr dirty="0" sz="1750" spc="-3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tree</a:t>
            </a:r>
            <a:r>
              <a:rPr dirty="0" sz="1750" spc="-4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spc="-10"/>
              <a:t>(</a:t>
            </a:r>
            <a:r>
              <a:rPr dirty="0" sz="1750" spc="-5">
                <a:solidFill>
                  <a:srgbClr val="BF0000"/>
                </a:solidFill>
                <a:latin typeface="SimSun"/>
                <a:cs typeface="SimSun"/>
              </a:rPr>
              <a:t>有序根树</a:t>
            </a:r>
            <a:r>
              <a:rPr dirty="0" sz="1750" spc="-10"/>
              <a:t>) </a:t>
            </a:r>
            <a:r>
              <a:rPr dirty="0" sz="1750"/>
              <a:t>is</a:t>
            </a:r>
            <a:r>
              <a:rPr dirty="0" sz="1750" spc="-35"/>
              <a:t> </a:t>
            </a:r>
            <a:r>
              <a:rPr dirty="0" sz="1750"/>
              <a:t>a rooted</a:t>
            </a:r>
            <a:r>
              <a:rPr dirty="0" sz="1750" spc="-30"/>
              <a:t> </a:t>
            </a:r>
            <a:r>
              <a:rPr dirty="0" sz="1750"/>
              <a:t>tree</a:t>
            </a:r>
            <a:r>
              <a:rPr dirty="0" sz="1750" spc="-25"/>
              <a:t> </a:t>
            </a:r>
            <a:r>
              <a:rPr dirty="0" sz="1750"/>
              <a:t>where</a:t>
            </a:r>
            <a:r>
              <a:rPr dirty="0" sz="1750" spc="-20"/>
              <a:t> </a:t>
            </a:r>
            <a:r>
              <a:rPr dirty="0" sz="1750"/>
              <a:t>the</a:t>
            </a:r>
            <a:r>
              <a:rPr dirty="0" sz="1750" spc="-20"/>
              <a:t> </a:t>
            </a:r>
            <a:r>
              <a:rPr dirty="0" sz="1750"/>
              <a:t>children</a:t>
            </a:r>
            <a:r>
              <a:rPr dirty="0" sz="1750" spc="-45"/>
              <a:t> </a:t>
            </a:r>
            <a:r>
              <a:rPr dirty="0" sz="1750"/>
              <a:t>of</a:t>
            </a:r>
            <a:r>
              <a:rPr dirty="0" sz="1750" spc="-5"/>
              <a:t> </a:t>
            </a:r>
            <a:r>
              <a:rPr dirty="0" sz="1750"/>
              <a:t>each</a:t>
            </a:r>
            <a:r>
              <a:rPr dirty="0" sz="1750" spc="-10"/>
              <a:t> internal </a:t>
            </a:r>
            <a:r>
              <a:rPr dirty="0" sz="1750"/>
              <a:t>vertex</a:t>
            </a:r>
            <a:r>
              <a:rPr dirty="0" sz="1750" spc="-25"/>
              <a:t> </a:t>
            </a:r>
            <a:r>
              <a:rPr dirty="0" sz="1750"/>
              <a:t>are</a:t>
            </a:r>
            <a:r>
              <a:rPr dirty="0" sz="1750" spc="-30"/>
              <a:t> </a:t>
            </a:r>
            <a:r>
              <a:rPr dirty="0" sz="1750" spc="-10"/>
              <a:t>ordered.</a:t>
            </a:r>
            <a:endParaRPr sz="1750">
              <a:latin typeface="SimSun"/>
              <a:cs typeface="SimSun"/>
            </a:endParaRPr>
          </a:p>
          <a:p>
            <a:pPr marL="578485" marR="281940" indent="-201295">
              <a:lnSpc>
                <a:spcPts val="1900"/>
              </a:lnSpc>
              <a:spcBef>
                <a:spcPts val="445"/>
              </a:spcBef>
              <a:buFont typeface="Arial MT"/>
              <a:buChar char="•"/>
              <a:tabLst>
                <a:tab pos="578485" algn="l"/>
              </a:tabLst>
            </a:pPr>
            <a:r>
              <a:rPr dirty="0" sz="1750" spc="-35"/>
              <a:t>We</a:t>
            </a:r>
            <a:r>
              <a:rPr dirty="0" sz="1750" spc="-5"/>
              <a:t> </a:t>
            </a:r>
            <a:r>
              <a:rPr dirty="0" sz="1750"/>
              <a:t>draw</a:t>
            </a:r>
            <a:r>
              <a:rPr dirty="0" sz="1750" spc="-15"/>
              <a:t> </a:t>
            </a:r>
            <a:r>
              <a:rPr dirty="0" sz="1750"/>
              <a:t>ordered</a:t>
            </a:r>
            <a:r>
              <a:rPr dirty="0" sz="1750" spc="-30"/>
              <a:t> </a:t>
            </a:r>
            <a:r>
              <a:rPr dirty="0" sz="1750"/>
              <a:t>rooted</a:t>
            </a:r>
            <a:r>
              <a:rPr dirty="0" sz="1750" spc="-10"/>
              <a:t> </a:t>
            </a:r>
            <a:r>
              <a:rPr dirty="0" sz="1750"/>
              <a:t>trees</a:t>
            </a:r>
            <a:r>
              <a:rPr dirty="0" sz="1750" spc="-30"/>
              <a:t> </a:t>
            </a:r>
            <a:r>
              <a:rPr dirty="0" sz="1750"/>
              <a:t>so</a:t>
            </a:r>
            <a:r>
              <a:rPr dirty="0" sz="1750" spc="-30"/>
              <a:t> </a:t>
            </a:r>
            <a:r>
              <a:rPr dirty="0" sz="1750"/>
              <a:t>that</a:t>
            </a:r>
            <a:r>
              <a:rPr dirty="0" sz="1750" spc="-25"/>
              <a:t> </a:t>
            </a:r>
            <a:r>
              <a:rPr dirty="0" sz="1750"/>
              <a:t>the</a:t>
            </a:r>
            <a:r>
              <a:rPr dirty="0" sz="1750" spc="-20"/>
              <a:t> </a:t>
            </a:r>
            <a:r>
              <a:rPr dirty="0" sz="1750"/>
              <a:t>children</a:t>
            </a:r>
            <a:r>
              <a:rPr dirty="0" sz="1750" spc="-45"/>
              <a:t> </a:t>
            </a:r>
            <a:r>
              <a:rPr dirty="0" sz="1750"/>
              <a:t>of each</a:t>
            </a:r>
            <a:r>
              <a:rPr dirty="0" sz="1750" spc="-10"/>
              <a:t> </a:t>
            </a:r>
            <a:r>
              <a:rPr dirty="0" sz="1750"/>
              <a:t>internal</a:t>
            </a:r>
            <a:r>
              <a:rPr dirty="0" sz="1750" spc="-60"/>
              <a:t> </a:t>
            </a:r>
            <a:r>
              <a:rPr dirty="0" sz="1750"/>
              <a:t>vertex</a:t>
            </a:r>
            <a:r>
              <a:rPr dirty="0" sz="1750" spc="-30"/>
              <a:t> </a:t>
            </a:r>
            <a:r>
              <a:rPr dirty="0" sz="1750"/>
              <a:t>are</a:t>
            </a:r>
            <a:r>
              <a:rPr dirty="0" sz="1750" spc="-20"/>
              <a:t> </a:t>
            </a:r>
            <a:r>
              <a:rPr dirty="0" sz="1750"/>
              <a:t>shown</a:t>
            </a:r>
            <a:r>
              <a:rPr dirty="0" sz="1750" spc="5"/>
              <a:t> </a:t>
            </a:r>
            <a:r>
              <a:rPr dirty="0" sz="1750"/>
              <a:t>in</a:t>
            </a:r>
            <a:r>
              <a:rPr dirty="0" sz="1750" spc="-30"/>
              <a:t> </a:t>
            </a:r>
            <a:r>
              <a:rPr dirty="0" sz="1750" spc="-10"/>
              <a:t>order </a:t>
            </a:r>
            <a:r>
              <a:rPr dirty="0" sz="1750"/>
              <a:t>from</a:t>
            </a:r>
            <a:r>
              <a:rPr dirty="0" sz="1750" spc="-20"/>
              <a:t> </a:t>
            </a:r>
            <a:r>
              <a:rPr dirty="0" sz="1750"/>
              <a:t>left</a:t>
            </a:r>
            <a:r>
              <a:rPr dirty="0" sz="1750" spc="-35"/>
              <a:t> </a:t>
            </a:r>
            <a:r>
              <a:rPr dirty="0" sz="1750"/>
              <a:t>to</a:t>
            </a:r>
            <a:r>
              <a:rPr dirty="0" sz="1750" spc="-35"/>
              <a:t> </a:t>
            </a:r>
            <a:r>
              <a:rPr dirty="0" sz="1750" spc="-10"/>
              <a:t>right.</a:t>
            </a:r>
            <a:endParaRPr sz="1750"/>
          </a:p>
          <a:p>
            <a:pPr marL="165100">
              <a:lnSpc>
                <a:spcPct val="100000"/>
              </a:lnSpc>
              <a:spcBef>
                <a:spcPts val="305"/>
              </a:spcBef>
            </a:pPr>
            <a:endParaRPr sz="1750"/>
          </a:p>
          <a:p>
            <a:pPr marL="217170" marR="5080">
              <a:lnSpc>
                <a:spcPct val="89900"/>
              </a:lnSpc>
            </a:pPr>
            <a:r>
              <a:rPr dirty="0" sz="1750" spc="-10" b="1">
                <a:latin typeface="Times New Roman"/>
                <a:cs typeface="Times New Roman"/>
              </a:rPr>
              <a:t>Definition</a:t>
            </a:r>
            <a:r>
              <a:rPr dirty="0" sz="1750" spc="-65"/>
              <a:t>: </a:t>
            </a:r>
            <a:r>
              <a:rPr dirty="0" sz="1750"/>
              <a:t>A</a:t>
            </a:r>
            <a:r>
              <a:rPr dirty="0" sz="1750" spc="-95"/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binary</a:t>
            </a:r>
            <a:r>
              <a:rPr dirty="0" sz="1750" spc="-1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tree</a:t>
            </a:r>
            <a:r>
              <a:rPr dirty="0" sz="1750" spc="-2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spc="-10"/>
              <a:t>(</a:t>
            </a:r>
            <a:r>
              <a:rPr dirty="0" sz="1750">
                <a:solidFill>
                  <a:srgbClr val="BF0000"/>
                </a:solidFill>
                <a:latin typeface="SimSun"/>
                <a:cs typeface="SimSun"/>
              </a:rPr>
              <a:t>二叉树</a:t>
            </a:r>
            <a:r>
              <a:rPr dirty="0" sz="1750" spc="-5"/>
              <a:t>) </a:t>
            </a:r>
            <a:r>
              <a:rPr dirty="0" sz="1750"/>
              <a:t>is</a:t>
            </a:r>
            <a:r>
              <a:rPr dirty="0" sz="1750" spc="-25"/>
              <a:t> </a:t>
            </a:r>
            <a:r>
              <a:rPr dirty="0" sz="1750"/>
              <a:t>an</a:t>
            </a:r>
            <a:r>
              <a:rPr dirty="0" sz="1750" spc="-25"/>
              <a:t> </a:t>
            </a:r>
            <a:r>
              <a:rPr dirty="0" sz="1750"/>
              <a:t>ordered</a:t>
            </a:r>
            <a:r>
              <a:rPr dirty="0" sz="1750" spc="-20"/>
              <a:t> </a:t>
            </a:r>
            <a:r>
              <a:rPr dirty="0" sz="1750"/>
              <a:t>rooted</a:t>
            </a:r>
            <a:r>
              <a:rPr dirty="0" sz="1750" spc="-25"/>
              <a:t> </a:t>
            </a:r>
            <a:r>
              <a:rPr dirty="0" sz="1750"/>
              <a:t>tree</a:t>
            </a:r>
            <a:r>
              <a:rPr dirty="0" sz="1750" spc="-30"/>
              <a:t> </a:t>
            </a:r>
            <a:r>
              <a:rPr dirty="0" sz="1750"/>
              <a:t>where</a:t>
            </a:r>
            <a:r>
              <a:rPr dirty="0" sz="1750" spc="10"/>
              <a:t> </a:t>
            </a:r>
            <a:r>
              <a:rPr dirty="0" sz="1750"/>
              <a:t>each</a:t>
            </a:r>
            <a:r>
              <a:rPr dirty="0" sz="1750" spc="-25"/>
              <a:t> </a:t>
            </a:r>
            <a:r>
              <a:rPr dirty="0" sz="1750"/>
              <a:t>internal</a:t>
            </a:r>
            <a:r>
              <a:rPr dirty="0" sz="1750" spc="-40"/>
              <a:t> </a:t>
            </a:r>
            <a:r>
              <a:rPr dirty="0" sz="1750"/>
              <a:t>vertex</a:t>
            </a:r>
            <a:r>
              <a:rPr dirty="0" sz="1750" spc="-20"/>
              <a:t> </a:t>
            </a:r>
            <a:r>
              <a:rPr dirty="0" sz="1750"/>
              <a:t>has</a:t>
            </a:r>
            <a:r>
              <a:rPr dirty="0" sz="1750" spc="-5"/>
              <a:t> </a:t>
            </a:r>
            <a:r>
              <a:rPr dirty="0" sz="1750"/>
              <a:t>at</a:t>
            </a:r>
            <a:r>
              <a:rPr dirty="0" sz="1750" spc="-5"/>
              <a:t> </a:t>
            </a:r>
            <a:r>
              <a:rPr dirty="0" sz="1750" spc="-20"/>
              <a:t>most </a:t>
            </a:r>
            <a:r>
              <a:rPr dirty="0" sz="1750"/>
              <a:t>two</a:t>
            </a:r>
            <a:r>
              <a:rPr dirty="0" sz="1750" spc="-10"/>
              <a:t> </a:t>
            </a:r>
            <a:r>
              <a:rPr dirty="0" sz="1750"/>
              <a:t>children.</a:t>
            </a:r>
            <a:r>
              <a:rPr dirty="0" sz="1750" spc="-40"/>
              <a:t> </a:t>
            </a:r>
            <a:r>
              <a:rPr dirty="0" sz="1750"/>
              <a:t>If</a:t>
            </a:r>
            <a:r>
              <a:rPr dirty="0" sz="1750" spc="-10"/>
              <a:t> </a:t>
            </a:r>
            <a:r>
              <a:rPr dirty="0" sz="1750"/>
              <a:t>an</a:t>
            </a:r>
            <a:r>
              <a:rPr dirty="0" sz="1750" spc="-5"/>
              <a:t> </a:t>
            </a:r>
            <a:r>
              <a:rPr dirty="0" sz="1750"/>
              <a:t>internal</a:t>
            </a:r>
            <a:r>
              <a:rPr dirty="0" sz="1750" spc="-55"/>
              <a:t> </a:t>
            </a:r>
            <a:r>
              <a:rPr dirty="0" sz="1750"/>
              <a:t>vertex</a:t>
            </a:r>
            <a:r>
              <a:rPr dirty="0" sz="1750" spc="-25"/>
              <a:t> </a:t>
            </a:r>
            <a:r>
              <a:rPr dirty="0" sz="1750"/>
              <a:t>of</a:t>
            </a:r>
            <a:r>
              <a:rPr dirty="0" sz="1750" spc="-15"/>
              <a:t> </a:t>
            </a:r>
            <a:r>
              <a:rPr dirty="0" sz="1750"/>
              <a:t>a</a:t>
            </a:r>
            <a:r>
              <a:rPr dirty="0" sz="1750" spc="5"/>
              <a:t> </a:t>
            </a:r>
            <a:r>
              <a:rPr dirty="0" sz="1750"/>
              <a:t>binary</a:t>
            </a:r>
            <a:r>
              <a:rPr dirty="0" sz="1750" spc="-25"/>
              <a:t> </a:t>
            </a:r>
            <a:r>
              <a:rPr dirty="0" sz="1750"/>
              <a:t>tree</a:t>
            </a:r>
            <a:r>
              <a:rPr dirty="0" sz="1750" spc="-30"/>
              <a:t> </a:t>
            </a:r>
            <a:r>
              <a:rPr dirty="0" sz="1750"/>
              <a:t>has</a:t>
            </a:r>
            <a:r>
              <a:rPr dirty="0" sz="1750" spc="-5"/>
              <a:t> </a:t>
            </a:r>
            <a:r>
              <a:rPr dirty="0" sz="1750"/>
              <a:t>two</a:t>
            </a:r>
            <a:r>
              <a:rPr dirty="0" sz="1750" spc="-10"/>
              <a:t> </a:t>
            </a:r>
            <a:r>
              <a:rPr dirty="0" sz="1750"/>
              <a:t>children,</a:t>
            </a:r>
            <a:r>
              <a:rPr dirty="0" sz="1750" spc="-40"/>
              <a:t> </a:t>
            </a:r>
            <a:r>
              <a:rPr dirty="0" sz="1750"/>
              <a:t>the</a:t>
            </a:r>
            <a:r>
              <a:rPr dirty="0" sz="1750" spc="-15"/>
              <a:t> </a:t>
            </a:r>
            <a:r>
              <a:rPr dirty="0" sz="1750"/>
              <a:t>first</a:t>
            </a:r>
            <a:r>
              <a:rPr dirty="0" sz="1750" spc="-20"/>
              <a:t> </a:t>
            </a:r>
            <a:r>
              <a:rPr dirty="0" sz="1750"/>
              <a:t>is</a:t>
            </a:r>
            <a:r>
              <a:rPr dirty="0" sz="1750" spc="-25"/>
              <a:t> </a:t>
            </a:r>
            <a:r>
              <a:rPr dirty="0" sz="1750"/>
              <a:t>called</a:t>
            </a:r>
            <a:r>
              <a:rPr dirty="0" sz="1750" spc="-30"/>
              <a:t> </a:t>
            </a:r>
            <a:r>
              <a:rPr dirty="0" sz="1750"/>
              <a:t>the</a:t>
            </a:r>
            <a:r>
              <a:rPr dirty="0" sz="1750" spc="-15"/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left</a:t>
            </a:r>
            <a:r>
              <a:rPr dirty="0" sz="1750" spc="-4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spc="-10" i="1">
                <a:solidFill>
                  <a:srgbClr val="BF0000"/>
                </a:solidFill>
                <a:latin typeface="Times New Roman"/>
                <a:cs typeface="Times New Roman"/>
              </a:rPr>
              <a:t>child </a:t>
            </a:r>
            <a:r>
              <a:rPr dirty="0" sz="1750"/>
              <a:t>and</a:t>
            </a:r>
            <a:r>
              <a:rPr dirty="0" sz="1750" spc="-25"/>
              <a:t> </a:t>
            </a:r>
            <a:r>
              <a:rPr dirty="0" sz="1750"/>
              <a:t>the</a:t>
            </a:r>
            <a:r>
              <a:rPr dirty="0" sz="1750" spc="-15"/>
              <a:t> </a:t>
            </a:r>
            <a:r>
              <a:rPr dirty="0" sz="1750"/>
              <a:t>second</a:t>
            </a:r>
            <a:r>
              <a:rPr dirty="0" sz="1750" spc="-20"/>
              <a:t> </a:t>
            </a:r>
            <a:r>
              <a:rPr dirty="0" sz="1750"/>
              <a:t>the</a:t>
            </a:r>
            <a:r>
              <a:rPr dirty="0" sz="1750" spc="-5"/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right</a:t>
            </a:r>
            <a:r>
              <a:rPr dirty="0" sz="1750" spc="-4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child</a:t>
            </a:r>
            <a:r>
              <a:rPr dirty="0" sz="1750" spc="-30"/>
              <a:t>. </a:t>
            </a:r>
            <a:r>
              <a:rPr dirty="0" sz="1750"/>
              <a:t>The</a:t>
            </a:r>
            <a:r>
              <a:rPr dirty="0" sz="1750" spc="5"/>
              <a:t> </a:t>
            </a:r>
            <a:r>
              <a:rPr dirty="0" sz="1750"/>
              <a:t>tree</a:t>
            </a:r>
            <a:r>
              <a:rPr dirty="0" sz="1750" spc="-10"/>
              <a:t> </a:t>
            </a:r>
            <a:r>
              <a:rPr dirty="0" sz="1750"/>
              <a:t>rooted</a:t>
            </a:r>
            <a:r>
              <a:rPr dirty="0" sz="1750" spc="-25"/>
              <a:t> </a:t>
            </a:r>
            <a:r>
              <a:rPr dirty="0" sz="1750"/>
              <a:t>at</a:t>
            </a:r>
            <a:r>
              <a:rPr dirty="0" sz="1750" spc="-20"/>
              <a:t> </a:t>
            </a:r>
            <a:r>
              <a:rPr dirty="0" sz="1750"/>
              <a:t>the</a:t>
            </a:r>
            <a:r>
              <a:rPr dirty="0" sz="1750" spc="-10"/>
              <a:t> </a:t>
            </a:r>
            <a:r>
              <a:rPr dirty="0" sz="1750"/>
              <a:t>left</a:t>
            </a:r>
            <a:r>
              <a:rPr dirty="0" sz="1750" spc="-20"/>
              <a:t> </a:t>
            </a:r>
            <a:r>
              <a:rPr dirty="0" sz="1750"/>
              <a:t>child</a:t>
            </a:r>
            <a:r>
              <a:rPr dirty="0" sz="1750" spc="-25"/>
              <a:t> </a:t>
            </a:r>
            <a:r>
              <a:rPr dirty="0" sz="1750"/>
              <a:t>of</a:t>
            </a:r>
            <a:r>
              <a:rPr dirty="0" sz="1750" spc="-5"/>
              <a:t> </a:t>
            </a:r>
            <a:r>
              <a:rPr dirty="0" sz="1750"/>
              <a:t>a</a:t>
            </a:r>
            <a:r>
              <a:rPr dirty="0" sz="1750" spc="-15"/>
              <a:t> </a:t>
            </a:r>
            <a:r>
              <a:rPr dirty="0" sz="1750"/>
              <a:t>vertex</a:t>
            </a:r>
            <a:r>
              <a:rPr dirty="0" sz="1750" spc="-20"/>
              <a:t> </a:t>
            </a:r>
            <a:r>
              <a:rPr dirty="0" sz="1750"/>
              <a:t>is</a:t>
            </a:r>
            <a:r>
              <a:rPr dirty="0" sz="1750" spc="-25"/>
              <a:t> </a:t>
            </a:r>
            <a:r>
              <a:rPr dirty="0" sz="1750"/>
              <a:t>called</a:t>
            </a:r>
            <a:r>
              <a:rPr dirty="0" sz="1750" spc="-25"/>
              <a:t> </a:t>
            </a:r>
            <a:r>
              <a:rPr dirty="0" sz="1750"/>
              <a:t>the</a:t>
            </a:r>
            <a:r>
              <a:rPr dirty="0" sz="1750" spc="-10"/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left</a:t>
            </a:r>
            <a:r>
              <a:rPr dirty="0" sz="1750" spc="-5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spc="-10" i="1">
                <a:solidFill>
                  <a:srgbClr val="BF0000"/>
                </a:solidFill>
                <a:latin typeface="Times New Roman"/>
                <a:cs typeface="Times New Roman"/>
              </a:rPr>
              <a:t>subtree </a:t>
            </a:r>
            <a:r>
              <a:rPr dirty="0" sz="1750"/>
              <a:t>of</a:t>
            </a:r>
            <a:r>
              <a:rPr dirty="0" sz="1750" spc="-15"/>
              <a:t> </a:t>
            </a:r>
            <a:r>
              <a:rPr dirty="0" sz="1750"/>
              <a:t>this</a:t>
            </a:r>
            <a:r>
              <a:rPr dirty="0" sz="1750" spc="-30"/>
              <a:t> </a:t>
            </a:r>
            <a:r>
              <a:rPr dirty="0" sz="1750"/>
              <a:t>vertex,</a:t>
            </a:r>
            <a:r>
              <a:rPr dirty="0" sz="1750" spc="-25"/>
              <a:t> </a:t>
            </a:r>
            <a:r>
              <a:rPr dirty="0" sz="1750"/>
              <a:t>and</a:t>
            </a:r>
            <a:r>
              <a:rPr dirty="0" sz="1750" spc="-10"/>
              <a:t> </a:t>
            </a:r>
            <a:r>
              <a:rPr dirty="0" sz="1750"/>
              <a:t>that</a:t>
            </a:r>
            <a:r>
              <a:rPr dirty="0" sz="1750" spc="-20"/>
              <a:t> </a:t>
            </a:r>
            <a:r>
              <a:rPr dirty="0" sz="1750"/>
              <a:t>rooted</a:t>
            </a:r>
            <a:r>
              <a:rPr dirty="0" sz="1750" spc="-30"/>
              <a:t> </a:t>
            </a:r>
            <a:r>
              <a:rPr dirty="0" sz="1750"/>
              <a:t>at</a:t>
            </a:r>
            <a:r>
              <a:rPr dirty="0" sz="1750" spc="-5"/>
              <a:t> </a:t>
            </a:r>
            <a:r>
              <a:rPr dirty="0" sz="1750"/>
              <a:t>the</a:t>
            </a:r>
            <a:r>
              <a:rPr dirty="0" sz="1750" spc="-20"/>
              <a:t> </a:t>
            </a:r>
            <a:r>
              <a:rPr dirty="0" sz="1750"/>
              <a:t>right</a:t>
            </a:r>
            <a:r>
              <a:rPr dirty="0" sz="1750" spc="-20"/>
              <a:t> </a:t>
            </a:r>
            <a:r>
              <a:rPr dirty="0" sz="1750"/>
              <a:t>child</a:t>
            </a:r>
            <a:r>
              <a:rPr dirty="0" sz="1750" spc="-30"/>
              <a:t> </a:t>
            </a:r>
            <a:r>
              <a:rPr dirty="0" sz="1750"/>
              <a:t>of</a:t>
            </a:r>
            <a:r>
              <a:rPr dirty="0" sz="1750" spc="-10"/>
              <a:t> </a:t>
            </a:r>
            <a:r>
              <a:rPr dirty="0" sz="1750"/>
              <a:t>a</a:t>
            </a:r>
            <a:r>
              <a:rPr dirty="0" sz="1750" spc="-20"/>
              <a:t> </a:t>
            </a:r>
            <a:r>
              <a:rPr dirty="0" sz="1750"/>
              <a:t>vertex</a:t>
            </a:r>
            <a:r>
              <a:rPr dirty="0" sz="1750" spc="-25"/>
              <a:t> </a:t>
            </a:r>
            <a:r>
              <a:rPr dirty="0" sz="1750"/>
              <a:t>is</a:t>
            </a:r>
            <a:r>
              <a:rPr dirty="0" sz="1750" spc="-30"/>
              <a:t> </a:t>
            </a:r>
            <a:r>
              <a:rPr dirty="0" sz="1750"/>
              <a:t>called</a:t>
            </a:r>
            <a:r>
              <a:rPr dirty="0" sz="1750" spc="-25"/>
              <a:t> </a:t>
            </a:r>
            <a:r>
              <a:rPr dirty="0" sz="1750"/>
              <a:t>the</a:t>
            </a:r>
            <a:r>
              <a:rPr dirty="0" sz="1750" spc="-30"/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right</a:t>
            </a:r>
            <a:r>
              <a:rPr dirty="0" sz="1750" spc="-2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subtree</a:t>
            </a:r>
            <a:r>
              <a:rPr dirty="0" sz="1750" spc="-3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/>
              <a:t>of</a:t>
            </a:r>
            <a:r>
              <a:rPr dirty="0" sz="1750" spc="-15"/>
              <a:t> </a:t>
            </a:r>
            <a:r>
              <a:rPr dirty="0" sz="1750"/>
              <a:t>this</a:t>
            </a:r>
            <a:r>
              <a:rPr dirty="0" sz="1750" spc="-25"/>
              <a:t> </a:t>
            </a:r>
            <a:r>
              <a:rPr dirty="0" sz="1750" spc="-10"/>
              <a:t>vertex.</a:t>
            </a:r>
            <a:endParaRPr sz="1750">
              <a:latin typeface="Times New Roman"/>
              <a:cs typeface="Times New Roman"/>
            </a:endParaRPr>
          </a:p>
          <a:p>
            <a:pPr marL="177800">
              <a:lnSpc>
                <a:spcPts val="2000"/>
              </a:lnSpc>
              <a:spcBef>
                <a:spcPts val="1645"/>
              </a:spcBef>
            </a:pPr>
            <a:r>
              <a:rPr dirty="0" sz="1750" b="1">
                <a:latin typeface="Times New Roman"/>
                <a:cs typeface="Times New Roman"/>
              </a:rPr>
              <a:t>Example</a:t>
            </a:r>
            <a:r>
              <a:rPr dirty="0" sz="1750"/>
              <a:t>:</a:t>
            </a:r>
            <a:r>
              <a:rPr dirty="0" sz="1750" spc="405"/>
              <a:t> </a:t>
            </a:r>
            <a:r>
              <a:rPr dirty="0" sz="1750"/>
              <a:t>Consider</a:t>
            </a:r>
            <a:r>
              <a:rPr dirty="0" sz="1750" spc="-30"/>
              <a:t> </a:t>
            </a:r>
            <a:r>
              <a:rPr dirty="0" sz="1750"/>
              <a:t>the</a:t>
            </a:r>
            <a:r>
              <a:rPr dirty="0" sz="1750" spc="-20"/>
              <a:t> </a:t>
            </a:r>
            <a:r>
              <a:rPr dirty="0" sz="1750"/>
              <a:t>binary</a:t>
            </a:r>
            <a:r>
              <a:rPr dirty="0" sz="1750" spc="-25"/>
              <a:t> </a:t>
            </a:r>
            <a:r>
              <a:rPr dirty="0" sz="1750"/>
              <a:t>tree</a:t>
            </a:r>
            <a:r>
              <a:rPr dirty="0" sz="1750" spc="-30"/>
              <a:t> </a:t>
            </a:r>
            <a:r>
              <a:rPr dirty="0" sz="1750" spc="-25" i="1">
                <a:latin typeface="Times New Roman"/>
                <a:cs typeface="Times New Roman"/>
              </a:rPr>
              <a:t>T</a:t>
            </a:r>
            <a:r>
              <a:rPr dirty="0" sz="1750" spc="-25"/>
              <a:t>.</a:t>
            </a:r>
            <a:endParaRPr sz="1750">
              <a:latin typeface="Times New Roman"/>
              <a:cs typeface="Times New Roman"/>
            </a:endParaRPr>
          </a:p>
          <a:p>
            <a:pPr marL="605155" indent="-316230">
              <a:lnSpc>
                <a:spcPts val="2000"/>
              </a:lnSpc>
              <a:buClr>
                <a:srgbClr val="0070BF"/>
              </a:buClr>
              <a:buAutoNum type="romanLcParenBoth"/>
              <a:tabLst>
                <a:tab pos="605155" algn="l"/>
              </a:tabLst>
            </a:pPr>
            <a:r>
              <a:rPr dirty="0" sz="1750"/>
              <a:t>What</a:t>
            </a:r>
            <a:r>
              <a:rPr dirty="0" sz="1750" spc="-10"/>
              <a:t> </a:t>
            </a:r>
            <a:r>
              <a:rPr dirty="0" sz="1750"/>
              <a:t>are</a:t>
            </a:r>
            <a:r>
              <a:rPr dirty="0" sz="1750" spc="-20"/>
              <a:t> </a:t>
            </a:r>
            <a:r>
              <a:rPr dirty="0" sz="1750"/>
              <a:t>the</a:t>
            </a:r>
            <a:r>
              <a:rPr dirty="0" sz="1750" spc="-20"/>
              <a:t> </a:t>
            </a:r>
            <a:r>
              <a:rPr dirty="0" sz="1750"/>
              <a:t>left</a:t>
            </a:r>
            <a:r>
              <a:rPr dirty="0" sz="1750" spc="-25"/>
              <a:t> </a:t>
            </a:r>
            <a:r>
              <a:rPr dirty="0" sz="1750"/>
              <a:t>and</a:t>
            </a:r>
            <a:r>
              <a:rPr dirty="0" sz="1750" spc="-10"/>
              <a:t> </a:t>
            </a:r>
            <a:r>
              <a:rPr dirty="0" sz="1750"/>
              <a:t>right</a:t>
            </a:r>
            <a:r>
              <a:rPr dirty="0" sz="1750" spc="-45"/>
              <a:t> </a:t>
            </a:r>
            <a:r>
              <a:rPr dirty="0" sz="1750"/>
              <a:t>children</a:t>
            </a:r>
            <a:r>
              <a:rPr dirty="0" sz="1750" spc="-40"/>
              <a:t> </a:t>
            </a:r>
            <a:r>
              <a:rPr dirty="0" sz="1750"/>
              <a:t>of</a:t>
            </a:r>
            <a:r>
              <a:rPr dirty="0" sz="1750" spc="-5"/>
              <a:t> </a:t>
            </a:r>
            <a:r>
              <a:rPr dirty="0" sz="1750" spc="-25" i="1">
                <a:latin typeface="Times New Roman"/>
                <a:cs typeface="Times New Roman"/>
              </a:rPr>
              <a:t>d</a:t>
            </a:r>
            <a:r>
              <a:rPr dirty="0" sz="1750" spc="-25"/>
              <a:t>?</a:t>
            </a:r>
            <a:endParaRPr sz="1750">
              <a:latin typeface="Times New Roman"/>
              <a:cs typeface="Times New Roman"/>
            </a:endParaRPr>
          </a:p>
          <a:p>
            <a:pPr marL="608965" indent="-375285">
              <a:lnSpc>
                <a:spcPct val="100000"/>
              </a:lnSpc>
              <a:spcBef>
                <a:spcPts val="660"/>
              </a:spcBef>
              <a:buClr>
                <a:srgbClr val="0070BF"/>
              </a:buClr>
              <a:buAutoNum type="romanLcParenBoth"/>
              <a:tabLst>
                <a:tab pos="608965" algn="l"/>
              </a:tabLst>
            </a:pPr>
            <a:r>
              <a:rPr dirty="0" sz="1750"/>
              <a:t>What</a:t>
            </a:r>
            <a:r>
              <a:rPr dirty="0" sz="1750" spc="10"/>
              <a:t> </a:t>
            </a:r>
            <a:r>
              <a:rPr dirty="0" sz="1750"/>
              <a:t>are</a:t>
            </a:r>
            <a:r>
              <a:rPr dirty="0" sz="1750" spc="-35"/>
              <a:t> </a:t>
            </a:r>
            <a:r>
              <a:rPr dirty="0" sz="1750"/>
              <a:t>the</a:t>
            </a:r>
            <a:r>
              <a:rPr dirty="0" sz="1750" spc="5"/>
              <a:t> </a:t>
            </a:r>
            <a:r>
              <a:rPr dirty="0" sz="1750"/>
              <a:t>left</a:t>
            </a:r>
            <a:r>
              <a:rPr dirty="0" sz="1750" spc="-25"/>
              <a:t> </a:t>
            </a:r>
            <a:r>
              <a:rPr dirty="0" sz="1750"/>
              <a:t>and</a:t>
            </a:r>
            <a:r>
              <a:rPr dirty="0" sz="1750" spc="-25"/>
              <a:t> </a:t>
            </a:r>
            <a:r>
              <a:rPr dirty="0" sz="1750"/>
              <a:t>right</a:t>
            </a:r>
            <a:r>
              <a:rPr dirty="0" sz="1750" spc="-25"/>
              <a:t> </a:t>
            </a:r>
            <a:r>
              <a:rPr dirty="0" sz="1750"/>
              <a:t>subtrees</a:t>
            </a:r>
            <a:r>
              <a:rPr dirty="0" sz="1750" spc="-40"/>
              <a:t> </a:t>
            </a:r>
            <a:r>
              <a:rPr dirty="0" sz="1750"/>
              <a:t>of</a:t>
            </a:r>
            <a:r>
              <a:rPr dirty="0" sz="1750" spc="-5"/>
              <a:t> </a:t>
            </a:r>
            <a:r>
              <a:rPr dirty="0" sz="1750" spc="-25" i="1">
                <a:latin typeface="Times New Roman"/>
                <a:cs typeface="Times New Roman"/>
              </a:rPr>
              <a:t>c</a:t>
            </a:r>
            <a:r>
              <a:rPr dirty="0" sz="1750" spc="-25"/>
              <a:t>?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05298" y="5327673"/>
            <a:ext cx="4651375" cy="128143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750" spc="-10" b="1">
                <a:latin typeface="Times New Roman"/>
                <a:cs typeface="Times New Roman"/>
              </a:rPr>
              <a:t>Solution</a:t>
            </a:r>
            <a:r>
              <a:rPr dirty="0" sz="1750" spc="-10">
                <a:latin typeface="Times New Roman"/>
                <a:cs typeface="Times New Roman"/>
              </a:rPr>
              <a:t>:</a:t>
            </a:r>
            <a:endParaRPr sz="1750">
              <a:latin typeface="Times New Roman"/>
              <a:cs typeface="Times New Roman"/>
            </a:endParaRPr>
          </a:p>
          <a:p>
            <a:pPr marL="438150" indent="-258445">
              <a:lnSpc>
                <a:spcPct val="100000"/>
              </a:lnSpc>
              <a:spcBef>
                <a:spcPts val="575"/>
              </a:spcBef>
              <a:buClr>
                <a:srgbClr val="0070BF"/>
              </a:buClr>
              <a:buAutoNum type="romanLcParenBoth"/>
              <a:tabLst>
                <a:tab pos="438150" algn="l"/>
              </a:tabLst>
            </a:pPr>
            <a:r>
              <a:rPr dirty="0" sz="1750">
                <a:latin typeface="Times New Roman"/>
                <a:cs typeface="Times New Roman"/>
              </a:rPr>
              <a:t>The left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child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d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f</a:t>
            </a:r>
            <a:r>
              <a:rPr dirty="0" sz="1750" spc="-1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right</a:t>
            </a:r>
            <a:r>
              <a:rPr dirty="0" sz="1750" spc="-4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child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spc="-25" i="1">
                <a:latin typeface="Times New Roman"/>
                <a:cs typeface="Times New Roman"/>
              </a:rPr>
              <a:t>g</a:t>
            </a:r>
            <a:r>
              <a:rPr dirty="0" sz="1750" spc="-25"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  <a:p>
            <a:pPr marL="443865" indent="-320040">
              <a:lnSpc>
                <a:spcPts val="2060"/>
              </a:lnSpc>
              <a:spcBef>
                <a:spcPts val="420"/>
              </a:spcBef>
              <a:buClr>
                <a:srgbClr val="0070BF"/>
              </a:buClr>
              <a:buAutoNum type="romanLcParenBoth"/>
              <a:tabLst>
                <a:tab pos="443865" algn="l"/>
              </a:tabLst>
            </a:pPr>
            <a:r>
              <a:rPr dirty="0" sz="1750">
                <a:latin typeface="Times New Roman"/>
                <a:cs typeface="Times New Roman"/>
              </a:rPr>
              <a:t>The left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right</a:t>
            </a:r>
            <a:r>
              <a:rPr dirty="0" sz="1750" spc="-4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subtrees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c </a:t>
            </a:r>
            <a:r>
              <a:rPr dirty="0" sz="1750">
                <a:latin typeface="Times New Roman"/>
                <a:cs typeface="Times New Roman"/>
              </a:rPr>
              <a:t>are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displayed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spc="-25">
                <a:latin typeface="Times New Roman"/>
                <a:cs typeface="Times New Roman"/>
              </a:rPr>
              <a:t>in</a:t>
            </a:r>
            <a:endParaRPr sz="1750">
              <a:latin typeface="Times New Roman"/>
              <a:cs typeface="Times New Roman"/>
            </a:endParaRPr>
          </a:p>
          <a:p>
            <a:pPr marL="457200">
              <a:lnSpc>
                <a:spcPts val="2060"/>
              </a:lnSpc>
            </a:pPr>
            <a:r>
              <a:rPr dirty="0" sz="1750">
                <a:latin typeface="Times New Roman"/>
                <a:cs typeface="Times New Roman"/>
              </a:rPr>
              <a:t>(b)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spc="-20">
                <a:latin typeface="Times New Roman"/>
                <a:cs typeface="Times New Roman"/>
              </a:rPr>
              <a:t>(c).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639" y="4238244"/>
            <a:ext cx="4094988" cy="221589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722673" y="6406451"/>
            <a:ext cx="1663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898989"/>
                </a:solidFill>
                <a:latin typeface="Trebuchet MS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Properties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20"/>
              <a:t>Trees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05261" y="1697225"/>
            <a:ext cx="8873490" cy="42500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b="1">
                <a:latin typeface="Times New Roman"/>
                <a:cs typeface="Times New Roman"/>
              </a:rPr>
              <a:t>Theorem</a:t>
            </a:r>
            <a:r>
              <a:rPr dirty="0" sz="2450" spc="-40" b="1">
                <a:latin typeface="Times New Roman"/>
                <a:cs typeface="Times New Roman"/>
              </a:rPr>
              <a:t> </a:t>
            </a:r>
            <a:r>
              <a:rPr dirty="0" sz="2450" b="1">
                <a:latin typeface="Times New Roman"/>
                <a:cs typeface="Times New Roman"/>
              </a:rPr>
              <a:t>2</a:t>
            </a:r>
            <a:r>
              <a:rPr dirty="0" sz="2450">
                <a:latin typeface="Times New Roman"/>
                <a:cs typeface="Times New Roman"/>
              </a:rPr>
              <a:t>:</a:t>
            </a:r>
            <a:r>
              <a:rPr dirty="0" sz="2450" spc="-1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15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with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n</a:t>
            </a:r>
            <a:r>
              <a:rPr dirty="0" sz="2450" spc="-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vertices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has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n</a:t>
            </a:r>
            <a:r>
              <a:rPr dirty="0" sz="2450">
                <a:latin typeface="Times New Roman"/>
                <a:cs typeface="Times New Roman"/>
              </a:rPr>
              <a:t>−1</a:t>
            </a:r>
            <a:r>
              <a:rPr dirty="0" sz="2450" spc="-5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edges.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50" b="1" i="1">
                <a:latin typeface="Times New Roman"/>
                <a:cs typeface="Times New Roman"/>
              </a:rPr>
              <a:t>Proof</a:t>
            </a:r>
            <a:r>
              <a:rPr dirty="0" sz="2450" spc="-5" b="1" i="1">
                <a:latin typeface="Times New Roman"/>
                <a:cs typeface="Times New Roman"/>
              </a:rPr>
              <a:t> </a:t>
            </a:r>
            <a:r>
              <a:rPr dirty="0" sz="2450" b="1">
                <a:latin typeface="Times New Roman"/>
                <a:cs typeface="Times New Roman"/>
              </a:rPr>
              <a:t>(</a:t>
            </a:r>
            <a:r>
              <a:rPr dirty="0" sz="2450" b="1" i="1">
                <a:latin typeface="Times New Roman"/>
                <a:cs typeface="Times New Roman"/>
              </a:rPr>
              <a:t>by</a:t>
            </a:r>
            <a:r>
              <a:rPr dirty="0" sz="2450" spc="-10" b="1" i="1">
                <a:latin typeface="Times New Roman"/>
                <a:cs typeface="Times New Roman"/>
              </a:rPr>
              <a:t> </a:t>
            </a:r>
            <a:r>
              <a:rPr dirty="0" sz="2450" b="1" i="1">
                <a:latin typeface="Times New Roman"/>
                <a:cs typeface="Times New Roman"/>
              </a:rPr>
              <a:t>mathematical</a:t>
            </a:r>
            <a:r>
              <a:rPr dirty="0" sz="2450" spc="-45" b="1" i="1">
                <a:latin typeface="Times New Roman"/>
                <a:cs typeface="Times New Roman"/>
              </a:rPr>
              <a:t> </a:t>
            </a:r>
            <a:r>
              <a:rPr dirty="0" sz="2450" spc="-10" b="1" i="1">
                <a:latin typeface="Times New Roman"/>
                <a:cs typeface="Times New Roman"/>
              </a:rPr>
              <a:t>induction</a:t>
            </a:r>
            <a:r>
              <a:rPr dirty="0" sz="2450" spc="-10" b="1">
                <a:latin typeface="Times New Roman"/>
                <a:cs typeface="Times New Roman"/>
              </a:rPr>
              <a:t>):</a:t>
            </a:r>
            <a:endParaRPr sz="2450">
              <a:latin typeface="Times New Roman"/>
              <a:cs typeface="Times New Roman"/>
            </a:endParaRPr>
          </a:p>
          <a:p>
            <a:pPr marL="12700" marR="243204">
              <a:lnSpc>
                <a:spcPct val="80000"/>
              </a:lnSpc>
              <a:spcBef>
                <a:spcPts val="885"/>
              </a:spcBef>
            </a:pPr>
            <a:r>
              <a:rPr dirty="0" sz="2450" i="1">
                <a:latin typeface="Times New Roman"/>
                <a:cs typeface="Times New Roman"/>
              </a:rPr>
              <a:t>BASIS STEP</a:t>
            </a:r>
            <a:r>
              <a:rPr dirty="0" sz="2450">
                <a:latin typeface="Times New Roman"/>
                <a:cs typeface="Times New Roman"/>
              </a:rPr>
              <a:t>: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When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n</a:t>
            </a:r>
            <a:r>
              <a:rPr dirty="0" sz="2450">
                <a:latin typeface="Times New Roman"/>
                <a:cs typeface="Times New Roman"/>
              </a:rPr>
              <a:t>=1,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with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one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vertex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has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no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edges.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Hence,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theorem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holds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when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 spc="-20" i="1">
                <a:latin typeface="Times New Roman"/>
                <a:cs typeface="Times New Roman"/>
              </a:rPr>
              <a:t>n</a:t>
            </a:r>
            <a:r>
              <a:rPr dirty="0" sz="2450" spc="-20">
                <a:latin typeface="Times New Roman"/>
                <a:cs typeface="Times New Roman"/>
              </a:rPr>
              <a:t>=1.</a:t>
            </a:r>
            <a:endParaRPr sz="2450">
              <a:latin typeface="Times New Roman"/>
              <a:cs typeface="Times New Roman"/>
            </a:endParaRPr>
          </a:p>
          <a:p>
            <a:pPr marL="12700" marR="489584">
              <a:lnSpc>
                <a:spcPct val="80000"/>
              </a:lnSpc>
              <a:spcBef>
                <a:spcPts val="890"/>
              </a:spcBef>
            </a:pPr>
            <a:r>
              <a:rPr dirty="0" sz="2450" i="1">
                <a:latin typeface="Times New Roman"/>
                <a:cs typeface="Times New Roman"/>
              </a:rPr>
              <a:t>INDUCTIVE</a:t>
            </a:r>
            <a:r>
              <a:rPr dirty="0" sz="2450" spc="-20" i="1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STEP</a:t>
            </a:r>
            <a:r>
              <a:rPr dirty="0" sz="2450">
                <a:latin typeface="Times New Roman"/>
                <a:cs typeface="Times New Roman"/>
              </a:rPr>
              <a:t>:</a:t>
            </a:r>
            <a:r>
              <a:rPr dirty="0" sz="2450" spc="-1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Assume</a:t>
            </a:r>
            <a:r>
              <a:rPr dirty="0" sz="2450" spc="-5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that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every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with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k</a:t>
            </a:r>
            <a:r>
              <a:rPr dirty="0" sz="2450" spc="-1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vertices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has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spc="-25" i="1">
                <a:latin typeface="Times New Roman"/>
                <a:cs typeface="Times New Roman"/>
              </a:rPr>
              <a:t>k</a:t>
            </a:r>
            <a:r>
              <a:rPr dirty="0" sz="2450" spc="-25">
                <a:latin typeface="Times New Roman"/>
                <a:cs typeface="Times New Roman"/>
              </a:rPr>
              <a:t>−1 </a:t>
            </a:r>
            <a:r>
              <a:rPr dirty="0" sz="2450" spc="-10">
                <a:latin typeface="Times New Roman"/>
                <a:cs typeface="Times New Roman"/>
              </a:rPr>
              <a:t>edges.</a:t>
            </a: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ct val="80200"/>
              </a:lnSpc>
              <a:spcBef>
                <a:spcPts val="869"/>
              </a:spcBef>
            </a:pPr>
            <a:r>
              <a:rPr dirty="0" sz="2450">
                <a:latin typeface="Times New Roman"/>
                <a:cs typeface="Times New Roman"/>
              </a:rPr>
              <a:t>Suppose</a:t>
            </a:r>
            <a:r>
              <a:rPr dirty="0" sz="2450" spc="-5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that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 spc="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has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k</a:t>
            </a:r>
            <a:r>
              <a:rPr dirty="0" sz="2450">
                <a:latin typeface="Times New Roman"/>
                <a:cs typeface="Times New Roman"/>
              </a:rPr>
              <a:t>+1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vertices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and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that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v</a:t>
            </a:r>
            <a:r>
              <a:rPr dirty="0" sz="2450" spc="1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leaf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>
                <a:latin typeface="Times New Roman"/>
                <a:cs typeface="Times New Roman"/>
              </a:rPr>
              <a:t>.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Let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w</a:t>
            </a:r>
            <a:r>
              <a:rPr dirty="0" sz="2450" spc="-5" i="1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be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parent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v</a:t>
            </a:r>
            <a:r>
              <a:rPr dirty="0" sz="2450">
                <a:latin typeface="Times New Roman"/>
                <a:cs typeface="Times New Roman"/>
              </a:rPr>
              <a:t>.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Removing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vertex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v</a:t>
            </a:r>
            <a:r>
              <a:rPr dirty="0" sz="2450" spc="-1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and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edge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connecting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w</a:t>
            </a:r>
            <a:r>
              <a:rPr dirty="0" sz="2450" spc="-3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spc="-50" i="1">
                <a:latin typeface="Times New Roman"/>
                <a:cs typeface="Times New Roman"/>
              </a:rPr>
              <a:t>v </a:t>
            </a:r>
            <a:r>
              <a:rPr dirty="0" sz="2450">
                <a:latin typeface="Times New Roman"/>
                <a:cs typeface="Times New Roman"/>
              </a:rPr>
              <a:t>produces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>
                <a:latin typeface="Times New Roman"/>
                <a:cs typeface="Times New Roman"/>
              </a:rPr>
              <a:t>′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with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k</a:t>
            </a:r>
            <a:r>
              <a:rPr dirty="0" sz="2450" spc="-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vertices.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By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inductive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hypothesis,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>
                <a:latin typeface="Times New Roman"/>
                <a:cs typeface="Times New Roman"/>
              </a:rPr>
              <a:t>′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has </a:t>
            </a:r>
            <a:r>
              <a:rPr dirty="0" sz="2450" i="1">
                <a:latin typeface="Times New Roman"/>
                <a:cs typeface="Times New Roman"/>
              </a:rPr>
              <a:t>k</a:t>
            </a:r>
            <a:r>
              <a:rPr dirty="0" sz="2450">
                <a:latin typeface="Times New Roman"/>
                <a:cs typeface="Times New Roman"/>
              </a:rPr>
              <a:t>−1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edges.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Because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 spc="-2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has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one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more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edge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than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>
                <a:latin typeface="Times New Roman"/>
                <a:cs typeface="Times New Roman"/>
              </a:rPr>
              <a:t>′,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see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that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 spc="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has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spc="-50" i="1">
                <a:latin typeface="Times New Roman"/>
                <a:cs typeface="Times New Roman"/>
              </a:rPr>
              <a:t>k </a:t>
            </a:r>
            <a:r>
              <a:rPr dirty="0" sz="2450">
                <a:latin typeface="Times New Roman"/>
                <a:cs typeface="Times New Roman"/>
              </a:rPr>
              <a:t>edges.</a:t>
            </a:r>
            <a:r>
              <a:rPr dirty="0" sz="2450" spc="-7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This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completes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 inductive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step.</a:t>
            </a:r>
            <a:endParaRPr sz="24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1408" y="5728715"/>
            <a:ext cx="150980" cy="15240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Counting</a:t>
            </a:r>
            <a:r>
              <a:rPr dirty="0" spc="-125"/>
              <a:t> </a:t>
            </a:r>
            <a:r>
              <a:rPr dirty="0" spc="-20"/>
              <a:t>Vertices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60"/>
              <a:t> </a:t>
            </a:r>
            <a:r>
              <a:rPr dirty="0"/>
              <a:t>Full</a:t>
            </a:r>
            <a:r>
              <a:rPr dirty="0" spc="-60"/>
              <a:t> </a:t>
            </a:r>
            <a:r>
              <a:rPr dirty="0" spc="-10"/>
              <a:t>m-</a:t>
            </a:r>
            <a:r>
              <a:rPr dirty="0"/>
              <a:t>Ary</a:t>
            </a:r>
            <a:r>
              <a:rPr dirty="0" spc="-120"/>
              <a:t> </a:t>
            </a:r>
            <a:r>
              <a:rPr dirty="0" spc="-10"/>
              <a:t>Trees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05261" y="1735363"/>
            <a:ext cx="8798560" cy="219583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205740">
              <a:lnSpc>
                <a:spcPts val="2650"/>
              </a:lnSpc>
              <a:spcBef>
                <a:spcPts val="440"/>
              </a:spcBef>
              <a:tabLst>
                <a:tab pos="7185659" algn="l"/>
                <a:tab pos="8174990" algn="l"/>
              </a:tabLst>
            </a:pPr>
            <a:r>
              <a:rPr dirty="0" sz="2450" b="1">
                <a:latin typeface="Times New Roman"/>
                <a:cs typeface="Times New Roman"/>
              </a:rPr>
              <a:t>Theorem</a:t>
            </a:r>
            <a:r>
              <a:rPr dirty="0" sz="2450" spc="-30" b="1">
                <a:latin typeface="Times New Roman"/>
                <a:cs typeface="Times New Roman"/>
              </a:rPr>
              <a:t> </a:t>
            </a:r>
            <a:r>
              <a:rPr dirty="0" sz="2450" b="1">
                <a:latin typeface="Times New Roman"/>
                <a:cs typeface="Times New Roman"/>
              </a:rPr>
              <a:t>3</a:t>
            </a:r>
            <a:r>
              <a:rPr dirty="0" sz="2450">
                <a:latin typeface="Times New Roman"/>
                <a:cs typeface="Times New Roman"/>
              </a:rPr>
              <a:t>:</a:t>
            </a:r>
            <a:r>
              <a:rPr dirty="0" sz="2450" spc="-1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15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full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spc="-10" i="1">
                <a:latin typeface="Times New Roman"/>
                <a:cs typeface="Times New Roman"/>
              </a:rPr>
              <a:t>m</a:t>
            </a:r>
            <a:r>
              <a:rPr dirty="0" sz="2450" spc="-10">
                <a:latin typeface="Times New Roman"/>
                <a:cs typeface="Times New Roman"/>
              </a:rPr>
              <a:t>-</a:t>
            </a:r>
            <a:r>
              <a:rPr dirty="0" sz="2450">
                <a:latin typeface="Times New Roman"/>
                <a:cs typeface="Times New Roman"/>
              </a:rPr>
              <a:t>ary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with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i</a:t>
            </a:r>
            <a:r>
              <a:rPr dirty="0" sz="2450" spc="-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internal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vertices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has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i="1">
                <a:latin typeface="Times New Roman"/>
                <a:cs typeface="Times New Roman"/>
              </a:rPr>
              <a:t>n</a:t>
            </a:r>
            <a:r>
              <a:rPr dirty="0" sz="2450" spc="-10" i="1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=</a:t>
            </a:r>
            <a:r>
              <a:rPr dirty="0" sz="2450" spc="-10" i="1">
                <a:latin typeface="Times New Roman"/>
                <a:cs typeface="Times New Roman"/>
              </a:rPr>
              <a:t> </a:t>
            </a:r>
            <a:r>
              <a:rPr dirty="0" sz="2450" spc="-25" i="1">
                <a:latin typeface="Times New Roman"/>
                <a:cs typeface="Times New Roman"/>
              </a:rPr>
              <a:t>mi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+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spc="-50">
                <a:latin typeface="Times New Roman"/>
                <a:cs typeface="Times New Roman"/>
              </a:rPr>
              <a:t>1 </a:t>
            </a:r>
            <a:r>
              <a:rPr dirty="0" sz="2450" spc="-10">
                <a:latin typeface="Times New Roman"/>
                <a:cs typeface="Times New Roman"/>
              </a:rPr>
              <a:t>vertices.</a:t>
            </a: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ts val="2650"/>
              </a:lnSpc>
              <a:spcBef>
                <a:spcPts val="880"/>
              </a:spcBef>
            </a:pPr>
            <a:r>
              <a:rPr dirty="0" sz="2450" b="1" i="1">
                <a:latin typeface="Times New Roman"/>
                <a:cs typeface="Times New Roman"/>
              </a:rPr>
              <a:t>Proof</a:t>
            </a:r>
            <a:r>
              <a:rPr dirty="0" sz="2450" spc="-5" b="1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: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Every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vertex,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except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root,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is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child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internal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vertex. </a:t>
            </a:r>
            <a:r>
              <a:rPr dirty="0" sz="2450">
                <a:latin typeface="Times New Roman"/>
                <a:cs typeface="Times New Roman"/>
              </a:rPr>
              <a:t>Because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each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i</a:t>
            </a:r>
            <a:r>
              <a:rPr dirty="0" sz="2450" spc="-1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internal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vertices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has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m</a:t>
            </a:r>
            <a:r>
              <a:rPr dirty="0" sz="2450" spc="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children,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there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are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 spc="-25" i="1">
                <a:latin typeface="Times New Roman"/>
                <a:cs typeface="Times New Roman"/>
              </a:rPr>
              <a:t>mi </a:t>
            </a:r>
            <a:r>
              <a:rPr dirty="0" sz="2450">
                <a:latin typeface="Times New Roman"/>
                <a:cs typeface="Times New Roman"/>
              </a:rPr>
              <a:t>vertices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other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than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root.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Hence,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contains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n</a:t>
            </a:r>
            <a:r>
              <a:rPr dirty="0" sz="2450" spc="5" i="1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=</a:t>
            </a:r>
            <a:r>
              <a:rPr dirty="0" sz="2450" spc="-5" i="1">
                <a:latin typeface="Times New Roman"/>
                <a:cs typeface="Times New Roman"/>
              </a:rPr>
              <a:t> </a:t>
            </a:r>
            <a:r>
              <a:rPr dirty="0" sz="2450" spc="-25" i="1">
                <a:latin typeface="Times New Roman"/>
                <a:cs typeface="Times New Roman"/>
              </a:rPr>
              <a:t>mi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ts val="2615"/>
              </a:lnSpc>
            </a:pPr>
            <a:r>
              <a:rPr dirty="0" sz="2450">
                <a:latin typeface="Times New Roman"/>
                <a:cs typeface="Times New Roman"/>
              </a:rPr>
              <a:t>+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1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vertices.</a:t>
            </a:r>
            <a:endParaRPr sz="24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9780" y="3704844"/>
            <a:ext cx="150876" cy="15087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31520" y="1741931"/>
            <a:ext cx="9230995" cy="4444365"/>
          </a:xfrm>
          <a:custGeom>
            <a:avLst/>
            <a:gdLst/>
            <a:ahLst/>
            <a:cxnLst/>
            <a:rect l="l" t="t" r="r" b="b"/>
            <a:pathLst>
              <a:path w="9230995" h="4444365">
                <a:moveTo>
                  <a:pt x="9230868" y="3048"/>
                </a:moveTo>
                <a:lnTo>
                  <a:pt x="9227820" y="0"/>
                </a:lnTo>
                <a:lnTo>
                  <a:pt x="1524" y="0"/>
                </a:lnTo>
                <a:lnTo>
                  <a:pt x="0" y="3048"/>
                </a:lnTo>
                <a:lnTo>
                  <a:pt x="0" y="4440948"/>
                </a:lnTo>
                <a:lnTo>
                  <a:pt x="1524" y="4443984"/>
                </a:lnTo>
                <a:lnTo>
                  <a:pt x="9227820" y="4443984"/>
                </a:lnTo>
                <a:lnTo>
                  <a:pt x="9230868" y="4440948"/>
                </a:lnTo>
                <a:lnTo>
                  <a:pt x="9230868" y="4439424"/>
                </a:lnTo>
                <a:lnTo>
                  <a:pt x="9230868" y="4434852"/>
                </a:lnTo>
                <a:lnTo>
                  <a:pt x="9230868" y="9144"/>
                </a:lnTo>
                <a:lnTo>
                  <a:pt x="9230868" y="4572"/>
                </a:lnTo>
                <a:lnTo>
                  <a:pt x="9230868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50"/>
              <a:t>Counting</a:t>
            </a:r>
            <a:r>
              <a:rPr dirty="0" sz="2550" spc="-114"/>
              <a:t> </a:t>
            </a:r>
            <a:r>
              <a:rPr dirty="0" sz="2550" spc="-30"/>
              <a:t>Vertices</a:t>
            </a:r>
            <a:r>
              <a:rPr dirty="0" sz="2550" spc="-85"/>
              <a:t> </a:t>
            </a:r>
            <a:r>
              <a:rPr dirty="0" sz="2550"/>
              <a:t>in</a:t>
            </a:r>
            <a:r>
              <a:rPr dirty="0" sz="2550" spc="-80"/>
              <a:t> </a:t>
            </a:r>
            <a:r>
              <a:rPr dirty="0" sz="2550"/>
              <a:t>Full</a:t>
            </a:r>
            <a:r>
              <a:rPr dirty="0" sz="2550" spc="-90"/>
              <a:t> </a:t>
            </a:r>
            <a:r>
              <a:rPr dirty="0" sz="2550" spc="-20"/>
              <a:t>m-</a:t>
            </a:r>
            <a:r>
              <a:rPr dirty="0" sz="2550"/>
              <a:t>Ary</a:t>
            </a:r>
            <a:r>
              <a:rPr dirty="0" sz="2550" spc="-110"/>
              <a:t> </a:t>
            </a:r>
            <a:r>
              <a:rPr dirty="0" sz="2550" spc="-35"/>
              <a:t>Trees</a:t>
            </a:r>
            <a:r>
              <a:rPr dirty="0" sz="2550" spc="-40"/>
              <a:t> </a:t>
            </a:r>
            <a:r>
              <a:rPr dirty="0" sz="2550" spc="-10"/>
              <a:t>(continued)</a:t>
            </a:r>
            <a:endParaRPr sz="2550"/>
          </a:p>
        </p:txBody>
      </p:sp>
      <p:sp>
        <p:nvSpPr>
          <p:cNvPr id="4" name="object 4" descr=""/>
          <p:cNvSpPr txBox="1"/>
          <p:nvPr/>
        </p:nvSpPr>
        <p:spPr>
          <a:xfrm>
            <a:off x="1005261" y="1726209"/>
            <a:ext cx="4312920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b="1">
                <a:latin typeface="Times New Roman"/>
                <a:cs typeface="Times New Roman"/>
              </a:rPr>
              <a:t>Theorem</a:t>
            </a:r>
            <a:r>
              <a:rPr dirty="0" sz="2450" spc="-30" b="1">
                <a:latin typeface="Times New Roman"/>
                <a:cs typeface="Times New Roman"/>
              </a:rPr>
              <a:t> </a:t>
            </a:r>
            <a:r>
              <a:rPr dirty="0" sz="2450" b="1">
                <a:latin typeface="Times New Roman"/>
                <a:cs typeface="Times New Roman"/>
              </a:rPr>
              <a:t>4</a:t>
            </a:r>
            <a:r>
              <a:rPr dirty="0" sz="2450">
                <a:latin typeface="Times New Roman"/>
                <a:cs typeface="Times New Roman"/>
              </a:rPr>
              <a:t>:</a:t>
            </a:r>
            <a:r>
              <a:rPr dirty="0" sz="2450" spc="-1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1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full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10" i="1">
                <a:latin typeface="Times New Roman"/>
                <a:cs typeface="Times New Roman"/>
              </a:rPr>
              <a:t>m</a:t>
            </a:r>
            <a:r>
              <a:rPr dirty="0" sz="2450" spc="-10">
                <a:latin typeface="Times New Roman"/>
                <a:cs typeface="Times New Roman"/>
              </a:rPr>
              <a:t>-</a:t>
            </a:r>
            <a:r>
              <a:rPr dirty="0" sz="2450">
                <a:latin typeface="Times New Roman"/>
                <a:cs typeface="Times New Roman"/>
              </a:rPr>
              <a:t>ary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with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06093" y="2814339"/>
            <a:ext cx="3524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0">
                <a:solidFill>
                  <a:srgbClr val="4472C3"/>
                </a:solidFill>
                <a:latin typeface="Times New Roman"/>
                <a:cs typeface="Times New Roman"/>
              </a:rPr>
              <a:t>(</a:t>
            </a:r>
            <a:r>
              <a:rPr dirty="0" sz="2100" spc="-20" i="1">
                <a:solidFill>
                  <a:srgbClr val="4472C3"/>
                </a:solidFill>
                <a:latin typeface="Times New Roman"/>
                <a:cs typeface="Times New Roman"/>
              </a:rPr>
              <a:t>ii</a:t>
            </a:r>
            <a:r>
              <a:rPr dirty="0" sz="2100" spc="-20">
                <a:solidFill>
                  <a:srgbClr val="4472C3"/>
                </a:solidFill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06093" y="3503095"/>
            <a:ext cx="42672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solidFill>
                  <a:srgbClr val="4472C3"/>
                </a:solidFill>
                <a:latin typeface="Times New Roman"/>
                <a:cs typeface="Times New Roman"/>
              </a:rPr>
              <a:t>(</a:t>
            </a:r>
            <a:r>
              <a:rPr dirty="0" sz="2100" spc="-10" i="1">
                <a:solidFill>
                  <a:srgbClr val="4472C3"/>
                </a:solidFill>
                <a:latin typeface="Times New Roman"/>
                <a:cs typeface="Times New Roman"/>
              </a:rPr>
              <a:t>iii</a:t>
            </a:r>
            <a:r>
              <a:rPr dirty="0" sz="2100" spc="-10">
                <a:solidFill>
                  <a:srgbClr val="4472C3"/>
                </a:solidFill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06093" y="2136092"/>
            <a:ext cx="739267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5785" algn="l"/>
              </a:tabLst>
            </a:pPr>
            <a:r>
              <a:rPr dirty="0" baseline="1322" sz="3150" spc="-37">
                <a:solidFill>
                  <a:srgbClr val="4472C3"/>
                </a:solidFill>
                <a:latin typeface="Times New Roman"/>
                <a:cs typeface="Times New Roman"/>
              </a:rPr>
              <a:t>(</a:t>
            </a:r>
            <a:r>
              <a:rPr dirty="0" baseline="1322" sz="3150" spc="-37" i="1">
                <a:solidFill>
                  <a:srgbClr val="4472C3"/>
                </a:solidFill>
                <a:latin typeface="Times New Roman"/>
                <a:cs typeface="Times New Roman"/>
              </a:rPr>
              <a:t>i</a:t>
            </a:r>
            <a:r>
              <a:rPr dirty="0" baseline="1322" sz="3150" spc="-37">
                <a:solidFill>
                  <a:srgbClr val="4472C3"/>
                </a:solidFill>
                <a:latin typeface="Times New Roman"/>
                <a:cs typeface="Times New Roman"/>
              </a:rPr>
              <a:t>)</a:t>
            </a:r>
            <a:r>
              <a:rPr dirty="0" baseline="1322" sz="3150">
                <a:solidFill>
                  <a:srgbClr val="4472C3"/>
                </a:solidFill>
                <a:latin typeface="Times New Roman"/>
                <a:cs typeface="Times New Roman"/>
              </a:rPr>
              <a:t>	</a:t>
            </a:r>
            <a:r>
              <a:rPr dirty="0" sz="1750" i="1">
                <a:latin typeface="Times New Roman"/>
                <a:cs typeface="Times New Roman"/>
              </a:rPr>
              <a:t>n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has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i</a:t>
            </a:r>
            <a:r>
              <a:rPr dirty="0" sz="1750" spc="-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=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(</a:t>
            </a:r>
            <a:r>
              <a:rPr dirty="0" sz="1750" i="1">
                <a:latin typeface="Times New Roman"/>
                <a:cs typeface="Times New Roman"/>
              </a:rPr>
              <a:t>n</a:t>
            </a:r>
            <a:r>
              <a:rPr dirty="0" sz="1750" spc="-1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−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1)/</a:t>
            </a:r>
            <a:r>
              <a:rPr dirty="0" sz="1750" i="1">
                <a:latin typeface="Times New Roman"/>
                <a:cs typeface="Times New Roman"/>
              </a:rPr>
              <a:t>m</a:t>
            </a:r>
            <a:r>
              <a:rPr dirty="0" sz="1750" spc="-2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internal</a:t>
            </a:r>
            <a:r>
              <a:rPr dirty="0" sz="1750" spc="-3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l</a:t>
            </a:r>
            <a:r>
              <a:rPr dirty="0" sz="1750" spc="-1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=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[(</a:t>
            </a:r>
            <a:r>
              <a:rPr dirty="0" sz="1750" i="1">
                <a:latin typeface="Times New Roman"/>
                <a:cs typeface="Times New Roman"/>
              </a:rPr>
              <a:t>m</a:t>
            </a:r>
            <a:r>
              <a:rPr dirty="0" sz="1750" spc="42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−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1)</a:t>
            </a:r>
            <a:r>
              <a:rPr dirty="0" sz="1750" i="1">
                <a:latin typeface="Times New Roman"/>
                <a:cs typeface="Times New Roman"/>
              </a:rPr>
              <a:t>n</a:t>
            </a:r>
            <a:r>
              <a:rPr dirty="0" sz="1750" spc="-1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+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1]/</a:t>
            </a:r>
            <a:r>
              <a:rPr dirty="0" sz="1750" i="1">
                <a:latin typeface="Times New Roman"/>
                <a:cs typeface="Times New Roman"/>
              </a:rPr>
              <a:t>m</a:t>
            </a:r>
            <a:r>
              <a:rPr dirty="0" sz="1750" spc="-20" i="1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leaves,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59305" y="2855513"/>
            <a:ext cx="627253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i="1">
                <a:latin typeface="Times New Roman"/>
                <a:cs typeface="Times New Roman"/>
              </a:rPr>
              <a:t>i</a:t>
            </a:r>
            <a:r>
              <a:rPr dirty="0" sz="1750" spc="43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internal</a:t>
            </a:r>
            <a:r>
              <a:rPr dirty="0" sz="1750" spc="-5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has</a:t>
            </a:r>
            <a:r>
              <a:rPr dirty="0" sz="1750" spc="43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n</a:t>
            </a:r>
            <a:r>
              <a:rPr dirty="0" sz="1750" spc="-1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=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mi</a:t>
            </a:r>
            <a:r>
              <a:rPr dirty="0" sz="1750" spc="-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+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1</a:t>
            </a:r>
            <a:r>
              <a:rPr dirty="0" sz="1750" spc="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3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l</a:t>
            </a:r>
            <a:r>
              <a:rPr dirty="0" sz="1750" spc="-1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=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(</a:t>
            </a:r>
            <a:r>
              <a:rPr dirty="0" sz="1750" i="1">
                <a:latin typeface="Times New Roman"/>
                <a:cs typeface="Times New Roman"/>
              </a:rPr>
              <a:t>m</a:t>
            </a:r>
            <a:r>
              <a:rPr dirty="0" sz="1750" spc="434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−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1)</a:t>
            </a:r>
            <a:r>
              <a:rPr dirty="0" sz="1750" i="1">
                <a:latin typeface="Times New Roman"/>
                <a:cs typeface="Times New Roman"/>
              </a:rPr>
              <a:t>i</a:t>
            </a:r>
            <a:r>
              <a:rPr dirty="0" sz="1750" spc="-1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+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1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leaves,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59305" y="3547360"/>
            <a:ext cx="593090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i="1">
                <a:latin typeface="Times New Roman"/>
                <a:cs typeface="Times New Roman"/>
              </a:rPr>
              <a:t>l</a:t>
            </a:r>
            <a:r>
              <a:rPr dirty="0" sz="1750" spc="-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leaves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has</a:t>
            </a:r>
            <a:r>
              <a:rPr dirty="0" sz="1750" spc="43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n</a:t>
            </a:r>
            <a:r>
              <a:rPr dirty="0" sz="1750" spc="-1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=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(</a:t>
            </a:r>
            <a:r>
              <a:rPr dirty="0" sz="1750" i="1">
                <a:latin typeface="Times New Roman"/>
                <a:cs typeface="Times New Roman"/>
              </a:rPr>
              <a:t>ml</a:t>
            </a:r>
            <a:r>
              <a:rPr dirty="0" sz="1750" spc="43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−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1)/(m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−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1)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i</a:t>
            </a:r>
            <a:r>
              <a:rPr dirty="0" sz="1750" spc="-1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=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(</a:t>
            </a:r>
            <a:r>
              <a:rPr dirty="0" sz="1750" i="1">
                <a:latin typeface="Times New Roman"/>
                <a:cs typeface="Times New Roman"/>
              </a:rPr>
              <a:t>l</a:t>
            </a:r>
            <a:r>
              <a:rPr dirty="0" sz="1750" spc="42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−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1)/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(</a:t>
            </a:r>
            <a:r>
              <a:rPr dirty="0" sz="1750" i="1">
                <a:latin typeface="Times New Roman"/>
                <a:cs typeface="Times New Roman"/>
              </a:rPr>
              <a:t>m</a:t>
            </a:r>
            <a:r>
              <a:rPr dirty="0" sz="1750" spc="434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−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spc="-25">
                <a:latin typeface="Times New Roman"/>
                <a:cs typeface="Times New Roman"/>
              </a:rPr>
              <a:t>1)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030895" y="3547360"/>
            <a:ext cx="151003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Times New Roman"/>
                <a:cs typeface="Times New Roman"/>
              </a:rPr>
              <a:t>internal</a:t>
            </a:r>
            <a:r>
              <a:rPr dirty="0" sz="1750" spc="-50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vertices.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6438" y="5728715"/>
            <a:ext cx="152505" cy="15240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9032168" y="2223030"/>
            <a:ext cx="1200150" cy="12287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i="1">
                <a:solidFill>
                  <a:srgbClr val="BF0000"/>
                </a:solidFill>
                <a:latin typeface="Times New Roman"/>
                <a:cs typeface="Times New Roman"/>
              </a:rPr>
              <a:t>proofs</a:t>
            </a:r>
            <a:r>
              <a:rPr dirty="0" sz="1550" spc="1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550" i="1">
                <a:solidFill>
                  <a:srgbClr val="BF0000"/>
                </a:solidFill>
                <a:latin typeface="Times New Roman"/>
                <a:cs typeface="Times New Roman"/>
              </a:rPr>
              <a:t>of</a:t>
            </a:r>
            <a:r>
              <a:rPr dirty="0" sz="1550" spc="2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550" spc="-20" i="1">
                <a:solidFill>
                  <a:srgbClr val="BF0000"/>
                </a:solidFill>
                <a:latin typeface="Times New Roman"/>
                <a:cs typeface="Times New Roman"/>
              </a:rPr>
              <a:t>parts</a:t>
            </a:r>
            <a:endParaRPr sz="1550">
              <a:latin typeface="Times New Roman"/>
              <a:cs typeface="Times New Roman"/>
            </a:endParaRPr>
          </a:p>
          <a:p>
            <a:pPr marL="12700" marR="195580">
              <a:lnSpc>
                <a:spcPct val="101699"/>
              </a:lnSpc>
              <a:spcBef>
                <a:spcPts val="5"/>
              </a:spcBef>
            </a:pPr>
            <a:r>
              <a:rPr dirty="0" sz="1550" i="1">
                <a:solidFill>
                  <a:srgbClr val="BF0000"/>
                </a:solidFill>
                <a:latin typeface="Times New Roman"/>
                <a:cs typeface="Times New Roman"/>
              </a:rPr>
              <a:t>(ii)</a:t>
            </a:r>
            <a:r>
              <a:rPr dirty="0" sz="1550" spc="4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550" i="1">
                <a:solidFill>
                  <a:srgbClr val="BF0000"/>
                </a:solidFill>
                <a:latin typeface="Times New Roman"/>
                <a:cs typeface="Times New Roman"/>
              </a:rPr>
              <a:t>and</a:t>
            </a:r>
            <a:r>
              <a:rPr dirty="0" sz="1550" spc="3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i="1">
                <a:solidFill>
                  <a:srgbClr val="BF0000"/>
                </a:solidFill>
                <a:latin typeface="Times New Roman"/>
                <a:cs typeface="Times New Roman"/>
              </a:rPr>
              <a:t>(iii) </a:t>
            </a:r>
            <a:r>
              <a:rPr dirty="0" sz="1550" i="1">
                <a:solidFill>
                  <a:srgbClr val="BF0000"/>
                </a:solidFill>
                <a:latin typeface="Times New Roman"/>
                <a:cs typeface="Times New Roman"/>
              </a:rPr>
              <a:t>are</a:t>
            </a:r>
            <a:r>
              <a:rPr dirty="0" sz="1550" spc="1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550" i="1">
                <a:solidFill>
                  <a:srgbClr val="BF0000"/>
                </a:solidFill>
                <a:latin typeface="Times New Roman"/>
                <a:cs typeface="Times New Roman"/>
              </a:rPr>
              <a:t>left</a:t>
            </a:r>
            <a:r>
              <a:rPr dirty="0" sz="1550" spc="-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550" spc="-25" i="1">
                <a:solidFill>
                  <a:srgbClr val="BF0000"/>
                </a:solidFill>
                <a:latin typeface="Times New Roman"/>
                <a:cs typeface="Times New Roman"/>
              </a:rPr>
              <a:t>as </a:t>
            </a:r>
            <a:r>
              <a:rPr dirty="0" sz="1550" i="1">
                <a:solidFill>
                  <a:srgbClr val="BF0000"/>
                </a:solidFill>
                <a:latin typeface="Times New Roman"/>
                <a:cs typeface="Times New Roman"/>
              </a:rPr>
              <a:t>take-</a:t>
            </a:r>
            <a:r>
              <a:rPr dirty="0" sz="1550" spc="-20" i="1">
                <a:solidFill>
                  <a:srgbClr val="BF0000"/>
                </a:solidFill>
                <a:latin typeface="Times New Roman"/>
                <a:cs typeface="Times New Roman"/>
              </a:rPr>
              <a:t>home </a:t>
            </a:r>
            <a:r>
              <a:rPr dirty="0" sz="1550" spc="-10" i="1">
                <a:solidFill>
                  <a:srgbClr val="BF0000"/>
                </a:solidFill>
                <a:latin typeface="Times New Roman"/>
                <a:cs typeface="Times New Roman"/>
              </a:rPr>
              <a:t>assignments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13" name="object 13" descr=""/>
          <p:cNvSpPr txBox="1"/>
          <p:nvPr/>
        </p:nvSpPr>
        <p:spPr>
          <a:xfrm>
            <a:off x="1005261" y="4342889"/>
            <a:ext cx="8765540" cy="16243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795"/>
              </a:lnSpc>
              <a:spcBef>
                <a:spcPts val="110"/>
              </a:spcBef>
            </a:pPr>
            <a:r>
              <a:rPr dirty="0" sz="2450" b="1" i="1">
                <a:latin typeface="Times New Roman"/>
                <a:cs typeface="Times New Roman"/>
              </a:rPr>
              <a:t>Proof</a:t>
            </a:r>
            <a:r>
              <a:rPr dirty="0" sz="2450" spc="-5" b="1" i="1">
                <a:latin typeface="Times New Roman"/>
                <a:cs typeface="Times New Roman"/>
              </a:rPr>
              <a:t> </a:t>
            </a:r>
            <a:r>
              <a:rPr dirty="0" sz="2450" b="1">
                <a:latin typeface="Times New Roman"/>
                <a:cs typeface="Times New Roman"/>
              </a:rPr>
              <a:t>(</a:t>
            </a:r>
            <a:r>
              <a:rPr dirty="0" sz="2450" b="1" i="1">
                <a:latin typeface="Times New Roman"/>
                <a:cs typeface="Times New Roman"/>
              </a:rPr>
              <a:t>of</a:t>
            </a:r>
            <a:r>
              <a:rPr dirty="0" sz="2450" spc="-5" b="1" i="1">
                <a:latin typeface="Times New Roman"/>
                <a:cs typeface="Times New Roman"/>
              </a:rPr>
              <a:t> </a:t>
            </a:r>
            <a:r>
              <a:rPr dirty="0" sz="2450" b="1" i="1">
                <a:latin typeface="Times New Roman"/>
                <a:cs typeface="Times New Roman"/>
              </a:rPr>
              <a:t>part</a:t>
            </a:r>
            <a:r>
              <a:rPr dirty="0" sz="2450" spc="-15" b="1" i="1">
                <a:latin typeface="Times New Roman"/>
                <a:cs typeface="Times New Roman"/>
              </a:rPr>
              <a:t> </a:t>
            </a:r>
            <a:r>
              <a:rPr dirty="0" sz="2450" b="1" i="1">
                <a:latin typeface="Times New Roman"/>
                <a:cs typeface="Times New Roman"/>
              </a:rPr>
              <a:t>i</a:t>
            </a:r>
            <a:r>
              <a:rPr dirty="0" sz="2450" b="1">
                <a:latin typeface="Times New Roman"/>
                <a:cs typeface="Times New Roman"/>
              </a:rPr>
              <a:t>):</a:t>
            </a:r>
            <a:r>
              <a:rPr dirty="0" sz="2450" spc="15" b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Solving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for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i</a:t>
            </a:r>
            <a:r>
              <a:rPr dirty="0" sz="2450" spc="-1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n</a:t>
            </a:r>
            <a:r>
              <a:rPr dirty="0" sz="2450" spc="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=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mi</a:t>
            </a:r>
            <a:r>
              <a:rPr dirty="0" sz="2450" spc="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+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1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(from</a:t>
            </a:r>
            <a:r>
              <a:rPr dirty="0" sz="2450" spc="-7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Theorem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3)</a:t>
            </a:r>
            <a:r>
              <a:rPr dirty="0" sz="2450" spc="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gives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50" i="1">
                <a:latin typeface="Times New Roman"/>
                <a:cs typeface="Times New Roman"/>
              </a:rPr>
              <a:t>i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ts val="2650"/>
              </a:lnSpc>
              <a:tabLst>
                <a:tab pos="681355" algn="l"/>
                <a:tab pos="1741805" algn="l"/>
                <a:tab pos="8595360" algn="l"/>
              </a:tabLst>
            </a:pPr>
            <a:r>
              <a:rPr dirty="0" sz="2450">
                <a:latin typeface="Times New Roman"/>
                <a:cs typeface="Times New Roman"/>
              </a:rPr>
              <a:t>=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spc="-35">
                <a:latin typeface="Times New Roman"/>
                <a:cs typeface="Times New Roman"/>
              </a:rPr>
              <a:t>(</a:t>
            </a:r>
            <a:r>
              <a:rPr dirty="0" sz="2450" spc="-35" i="1">
                <a:latin typeface="Times New Roman"/>
                <a:cs typeface="Times New Roman"/>
              </a:rPr>
              <a:t>n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−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1)/</a:t>
            </a:r>
            <a:r>
              <a:rPr dirty="0" sz="2450" spc="-20" i="1">
                <a:latin typeface="Times New Roman"/>
                <a:cs typeface="Times New Roman"/>
              </a:rPr>
              <a:t>m</a:t>
            </a:r>
            <a:r>
              <a:rPr dirty="0" sz="2450" spc="-20">
                <a:latin typeface="Times New Roman"/>
                <a:cs typeface="Times New Roman"/>
              </a:rPr>
              <a:t>.</a:t>
            </a:r>
            <a:r>
              <a:rPr dirty="0" sz="2450">
                <a:latin typeface="Times New Roman"/>
                <a:cs typeface="Times New Roman"/>
              </a:rPr>
              <a:t>	Since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each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vertex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is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either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leaf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or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internal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vertex,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-50" i="1">
                <a:latin typeface="Times New Roman"/>
                <a:cs typeface="Times New Roman"/>
              </a:rPr>
              <a:t>n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ts val="2795"/>
              </a:lnSpc>
            </a:pPr>
            <a:r>
              <a:rPr dirty="0" sz="2450">
                <a:latin typeface="Times New Roman"/>
                <a:cs typeface="Times New Roman"/>
              </a:rPr>
              <a:t>=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l</a:t>
            </a:r>
            <a:r>
              <a:rPr dirty="0" sz="2450" spc="1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+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i</a:t>
            </a:r>
            <a:r>
              <a:rPr dirty="0" sz="2450">
                <a:latin typeface="Times New Roman"/>
                <a:cs typeface="Times New Roman"/>
              </a:rPr>
              <a:t>.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By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solving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for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l</a:t>
            </a:r>
            <a:r>
              <a:rPr dirty="0" sz="2450" spc="1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and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using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formula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for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i</a:t>
            </a:r>
            <a:r>
              <a:rPr dirty="0" sz="2450">
                <a:latin typeface="Times New Roman"/>
                <a:cs typeface="Times New Roman"/>
              </a:rPr>
              <a:t>,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see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that</a:t>
            </a:r>
            <a:endParaRPr sz="2450">
              <a:latin typeface="Times New Roman"/>
              <a:cs typeface="Times New Roman"/>
            </a:endParaRPr>
          </a:p>
          <a:p>
            <a:pPr algn="ctr" marR="389255">
              <a:lnSpc>
                <a:spcPct val="100000"/>
              </a:lnSpc>
              <a:spcBef>
                <a:spcPts val="1810"/>
              </a:spcBef>
              <a:tabLst>
                <a:tab pos="2122170" algn="l"/>
                <a:tab pos="3402965" algn="l"/>
              </a:tabLst>
            </a:pPr>
            <a:r>
              <a:rPr dirty="0" sz="2100" i="1">
                <a:latin typeface="Times New Roman"/>
                <a:cs typeface="Times New Roman"/>
              </a:rPr>
              <a:t>l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= </a:t>
            </a:r>
            <a:r>
              <a:rPr dirty="0" sz="2100" i="1">
                <a:latin typeface="Times New Roman"/>
                <a:cs typeface="Times New Roman"/>
              </a:rPr>
              <a:t>n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− </a:t>
            </a:r>
            <a:r>
              <a:rPr dirty="0" sz="2100" i="1">
                <a:latin typeface="Times New Roman"/>
                <a:cs typeface="Times New Roman"/>
              </a:rPr>
              <a:t>i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=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n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−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n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 spc="-50">
                <a:latin typeface="Times New Roman"/>
                <a:cs typeface="Times New Roman"/>
              </a:rPr>
              <a:t>−</a:t>
            </a:r>
            <a:r>
              <a:rPr dirty="0" sz="2100">
                <a:latin typeface="Times New Roman"/>
                <a:cs typeface="Times New Roman"/>
              </a:rPr>
              <a:t>	1)/</a:t>
            </a:r>
            <a:r>
              <a:rPr dirty="0" sz="2100" i="1">
                <a:latin typeface="Times New Roman"/>
                <a:cs typeface="Times New Roman"/>
              </a:rPr>
              <a:t>m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=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[(</a:t>
            </a:r>
            <a:r>
              <a:rPr dirty="0" sz="2100" spc="-25" i="1">
                <a:latin typeface="Times New Roman"/>
                <a:cs typeface="Times New Roman"/>
              </a:rPr>
              <a:t>m</a:t>
            </a:r>
            <a:r>
              <a:rPr dirty="0" sz="2100" i="1">
                <a:latin typeface="Times New Roman"/>
                <a:cs typeface="Times New Roman"/>
              </a:rPr>
              <a:t>	</a:t>
            </a:r>
            <a:r>
              <a:rPr dirty="0" sz="2100">
                <a:latin typeface="Times New Roman"/>
                <a:cs typeface="Times New Roman"/>
              </a:rPr>
              <a:t>−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1)</a:t>
            </a:r>
            <a:r>
              <a:rPr dirty="0" sz="2100" i="1">
                <a:latin typeface="Times New Roman"/>
                <a:cs typeface="Times New Roman"/>
              </a:rPr>
              <a:t>n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+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1]/</a:t>
            </a:r>
            <a:r>
              <a:rPr dirty="0" sz="2100" i="1">
                <a:latin typeface="Times New Roman"/>
                <a:cs typeface="Times New Roman"/>
              </a:rPr>
              <a:t>m</a:t>
            </a:r>
            <a:r>
              <a:rPr dirty="0" sz="2100" spc="-10" i="1">
                <a:latin typeface="Times New Roman"/>
                <a:cs typeface="Times New Roman"/>
              </a:rPr>
              <a:t> </a:t>
            </a:r>
            <a:r>
              <a:rPr dirty="0" sz="2100" spc="-50"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Level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vertices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height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10"/>
              <a:t>trees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4196" y="1685033"/>
            <a:ext cx="9102725" cy="456311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213360" marR="50165" indent="-201295">
              <a:lnSpc>
                <a:spcPct val="70500"/>
              </a:lnSpc>
              <a:spcBef>
                <a:spcPts val="840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100">
                <a:latin typeface="Times New Roman"/>
                <a:cs typeface="Times New Roman"/>
              </a:rPr>
              <a:t>When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working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trees,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often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want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have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rooted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where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subtrees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at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contain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paths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approximately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same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length</a:t>
            </a:r>
            <a:endParaRPr sz="2100">
              <a:latin typeface="Times New Roman"/>
              <a:cs typeface="Times New Roman"/>
            </a:endParaRPr>
          </a:p>
          <a:p>
            <a:pPr marL="213995" indent="-201295">
              <a:lnSpc>
                <a:spcPts val="2425"/>
              </a:lnSpc>
              <a:spcBef>
                <a:spcPts val="1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35">
                <a:latin typeface="Times New Roman"/>
                <a:cs typeface="Times New Roman"/>
              </a:rPr>
              <a:t>To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make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idea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precise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need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some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definitions:</a:t>
            </a:r>
            <a:endParaRPr sz="2100">
              <a:latin typeface="Times New Roman"/>
              <a:cs typeface="Times New Roman"/>
            </a:endParaRPr>
          </a:p>
          <a:p>
            <a:pPr lvl="1" marL="614045" indent="-200660">
              <a:lnSpc>
                <a:spcPts val="1914"/>
              </a:lnSpc>
              <a:buFont typeface="Arial MT"/>
              <a:buChar char="•"/>
              <a:tabLst>
                <a:tab pos="614045" algn="l"/>
              </a:tabLst>
            </a:pP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level</a:t>
            </a:r>
            <a:r>
              <a:rPr dirty="0" sz="1750" spc="-4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vertex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in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rooted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tree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length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unique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path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from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root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to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this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vertex</a:t>
            </a:r>
            <a:endParaRPr sz="1750">
              <a:latin typeface="Times New Roman"/>
              <a:cs typeface="Times New Roman"/>
            </a:endParaRPr>
          </a:p>
          <a:p>
            <a:pPr lvl="1" marL="614045" indent="-200660">
              <a:lnSpc>
                <a:spcPts val="2010"/>
              </a:lnSpc>
              <a:buFont typeface="Arial MT"/>
              <a:buChar char="•"/>
              <a:tabLst>
                <a:tab pos="614045" algn="l"/>
              </a:tabLst>
            </a:pP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height</a:t>
            </a:r>
            <a:r>
              <a:rPr dirty="0" sz="1750" spc="-2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rooted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tree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maximum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levels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vertices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750">
              <a:latin typeface="Times New Roman"/>
              <a:cs typeface="Times New Roman"/>
            </a:endParaRPr>
          </a:p>
          <a:p>
            <a:pPr marL="213360">
              <a:lnSpc>
                <a:spcPts val="2170"/>
              </a:lnSpc>
            </a:pPr>
            <a:r>
              <a:rPr dirty="0" sz="1900" spc="-10" b="1">
                <a:latin typeface="Times New Roman"/>
                <a:cs typeface="Times New Roman"/>
              </a:rPr>
              <a:t>Example</a:t>
            </a:r>
            <a:r>
              <a:rPr dirty="0" sz="1900" spc="-10">
                <a:latin typeface="Times New Roman"/>
                <a:cs typeface="Times New Roman"/>
              </a:rPr>
              <a:t>:</a:t>
            </a:r>
            <a:endParaRPr sz="1900">
              <a:latin typeface="Times New Roman"/>
              <a:cs typeface="Times New Roman"/>
            </a:endParaRPr>
          </a:p>
          <a:p>
            <a:pPr marL="688975" indent="-353695">
              <a:lnSpc>
                <a:spcPts val="2170"/>
              </a:lnSpc>
              <a:buClr>
                <a:srgbClr val="4472C3"/>
              </a:buClr>
              <a:buAutoNum type="romanLcParenBoth"/>
              <a:tabLst>
                <a:tab pos="688975" algn="l"/>
              </a:tabLst>
            </a:pPr>
            <a:r>
              <a:rPr dirty="0" sz="1900">
                <a:latin typeface="Times New Roman"/>
                <a:cs typeface="Times New Roman"/>
              </a:rPr>
              <a:t>Find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of</a:t>
            </a:r>
            <a:r>
              <a:rPr dirty="0" sz="1900" spc="6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each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vertex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in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tree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right.</a:t>
            </a:r>
            <a:endParaRPr sz="1900">
              <a:latin typeface="Times New Roman"/>
              <a:cs typeface="Times New Roman"/>
            </a:endParaRPr>
          </a:p>
          <a:p>
            <a:pPr marL="691515" indent="-417195">
              <a:lnSpc>
                <a:spcPct val="100000"/>
              </a:lnSpc>
              <a:spcBef>
                <a:spcPts val="85"/>
              </a:spcBef>
              <a:buClr>
                <a:srgbClr val="4472C3"/>
              </a:buClr>
              <a:buAutoNum type="romanLcParenBoth"/>
              <a:tabLst>
                <a:tab pos="691515" algn="l"/>
              </a:tabLst>
            </a:pPr>
            <a:r>
              <a:rPr dirty="0" sz="1900">
                <a:latin typeface="Times New Roman"/>
                <a:cs typeface="Times New Roman"/>
              </a:rPr>
              <a:t>What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height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of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 spc="-20">
                <a:latin typeface="Times New Roman"/>
                <a:cs typeface="Times New Roman"/>
              </a:rPr>
              <a:t>tree?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4472C3"/>
              </a:buClr>
              <a:buFont typeface="Times New Roman"/>
              <a:buAutoNum type="romanLcParenBoth"/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4472C3"/>
              </a:buClr>
              <a:buFont typeface="Times New Roman"/>
              <a:buAutoNum type="romanLcParenBoth"/>
            </a:pPr>
            <a:endParaRPr sz="1900">
              <a:latin typeface="Times New Roman"/>
              <a:cs typeface="Times New Roman"/>
            </a:endParaRPr>
          </a:p>
          <a:p>
            <a:pPr marL="213360">
              <a:lnSpc>
                <a:spcPts val="2160"/>
              </a:lnSpc>
            </a:pPr>
            <a:r>
              <a:rPr dirty="0" sz="1900" spc="-10" b="1">
                <a:latin typeface="Times New Roman"/>
                <a:cs typeface="Times New Roman"/>
              </a:rPr>
              <a:t>Solution</a:t>
            </a:r>
            <a:r>
              <a:rPr dirty="0" sz="1900" spc="-10">
                <a:latin typeface="Times New Roman"/>
                <a:cs typeface="Times New Roman"/>
              </a:rPr>
              <a:t>:</a:t>
            </a:r>
            <a:endParaRPr sz="1900">
              <a:latin typeface="Times New Roman"/>
              <a:cs typeface="Times New Roman"/>
            </a:endParaRPr>
          </a:p>
          <a:p>
            <a:pPr lvl="1" marL="746760" indent="-348615">
              <a:lnSpc>
                <a:spcPts val="1980"/>
              </a:lnSpc>
              <a:buClr>
                <a:srgbClr val="4472C3"/>
              </a:buClr>
              <a:buAutoNum type="romanLcParenBoth"/>
              <a:tabLst>
                <a:tab pos="746760" algn="l"/>
              </a:tabLst>
            </a:pP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root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a</a:t>
            </a:r>
            <a:r>
              <a:rPr dirty="0" sz="1900" spc="3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at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0.</a:t>
            </a:r>
            <a:r>
              <a:rPr dirty="0" sz="1900" spc="-3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Vertices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b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j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k</a:t>
            </a:r>
            <a:r>
              <a:rPr dirty="0" sz="1900" spc="1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are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at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1.</a:t>
            </a:r>
            <a:endParaRPr sz="1900">
              <a:latin typeface="Times New Roman"/>
              <a:cs typeface="Times New Roman"/>
            </a:endParaRPr>
          </a:p>
          <a:p>
            <a:pPr marL="760730" marR="1162685">
              <a:lnSpc>
                <a:spcPts val="1930"/>
              </a:lnSpc>
              <a:spcBef>
                <a:spcPts val="180"/>
              </a:spcBef>
            </a:pPr>
            <a:r>
              <a:rPr dirty="0" sz="1900" spc="-10">
                <a:latin typeface="Times New Roman"/>
                <a:cs typeface="Times New Roman"/>
              </a:rPr>
              <a:t>Vertices</a:t>
            </a:r>
            <a:r>
              <a:rPr dirty="0" sz="1900" spc="-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c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e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f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l</a:t>
            </a:r>
            <a:r>
              <a:rPr dirty="0" sz="1900" spc="1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are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at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2.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Vertices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d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g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i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m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n</a:t>
            </a:r>
            <a:r>
              <a:rPr dirty="0" sz="1900" spc="2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are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at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3. </a:t>
            </a:r>
            <a:r>
              <a:rPr dirty="0" sz="1900" spc="-10">
                <a:latin typeface="Times New Roman"/>
                <a:cs typeface="Times New Roman"/>
              </a:rPr>
              <a:t>Vertex</a:t>
            </a:r>
            <a:r>
              <a:rPr dirty="0" sz="190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h</a:t>
            </a:r>
            <a:r>
              <a:rPr dirty="0" sz="1900" spc="-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</a:t>
            </a:r>
            <a:r>
              <a:rPr dirty="0" sz="1900" spc="-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at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-10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4.</a:t>
            </a:r>
            <a:endParaRPr sz="1900">
              <a:latin typeface="Times New Roman"/>
              <a:cs typeface="Times New Roman"/>
            </a:endParaRPr>
          </a:p>
          <a:p>
            <a:pPr lvl="1" marL="691515" indent="-356235">
              <a:lnSpc>
                <a:spcPts val="2250"/>
              </a:lnSpc>
              <a:buClr>
                <a:srgbClr val="4472C3"/>
              </a:buClr>
              <a:buAutoNum type="romanLcParenBoth" startAt="2"/>
              <a:tabLst>
                <a:tab pos="691515" algn="l"/>
              </a:tabLst>
            </a:pP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height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4,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since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4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largest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of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any</a:t>
            </a:r>
            <a:r>
              <a:rPr dirty="0" sz="1900" spc="6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vertex.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932176"/>
            <a:ext cx="1981199" cy="249783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085" y="1019015"/>
            <a:ext cx="3430904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Balanced</a:t>
            </a:r>
            <a:r>
              <a:rPr dirty="0" spc="-35"/>
              <a:t> </a:t>
            </a:r>
            <a:r>
              <a:rPr dirty="0" spc="-10"/>
              <a:t>m-</a:t>
            </a:r>
            <a:r>
              <a:rPr dirty="0"/>
              <a:t>Ary</a:t>
            </a:r>
            <a:r>
              <a:rPr dirty="0" spc="-95"/>
              <a:t> </a:t>
            </a:r>
            <a:r>
              <a:rPr dirty="0" spc="-10"/>
              <a:t>Trees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05261" y="1735363"/>
            <a:ext cx="8840470" cy="163322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440"/>
              </a:spcBef>
            </a:pPr>
            <a:r>
              <a:rPr dirty="0" sz="2450" b="1">
                <a:latin typeface="Times New Roman"/>
                <a:cs typeface="Times New Roman"/>
              </a:rPr>
              <a:t>Definition</a:t>
            </a:r>
            <a:r>
              <a:rPr dirty="0" sz="2450">
                <a:latin typeface="Times New Roman"/>
                <a:cs typeface="Times New Roman"/>
              </a:rPr>
              <a:t>:</a:t>
            </a:r>
            <a:r>
              <a:rPr dirty="0" sz="2450" spc="-16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1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rooted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spc="-10" i="1">
                <a:latin typeface="Times New Roman"/>
                <a:cs typeface="Times New Roman"/>
              </a:rPr>
              <a:t>m</a:t>
            </a:r>
            <a:r>
              <a:rPr dirty="0" sz="2450" spc="-10">
                <a:latin typeface="Times New Roman"/>
                <a:cs typeface="Times New Roman"/>
              </a:rPr>
              <a:t>-</a:t>
            </a:r>
            <a:r>
              <a:rPr dirty="0" sz="2450">
                <a:latin typeface="Times New Roman"/>
                <a:cs typeface="Times New Roman"/>
              </a:rPr>
              <a:t>ary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 of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height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h</a:t>
            </a:r>
            <a:r>
              <a:rPr dirty="0" sz="2450" spc="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is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balanced</a:t>
            </a:r>
            <a:r>
              <a:rPr dirty="0" sz="2450" spc="-3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if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all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leaves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are </a:t>
            </a:r>
            <a:r>
              <a:rPr dirty="0" sz="2450">
                <a:latin typeface="Times New Roman"/>
                <a:cs typeface="Times New Roman"/>
              </a:rPr>
              <a:t>at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levels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h</a:t>
            </a:r>
            <a:r>
              <a:rPr dirty="0" sz="2450" spc="-1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or </a:t>
            </a:r>
            <a:r>
              <a:rPr dirty="0" sz="2450" spc="-20" i="1">
                <a:latin typeface="Times New Roman"/>
                <a:cs typeface="Times New Roman"/>
              </a:rPr>
              <a:t>h</a:t>
            </a:r>
            <a:r>
              <a:rPr dirty="0" sz="2450" spc="-20">
                <a:latin typeface="Times New Roman"/>
                <a:cs typeface="Times New Roman"/>
              </a:rPr>
              <a:t>−1.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50" b="1">
                <a:latin typeface="Times New Roman"/>
                <a:cs typeface="Times New Roman"/>
              </a:rPr>
              <a:t>Example</a:t>
            </a:r>
            <a:r>
              <a:rPr dirty="0" sz="2450">
                <a:latin typeface="Times New Roman"/>
                <a:cs typeface="Times New Roman"/>
              </a:rPr>
              <a:t>:</a:t>
            </a:r>
            <a:r>
              <a:rPr dirty="0" sz="2450" spc="-7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Which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rooted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shown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below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is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balanced?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9861" y="5208606"/>
            <a:ext cx="8790940" cy="73723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38100" marR="30480">
              <a:lnSpc>
                <a:spcPts val="2650"/>
              </a:lnSpc>
              <a:spcBef>
                <a:spcPts val="440"/>
              </a:spcBef>
            </a:pPr>
            <a:r>
              <a:rPr dirty="0" sz="2450" b="1">
                <a:latin typeface="Times New Roman"/>
                <a:cs typeface="Times New Roman"/>
              </a:rPr>
              <a:t>Solution</a:t>
            </a:r>
            <a:r>
              <a:rPr dirty="0" sz="2450">
                <a:latin typeface="Times New Roman"/>
                <a:cs typeface="Times New Roman"/>
              </a:rPr>
              <a:t>: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>
                <a:latin typeface="Times New Roman"/>
                <a:cs typeface="Times New Roman"/>
              </a:rPr>
              <a:t>1</a:t>
            </a:r>
            <a:r>
              <a:rPr dirty="0" baseline="-20833" sz="2400" spc="352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and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>
                <a:latin typeface="Times New Roman"/>
                <a:cs typeface="Times New Roman"/>
              </a:rPr>
              <a:t>3</a:t>
            </a:r>
            <a:r>
              <a:rPr dirty="0" baseline="-20833" sz="2400" spc="352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are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balanced,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but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>
                <a:latin typeface="Times New Roman"/>
                <a:cs typeface="Times New Roman"/>
              </a:rPr>
              <a:t>2</a:t>
            </a:r>
            <a:r>
              <a:rPr dirty="0" baseline="-20833" sz="2400" spc="352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is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not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because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it</a:t>
            </a:r>
            <a:r>
              <a:rPr dirty="0" sz="2450" spc="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has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leaves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at </a:t>
            </a:r>
            <a:r>
              <a:rPr dirty="0" sz="2450">
                <a:latin typeface="Times New Roman"/>
                <a:cs typeface="Times New Roman"/>
              </a:rPr>
              <a:t>levels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2,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3,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and</a:t>
            </a:r>
            <a:r>
              <a:rPr dirty="0" sz="2450" spc="-25">
                <a:latin typeface="Times New Roman"/>
                <a:cs typeface="Times New Roman"/>
              </a:rPr>
              <a:t> 4.</a:t>
            </a:r>
            <a:endParaRPr sz="245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5775" y="3451859"/>
            <a:ext cx="8366759" cy="177545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455" y="3557016"/>
            <a:ext cx="6272783" cy="18928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50"/>
              <a:t>The</a:t>
            </a:r>
            <a:r>
              <a:rPr dirty="0" sz="2550" spc="-35"/>
              <a:t> </a:t>
            </a:r>
            <a:r>
              <a:rPr dirty="0" sz="2550"/>
              <a:t>Bound</a:t>
            </a:r>
            <a:r>
              <a:rPr dirty="0" sz="2550" spc="-40"/>
              <a:t> </a:t>
            </a:r>
            <a:r>
              <a:rPr dirty="0" sz="2550"/>
              <a:t>for</a:t>
            </a:r>
            <a:r>
              <a:rPr dirty="0" sz="2550" spc="-80"/>
              <a:t> </a:t>
            </a:r>
            <a:r>
              <a:rPr dirty="0" sz="2550"/>
              <a:t>the</a:t>
            </a:r>
            <a:r>
              <a:rPr dirty="0" sz="2550" spc="-60"/>
              <a:t> </a:t>
            </a:r>
            <a:r>
              <a:rPr dirty="0" sz="2550"/>
              <a:t>Number</a:t>
            </a:r>
            <a:r>
              <a:rPr dirty="0" sz="2550" spc="-100"/>
              <a:t> </a:t>
            </a:r>
            <a:r>
              <a:rPr dirty="0" sz="2550"/>
              <a:t>of</a:t>
            </a:r>
            <a:r>
              <a:rPr dirty="0" sz="2550" spc="-30"/>
              <a:t> </a:t>
            </a:r>
            <a:r>
              <a:rPr dirty="0" sz="2550"/>
              <a:t>Leaves</a:t>
            </a:r>
            <a:r>
              <a:rPr dirty="0" sz="2550" spc="-45"/>
              <a:t> </a:t>
            </a:r>
            <a:r>
              <a:rPr dirty="0" sz="2550"/>
              <a:t>in</a:t>
            </a:r>
            <a:r>
              <a:rPr dirty="0" sz="2550" spc="-40"/>
              <a:t> </a:t>
            </a:r>
            <a:r>
              <a:rPr dirty="0" sz="2550"/>
              <a:t>an</a:t>
            </a:r>
            <a:r>
              <a:rPr dirty="0" sz="2550" spc="-60"/>
              <a:t> </a:t>
            </a:r>
            <a:r>
              <a:rPr dirty="0" sz="2550" spc="-20"/>
              <a:t>m-</a:t>
            </a:r>
            <a:r>
              <a:rPr dirty="0" sz="2550"/>
              <a:t>Ary</a:t>
            </a:r>
            <a:r>
              <a:rPr dirty="0" sz="2550" spc="-120"/>
              <a:t> </a:t>
            </a:r>
            <a:r>
              <a:rPr dirty="0" sz="2550" spc="-20"/>
              <a:t>Tree</a:t>
            </a:r>
            <a:endParaRPr sz="2550"/>
          </a:p>
        </p:txBody>
      </p:sp>
      <p:sp>
        <p:nvSpPr>
          <p:cNvPr id="4" name="object 4" descr=""/>
          <p:cNvSpPr txBox="1"/>
          <p:nvPr/>
        </p:nvSpPr>
        <p:spPr>
          <a:xfrm>
            <a:off x="992611" y="1639008"/>
            <a:ext cx="8792210" cy="1793239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59"/>
              </a:spcBef>
            </a:pPr>
            <a:r>
              <a:rPr dirty="0" sz="2100" b="1">
                <a:latin typeface="Times New Roman"/>
                <a:cs typeface="Times New Roman"/>
              </a:rPr>
              <a:t>Theorem</a:t>
            </a:r>
            <a:r>
              <a:rPr dirty="0" sz="2100" spc="-30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5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There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most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m</a:t>
            </a:r>
            <a:r>
              <a:rPr dirty="0" baseline="25793" sz="2100" i="1">
                <a:latin typeface="Times New Roman"/>
                <a:cs typeface="Times New Roman"/>
              </a:rPr>
              <a:t>h</a:t>
            </a:r>
            <a:r>
              <a:rPr dirty="0" baseline="25793" sz="2100" spc="262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leaves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spc="-20" i="1">
                <a:latin typeface="Times New Roman"/>
                <a:cs typeface="Times New Roman"/>
              </a:rPr>
              <a:t>m</a:t>
            </a:r>
            <a:r>
              <a:rPr dirty="0" sz="2100" spc="-20">
                <a:latin typeface="Times New Roman"/>
                <a:cs typeface="Times New Roman"/>
              </a:rPr>
              <a:t>-</a:t>
            </a:r>
            <a:r>
              <a:rPr dirty="0" sz="2100">
                <a:latin typeface="Times New Roman"/>
                <a:cs typeface="Times New Roman"/>
              </a:rPr>
              <a:t>ary tree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height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25" i="1">
                <a:latin typeface="Times New Roman"/>
                <a:cs typeface="Times New Roman"/>
              </a:rPr>
              <a:t>h</a:t>
            </a:r>
            <a:r>
              <a:rPr dirty="0" sz="2100" spc="-25"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05"/>
              </a:spcBef>
            </a:pPr>
            <a:r>
              <a:rPr dirty="0" sz="1650" b="1" i="1">
                <a:latin typeface="Times New Roman"/>
                <a:cs typeface="Times New Roman"/>
              </a:rPr>
              <a:t>Proof</a:t>
            </a:r>
            <a:r>
              <a:rPr dirty="0" sz="1650" spc="440" b="1" i="1">
                <a:latin typeface="Times New Roman"/>
                <a:cs typeface="Times New Roman"/>
              </a:rPr>
              <a:t> </a:t>
            </a:r>
            <a:r>
              <a:rPr dirty="0" sz="1650" b="1">
                <a:latin typeface="Times New Roman"/>
                <a:cs typeface="Times New Roman"/>
              </a:rPr>
              <a:t>(</a:t>
            </a:r>
            <a:r>
              <a:rPr dirty="0" sz="1650" b="1" i="1">
                <a:latin typeface="Times New Roman"/>
                <a:cs typeface="Times New Roman"/>
              </a:rPr>
              <a:t>by</a:t>
            </a:r>
            <a:r>
              <a:rPr dirty="0" sz="1650" spc="15" b="1" i="1">
                <a:latin typeface="Times New Roman"/>
                <a:cs typeface="Times New Roman"/>
              </a:rPr>
              <a:t> </a:t>
            </a:r>
            <a:r>
              <a:rPr dirty="0" sz="1650" b="1" i="1">
                <a:latin typeface="Times New Roman"/>
                <a:cs typeface="Times New Roman"/>
              </a:rPr>
              <a:t>mathematical</a:t>
            </a:r>
            <a:r>
              <a:rPr dirty="0" sz="1650" spc="-25" b="1" i="1">
                <a:latin typeface="Times New Roman"/>
                <a:cs typeface="Times New Roman"/>
              </a:rPr>
              <a:t> </a:t>
            </a:r>
            <a:r>
              <a:rPr dirty="0" sz="1650" b="1" i="1">
                <a:latin typeface="Times New Roman"/>
                <a:cs typeface="Times New Roman"/>
              </a:rPr>
              <a:t>induction</a:t>
            </a:r>
            <a:r>
              <a:rPr dirty="0" sz="1650" spc="-5" b="1" i="1">
                <a:latin typeface="Times New Roman"/>
                <a:cs typeface="Times New Roman"/>
              </a:rPr>
              <a:t> </a:t>
            </a:r>
            <a:r>
              <a:rPr dirty="0" sz="1650" b="1" i="1">
                <a:latin typeface="Times New Roman"/>
                <a:cs typeface="Times New Roman"/>
              </a:rPr>
              <a:t>on</a:t>
            </a:r>
            <a:r>
              <a:rPr dirty="0" sz="1650" spc="15" b="1" i="1">
                <a:latin typeface="Times New Roman"/>
                <a:cs typeface="Times New Roman"/>
              </a:rPr>
              <a:t> </a:t>
            </a:r>
            <a:r>
              <a:rPr dirty="0" sz="1650" spc="-10" b="1" i="1">
                <a:latin typeface="Times New Roman"/>
                <a:cs typeface="Times New Roman"/>
              </a:rPr>
              <a:t>height</a:t>
            </a:r>
            <a:r>
              <a:rPr dirty="0" sz="1650" spc="-10" b="1">
                <a:latin typeface="Times New Roman"/>
                <a:cs typeface="Times New Roman"/>
              </a:rPr>
              <a:t>):</a:t>
            </a:r>
            <a:endParaRPr sz="1650">
              <a:latin typeface="Times New Roman"/>
              <a:cs typeface="Times New Roman"/>
            </a:endParaRPr>
          </a:p>
          <a:p>
            <a:pPr marL="25400">
              <a:lnSpc>
                <a:spcPts val="1689"/>
              </a:lnSpc>
              <a:spcBef>
                <a:spcPts val="290"/>
              </a:spcBef>
            </a:pPr>
            <a:r>
              <a:rPr dirty="0" sz="1650" i="1">
                <a:latin typeface="Times New Roman"/>
                <a:cs typeface="Times New Roman"/>
              </a:rPr>
              <a:t>BASIS</a:t>
            </a:r>
            <a:r>
              <a:rPr dirty="0" sz="1650" spc="15" i="1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STEP</a:t>
            </a:r>
            <a:r>
              <a:rPr dirty="0" sz="1650">
                <a:latin typeface="Times New Roman"/>
                <a:cs typeface="Times New Roman"/>
              </a:rPr>
              <a:t>:</a:t>
            </a:r>
            <a:r>
              <a:rPr dirty="0" sz="1650" spc="2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Consider</a:t>
            </a:r>
            <a:r>
              <a:rPr dirty="0" sz="1650" spc="-2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an </a:t>
            </a:r>
            <a:r>
              <a:rPr dirty="0" sz="1650" i="1">
                <a:latin typeface="Times New Roman"/>
                <a:cs typeface="Times New Roman"/>
              </a:rPr>
              <a:t>m</a:t>
            </a:r>
            <a:r>
              <a:rPr dirty="0" sz="1650">
                <a:latin typeface="Times New Roman"/>
                <a:cs typeface="Times New Roman"/>
              </a:rPr>
              <a:t>-ary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trees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height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1.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tree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consists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3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root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and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no more</a:t>
            </a:r>
            <a:r>
              <a:rPr dirty="0" sz="1650" spc="2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than</a:t>
            </a:r>
            <a:r>
              <a:rPr dirty="0" sz="1650" spc="-10">
                <a:latin typeface="Times New Roman"/>
                <a:cs typeface="Times New Roman"/>
              </a:rPr>
              <a:t> </a:t>
            </a:r>
            <a:r>
              <a:rPr dirty="0" sz="1650" spc="-50" i="1">
                <a:latin typeface="Times New Roman"/>
                <a:cs typeface="Times New Roman"/>
              </a:rPr>
              <a:t>m</a:t>
            </a:r>
            <a:endParaRPr sz="1650">
              <a:latin typeface="Times New Roman"/>
              <a:cs typeface="Times New Roman"/>
            </a:endParaRPr>
          </a:p>
          <a:p>
            <a:pPr marL="25400">
              <a:lnSpc>
                <a:spcPts val="1689"/>
              </a:lnSpc>
            </a:pPr>
            <a:r>
              <a:rPr dirty="0" sz="1650">
                <a:latin typeface="Times New Roman"/>
                <a:cs typeface="Times New Roman"/>
              </a:rPr>
              <a:t>children,</a:t>
            </a:r>
            <a:r>
              <a:rPr dirty="0" sz="1650" spc="-3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all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leaves.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Hence,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there are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no</a:t>
            </a:r>
            <a:r>
              <a:rPr dirty="0" sz="1650" spc="2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more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than</a:t>
            </a:r>
            <a:r>
              <a:rPr dirty="0" sz="1650" spc="-10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m</a:t>
            </a:r>
            <a:r>
              <a:rPr dirty="0" baseline="25252" sz="1650">
                <a:latin typeface="Times New Roman"/>
                <a:cs typeface="Times New Roman"/>
              </a:rPr>
              <a:t>1</a:t>
            </a:r>
            <a:r>
              <a:rPr dirty="0" baseline="25252" sz="1650" spc="254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=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m</a:t>
            </a:r>
            <a:r>
              <a:rPr dirty="0" sz="1650" spc="30" i="1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leaves</a:t>
            </a:r>
            <a:r>
              <a:rPr dirty="0" sz="1650" spc="-3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in</a:t>
            </a:r>
            <a:r>
              <a:rPr dirty="0" sz="1650" spc="2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an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 spc="-10" i="1">
                <a:latin typeface="Times New Roman"/>
                <a:cs typeface="Times New Roman"/>
              </a:rPr>
              <a:t>m</a:t>
            </a:r>
            <a:r>
              <a:rPr dirty="0" sz="1650" spc="-10">
                <a:latin typeface="Times New Roman"/>
                <a:cs typeface="Times New Roman"/>
              </a:rPr>
              <a:t>-</a:t>
            </a:r>
            <a:r>
              <a:rPr dirty="0" sz="1650">
                <a:latin typeface="Times New Roman"/>
                <a:cs typeface="Times New Roman"/>
              </a:rPr>
              <a:t>ary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tree of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height</a:t>
            </a:r>
            <a:r>
              <a:rPr dirty="0" sz="1650" spc="-30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Times New Roman"/>
                <a:cs typeface="Times New Roman"/>
              </a:rPr>
              <a:t>1.</a:t>
            </a:r>
            <a:endParaRPr sz="1650">
              <a:latin typeface="Times New Roman"/>
              <a:cs typeface="Times New Roman"/>
            </a:endParaRPr>
          </a:p>
          <a:p>
            <a:pPr marL="25400">
              <a:lnSpc>
                <a:spcPts val="1685"/>
              </a:lnSpc>
              <a:spcBef>
                <a:spcPts val="300"/>
              </a:spcBef>
            </a:pPr>
            <a:r>
              <a:rPr dirty="0" sz="1650" i="1">
                <a:latin typeface="Times New Roman"/>
                <a:cs typeface="Times New Roman"/>
              </a:rPr>
              <a:t>INDUCTIVE</a:t>
            </a:r>
            <a:r>
              <a:rPr dirty="0" sz="1650" spc="45" i="1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STEP</a:t>
            </a:r>
            <a:r>
              <a:rPr dirty="0" sz="1650">
                <a:latin typeface="Times New Roman"/>
                <a:cs typeface="Times New Roman"/>
              </a:rPr>
              <a:t>:</a:t>
            </a:r>
            <a:r>
              <a:rPr dirty="0" sz="1650" spc="-9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Assume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result</a:t>
            </a:r>
            <a:r>
              <a:rPr dirty="0" sz="1650" spc="-2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is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true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for</a:t>
            </a:r>
            <a:r>
              <a:rPr dirty="0" sz="1650" spc="2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all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m</a:t>
            </a:r>
            <a:r>
              <a:rPr dirty="0" sz="1650">
                <a:latin typeface="Times New Roman"/>
                <a:cs typeface="Times New Roman"/>
              </a:rPr>
              <a:t>-ary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trees</a:t>
            </a:r>
            <a:r>
              <a:rPr dirty="0" sz="1650" spc="-2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height</a:t>
            </a:r>
            <a:r>
              <a:rPr dirty="0" sz="1650" spc="-2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&lt;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h</a:t>
            </a:r>
            <a:r>
              <a:rPr dirty="0" sz="1650">
                <a:latin typeface="Times New Roman"/>
                <a:cs typeface="Times New Roman"/>
              </a:rPr>
              <a:t>.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Let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T</a:t>
            </a:r>
            <a:r>
              <a:rPr dirty="0" sz="1650" spc="10" i="1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be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an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m</a:t>
            </a:r>
            <a:r>
              <a:rPr dirty="0" sz="1650">
                <a:latin typeface="Times New Roman"/>
                <a:cs typeface="Times New Roman"/>
              </a:rPr>
              <a:t>-ary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tree</a:t>
            </a:r>
            <a:r>
              <a:rPr dirty="0" sz="1650" spc="-10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Times New Roman"/>
                <a:cs typeface="Times New Roman"/>
              </a:rPr>
              <a:t>of</a:t>
            </a:r>
            <a:endParaRPr sz="1650">
              <a:latin typeface="Times New Roman"/>
              <a:cs typeface="Times New Roman"/>
            </a:endParaRPr>
          </a:p>
          <a:p>
            <a:pPr marL="25400" marR="184785">
              <a:lnSpc>
                <a:spcPct val="70900"/>
              </a:lnSpc>
              <a:spcBef>
                <a:spcPts val="280"/>
              </a:spcBef>
            </a:pPr>
            <a:r>
              <a:rPr dirty="0" sz="1650">
                <a:latin typeface="Times New Roman"/>
                <a:cs typeface="Times New Roman"/>
              </a:rPr>
              <a:t>height</a:t>
            </a:r>
            <a:r>
              <a:rPr dirty="0" sz="1650" spc="-2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h</a:t>
            </a:r>
            <a:r>
              <a:rPr dirty="0" sz="1650">
                <a:latin typeface="Times New Roman"/>
                <a:cs typeface="Times New Roman"/>
              </a:rPr>
              <a:t>.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leaves</a:t>
            </a:r>
            <a:r>
              <a:rPr dirty="0" sz="1650" spc="-2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20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T</a:t>
            </a:r>
            <a:r>
              <a:rPr dirty="0" sz="1650" spc="-5" i="1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are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leaves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 subtrees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T</a:t>
            </a:r>
            <a:r>
              <a:rPr dirty="0" sz="1650" spc="30" i="1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we</a:t>
            </a:r>
            <a:r>
              <a:rPr dirty="0" sz="1650" spc="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get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when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we</a:t>
            </a:r>
            <a:r>
              <a:rPr dirty="0" sz="1650" spc="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delete</a:t>
            </a:r>
            <a:r>
              <a:rPr dirty="0" sz="1650" spc="-2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-2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edges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from</a:t>
            </a:r>
            <a:r>
              <a:rPr dirty="0" sz="1650" spc="40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Times New Roman"/>
                <a:cs typeface="Times New Roman"/>
              </a:rPr>
              <a:t>the </a:t>
            </a:r>
            <a:r>
              <a:rPr dirty="0" sz="1650">
                <a:latin typeface="Times New Roman"/>
                <a:cs typeface="Times New Roman"/>
              </a:rPr>
              <a:t>root to</a:t>
            </a:r>
            <a:r>
              <a:rPr dirty="0" sz="1650" spc="-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each of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-1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vertices</a:t>
            </a:r>
            <a:r>
              <a:rPr dirty="0" sz="1650" spc="-1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level</a:t>
            </a:r>
            <a:r>
              <a:rPr dirty="0" sz="1650" spc="5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Times New Roman"/>
                <a:cs typeface="Times New Roman"/>
              </a:rPr>
              <a:t>1.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79898" y="5635290"/>
            <a:ext cx="8839835" cy="827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299"/>
              </a:lnSpc>
              <a:spcBef>
                <a:spcPts val="95"/>
              </a:spcBef>
            </a:pPr>
            <a:r>
              <a:rPr dirty="0" sz="1750">
                <a:latin typeface="Times New Roman"/>
                <a:cs typeface="Times New Roman"/>
              </a:rPr>
              <a:t>Each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these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subtrees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has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height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≤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h−</a:t>
            </a:r>
            <a:r>
              <a:rPr dirty="0" sz="1750">
                <a:latin typeface="Times New Roman"/>
                <a:cs typeface="Times New Roman"/>
              </a:rPr>
              <a:t>1.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By</a:t>
            </a:r>
            <a:r>
              <a:rPr dirty="0" sz="1750" spc="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inductive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hypothesis,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each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these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subtrees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has </a:t>
            </a:r>
            <a:r>
              <a:rPr dirty="0" sz="1750" spc="-25">
                <a:latin typeface="Times New Roman"/>
                <a:cs typeface="Times New Roman"/>
              </a:rPr>
              <a:t>at </a:t>
            </a:r>
            <a:r>
              <a:rPr dirty="0" sz="1750">
                <a:latin typeface="Times New Roman"/>
                <a:cs typeface="Times New Roman"/>
              </a:rPr>
              <a:t>most </a:t>
            </a:r>
            <a:r>
              <a:rPr dirty="0" sz="1750" i="1">
                <a:latin typeface="Times New Roman"/>
                <a:cs typeface="Times New Roman"/>
              </a:rPr>
              <a:t>m</a:t>
            </a:r>
            <a:r>
              <a:rPr dirty="0" baseline="26570" sz="1725" i="1">
                <a:latin typeface="Times New Roman"/>
                <a:cs typeface="Times New Roman"/>
              </a:rPr>
              <a:t>h−</a:t>
            </a:r>
            <a:r>
              <a:rPr dirty="0" baseline="26570" sz="1725">
                <a:latin typeface="Times New Roman"/>
                <a:cs typeface="Times New Roman"/>
              </a:rPr>
              <a:t>1</a:t>
            </a:r>
            <a:r>
              <a:rPr dirty="0" baseline="26570" sz="1725" spc="217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leaves.</a:t>
            </a:r>
            <a:r>
              <a:rPr dirty="0" sz="1750" spc="-3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Since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are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at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most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m</a:t>
            </a:r>
            <a:r>
              <a:rPr dirty="0" sz="1750" spc="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such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subtees,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are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at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most</a:t>
            </a:r>
            <a:r>
              <a:rPr dirty="0" sz="1750" spc="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m</a:t>
            </a:r>
            <a:r>
              <a:rPr dirty="0" sz="1750">
                <a:latin typeface="Symbol"/>
                <a:cs typeface="Symbol"/>
              </a:rPr>
              <a:t></a:t>
            </a:r>
            <a:r>
              <a:rPr dirty="0" sz="1750" i="1">
                <a:latin typeface="Times New Roman"/>
                <a:cs typeface="Times New Roman"/>
              </a:rPr>
              <a:t>m</a:t>
            </a:r>
            <a:r>
              <a:rPr dirty="0" baseline="26570" sz="1725" i="1">
                <a:latin typeface="Times New Roman"/>
                <a:cs typeface="Times New Roman"/>
              </a:rPr>
              <a:t>h−</a:t>
            </a:r>
            <a:r>
              <a:rPr dirty="0" baseline="26570" sz="1725">
                <a:latin typeface="Times New Roman"/>
                <a:cs typeface="Times New Roman"/>
              </a:rPr>
              <a:t>1</a:t>
            </a:r>
            <a:r>
              <a:rPr dirty="0" baseline="26570" sz="1725" spc="232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=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m</a:t>
            </a:r>
            <a:r>
              <a:rPr dirty="0" baseline="26570" sz="1725" i="1">
                <a:latin typeface="Times New Roman"/>
                <a:cs typeface="Times New Roman"/>
              </a:rPr>
              <a:t>h</a:t>
            </a:r>
            <a:r>
              <a:rPr dirty="0" baseline="26570" sz="1725" spc="232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leaves</a:t>
            </a:r>
            <a:r>
              <a:rPr dirty="0" sz="1750" spc="-25">
                <a:latin typeface="Times New Roman"/>
                <a:cs typeface="Times New Roman"/>
              </a:rPr>
              <a:t> in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tree.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4935" y="6205728"/>
            <a:ext cx="152400" cy="1524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Tree</a:t>
            </a:r>
            <a:r>
              <a:rPr dirty="0" spc="-110"/>
              <a:t> </a:t>
            </a:r>
            <a:r>
              <a:rPr dirty="0" spc="-10"/>
              <a:t>Traversal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662231"/>
            <a:ext cx="4491355" cy="922019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 spc="-20">
                <a:latin typeface="Times New Roman"/>
                <a:cs typeface="Times New Roman"/>
              </a:rPr>
              <a:t>Traversal</a:t>
            </a:r>
            <a:r>
              <a:rPr dirty="0" sz="2450" spc="-8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Algorithms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Infix,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Prefix,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and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Postfix</a:t>
            </a:r>
            <a:r>
              <a:rPr dirty="0" sz="2450" spc="-10">
                <a:latin typeface="Times New Roman"/>
                <a:cs typeface="Times New Roman"/>
              </a:rPr>
              <a:t> Notation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Outline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662231"/>
            <a:ext cx="3481704" cy="181800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solidFill>
                  <a:srgbClr val="BF0000"/>
                </a:solidFill>
                <a:latin typeface="Times New Roman"/>
                <a:cs typeface="Times New Roman"/>
              </a:rPr>
              <a:t>Introduction</a:t>
            </a:r>
            <a:r>
              <a:rPr dirty="0" sz="2450" spc="-35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BF0000"/>
                </a:solidFill>
                <a:latin typeface="Times New Roman"/>
                <a:cs typeface="Times New Roman"/>
              </a:rPr>
              <a:t>to</a:t>
            </a:r>
            <a:r>
              <a:rPr dirty="0" sz="2450" spc="-3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20">
                <a:solidFill>
                  <a:srgbClr val="BF0000"/>
                </a:solidFill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 spc="-10">
                <a:solidFill>
                  <a:srgbClr val="BF0000"/>
                </a:solidFill>
                <a:latin typeface="Times New Roman"/>
                <a:cs typeface="Times New Roman"/>
              </a:rPr>
              <a:t>Tree</a:t>
            </a:r>
            <a:r>
              <a:rPr dirty="0" sz="2450" spc="-12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10">
                <a:solidFill>
                  <a:srgbClr val="BF0000"/>
                </a:solidFill>
                <a:latin typeface="Times New Roman"/>
                <a:cs typeface="Times New Roman"/>
              </a:rPr>
              <a:t>Traversal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Spanning</a:t>
            </a:r>
            <a:r>
              <a:rPr dirty="0" sz="2450" spc="-75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Minimum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Spanning</a:t>
            </a:r>
            <a:r>
              <a:rPr dirty="0" sz="2450" spc="-80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Tree</a:t>
            </a:r>
            <a:r>
              <a:rPr dirty="0" spc="-110"/>
              <a:t> </a:t>
            </a:r>
            <a:r>
              <a:rPr dirty="0" spc="-10"/>
              <a:t>Traversal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735363"/>
            <a:ext cx="8973185" cy="186245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12090" marR="146050" indent="-200025">
              <a:lnSpc>
                <a:spcPts val="2680"/>
              </a:lnSpc>
              <a:spcBef>
                <a:spcPts val="41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>
                <a:latin typeface="Times New Roman"/>
                <a:cs typeface="Times New Roman"/>
              </a:rPr>
              <a:t>Procedures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for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systematically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visiting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every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vertex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ordered</a:t>
            </a:r>
            <a:r>
              <a:rPr dirty="0" sz="2450" spc="-20">
                <a:latin typeface="Times New Roman"/>
                <a:cs typeface="Times New Roman"/>
              </a:rPr>
              <a:t> tree </a:t>
            </a:r>
            <a:r>
              <a:rPr dirty="0" sz="2450" spc="-20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are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called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traversals</a:t>
            </a:r>
            <a:r>
              <a:rPr dirty="0" sz="2450" spc="-2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(</a:t>
            </a:r>
            <a:r>
              <a:rPr dirty="0" sz="2450">
                <a:solidFill>
                  <a:srgbClr val="BF0000"/>
                </a:solidFill>
                <a:latin typeface="SimSun"/>
                <a:cs typeface="SimSun"/>
              </a:rPr>
              <a:t>遍历</a:t>
            </a:r>
            <a:r>
              <a:rPr dirty="0" sz="2450" spc="-5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  <a:p>
            <a:pPr marL="212090" marR="5080" indent="-200025">
              <a:lnSpc>
                <a:spcPts val="2650"/>
              </a:lnSpc>
              <a:spcBef>
                <a:spcPts val="870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three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most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commonly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used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traversals</a:t>
            </a:r>
            <a:r>
              <a:rPr dirty="0" sz="2450" spc="-5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are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 spc="-10" i="1">
                <a:solidFill>
                  <a:srgbClr val="BF0000"/>
                </a:solidFill>
                <a:latin typeface="Times New Roman"/>
                <a:cs typeface="Times New Roman"/>
              </a:rPr>
              <a:t>preorder</a:t>
            </a:r>
            <a:r>
              <a:rPr dirty="0" sz="2450" spc="-5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traversal</a:t>
            </a:r>
            <a:r>
              <a:rPr dirty="0" sz="2450" spc="-5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(</a:t>
            </a:r>
            <a:r>
              <a:rPr dirty="0" sz="2450" spc="-50">
                <a:solidFill>
                  <a:srgbClr val="BF0000"/>
                </a:solidFill>
                <a:latin typeface="SimSun"/>
                <a:cs typeface="SimSun"/>
              </a:rPr>
              <a:t>前</a:t>
            </a:r>
            <a:r>
              <a:rPr dirty="0" sz="2450" spc="-50">
                <a:solidFill>
                  <a:srgbClr val="BF0000"/>
                </a:solidFill>
                <a:latin typeface="SimSun"/>
                <a:cs typeface="SimSun"/>
              </a:rPr>
              <a:t>	</a:t>
            </a:r>
            <a:r>
              <a:rPr dirty="0" sz="2450">
                <a:solidFill>
                  <a:srgbClr val="BF0000"/>
                </a:solidFill>
                <a:latin typeface="SimSun"/>
                <a:cs typeface="SimSun"/>
              </a:rPr>
              <a:t>序遍历</a:t>
            </a:r>
            <a:r>
              <a:rPr dirty="0" sz="2450" spc="-20">
                <a:latin typeface="Times New Roman"/>
                <a:cs typeface="Times New Roman"/>
              </a:rPr>
              <a:t>),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inorder</a:t>
            </a:r>
            <a:r>
              <a:rPr dirty="0" sz="2450" spc="-6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traversal</a:t>
            </a:r>
            <a:r>
              <a:rPr dirty="0" sz="2450" spc="-6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(</a:t>
            </a:r>
            <a:r>
              <a:rPr dirty="0" sz="2450" spc="-5">
                <a:solidFill>
                  <a:srgbClr val="BF0000"/>
                </a:solidFill>
                <a:latin typeface="SimSun"/>
                <a:cs typeface="SimSun"/>
              </a:rPr>
              <a:t>中序遍历</a:t>
            </a:r>
            <a:r>
              <a:rPr dirty="0" sz="2450" spc="-25">
                <a:latin typeface="Times New Roman"/>
                <a:cs typeface="Times New Roman"/>
              </a:rPr>
              <a:t>), </a:t>
            </a:r>
            <a:r>
              <a:rPr dirty="0" sz="2450">
                <a:latin typeface="Times New Roman"/>
                <a:cs typeface="Times New Roman"/>
              </a:rPr>
              <a:t>and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postorder</a:t>
            </a:r>
            <a:r>
              <a:rPr dirty="0" sz="2450" spc="-6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traversal</a:t>
            </a:r>
            <a:r>
              <a:rPr dirty="0" sz="2450" spc="-2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(</a:t>
            </a:r>
            <a:r>
              <a:rPr dirty="0" sz="2450" spc="-25">
                <a:solidFill>
                  <a:srgbClr val="BF0000"/>
                </a:solidFill>
                <a:latin typeface="SimSun"/>
                <a:cs typeface="SimSun"/>
              </a:rPr>
              <a:t>后序</a:t>
            </a:r>
            <a:r>
              <a:rPr dirty="0" sz="2450" spc="-25">
                <a:solidFill>
                  <a:srgbClr val="BF0000"/>
                </a:solidFill>
                <a:latin typeface="SimSun"/>
                <a:cs typeface="SimSun"/>
              </a:rPr>
              <a:t>	</a:t>
            </a:r>
            <a:r>
              <a:rPr dirty="0" sz="2450">
                <a:solidFill>
                  <a:srgbClr val="BF0000"/>
                </a:solidFill>
                <a:latin typeface="SimSun"/>
                <a:cs typeface="SimSun"/>
              </a:rPr>
              <a:t>遍历</a:t>
            </a:r>
            <a:r>
              <a:rPr dirty="0" sz="2450" spc="-5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Preorder</a:t>
            </a:r>
            <a:r>
              <a:rPr dirty="0" spc="-114"/>
              <a:t> </a:t>
            </a:r>
            <a:r>
              <a:rPr dirty="0" spc="-10"/>
              <a:t>Traversal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880" rIns="0" bIns="0" rtlCol="0" vert="horz">
            <a:spAutoFit/>
          </a:bodyPr>
          <a:lstStyle/>
          <a:p>
            <a:pPr marL="177800" marR="17780">
              <a:lnSpc>
                <a:spcPts val="2650"/>
              </a:lnSpc>
              <a:spcBef>
                <a:spcPts val="440"/>
              </a:spcBef>
            </a:pPr>
            <a:r>
              <a:rPr dirty="0" b="1">
                <a:latin typeface="Times New Roman"/>
                <a:cs typeface="Times New Roman"/>
              </a:rPr>
              <a:t>Definition</a:t>
            </a:r>
            <a:r>
              <a:rPr dirty="0"/>
              <a:t>:</a:t>
            </a:r>
            <a:r>
              <a:rPr dirty="0" spc="-25"/>
              <a:t> </a:t>
            </a:r>
            <a:r>
              <a:rPr dirty="0"/>
              <a:t>Let</a:t>
            </a:r>
            <a:r>
              <a:rPr dirty="0" spc="-20"/>
              <a:t> </a:t>
            </a:r>
            <a:r>
              <a:rPr dirty="0" i="1">
                <a:latin typeface="Times New Roman"/>
                <a:cs typeface="Times New Roman"/>
              </a:rPr>
              <a:t>T </a:t>
            </a:r>
            <a:r>
              <a:rPr dirty="0"/>
              <a:t>be</a:t>
            </a:r>
            <a:r>
              <a:rPr dirty="0" spc="-5"/>
              <a:t> </a:t>
            </a:r>
            <a:r>
              <a:rPr dirty="0"/>
              <a:t>an</a:t>
            </a:r>
            <a:r>
              <a:rPr dirty="0" spc="10"/>
              <a:t> </a:t>
            </a:r>
            <a:r>
              <a:rPr dirty="0"/>
              <a:t>ordered</a:t>
            </a:r>
            <a:r>
              <a:rPr dirty="0" spc="-50"/>
              <a:t> </a:t>
            </a:r>
            <a:r>
              <a:rPr dirty="0"/>
              <a:t>rooted</a:t>
            </a:r>
            <a:r>
              <a:rPr dirty="0" spc="-20"/>
              <a:t> </a:t>
            </a:r>
            <a:r>
              <a:rPr dirty="0"/>
              <a:t>tree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10"/>
              <a:t> </a:t>
            </a:r>
            <a:r>
              <a:rPr dirty="0"/>
              <a:t>root</a:t>
            </a:r>
            <a:r>
              <a:rPr dirty="0" spc="-30"/>
              <a:t> </a:t>
            </a:r>
            <a:r>
              <a:rPr dirty="0" i="1">
                <a:latin typeface="Times New Roman"/>
                <a:cs typeface="Times New Roman"/>
              </a:rPr>
              <a:t>r</a:t>
            </a:r>
            <a:r>
              <a:rPr dirty="0"/>
              <a:t>.</a:t>
            </a:r>
            <a:r>
              <a:rPr dirty="0" spc="5"/>
              <a:t> </a:t>
            </a:r>
            <a:r>
              <a:rPr dirty="0"/>
              <a:t>If</a:t>
            </a:r>
            <a:r>
              <a:rPr dirty="0" spc="10"/>
              <a:t> </a:t>
            </a:r>
            <a:r>
              <a:rPr dirty="0" i="1">
                <a:latin typeface="Times New Roman"/>
                <a:cs typeface="Times New Roman"/>
              </a:rPr>
              <a:t>T</a:t>
            </a:r>
            <a:r>
              <a:rPr dirty="0" spc="20" i="1">
                <a:latin typeface="Times New Roman"/>
                <a:cs typeface="Times New Roman"/>
              </a:rPr>
              <a:t> </a:t>
            </a:r>
            <a:r>
              <a:rPr dirty="0" spc="-10"/>
              <a:t>consists </a:t>
            </a:r>
            <a:r>
              <a:rPr dirty="0"/>
              <a:t>only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 i="1">
                <a:latin typeface="Times New Roman"/>
                <a:cs typeface="Times New Roman"/>
              </a:rPr>
              <a:t>r</a:t>
            </a:r>
            <a:r>
              <a:rPr dirty="0"/>
              <a:t>, then</a:t>
            </a:r>
            <a:r>
              <a:rPr dirty="0" spc="-20"/>
              <a:t> </a:t>
            </a:r>
            <a:r>
              <a:rPr dirty="0" i="1">
                <a:latin typeface="Times New Roman"/>
                <a:cs typeface="Times New Roman"/>
              </a:rPr>
              <a:t>r</a:t>
            </a:r>
            <a:r>
              <a:rPr dirty="0" spc="-5" i="1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 i="1">
                <a:solidFill>
                  <a:srgbClr val="BF0000"/>
                </a:solidFill>
                <a:latin typeface="Times New Roman"/>
                <a:cs typeface="Times New Roman"/>
              </a:rPr>
              <a:t>preorder</a:t>
            </a:r>
            <a:r>
              <a:rPr dirty="0" spc="-5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i="1">
                <a:solidFill>
                  <a:srgbClr val="BF0000"/>
                </a:solidFill>
                <a:latin typeface="Times New Roman"/>
                <a:cs typeface="Times New Roman"/>
              </a:rPr>
              <a:t>traversal</a:t>
            </a:r>
            <a:r>
              <a:rPr dirty="0" spc="-4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 i="1">
                <a:latin typeface="Times New Roman"/>
                <a:cs typeface="Times New Roman"/>
              </a:rPr>
              <a:t>T</a:t>
            </a:r>
            <a:r>
              <a:rPr dirty="0"/>
              <a:t>. Otherwise,</a:t>
            </a:r>
            <a:r>
              <a:rPr dirty="0" spc="-30"/>
              <a:t> </a:t>
            </a:r>
            <a:r>
              <a:rPr dirty="0"/>
              <a:t>suppose</a:t>
            </a:r>
            <a:r>
              <a:rPr dirty="0" spc="-40"/>
              <a:t> </a:t>
            </a:r>
            <a:r>
              <a:rPr dirty="0" spc="-20"/>
              <a:t>that </a:t>
            </a:r>
            <a:r>
              <a:rPr dirty="0" i="1">
                <a:latin typeface="Times New Roman"/>
                <a:cs typeface="Times New Roman"/>
              </a:rPr>
              <a:t>T</a:t>
            </a:r>
            <a:r>
              <a:rPr dirty="0" baseline="-20833" sz="2400"/>
              <a:t>1</a:t>
            </a:r>
            <a:r>
              <a:rPr dirty="0" sz="2450"/>
              <a:t>,</a:t>
            </a:r>
            <a:r>
              <a:rPr dirty="0" sz="2450" spc="10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/>
              <a:t>2</a:t>
            </a:r>
            <a:r>
              <a:rPr dirty="0" sz="2450"/>
              <a:t>,</a:t>
            </a:r>
            <a:r>
              <a:rPr dirty="0" sz="2450" spc="10"/>
              <a:t> </a:t>
            </a:r>
            <a:r>
              <a:rPr dirty="0" sz="2450"/>
              <a:t>…,</a:t>
            </a:r>
            <a:r>
              <a:rPr dirty="0" sz="2450" spc="5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 i="1">
                <a:latin typeface="Times New Roman"/>
                <a:cs typeface="Times New Roman"/>
              </a:rPr>
              <a:t>n</a:t>
            </a:r>
            <a:r>
              <a:rPr dirty="0" baseline="-20833" sz="2400" spc="322" i="1">
                <a:latin typeface="Times New Roman"/>
                <a:cs typeface="Times New Roman"/>
              </a:rPr>
              <a:t> </a:t>
            </a:r>
            <a:r>
              <a:rPr dirty="0" sz="2450"/>
              <a:t>are the</a:t>
            </a:r>
            <a:r>
              <a:rPr dirty="0" sz="2450" spc="-30"/>
              <a:t> </a:t>
            </a:r>
            <a:r>
              <a:rPr dirty="0" sz="2450"/>
              <a:t>subtrees</a:t>
            </a:r>
            <a:r>
              <a:rPr dirty="0" sz="2450" spc="-15"/>
              <a:t> </a:t>
            </a:r>
            <a:r>
              <a:rPr dirty="0" sz="2450"/>
              <a:t>of</a:t>
            </a:r>
            <a:r>
              <a:rPr dirty="0" sz="2450" spc="5"/>
              <a:t> </a:t>
            </a:r>
            <a:r>
              <a:rPr dirty="0" sz="2450" i="1">
                <a:latin typeface="Times New Roman"/>
                <a:cs typeface="Times New Roman"/>
              </a:rPr>
              <a:t>r</a:t>
            </a:r>
            <a:r>
              <a:rPr dirty="0" sz="2450" spc="-10" i="1">
                <a:latin typeface="Times New Roman"/>
                <a:cs typeface="Times New Roman"/>
              </a:rPr>
              <a:t> </a:t>
            </a:r>
            <a:r>
              <a:rPr dirty="0" sz="2450"/>
              <a:t>from</a:t>
            </a:r>
            <a:r>
              <a:rPr dirty="0" sz="2450" spc="15"/>
              <a:t> </a:t>
            </a:r>
            <a:r>
              <a:rPr dirty="0" sz="2450"/>
              <a:t>left</a:t>
            </a:r>
            <a:r>
              <a:rPr dirty="0" sz="2450" spc="-15"/>
              <a:t> </a:t>
            </a:r>
            <a:r>
              <a:rPr dirty="0" sz="2450"/>
              <a:t>to</a:t>
            </a:r>
            <a:r>
              <a:rPr dirty="0" sz="2450" spc="10"/>
              <a:t> </a:t>
            </a:r>
            <a:r>
              <a:rPr dirty="0" sz="2450"/>
              <a:t>right</a:t>
            </a:r>
            <a:r>
              <a:rPr dirty="0" sz="2450" spc="-15"/>
              <a:t> </a:t>
            </a:r>
            <a:r>
              <a:rPr dirty="0" sz="2450"/>
              <a:t>in</a:t>
            </a:r>
            <a:r>
              <a:rPr dirty="0" sz="2450" spc="-15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/>
              <a:t>.</a:t>
            </a:r>
            <a:r>
              <a:rPr dirty="0" sz="2450" spc="-40"/>
              <a:t> </a:t>
            </a:r>
            <a:r>
              <a:rPr dirty="0" sz="2450"/>
              <a:t>The</a:t>
            </a:r>
            <a:r>
              <a:rPr dirty="0" sz="2450" spc="-30"/>
              <a:t> </a:t>
            </a:r>
            <a:r>
              <a:rPr dirty="0" sz="2450" spc="-10"/>
              <a:t>preorder </a:t>
            </a:r>
            <a:r>
              <a:rPr dirty="0" sz="2450"/>
              <a:t>traversal</a:t>
            </a:r>
            <a:r>
              <a:rPr dirty="0" sz="2450" spc="-40"/>
              <a:t> </a:t>
            </a:r>
            <a:r>
              <a:rPr dirty="0" sz="2450"/>
              <a:t>begins</a:t>
            </a:r>
            <a:r>
              <a:rPr dirty="0" sz="2450" spc="-35"/>
              <a:t> </a:t>
            </a:r>
            <a:r>
              <a:rPr dirty="0" sz="2450"/>
              <a:t>by</a:t>
            </a:r>
            <a:r>
              <a:rPr dirty="0" sz="2450" spc="10"/>
              <a:t> </a:t>
            </a:r>
            <a:r>
              <a:rPr dirty="0" sz="2450"/>
              <a:t>visiting</a:t>
            </a:r>
            <a:r>
              <a:rPr dirty="0" sz="2450" spc="-30"/>
              <a:t> </a:t>
            </a:r>
            <a:r>
              <a:rPr dirty="0" sz="2450" i="1">
                <a:latin typeface="Times New Roman"/>
                <a:cs typeface="Times New Roman"/>
              </a:rPr>
              <a:t>r</a:t>
            </a:r>
            <a:r>
              <a:rPr dirty="0" sz="2450"/>
              <a:t>,</a:t>
            </a:r>
            <a:r>
              <a:rPr dirty="0" sz="2450" spc="10"/>
              <a:t> </a:t>
            </a:r>
            <a:r>
              <a:rPr dirty="0" sz="2450"/>
              <a:t>and</a:t>
            </a:r>
            <a:r>
              <a:rPr dirty="0" sz="2450" spc="10"/>
              <a:t> </a:t>
            </a:r>
            <a:r>
              <a:rPr dirty="0" sz="2450"/>
              <a:t>continues</a:t>
            </a:r>
            <a:r>
              <a:rPr dirty="0" sz="2450" spc="-40"/>
              <a:t> </a:t>
            </a:r>
            <a:r>
              <a:rPr dirty="0" sz="2450"/>
              <a:t>by</a:t>
            </a:r>
            <a:r>
              <a:rPr dirty="0" sz="2450" spc="-15"/>
              <a:t> </a:t>
            </a:r>
            <a:r>
              <a:rPr dirty="0" sz="2450"/>
              <a:t>traversing</a:t>
            </a:r>
            <a:r>
              <a:rPr dirty="0" sz="2450" spc="-25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/>
              <a:t>1</a:t>
            </a:r>
            <a:r>
              <a:rPr dirty="0" baseline="-20833" sz="2400" spc="345"/>
              <a:t> </a:t>
            </a:r>
            <a:r>
              <a:rPr dirty="0" sz="2450" spc="-25"/>
              <a:t>in </a:t>
            </a:r>
            <a:r>
              <a:rPr dirty="0" sz="2450"/>
              <a:t>preorder,</a:t>
            </a:r>
            <a:r>
              <a:rPr dirty="0" sz="2450" spc="-35"/>
              <a:t> </a:t>
            </a:r>
            <a:r>
              <a:rPr dirty="0" sz="2450"/>
              <a:t>then</a:t>
            </a:r>
            <a:r>
              <a:rPr dirty="0" sz="2450" spc="-15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/>
              <a:t>2</a:t>
            </a:r>
            <a:r>
              <a:rPr dirty="0" baseline="-20833" sz="2400" spc="322"/>
              <a:t> </a:t>
            </a:r>
            <a:r>
              <a:rPr dirty="0" sz="2450"/>
              <a:t>in</a:t>
            </a:r>
            <a:r>
              <a:rPr dirty="0" sz="2450" spc="-30"/>
              <a:t> </a:t>
            </a:r>
            <a:r>
              <a:rPr dirty="0" sz="2450"/>
              <a:t>preorder,</a:t>
            </a:r>
            <a:r>
              <a:rPr dirty="0" sz="2450" spc="-55"/>
              <a:t> </a:t>
            </a:r>
            <a:r>
              <a:rPr dirty="0" sz="2450"/>
              <a:t>and</a:t>
            </a:r>
            <a:r>
              <a:rPr dirty="0" sz="2450" spc="-35"/>
              <a:t> </a:t>
            </a:r>
            <a:r>
              <a:rPr dirty="0" sz="2450"/>
              <a:t>so</a:t>
            </a:r>
            <a:r>
              <a:rPr dirty="0" sz="2450" spc="-5"/>
              <a:t> </a:t>
            </a:r>
            <a:r>
              <a:rPr dirty="0" sz="2450"/>
              <a:t>on,</a:t>
            </a:r>
            <a:r>
              <a:rPr dirty="0" sz="2450" spc="-5"/>
              <a:t> </a:t>
            </a:r>
            <a:r>
              <a:rPr dirty="0" sz="2450"/>
              <a:t>until</a:t>
            </a:r>
            <a:r>
              <a:rPr dirty="0" sz="2450" spc="-55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 i="1">
                <a:latin typeface="Times New Roman"/>
                <a:cs typeface="Times New Roman"/>
              </a:rPr>
              <a:t>n</a:t>
            </a:r>
            <a:r>
              <a:rPr dirty="0" baseline="-20833" sz="2400" spc="322" i="1">
                <a:latin typeface="Times New Roman"/>
                <a:cs typeface="Times New Roman"/>
              </a:rPr>
              <a:t> </a:t>
            </a:r>
            <a:r>
              <a:rPr dirty="0" sz="2450"/>
              <a:t>is</a:t>
            </a:r>
            <a:r>
              <a:rPr dirty="0" sz="2450" spc="-30"/>
              <a:t> </a:t>
            </a:r>
            <a:r>
              <a:rPr dirty="0" sz="2450"/>
              <a:t>traversed</a:t>
            </a:r>
            <a:r>
              <a:rPr dirty="0" sz="2450" spc="-55"/>
              <a:t> </a:t>
            </a:r>
            <a:r>
              <a:rPr dirty="0" sz="2450" spc="-25"/>
              <a:t>in </a:t>
            </a:r>
            <a:r>
              <a:rPr dirty="0" sz="2450" spc="-10"/>
              <a:t>preorder.</a:t>
            </a:r>
            <a:endParaRPr sz="24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096" y="3691226"/>
            <a:ext cx="4477511" cy="293207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2392" y="928116"/>
            <a:ext cx="3241547" cy="57500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Preorder</a:t>
            </a:r>
            <a:r>
              <a:rPr dirty="0" spc="-165"/>
              <a:t> </a:t>
            </a:r>
            <a:r>
              <a:rPr dirty="0" spc="-10"/>
              <a:t>Traversal</a:t>
            </a:r>
            <a:r>
              <a:rPr dirty="0" spc="-60"/>
              <a:t> </a:t>
            </a:r>
            <a:r>
              <a:rPr dirty="0" spc="-10"/>
              <a:t>(continued)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283463" y="2296668"/>
            <a:ext cx="4991100" cy="2275840"/>
          </a:xfrm>
          <a:custGeom>
            <a:avLst/>
            <a:gdLst/>
            <a:ahLst/>
            <a:cxnLst/>
            <a:rect l="l" t="t" r="r" b="b"/>
            <a:pathLst>
              <a:path w="4991100" h="2275840">
                <a:moveTo>
                  <a:pt x="4989576" y="2275332"/>
                </a:moveTo>
                <a:lnTo>
                  <a:pt x="1524" y="2275332"/>
                </a:lnTo>
                <a:lnTo>
                  <a:pt x="0" y="2273808"/>
                </a:lnTo>
                <a:lnTo>
                  <a:pt x="0" y="1524"/>
                </a:lnTo>
                <a:lnTo>
                  <a:pt x="1524" y="0"/>
                </a:lnTo>
                <a:lnTo>
                  <a:pt x="4989576" y="0"/>
                </a:lnTo>
                <a:lnTo>
                  <a:pt x="4991100" y="1524"/>
                </a:lnTo>
                <a:lnTo>
                  <a:pt x="4991100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lnTo>
                  <a:pt x="7620" y="2267712"/>
                </a:lnTo>
                <a:lnTo>
                  <a:pt x="3048" y="2267712"/>
                </a:lnTo>
                <a:lnTo>
                  <a:pt x="7620" y="2270760"/>
                </a:lnTo>
                <a:lnTo>
                  <a:pt x="4991100" y="2270760"/>
                </a:lnTo>
                <a:lnTo>
                  <a:pt x="4991100" y="2273808"/>
                </a:lnTo>
                <a:lnTo>
                  <a:pt x="4989576" y="2275332"/>
                </a:lnTo>
                <a:close/>
              </a:path>
              <a:path w="4991100" h="2275840">
                <a:moveTo>
                  <a:pt x="7620" y="7620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close/>
              </a:path>
              <a:path w="4991100" h="2275840">
                <a:moveTo>
                  <a:pt x="4981955" y="7620"/>
                </a:moveTo>
                <a:lnTo>
                  <a:pt x="7620" y="7620"/>
                </a:lnTo>
                <a:lnTo>
                  <a:pt x="7620" y="4572"/>
                </a:lnTo>
                <a:lnTo>
                  <a:pt x="4981955" y="4572"/>
                </a:lnTo>
                <a:lnTo>
                  <a:pt x="4981955" y="7620"/>
                </a:lnTo>
                <a:close/>
              </a:path>
              <a:path w="4991100" h="2275840">
                <a:moveTo>
                  <a:pt x="4981955" y="2270760"/>
                </a:moveTo>
                <a:lnTo>
                  <a:pt x="4981955" y="4572"/>
                </a:lnTo>
                <a:lnTo>
                  <a:pt x="4986528" y="7620"/>
                </a:lnTo>
                <a:lnTo>
                  <a:pt x="4991100" y="7620"/>
                </a:lnTo>
                <a:lnTo>
                  <a:pt x="4991100" y="2267712"/>
                </a:lnTo>
                <a:lnTo>
                  <a:pt x="4986528" y="2267712"/>
                </a:lnTo>
                <a:lnTo>
                  <a:pt x="4981955" y="2270760"/>
                </a:lnTo>
                <a:close/>
              </a:path>
              <a:path w="4991100" h="2275840">
                <a:moveTo>
                  <a:pt x="4991100" y="7620"/>
                </a:moveTo>
                <a:lnTo>
                  <a:pt x="4986528" y="7620"/>
                </a:lnTo>
                <a:lnTo>
                  <a:pt x="4981955" y="4572"/>
                </a:lnTo>
                <a:lnTo>
                  <a:pt x="4991100" y="4572"/>
                </a:lnTo>
                <a:lnTo>
                  <a:pt x="4991100" y="7620"/>
                </a:lnTo>
                <a:close/>
              </a:path>
              <a:path w="4991100" h="2275840">
                <a:moveTo>
                  <a:pt x="7620" y="2270760"/>
                </a:moveTo>
                <a:lnTo>
                  <a:pt x="3048" y="2267712"/>
                </a:lnTo>
                <a:lnTo>
                  <a:pt x="7620" y="2267712"/>
                </a:lnTo>
                <a:lnTo>
                  <a:pt x="7620" y="2270760"/>
                </a:lnTo>
                <a:close/>
              </a:path>
              <a:path w="4991100" h="2275840">
                <a:moveTo>
                  <a:pt x="4981955" y="2270760"/>
                </a:moveTo>
                <a:lnTo>
                  <a:pt x="7620" y="2270760"/>
                </a:lnTo>
                <a:lnTo>
                  <a:pt x="7620" y="2267712"/>
                </a:lnTo>
                <a:lnTo>
                  <a:pt x="4981955" y="2267712"/>
                </a:lnTo>
                <a:lnTo>
                  <a:pt x="4981955" y="2270760"/>
                </a:lnTo>
                <a:close/>
              </a:path>
              <a:path w="4991100" h="2275840">
                <a:moveTo>
                  <a:pt x="4991100" y="2270760"/>
                </a:moveTo>
                <a:lnTo>
                  <a:pt x="4981955" y="2270760"/>
                </a:lnTo>
                <a:lnTo>
                  <a:pt x="4986528" y="2267712"/>
                </a:lnTo>
                <a:lnTo>
                  <a:pt x="4991100" y="2267712"/>
                </a:lnTo>
                <a:lnTo>
                  <a:pt x="4991100" y="2270760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54532" y="2318965"/>
            <a:ext cx="4817745" cy="1948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dirty="0" sz="2100" spc="-10" b="1">
                <a:latin typeface="Times New Roman"/>
                <a:cs typeface="Times New Roman"/>
              </a:rPr>
              <a:t>procedure</a:t>
            </a:r>
            <a:r>
              <a:rPr dirty="0" sz="2100" b="1">
                <a:latin typeface="Times New Roman"/>
                <a:cs typeface="Times New Roman"/>
              </a:rPr>
              <a:t>	</a:t>
            </a:r>
            <a:r>
              <a:rPr dirty="0" sz="2100" spc="-10" i="1">
                <a:latin typeface="Times New Roman"/>
                <a:cs typeface="Times New Roman"/>
              </a:rPr>
              <a:t>preorder</a:t>
            </a:r>
            <a:r>
              <a:rPr dirty="0" sz="2100" spc="-40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T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ordered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rooted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tree)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100" i="1">
                <a:latin typeface="Times New Roman"/>
                <a:cs typeface="Times New Roman"/>
              </a:rPr>
              <a:t>r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root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100">
                <a:latin typeface="Times New Roman"/>
                <a:cs typeface="Times New Roman"/>
              </a:rPr>
              <a:t>list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r</a:t>
            </a:r>
            <a:endParaRPr sz="2100">
              <a:latin typeface="Times New Roman"/>
              <a:cs typeface="Times New Roman"/>
            </a:endParaRPr>
          </a:p>
          <a:p>
            <a:pPr marL="278765" marR="802640" indent="-266700">
              <a:lnSpc>
                <a:spcPct val="100000"/>
              </a:lnSpc>
              <a:spcBef>
                <a:spcPts val="15"/>
              </a:spcBef>
            </a:pPr>
            <a:r>
              <a:rPr dirty="0" sz="2100" b="1">
                <a:latin typeface="Times New Roman"/>
                <a:cs typeface="Times New Roman"/>
              </a:rPr>
              <a:t>for</a:t>
            </a:r>
            <a:r>
              <a:rPr dirty="0" sz="2100" spc="-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child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c</a:t>
            </a:r>
            <a:r>
              <a:rPr dirty="0" sz="2100" spc="-2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r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from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left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right </a:t>
            </a:r>
            <a:r>
              <a:rPr dirty="0" sz="2100" i="1">
                <a:latin typeface="Times New Roman"/>
                <a:cs typeface="Times New Roman"/>
              </a:rPr>
              <a:t>T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c</a:t>
            </a:r>
            <a:r>
              <a:rPr dirty="0" sz="2100">
                <a:latin typeface="Times New Roman"/>
                <a:cs typeface="Times New Roman"/>
              </a:rPr>
              <a:t>)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subtree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c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root </a:t>
            </a:r>
            <a:r>
              <a:rPr dirty="0" sz="2100" spc="-10" i="1">
                <a:latin typeface="Times New Roman"/>
                <a:cs typeface="Times New Roman"/>
              </a:rPr>
              <a:t>preorder</a:t>
            </a:r>
            <a:r>
              <a:rPr dirty="0" sz="2100" spc="-10">
                <a:latin typeface="Times New Roman"/>
                <a:cs typeface="Times New Roman"/>
              </a:rPr>
              <a:t>(</a:t>
            </a:r>
            <a:r>
              <a:rPr dirty="0" sz="2100" spc="-10" i="1">
                <a:latin typeface="Times New Roman"/>
                <a:cs typeface="Times New Roman"/>
              </a:rPr>
              <a:t>T</a:t>
            </a:r>
            <a:r>
              <a:rPr dirty="0" sz="2100" spc="-10">
                <a:latin typeface="Times New Roman"/>
                <a:cs typeface="Times New Roman"/>
              </a:rPr>
              <a:t>(</a:t>
            </a:r>
            <a:r>
              <a:rPr dirty="0" sz="2100" spc="-10" i="1">
                <a:latin typeface="Times New Roman"/>
                <a:cs typeface="Times New Roman"/>
              </a:rPr>
              <a:t>c</a:t>
            </a:r>
            <a:r>
              <a:rPr dirty="0" sz="2100" spc="-10">
                <a:latin typeface="Times New Roman"/>
                <a:cs typeface="Times New Roman"/>
              </a:rPr>
              <a:t>))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Inorder</a:t>
            </a:r>
            <a:r>
              <a:rPr dirty="0" spc="-140"/>
              <a:t> </a:t>
            </a:r>
            <a:r>
              <a:rPr dirty="0" spc="-10"/>
              <a:t>Traversal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880" rIns="0" bIns="0" rtlCol="0" vert="horz">
            <a:spAutoFit/>
          </a:bodyPr>
          <a:lstStyle/>
          <a:p>
            <a:pPr marL="177800" marR="17780">
              <a:lnSpc>
                <a:spcPts val="2650"/>
              </a:lnSpc>
              <a:spcBef>
                <a:spcPts val="440"/>
              </a:spcBef>
            </a:pPr>
            <a:r>
              <a:rPr dirty="0" b="1">
                <a:latin typeface="Times New Roman"/>
                <a:cs typeface="Times New Roman"/>
              </a:rPr>
              <a:t>Definition</a:t>
            </a:r>
            <a:r>
              <a:rPr dirty="0"/>
              <a:t>:</a:t>
            </a:r>
            <a:r>
              <a:rPr dirty="0" spc="-25"/>
              <a:t> </a:t>
            </a:r>
            <a:r>
              <a:rPr dirty="0"/>
              <a:t>Let</a:t>
            </a:r>
            <a:r>
              <a:rPr dirty="0" spc="-20"/>
              <a:t> </a:t>
            </a:r>
            <a:r>
              <a:rPr dirty="0" i="1">
                <a:latin typeface="Times New Roman"/>
                <a:cs typeface="Times New Roman"/>
              </a:rPr>
              <a:t>T </a:t>
            </a:r>
            <a:r>
              <a:rPr dirty="0"/>
              <a:t>be</a:t>
            </a:r>
            <a:r>
              <a:rPr dirty="0" spc="-5"/>
              <a:t> </a:t>
            </a:r>
            <a:r>
              <a:rPr dirty="0"/>
              <a:t>an</a:t>
            </a:r>
            <a:r>
              <a:rPr dirty="0" spc="10"/>
              <a:t> </a:t>
            </a:r>
            <a:r>
              <a:rPr dirty="0"/>
              <a:t>ordered</a:t>
            </a:r>
            <a:r>
              <a:rPr dirty="0" spc="-50"/>
              <a:t> </a:t>
            </a:r>
            <a:r>
              <a:rPr dirty="0"/>
              <a:t>rooted</a:t>
            </a:r>
            <a:r>
              <a:rPr dirty="0" spc="-20"/>
              <a:t> </a:t>
            </a:r>
            <a:r>
              <a:rPr dirty="0"/>
              <a:t>tree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10"/>
              <a:t> </a:t>
            </a:r>
            <a:r>
              <a:rPr dirty="0"/>
              <a:t>root</a:t>
            </a:r>
            <a:r>
              <a:rPr dirty="0" spc="-30"/>
              <a:t> </a:t>
            </a:r>
            <a:r>
              <a:rPr dirty="0" i="1">
                <a:latin typeface="Times New Roman"/>
                <a:cs typeface="Times New Roman"/>
              </a:rPr>
              <a:t>r</a:t>
            </a:r>
            <a:r>
              <a:rPr dirty="0"/>
              <a:t>.</a:t>
            </a:r>
            <a:r>
              <a:rPr dirty="0" spc="5"/>
              <a:t> </a:t>
            </a:r>
            <a:r>
              <a:rPr dirty="0"/>
              <a:t>If</a:t>
            </a:r>
            <a:r>
              <a:rPr dirty="0" spc="10"/>
              <a:t> </a:t>
            </a:r>
            <a:r>
              <a:rPr dirty="0" i="1">
                <a:latin typeface="Times New Roman"/>
                <a:cs typeface="Times New Roman"/>
              </a:rPr>
              <a:t>T</a:t>
            </a:r>
            <a:r>
              <a:rPr dirty="0" spc="20" i="1">
                <a:latin typeface="Times New Roman"/>
                <a:cs typeface="Times New Roman"/>
              </a:rPr>
              <a:t> </a:t>
            </a:r>
            <a:r>
              <a:rPr dirty="0" spc="-10"/>
              <a:t>consists </a:t>
            </a:r>
            <a:r>
              <a:rPr dirty="0"/>
              <a:t>only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i="1">
                <a:latin typeface="Times New Roman"/>
                <a:cs typeface="Times New Roman"/>
              </a:rPr>
              <a:t>r</a:t>
            </a:r>
            <a:r>
              <a:rPr dirty="0"/>
              <a:t>,</a:t>
            </a:r>
            <a:r>
              <a:rPr dirty="0" spc="5"/>
              <a:t> </a:t>
            </a:r>
            <a:r>
              <a:rPr dirty="0"/>
              <a:t>then</a:t>
            </a:r>
            <a:r>
              <a:rPr dirty="0" spc="-20"/>
              <a:t> </a:t>
            </a:r>
            <a:r>
              <a:rPr dirty="0" i="1">
                <a:latin typeface="Times New Roman"/>
                <a:cs typeface="Times New Roman"/>
              </a:rPr>
              <a:t>r</a:t>
            </a:r>
            <a:r>
              <a:rPr dirty="0" spc="5" i="1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 i="1">
                <a:solidFill>
                  <a:srgbClr val="BF0000"/>
                </a:solidFill>
                <a:latin typeface="Times New Roman"/>
                <a:cs typeface="Times New Roman"/>
              </a:rPr>
              <a:t>inorder</a:t>
            </a:r>
            <a:r>
              <a:rPr dirty="0" spc="-4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i="1">
                <a:solidFill>
                  <a:srgbClr val="BF0000"/>
                </a:solidFill>
                <a:latin typeface="Times New Roman"/>
                <a:cs typeface="Times New Roman"/>
              </a:rPr>
              <a:t>traversal</a:t>
            </a:r>
            <a:r>
              <a:rPr dirty="0" spc="-2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i="1">
                <a:latin typeface="Times New Roman"/>
                <a:cs typeface="Times New Roman"/>
              </a:rPr>
              <a:t>T</a:t>
            </a:r>
            <a:r>
              <a:rPr dirty="0"/>
              <a:t>. Otherwise,</a:t>
            </a:r>
            <a:r>
              <a:rPr dirty="0" spc="-25"/>
              <a:t> </a:t>
            </a:r>
            <a:r>
              <a:rPr dirty="0"/>
              <a:t>suppose</a:t>
            </a:r>
            <a:r>
              <a:rPr dirty="0" spc="-35"/>
              <a:t> </a:t>
            </a:r>
            <a:r>
              <a:rPr dirty="0" spc="-20"/>
              <a:t>that </a:t>
            </a:r>
            <a:r>
              <a:rPr dirty="0" i="1">
                <a:latin typeface="Times New Roman"/>
                <a:cs typeface="Times New Roman"/>
              </a:rPr>
              <a:t>T</a:t>
            </a:r>
            <a:r>
              <a:rPr dirty="0" baseline="-20833" sz="2400"/>
              <a:t>1</a:t>
            </a:r>
            <a:r>
              <a:rPr dirty="0" sz="2450"/>
              <a:t>,</a:t>
            </a:r>
            <a:r>
              <a:rPr dirty="0" sz="2450" spc="10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/>
              <a:t>2</a:t>
            </a:r>
            <a:r>
              <a:rPr dirty="0" sz="2450"/>
              <a:t>,</a:t>
            </a:r>
            <a:r>
              <a:rPr dirty="0" sz="2450" spc="10"/>
              <a:t> </a:t>
            </a:r>
            <a:r>
              <a:rPr dirty="0" sz="2450"/>
              <a:t>…,</a:t>
            </a:r>
            <a:r>
              <a:rPr dirty="0" sz="2450" spc="5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 i="1">
                <a:latin typeface="Times New Roman"/>
                <a:cs typeface="Times New Roman"/>
              </a:rPr>
              <a:t>n</a:t>
            </a:r>
            <a:r>
              <a:rPr dirty="0" baseline="-20833" sz="2400" spc="322" i="1">
                <a:latin typeface="Times New Roman"/>
                <a:cs typeface="Times New Roman"/>
              </a:rPr>
              <a:t> </a:t>
            </a:r>
            <a:r>
              <a:rPr dirty="0" sz="2450"/>
              <a:t>are the</a:t>
            </a:r>
            <a:r>
              <a:rPr dirty="0" sz="2450" spc="-30"/>
              <a:t> </a:t>
            </a:r>
            <a:r>
              <a:rPr dirty="0" sz="2450"/>
              <a:t>subtrees</a:t>
            </a:r>
            <a:r>
              <a:rPr dirty="0" sz="2450" spc="-15"/>
              <a:t> </a:t>
            </a:r>
            <a:r>
              <a:rPr dirty="0" sz="2450"/>
              <a:t>of</a:t>
            </a:r>
            <a:r>
              <a:rPr dirty="0" sz="2450" spc="5"/>
              <a:t> </a:t>
            </a:r>
            <a:r>
              <a:rPr dirty="0" sz="2450" i="1">
                <a:latin typeface="Times New Roman"/>
                <a:cs typeface="Times New Roman"/>
              </a:rPr>
              <a:t>r</a:t>
            </a:r>
            <a:r>
              <a:rPr dirty="0" sz="2450" spc="-10" i="1">
                <a:latin typeface="Times New Roman"/>
                <a:cs typeface="Times New Roman"/>
              </a:rPr>
              <a:t> </a:t>
            </a:r>
            <a:r>
              <a:rPr dirty="0" sz="2450"/>
              <a:t>from</a:t>
            </a:r>
            <a:r>
              <a:rPr dirty="0" sz="2450" spc="15"/>
              <a:t> </a:t>
            </a:r>
            <a:r>
              <a:rPr dirty="0" sz="2450"/>
              <a:t>left</a:t>
            </a:r>
            <a:r>
              <a:rPr dirty="0" sz="2450" spc="-15"/>
              <a:t> </a:t>
            </a:r>
            <a:r>
              <a:rPr dirty="0" sz="2450"/>
              <a:t>to</a:t>
            </a:r>
            <a:r>
              <a:rPr dirty="0" sz="2450" spc="10"/>
              <a:t> </a:t>
            </a:r>
            <a:r>
              <a:rPr dirty="0" sz="2450"/>
              <a:t>right</a:t>
            </a:r>
            <a:r>
              <a:rPr dirty="0" sz="2450" spc="-15"/>
              <a:t> </a:t>
            </a:r>
            <a:r>
              <a:rPr dirty="0" sz="2450"/>
              <a:t>in</a:t>
            </a:r>
            <a:r>
              <a:rPr dirty="0" sz="2450" spc="-15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/>
              <a:t>.</a:t>
            </a:r>
            <a:r>
              <a:rPr dirty="0" sz="2450" spc="-40"/>
              <a:t> </a:t>
            </a:r>
            <a:r>
              <a:rPr dirty="0" sz="2450"/>
              <a:t>The</a:t>
            </a:r>
            <a:r>
              <a:rPr dirty="0" sz="2450" spc="-30"/>
              <a:t> </a:t>
            </a:r>
            <a:r>
              <a:rPr dirty="0" sz="2450" spc="-10"/>
              <a:t>inorder </a:t>
            </a:r>
            <a:r>
              <a:rPr dirty="0" sz="2450"/>
              <a:t>traversal</a:t>
            </a:r>
            <a:r>
              <a:rPr dirty="0" sz="2450" spc="-45"/>
              <a:t> </a:t>
            </a:r>
            <a:r>
              <a:rPr dirty="0" sz="2450"/>
              <a:t>begins</a:t>
            </a:r>
            <a:r>
              <a:rPr dirty="0" sz="2450" spc="-45"/>
              <a:t> </a:t>
            </a:r>
            <a:r>
              <a:rPr dirty="0" sz="2450"/>
              <a:t>by</a:t>
            </a:r>
            <a:r>
              <a:rPr dirty="0" sz="2450" spc="5"/>
              <a:t> </a:t>
            </a:r>
            <a:r>
              <a:rPr dirty="0" sz="2450"/>
              <a:t>traversing</a:t>
            </a:r>
            <a:r>
              <a:rPr dirty="0" sz="2450" spc="-40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/>
              <a:t>1</a:t>
            </a:r>
            <a:r>
              <a:rPr dirty="0" baseline="-20833" sz="2400" spc="330"/>
              <a:t> </a:t>
            </a:r>
            <a:r>
              <a:rPr dirty="0" sz="2450"/>
              <a:t>in</a:t>
            </a:r>
            <a:r>
              <a:rPr dirty="0" sz="2450" spc="-20"/>
              <a:t> </a:t>
            </a:r>
            <a:r>
              <a:rPr dirty="0" sz="2450"/>
              <a:t>inorder,</a:t>
            </a:r>
            <a:r>
              <a:rPr dirty="0" sz="2450" spc="-25"/>
              <a:t> </a:t>
            </a:r>
            <a:r>
              <a:rPr dirty="0" sz="2450"/>
              <a:t>then</a:t>
            </a:r>
            <a:r>
              <a:rPr dirty="0" sz="2450" spc="-25"/>
              <a:t> </a:t>
            </a:r>
            <a:r>
              <a:rPr dirty="0" sz="2450"/>
              <a:t>visiting</a:t>
            </a:r>
            <a:r>
              <a:rPr dirty="0" sz="2450" spc="-30"/>
              <a:t> </a:t>
            </a:r>
            <a:r>
              <a:rPr dirty="0" sz="2450" i="1">
                <a:latin typeface="Times New Roman"/>
                <a:cs typeface="Times New Roman"/>
              </a:rPr>
              <a:t>r</a:t>
            </a:r>
            <a:r>
              <a:rPr dirty="0" sz="2450"/>
              <a:t>, </a:t>
            </a:r>
            <a:r>
              <a:rPr dirty="0" sz="2450" spc="-25"/>
              <a:t>and </a:t>
            </a:r>
            <a:r>
              <a:rPr dirty="0" sz="2450"/>
              <a:t>continues</a:t>
            </a:r>
            <a:r>
              <a:rPr dirty="0" sz="2450" spc="-20"/>
              <a:t> </a:t>
            </a:r>
            <a:r>
              <a:rPr dirty="0" sz="2450"/>
              <a:t>by</a:t>
            </a:r>
            <a:r>
              <a:rPr dirty="0" sz="2450" spc="-25"/>
              <a:t> </a:t>
            </a:r>
            <a:r>
              <a:rPr dirty="0" sz="2450"/>
              <a:t>traversing</a:t>
            </a:r>
            <a:r>
              <a:rPr dirty="0" sz="2450" spc="-15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/>
              <a:t>2</a:t>
            </a:r>
            <a:r>
              <a:rPr dirty="0" baseline="-20833" sz="2400" spc="330"/>
              <a:t> </a:t>
            </a:r>
            <a:r>
              <a:rPr dirty="0" sz="2450"/>
              <a:t>in</a:t>
            </a:r>
            <a:r>
              <a:rPr dirty="0" sz="2450" spc="-20"/>
              <a:t> </a:t>
            </a:r>
            <a:r>
              <a:rPr dirty="0" sz="2450"/>
              <a:t>inorder,</a:t>
            </a:r>
            <a:r>
              <a:rPr dirty="0" sz="2450" spc="-25"/>
              <a:t> </a:t>
            </a:r>
            <a:r>
              <a:rPr dirty="0" sz="2450"/>
              <a:t>and</a:t>
            </a:r>
            <a:r>
              <a:rPr dirty="0" sz="2450" spc="-25"/>
              <a:t> </a:t>
            </a:r>
            <a:r>
              <a:rPr dirty="0" sz="2450"/>
              <a:t>so</a:t>
            </a:r>
            <a:r>
              <a:rPr dirty="0" sz="2450" spc="5"/>
              <a:t> </a:t>
            </a:r>
            <a:r>
              <a:rPr dirty="0" sz="2450"/>
              <a:t>on,</a:t>
            </a:r>
            <a:r>
              <a:rPr dirty="0" sz="2450" spc="-50"/>
              <a:t> </a:t>
            </a:r>
            <a:r>
              <a:rPr dirty="0" sz="2450"/>
              <a:t>until</a:t>
            </a:r>
            <a:r>
              <a:rPr dirty="0" sz="2450" spc="-10"/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 i="1">
                <a:latin typeface="Times New Roman"/>
                <a:cs typeface="Times New Roman"/>
              </a:rPr>
              <a:t>n</a:t>
            </a:r>
            <a:r>
              <a:rPr dirty="0" baseline="-20833" sz="2400" spc="330" i="1">
                <a:latin typeface="Times New Roman"/>
                <a:cs typeface="Times New Roman"/>
              </a:rPr>
              <a:t> </a:t>
            </a:r>
            <a:r>
              <a:rPr dirty="0" sz="2450"/>
              <a:t>is</a:t>
            </a:r>
            <a:r>
              <a:rPr dirty="0" sz="2450" spc="-20"/>
              <a:t> </a:t>
            </a:r>
            <a:r>
              <a:rPr dirty="0" sz="2450"/>
              <a:t>traversed</a:t>
            </a:r>
            <a:r>
              <a:rPr dirty="0" sz="2450" spc="-45"/>
              <a:t> </a:t>
            </a:r>
            <a:r>
              <a:rPr dirty="0" sz="2450" spc="-25"/>
              <a:t>in </a:t>
            </a:r>
            <a:r>
              <a:rPr dirty="0" sz="2450" spc="-10"/>
              <a:t>inorder.</a:t>
            </a:r>
            <a:endParaRPr sz="24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467" y="3655293"/>
            <a:ext cx="5097780" cy="295581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9532" y="963168"/>
            <a:ext cx="3264407" cy="57591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Inorder</a:t>
            </a:r>
            <a:r>
              <a:rPr dirty="0" spc="-175"/>
              <a:t> </a:t>
            </a:r>
            <a:r>
              <a:rPr dirty="0" spc="-10"/>
              <a:t>Traversal</a:t>
            </a:r>
            <a:r>
              <a:rPr dirty="0" spc="-105"/>
              <a:t> </a:t>
            </a:r>
            <a:r>
              <a:rPr dirty="0" spc="-10"/>
              <a:t>(continued)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02336" y="2368295"/>
            <a:ext cx="4859020" cy="3895725"/>
          </a:xfrm>
          <a:custGeom>
            <a:avLst/>
            <a:gdLst/>
            <a:ahLst/>
            <a:cxnLst/>
            <a:rect l="l" t="t" r="r" b="b"/>
            <a:pathLst>
              <a:path w="4859020" h="3895725">
                <a:moveTo>
                  <a:pt x="4855464" y="3895344"/>
                </a:moveTo>
                <a:lnTo>
                  <a:pt x="1524" y="3895344"/>
                </a:lnTo>
                <a:lnTo>
                  <a:pt x="0" y="3892296"/>
                </a:lnTo>
                <a:lnTo>
                  <a:pt x="0" y="1524"/>
                </a:lnTo>
                <a:lnTo>
                  <a:pt x="1524" y="0"/>
                </a:lnTo>
                <a:lnTo>
                  <a:pt x="4855464" y="0"/>
                </a:lnTo>
                <a:lnTo>
                  <a:pt x="4858512" y="1524"/>
                </a:lnTo>
                <a:lnTo>
                  <a:pt x="4858512" y="4572"/>
                </a:lnTo>
                <a:lnTo>
                  <a:pt x="7620" y="4572"/>
                </a:lnTo>
                <a:lnTo>
                  <a:pt x="4572" y="7620"/>
                </a:lnTo>
                <a:lnTo>
                  <a:pt x="7620" y="7620"/>
                </a:lnTo>
                <a:lnTo>
                  <a:pt x="7620" y="3886200"/>
                </a:lnTo>
                <a:lnTo>
                  <a:pt x="4572" y="3886200"/>
                </a:lnTo>
                <a:lnTo>
                  <a:pt x="7620" y="3890772"/>
                </a:lnTo>
                <a:lnTo>
                  <a:pt x="4858512" y="3890772"/>
                </a:lnTo>
                <a:lnTo>
                  <a:pt x="4858512" y="3892296"/>
                </a:lnTo>
                <a:lnTo>
                  <a:pt x="4855464" y="3895344"/>
                </a:lnTo>
                <a:close/>
              </a:path>
              <a:path w="4859020" h="3895725">
                <a:moveTo>
                  <a:pt x="7620" y="7620"/>
                </a:moveTo>
                <a:lnTo>
                  <a:pt x="4572" y="7620"/>
                </a:lnTo>
                <a:lnTo>
                  <a:pt x="7620" y="4572"/>
                </a:lnTo>
                <a:lnTo>
                  <a:pt x="7620" y="7620"/>
                </a:lnTo>
                <a:close/>
              </a:path>
              <a:path w="4859020" h="3895725">
                <a:moveTo>
                  <a:pt x="4849368" y="7620"/>
                </a:moveTo>
                <a:lnTo>
                  <a:pt x="7620" y="7620"/>
                </a:lnTo>
                <a:lnTo>
                  <a:pt x="7620" y="4572"/>
                </a:lnTo>
                <a:lnTo>
                  <a:pt x="4849368" y="4572"/>
                </a:lnTo>
                <a:lnTo>
                  <a:pt x="4849368" y="7620"/>
                </a:lnTo>
                <a:close/>
              </a:path>
              <a:path w="4859020" h="3895725">
                <a:moveTo>
                  <a:pt x="4849368" y="3890772"/>
                </a:moveTo>
                <a:lnTo>
                  <a:pt x="4849368" y="4572"/>
                </a:lnTo>
                <a:lnTo>
                  <a:pt x="4853940" y="7620"/>
                </a:lnTo>
                <a:lnTo>
                  <a:pt x="4858512" y="7620"/>
                </a:lnTo>
                <a:lnTo>
                  <a:pt x="4858512" y="3886200"/>
                </a:lnTo>
                <a:lnTo>
                  <a:pt x="4853940" y="3886200"/>
                </a:lnTo>
                <a:lnTo>
                  <a:pt x="4849368" y="3890772"/>
                </a:lnTo>
                <a:close/>
              </a:path>
              <a:path w="4859020" h="3895725">
                <a:moveTo>
                  <a:pt x="4858512" y="7620"/>
                </a:moveTo>
                <a:lnTo>
                  <a:pt x="4853940" y="7620"/>
                </a:lnTo>
                <a:lnTo>
                  <a:pt x="4849368" y="4572"/>
                </a:lnTo>
                <a:lnTo>
                  <a:pt x="4858512" y="4572"/>
                </a:lnTo>
                <a:lnTo>
                  <a:pt x="4858512" y="7620"/>
                </a:lnTo>
                <a:close/>
              </a:path>
              <a:path w="4859020" h="3895725">
                <a:moveTo>
                  <a:pt x="7620" y="3890772"/>
                </a:moveTo>
                <a:lnTo>
                  <a:pt x="4572" y="3886200"/>
                </a:lnTo>
                <a:lnTo>
                  <a:pt x="7620" y="3886200"/>
                </a:lnTo>
                <a:lnTo>
                  <a:pt x="7620" y="3890772"/>
                </a:lnTo>
                <a:close/>
              </a:path>
              <a:path w="4859020" h="3895725">
                <a:moveTo>
                  <a:pt x="4849368" y="3890772"/>
                </a:moveTo>
                <a:lnTo>
                  <a:pt x="7620" y="3890772"/>
                </a:lnTo>
                <a:lnTo>
                  <a:pt x="7620" y="3886200"/>
                </a:lnTo>
                <a:lnTo>
                  <a:pt x="4849368" y="3886200"/>
                </a:lnTo>
                <a:lnTo>
                  <a:pt x="4849368" y="3890772"/>
                </a:lnTo>
                <a:close/>
              </a:path>
              <a:path w="4859020" h="3895725">
                <a:moveTo>
                  <a:pt x="4858512" y="3890772"/>
                </a:moveTo>
                <a:lnTo>
                  <a:pt x="4849368" y="3890772"/>
                </a:lnTo>
                <a:lnTo>
                  <a:pt x="4853940" y="3886200"/>
                </a:lnTo>
                <a:lnTo>
                  <a:pt x="4858512" y="3886200"/>
                </a:lnTo>
                <a:lnTo>
                  <a:pt x="4858512" y="3890772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74989" y="2390588"/>
            <a:ext cx="4679315" cy="3552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dirty="0" sz="2100" spc="-10" b="1">
                <a:latin typeface="Times New Roman"/>
                <a:cs typeface="Times New Roman"/>
              </a:rPr>
              <a:t>procedure</a:t>
            </a:r>
            <a:r>
              <a:rPr dirty="0" sz="2100" b="1">
                <a:latin typeface="Times New Roman"/>
                <a:cs typeface="Times New Roman"/>
              </a:rPr>
              <a:t>	</a:t>
            </a:r>
            <a:r>
              <a:rPr dirty="0" sz="2100" i="1">
                <a:latin typeface="Times New Roman"/>
                <a:cs typeface="Times New Roman"/>
              </a:rPr>
              <a:t>inorder</a:t>
            </a:r>
            <a:r>
              <a:rPr dirty="0" sz="2100" spc="-40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T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ordered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rooted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tree)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100" i="1">
                <a:latin typeface="Times New Roman"/>
                <a:cs typeface="Times New Roman"/>
              </a:rPr>
              <a:t>r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root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100" b="1">
                <a:latin typeface="Times New Roman"/>
                <a:cs typeface="Times New Roman"/>
              </a:rPr>
              <a:t>if</a:t>
            </a:r>
            <a:r>
              <a:rPr dirty="0" sz="2100" spc="-25" b="1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r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leaf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then</a:t>
            </a:r>
            <a:r>
              <a:rPr dirty="0" sz="2100" spc="-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list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r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100" spc="-20" b="1">
                <a:latin typeface="Times New Roman"/>
                <a:cs typeface="Times New Roman"/>
              </a:rPr>
              <a:t>else</a:t>
            </a:r>
            <a:endParaRPr sz="2100">
              <a:latin typeface="Times New Roman"/>
              <a:cs typeface="Times New Roman"/>
            </a:endParaRPr>
          </a:p>
          <a:p>
            <a:pPr marL="346075">
              <a:lnSpc>
                <a:spcPct val="100000"/>
              </a:lnSpc>
            </a:pPr>
            <a:r>
              <a:rPr dirty="0" sz="2100" i="1">
                <a:latin typeface="Times New Roman"/>
                <a:cs typeface="Times New Roman"/>
              </a:rPr>
              <a:t>l</a:t>
            </a:r>
            <a:r>
              <a:rPr dirty="0" sz="2100" spc="-2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first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child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r</a:t>
            </a:r>
            <a:r>
              <a:rPr dirty="0" sz="2100" spc="-20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from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left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right</a:t>
            </a:r>
            <a:endParaRPr sz="210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</a:pPr>
            <a:r>
              <a:rPr dirty="0" sz="2100" i="1">
                <a:latin typeface="Times New Roman"/>
                <a:cs typeface="Times New Roman"/>
              </a:rPr>
              <a:t>T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l</a:t>
            </a:r>
            <a:r>
              <a:rPr dirty="0" sz="2100">
                <a:latin typeface="Times New Roman"/>
                <a:cs typeface="Times New Roman"/>
              </a:rPr>
              <a:t>)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subtree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l</a:t>
            </a:r>
            <a:r>
              <a:rPr dirty="0" sz="2100" spc="-2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its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root</a:t>
            </a:r>
            <a:endParaRPr sz="2100">
              <a:latin typeface="Times New Roman"/>
              <a:cs typeface="Times New Roman"/>
            </a:endParaRPr>
          </a:p>
          <a:p>
            <a:pPr marL="278765" marR="3023235">
              <a:lnSpc>
                <a:spcPct val="100000"/>
              </a:lnSpc>
              <a:spcBef>
                <a:spcPts val="10"/>
              </a:spcBef>
            </a:pPr>
            <a:r>
              <a:rPr dirty="0" sz="2100" spc="-10" i="1">
                <a:latin typeface="Times New Roman"/>
                <a:cs typeface="Times New Roman"/>
              </a:rPr>
              <a:t>inorder</a:t>
            </a:r>
            <a:r>
              <a:rPr dirty="0" sz="2100" spc="-10">
                <a:latin typeface="Times New Roman"/>
                <a:cs typeface="Times New Roman"/>
              </a:rPr>
              <a:t>(</a:t>
            </a:r>
            <a:r>
              <a:rPr dirty="0" sz="2100" spc="-10" i="1">
                <a:latin typeface="Times New Roman"/>
                <a:cs typeface="Times New Roman"/>
              </a:rPr>
              <a:t>T</a:t>
            </a:r>
            <a:r>
              <a:rPr dirty="0" sz="2100" spc="-10">
                <a:latin typeface="Times New Roman"/>
                <a:cs typeface="Times New Roman"/>
              </a:rPr>
              <a:t>(</a:t>
            </a:r>
            <a:r>
              <a:rPr dirty="0" sz="2100" spc="-10" i="1">
                <a:latin typeface="Times New Roman"/>
                <a:cs typeface="Times New Roman"/>
              </a:rPr>
              <a:t>l</a:t>
            </a:r>
            <a:r>
              <a:rPr dirty="0" sz="2100" spc="-10">
                <a:latin typeface="Times New Roman"/>
                <a:cs typeface="Times New Roman"/>
              </a:rPr>
              <a:t>)) list(</a:t>
            </a:r>
            <a:r>
              <a:rPr dirty="0" sz="2100" spc="-10" i="1">
                <a:latin typeface="Times New Roman"/>
                <a:cs typeface="Times New Roman"/>
              </a:rPr>
              <a:t>r</a:t>
            </a:r>
            <a:r>
              <a:rPr dirty="0" sz="2100" spc="-1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  <a:p>
            <a:pPr marL="612775" marR="395605" indent="-334010">
              <a:lnSpc>
                <a:spcPct val="100000"/>
              </a:lnSpc>
              <a:spcBef>
                <a:spcPts val="10"/>
              </a:spcBef>
            </a:pPr>
            <a:r>
              <a:rPr dirty="0" sz="2100" b="1">
                <a:latin typeface="Times New Roman"/>
                <a:cs typeface="Times New Roman"/>
              </a:rPr>
              <a:t>for</a:t>
            </a:r>
            <a:r>
              <a:rPr dirty="0" sz="2100" spc="-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child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c</a:t>
            </a:r>
            <a:r>
              <a:rPr dirty="0" sz="2100" spc="-2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r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from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left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right </a:t>
            </a:r>
            <a:r>
              <a:rPr dirty="0" sz="2100" i="1">
                <a:latin typeface="Times New Roman"/>
                <a:cs typeface="Times New Roman"/>
              </a:rPr>
              <a:t>T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c</a:t>
            </a:r>
            <a:r>
              <a:rPr dirty="0" sz="2100">
                <a:latin typeface="Times New Roman"/>
                <a:cs typeface="Times New Roman"/>
              </a:rPr>
              <a:t>)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subtree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c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root </a:t>
            </a:r>
            <a:r>
              <a:rPr dirty="0" sz="2100" spc="-10" i="1">
                <a:latin typeface="Times New Roman"/>
                <a:cs typeface="Times New Roman"/>
              </a:rPr>
              <a:t>inorder</a:t>
            </a:r>
            <a:r>
              <a:rPr dirty="0" sz="2100" spc="-10">
                <a:latin typeface="Times New Roman"/>
                <a:cs typeface="Times New Roman"/>
              </a:rPr>
              <a:t>(</a:t>
            </a:r>
            <a:r>
              <a:rPr dirty="0" sz="2100" spc="-10" i="1">
                <a:latin typeface="Times New Roman"/>
                <a:cs typeface="Times New Roman"/>
              </a:rPr>
              <a:t>T</a:t>
            </a:r>
            <a:r>
              <a:rPr dirty="0" sz="2100" spc="-10">
                <a:latin typeface="Times New Roman"/>
                <a:cs typeface="Times New Roman"/>
              </a:rPr>
              <a:t>(</a:t>
            </a:r>
            <a:r>
              <a:rPr dirty="0" sz="2100" spc="-10" i="1">
                <a:latin typeface="Times New Roman"/>
                <a:cs typeface="Times New Roman"/>
              </a:rPr>
              <a:t>c</a:t>
            </a:r>
            <a:r>
              <a:rPr dirty="0" sz="2100" spc="-10">
                <a:latin typeface="Times New Roman"/>
                <a:cs typeface="Times New Roman"/>
              </a:rPr>
              <a:t>))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Postorder</a:t>
            </a:r>
            <a:r>
              <a:rPr dirty="0" spc="-155"/>
              <a:t> </a:t>
            </a:r>
            <a:r>
              <a:rPr dirty="0" spc="-10"/>
              <a:t>Traversal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2561" y="1735363"/>
            <a:ext cx="8504555" cy="174752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5400" marR="17780">
              <a:lnSpc>
                <a:spcPts val="2650"/>
              </a:lnSpc>
              <a:spcBef>
                <a:spcPts val="440"/>
              </a:spcBef>
              <a:tabLst>
                <a:tab pos="2508885" algn="l"/>
              </a:tabLst>
            </a:pPr>
            <a:r>
              <a:rPr dirty="0" sz="2450" b="1">
                <a:latin typeface="Times New Roman"/>
                <a:cs typeface="Times New Roman"/>
              </a:rPr>
              <a:t>Definition</a:t>
            </a:r>
            <a:r>
              <a:rPr dirty="0" sz="2450">
                <a:latin typeface="Times New Roman"/>
                <a:cs typeface="Times New Roman"/>
              </a:rPr>
              <a:t>: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Let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 </a:t>
            </a:r>
            <a:r>
              <a:rPr dirty="0" sz="2450">
                <a:latin typeface="Times New Roman"/>
                <a:cs typeface="Times New Roman"/>
              </a:rPr>
              <a:t>be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ordered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rooted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with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root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r</a:t>
            </a:r>
            <a:r>
              <a:rPr dirty="0" sz="2450">
                <a:latin typeface="Times New Roman"/>
                <a:cs typeface="Times New Roman"/>
              </a:rPr>
              <a:t>.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If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 spc="20" i="1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consists </a:t>
            </a:r>
            <a:r>
              <a:rPr dirty="0" sz="2450">
                <a:latin typeface="Times New Roman"/>
                <a:cs typeface="Times New Roman"/>
              </a:rPr>
              <a:t>only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r</a:t>
            </a:r>
            <a:r>
              <a:rPr dirty="0" sz="2450">
                <a:latin typeface="Times New Roman"/>
                <a:cs typeface="Times New Roman"/>
              </a:rPr>
              <a:t>,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then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r</a:t>
            </a:r>
            <a:r>
              <a:rPr dirty="0" sz="2450" spc="-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is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postorder</a:t>
            </a:r>
            <a:r>
              <a:rPr dirty="0" sz="2450" spc="-4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traversal</a:t>
            </a:r>
            <a:r>
              <a:rPr dirty="0" sz="2450" spc="-4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>
                <a:latin typeface="Times New Roman"/>
                <a:cs typeface="Times New Roman"/>
              </a:rPr>
              <a:t>.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Otherwise,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suppose </a:t>
            </a:r>
            <a:r>
              <a:rPr dirty="0" sz="2450">
                <a:latin typeface="Times New Roman"/>
                <a:cs typeface="Times New Roman"/>
              </a:rPr>
              <a:t>that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>
                <a:latin typeface="Times New Roman"/>
                <a:cs typeface="Times New Roman"/>
              </a:rPr>
              <a:t>1</a:t>
            </a:r>
            <a:r>
              <a:rPr dirty="0" sz="2450">
                <a:latin typeface="Times New Roman"/>
                <a:cs typeface="Times New Roman"/>
              </a:rPr>
              <a:t>,</a:t>
            </a:r>
            <a:r>
              <a:rPr dirty="0" sz="2450" spc="2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>
                <a:latin typeface="Times New Roman"/>
                <a:cs typeface="Times New Roman"/>
              </a:rPr>
              <a:t>2</a:t>
            </a:r>
            <a:r>
              <a:rPr dirty="0" sz="2450">
                <a:latin typeface="Times New Roman"/>
                <a:cs typeface="Times New Roman"/>
              </a:rPr>
              <a:t>,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…,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 i="1">
                <a:latin typeface="Times New Roman"/>
                <a:cs typeface="Times New Roman"/>
              </a:rPr>
              <a:t>n</a:t>
            </a:r>
            <a:r>
              <a:rPr dirty="0" baseline="-20833" sz="2400" spc="34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are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 subtrees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r</a:t>
            </a:r>
            <a:r>
              <a:rPr dirty="0" sz="2450" spc="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from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left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right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</a:t>
            </a:r>
            <a:r>
              <a:rPr dirty="0" sz="2450" spc="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sz="2450">
                <a:latin typeface="Times New Roman"/>
                <a:cs typeface="Times New Roman"/>
              </a:rPr>
              <a:t>.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The </a:t>
            </a:r>
            <a:r>
              <a:rPr dirty="0" sz="2450">
                <a:latin typeface="Times New Roman"/>
                <a:cs typeface="Times New Roman"/>
              </a:rPr>
              <a:t>postorder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traversal</a:t>
            </a:r>
            <a:r>
              <a:rPr dirty="0" sz="2450">
                <a:latin typeface="Times New Roman"/>
                <a:cs typeface="Times New Roman"/>
              </a:rPr>
              <a:t>	begins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by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traversing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>
                <a:latin typeface="Times New Roman"/>
                <a:cs typeface="Times New Roman"/>
              </a:rPr>
              <a:t>1</a:t>
            </a:r>
            <a:r>
              <a:rPr dirty="0" baseline="-20833" sz="2400" spc="337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postorder,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then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>
                <a:latin typeface="Times New Roman"/>
                <a:cs typeface="Times New Roman"/>
              </a:rPr>
              <a:t>2</a:t>
            </a:r>
            <a:r>
              <a:rPr dirty="0" baseline="-20833" sz="2400" spc="33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in </a:t>
            </a:r>
            <a:r>
              <a:rPr dirty="0" sz="2450">
                <a:latin typeface="Times New Roman"/>
                <a:cs typeface="Times New Roman"/>
              </a:rPr>
              <a:t>postorder,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and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so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on,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after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T</a:t>
            </a:r>
            <a:r>
              <a:rPr dirty="0" baseline="-20833" sz="2400" i="1">
                <a:latin typeface="Times New Roman"/>
                <a:cs typeface="Times New Roman"/>
              </a:rPr>
              <a:t>n</a:t>
            </a:r>
            <a:r>
              <a:rPr dirty="0" baseline="-20833" sz="2400" spc="322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traversed</a:t>
            </a:r>
            <a:r>
              <a:rPr dirty="0" sz="2450" spc="-5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postorder,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r</a:t>
            </a:r>
            <a:r>
              <a:rPr dirty="0" sz="2450" spc="-1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visited.</a:t>
            </a:r>
            <a:endParaRPr sz="24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024" y="3521964"/>
            <a:ext cx="5106923" cy="319735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0115" y="1024128"/>
            <a:ext cx="3166871" cy="56708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Postorder</a:t>
            </a:r>
            <a:r>
              <a:rPr dirty="0" spc="-185"/>
              <a:t> </a:t>
            </a:r>
            <a:r>
              <a:rPr dirty="0" spc="-10"/>
              <a:t>Traversal</a:t>
            </a:r>
            <a:r>
              <a:rPr dirty="0" spc="-90"/>
              <a:t> </a:t>
            </a:r>
            <a:r>
              <a:rPr dirty="0" spc="-10"/>
              <a:t>(continued)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111252" y="2377439"/>
            <a:ext cx="5354320" cy="2275840"/>
          </a:xfrm>
          <a:custGeom>
            <a:avLst/>
            <a:gdLst/>
            <a:ahLst/>
            <a:cxnLst/>
            <a:rect l="l" t="t" r="r" b="b"/>
            <a:pathLst>
              <a:path w="5354320" h="2275840">
                <a:moveTo>
                  <a:pt x="5352287" y="2275332"/>
                </a:moveTo>
                <a:lnTo>
                  <a:pt x="1524" y="2275332"/>
                </a:lnTo>
                <a:lnTo>
                  <a:pt x="0" y="2273808"/>
                </a:lnTo>
                <a:lnTo>
                  <a:pt x="0" y="1524"/>
                </a:lnTo>
                <a:lnTo>
                  <a:pt x="1524" y="0"/>
                </a:lnTo>
                <a:lnTo>
                  <a:pt x="5352287" y="0"/>
                </a:lnTo>
                <a:lnTo>
                  <a:pt x="5353812" y="1524"/>
                </a:lnTo>
                <a:lnTo>
                  <a:pt x="5353812" y="4572"/>
                </a:lnTo>
                <a:lnTo>
                  <a:pt x="7620" y="4572"/>
                </a:lnTo>
                <a:lnTo>
                  <a:pt x="4572" y="9144"/>
                </a:lnTo>
                <a:lnTo>
                  <a:pt x="7620" y="9144"/>
                </a:lnTo>
                <a:lnTo>
                  <a:pt x="7620" y="2267712"/>
                </a:lnTo>
                <a:lnTo>
                  <a:pt x="4572" y="2267712"/>
                </a:lnTo>
                <a:lnTo>
                  <a:pt x="7620" y="2272284"/>
                </a:lnTo>
                <a:lnTo>
                  <a:pt x="5353812" y="2272284"/>
                </a:lnTo>
                <a:lnTo>
                  <a:pt x="5353812" y="2273808"/>
                </a:lnTo>
                <a:lnTo>
                  <a:pt x="5352287" y="2275332"/>
                </a:lnTo>
                <a:close/>
              </a:path>
              <a:path w="5354320" h="2275840">
                <a:moveTo>
                  <a:pt x="7620" y="9144"/>
                </a:moveTo>
                <a:lnTo>
                  <a:pt x="4572" y="9144"/>
                </a:lnTo>
                <a:lnTo>
                  <a:pt x="7620" y="4572"/>
                </a:lnTo>
                <a:lnTo>
                  <a:pt x="7620" y="9144"/>
                </a:lnTo>
                <a:close/>
              </a:path>
              <a:path w="5354320" h="2275840">
                <a:moveTo>
                  <a:pt x="5346192" y="9144"/>
                </a:moveTo>
                <a:lnTo>
                  <a:pt x="7620" y="9144"/>
                </a:lnTo>
                <a:lnTo>
                  <a:pt x="7620" y="4572"/>
                </a:lnTo>
                <a:lnTo>
                  <a:pt x="5346192" y="4572"/>
                </a:lnTo>
                <a:lnTo>
                  <a:pt x="5346192" y="9144"/>
                </a:lnTo>
                <a:close/>
              </a:path>
              <a:path w="5354320" h="2275840">
                <a:moveTo>
                  <a:pt x="5346192" y="2272284"/>
                </a:moveTo>
                <a:lnTo>
                  <a:pt x="5346192" y="4572"/>
                </a:lnTo>
                <a:lnTo>
                  <a:pt x="5349239" y="9144"/>
                </a:lnTo>
                <a:lnTo>
                  <a:pt x="5353812" y="9144"/>
                </a:lnTo>
                <a:lnTo>
                  <a:pt x="5353812" y="2267712"/>
                </a:lnTo>
                <a:lnTo>
                  <a:pt x="5349239" y="2267712"/>
                </a:lnTo>
                <a:lnTo>
                  <a:pt x="5346192" y="2272284"/>
                </a:lnTo>
                <a:close/>
              </a:path>
              <a:path w="5354320" h="2275840">
                <a:moveTo>
                  <a:pt x="5353812" y="9144"/>
                </a:moveTo>
                <a:lnTo>
                  <a:pt x="5349239" y="9144"/>
                </a:lnTo>
                <a:lnTo>
                  <a:pt x="5346192" y="4572"/>
                </a:lnTo>
                <a:lnTo>
                  <a:pt x="5353812" y="4572"/>
                </a:lnTo>
                <a:lnTo>
                  <a:pt x="5353812" y="9144"/>
                </a:lnTo>
                <a:close/>
              </a:path>
              <a:path w="5354320" h="2275840">
                <a:moveTo>
                  <a:pt x="7620" y="2272284"/>
                </a:moveTo>
                <a:lnTo>
                  <a:pt x="4572" y="2267712"/>
                </a:lnTo>
                <a:lnTo>
                  <a:pt x="7620" y="2267712"/>
                </a:lnTo>
                <a:lnTo>
                  <a:pt x="7620" y="2272284"/>
                </a:lnTo>
                <a:close/>
              </a:path>
              <a:path w="5354320" h="2275840">
                <a:moveTo>
                  <a:pt x="5346192" y="2272284"/>
                </a:moveTo>
                <a:lnTo>
                  <a:pt x="7620" y="2272284"/>
                </a:lnTo>
                <a:lnTo>
                  <a:pt x="7620" y="2267712"/>
                </a:lnTo>
                <a:lnTo>
                  <a:pt x="5346192" y="2267712"/>
                </a:lnTo>
                <a:lnTo>
                  <a:pt x="5346192" y="2272284"/>
                </a:lnTo>
                <a:close/>
              </a:path>
              <a:path w="5354320" h="2275840">
                <a:moveTo>
                  <a:pt x="5353812" y="2272284"/>
                </a:moveTo>
                <a:lnTo>
                  <a:pt x="5346192" y="2272284"/>
                </a:lnTo>
                <a:lnTo>
                  <a:pt x="5349239" y="2267712"/>
                </a:lnTo>
                <a:lnTo>
                  <a:pt x="5353812" y="2267712"/>
                </a:lnTo>
                <a:lnTo>
                  <a:pt x="5353812" y="227228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83938" y="2401267"/>
            <a:ext cx="5157470" cy="1948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dirty="0" sz="2100" spc="-10" b="1">
                <a:latin typeface="Times New Roman"/>
                <a:cs typeface="Times New Roman"/>
              </a:rPr>
              <a:t>procedure</a:t>
            </a:r>
            <a:r>
              <a:rPr dirty="0" sz="2100" b="1">
                <a:latin typeface="Times New Roman"/>
                <a:cs typeface="Times New Roman"/>
              </a:rPr>
              <a:t>	</a:t>
            </a:r>
            <a:r>
              <a:rPr dirty="0" sz="2100" spc="-10" i="1">
                <a:latin typeface="Times New Roman"/>
                <a:cs typeface="Times New Roman"/>
              </a:rPr>
              <a:t>postordered</a:t>
            </a:r>
            <a:r>
              <a:rPr dirty="0" sz="2100" spc="-50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T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ordered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rooted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tree)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100" i="1">
                <a:latin typeface="Times New Roman"/>
                <a:cs typeface="Times New Roman"/>
              </a:rPr>
              <a:t>r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root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100" b="1">
                <a:latin typeface="Times New Roman"/>
                <a:cs typeface="Times New Roman"/>
              </a:rPr>
              <a:t>for</a:t>
            </a:r>
            <a:r>
              <a:rPr dirty="0" sz="2100" spc="-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child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c</a:t>
            </a:r>
            <a:r>
              <a:rPr dirty="0" sz="2100" spc="-2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r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from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left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right</a:t>
            </a:r>
            <a:endParaRPr sz="2100">
              <a:latin typeface="Times New Roman"/>
              <a:cs typeface="Times New Roman"/>
            </a:endParaRPr>
          </a:p>
          <a:p>
            <a:pPr marL="278765" marR="1782445">
              <a:lnSpc>
                <a:spcPct val="100000"/>
              </a:lnSpc>
              <a:spcBef>
                <a:spcPts val="15"/>
              </a:spcBef>
            </a:pPr>
            <a:r>
              <a:rPr dirty="0" sz="2100" i="1">
                <a:latin typeface="Times New Roman"/>
                <a:cs typeface="Times New Roman"/>
              </a:rPr>
              <a:t>T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c</a:t>
            </a:r>
            <a:r>
              <a:rPr dirty="0" sz="2100">
                <a:latin typeface="Times New Roman"/>
                <a:cs typeface="Times New Roman"/>
              </a:rPr>
              <a:t>)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subtree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c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root </a:t>
            </a:r>
            <a:r>
              <a:rPr dirty="0" sz="2100" spc="-10">
                <a:latin typeface="Times New Roman"/>
                <a:cs typeface="Times New Roman"/>
              </a:rPr>
              <a:t>postorder(</a:t>
            </a:r>
            <a:r>
              <a:rPr dirty="0" sz="2100" spc="-10" i="1">
                <a:latin typeface="Times New Roman"/>
                <a:cs typeface="Times New Roman"/>
              </a:rPr>
              <a:t>T</a:t>
            </a:r>
            <a:r>
              <a:rPr dirty="0" sz="2100" spc="-10">
                <a:latin typeface="Times New Roman"/>
                <a:cs typeface="Times New Roman"/>
              </a:rPr>
              <a:t>(</a:t>
            </a:r>
            <a:r>
              <a:rPr dirty="0" sz="2100" spc="-10" i="1">
                <a:latin typeface="Times New Roman"/>
                <a:cs typeface="Times New Roman"/>
              </a:rPr>
              <a:t>c</a:t>
            </a:r>
            <a:r>
              <a:rPr dirty="0" sz="2100" spc="-10">
                <a:latin typeface="Times New Roman"/>
                <a:cs typeface="Times New Roman"/>
              </a:rPr>
              <a:t>))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100">
                <a:latin typeface="Times New Roman"/>
                <a:cs typeface="Times New Roman"/>
              </a:rPr>
              <a:t>list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r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Expression</a:t>
            </a:r>
            <a:r>
              <a:rPr dirty="0" spc="-145"/>
              <a:t> </a:t>
            </a:r>
            <a:r>
              <a:rPr dirty="0" spc="-20"/>
              <a:t>Trees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662231"/>
            <a:ext cx="8886825" cy="170688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Complex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expressions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can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be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represented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using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ordered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rooted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Consider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expression ((</a:t>
            </a:r>
            <a:r>
              <a:rPr dirty="0" sz="2450" i="1">
                <a:latin typeface="Times New Roman"/>
                <a:cs typeface="Times New Roman"/>
              </a:rPr>
              <a:t>x</a:t>
            </a:r>
            <a:r>
              <a:rPr dirty="0" sz="2450" spc="-3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+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y</a:t>
            </a:r>
            <a:r>
              <a:rPr dirty="0" sz="2450">
                <a:latin typeface="Times New Roman"/>
                <a:cs typeface="Times New Roman"/>
              </a:rPr>
              <a:t>)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↑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2 )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+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((</a:t>
            </a:r>
            <a:r>
              <a:rPr dirty="0" sz="2450" i="1">
                <a:latin typeface="Times New Roman"/>
                <a:cs typeface="Times New Roman"/>
              </a:rPr>
              <a:t>x </a:t>
            </a:r>
            <a:r>
              <a:rPr dirty="0" sz="2450">
                <a:latin typeface="Times New Roman"/>
                <a:cs typeface="Times New Roman"/>
              </a:rPr>
              <a:t>−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4)/3)</a:t>
            </a:r>
            <a:endParaRPr sz="2450">
              <a:latin typeface="Times New Roman"/>
              <a:cs typeface="Times New Roman"/>
            </a:endParaRPr>
          </a:p>
          <a:p>
            <a:pPr marL="212090" marR="5080" indent="-200025">
              <a:lnSpc>
                <a:spcPts val="2650"/>
              </a:lnSpc>
              <a:spcBef>
                <a:spcPts val="919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1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binary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for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expression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can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be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built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from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 bottom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up,</a:t>
            </a:r>
            <a:r>
              <a:rPr dirty="0" sz="2450" spc="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is </a:t>
            </a:r>
            <a:r>
              <a:rPr dirty="0" sz="2450" spc="-25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illustrated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here</a:t>
            </a:r>
            <a:endParaRPr sz="24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144" y="3453384"/>
            <a:ext cx="7493507" cy="307848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Infix</a:t>
            </a:r>
            <a:r>
              <a:rPr dirty="0" spc="-55"/>
              <a:t> </a:t>
            </a:r>
            <a:r>
              <a:rPr dirty="0" spc="-10"/>
              <a:t>Notation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880" rIns="0" bIns="0" rtlCol="0" vert="horz">
            <a:spAutoFit/>
          </a:bodyPr>
          <a:lstStyle/>
          <a:p>
            <a:pPr marL="175895" marR="5080" indent="-20002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177800" algn="l"/>
              </a:tabLst>
            </a:pPr>
            <a:r>
              <a:rPr dirty="0"/>
              <a:t>An inorder</a:t>
            </a:r>
            <a:r>
              <a:rPr dirty="0" spc="-30"/>
              <a:t> </a:t>
            </a:r>
            <a:r>
              <a:rPr dirty="0"/>
              <a:t>traversal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tree</a:t>
            </a:r>
            <a:r>
              <a:rPr dirty="0" spc="-10"/>
              <a:t> </a:t>
            </a:r>
            <a:r>
              <a:rPr dirty="0"/>
              <a:t>representing</a:t>
            </a:r>
            <a:r>
              <a:rPr dirty="0" spc="-25"/>
              <a:t> </a:t>
            </a:r>
            <a:r>
              <a:rPr dirty="0"/>
              <a:t>an</a:t>
            </a:r>
            <a:r>
              <a:rPr dirty="0" spc="5"/>
              <a:t> </a:t>
            </a:r>
            <a:r>
              <a:rPr dirty="0"/>
              <a:t>expression</a:t>
            </a:r>
            <a:r>
              <a:rPr dirty="0" spc="-50"/>
              <a:t> </a:t>
            </a:r>
            <a:r>
              <a:rPr dirty="0" spc="-10"/>
              <a:t>produces</a:t>
            </a:r>
            <a:r>
              <a:rPr dirty="0" spc="610"/>
              <a:t> </a:t>
            </a:r>
            <a:r>
              <a:rPr dirty="0" spc="610"/>
              <a:t>	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original</a:t>
            </a:r>
            <a:r>
              <a:rPr dirty="0" spc="-40"/>
              <a:t> </a:t>
            </a:r>
            <a:r>
              <a:rPr dirty="0"/>
              <a:t>expression</a:t>
            </a:r>
            <a:r>
              <a:rPr dirty="0" spc="-40"/>
              <a:t> </a:t>
            </a:r>
            <a:r>
              <a:rPr dirty="0"/>
              <a:t>when</a:t>
            </a:r>
            <a:r>
              <a:rPr dirty="0" spc="-20"/>
              <a:t> </a:t>
            </a:r>
            <a:r>
              <a:rPr dirty="0"/>
              <a:t>parentheses</a:t>
            </a:r>
            <a:r>
              <a:rPr dirty="0" spc="-35"/>
              <a:t> </a:t>
            </a:r>
            <a:r>
              <a:rPr dirty="0"/>
              <a:t>are</a:t>
            </a:r>
            <a:r>
              <a:rPr dirty="0" spc="-5"/>
              <a:t> </a:t>
            </a:r>
            <a:r>
              <a:rPr dirty="0"/>
              <a:t>included</a:t>
            </a:r>
            <a:r>
              <a:rPr dirty="0" spc="10"/>
              <a:t> </a:t>
            </a:r>
            <a:r>
              <a:rPr dirty="0"/>
              <a:t>except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5"/>
              <a:t> </a:t>
            </a:r>
            <a:r>
              <a:rPr dirty="0" spc="-10"/>
              <a:t>unary </a:t>
            </a:r>
            <a:r>
              <a:rPr dirty="0" spc="-10"/>
              <a:t>	</a:t>
            </a:r>
            <a:r>
              <a:rPr dirty="0"/>
              <a:t>operations,</a:t>
            </a:r>
            <a:r>
              <a:rPr dirty="0" spc="-40"/>
              <a:t> </a:t>
            </a:r>
            <a:r>
              <a:rPr dirty="0"/>
              <a:t>which</a:t>
            </a:r>
            <a:r>
              <a:rPr dirty="0" spc="-10"/>
              <a:t> </a:t>
            </a:r>
            <a:r>
              <a:rPr dirty="0"/>
              <a:t>now</a:t>
            </a:r>
            <a:r>
              <a:rPr dirty="0" spc="15"/>
              <a:t> </a:t>
            </a:r>
            <a:r>
              <a:rPr dirty="0"/>
              <a:t>immediately</a:t>
            </a:r>
            <a:r>
              <a:rPr dirty="0" spc="-40"/>
              <a:t> </a:t>
            </a:r>
            <a:r>
              <a:rPr dirty="0"/>
              <a:t>follow</a:t>
            </a:r>
            <a:r>
              <a:rPr dirty="0" spc="-15"/>
              <a:t> </a:t>
            </a:r>
            <a:r>
              <a:rPr dirty="0"/>
              <a:t>their</a:t>
            </a:r>
            <a:r>
              <a:rPr dirty="0" spc="-20"/>
              <a:t> </a:t>
            </a:r>
            <a:r>
              <a:rPr dirty="0" spc="-10"/>
              <a:t>operands</a:t>
            </a:r>
          </a:p>
          <a:p>
            <a:pPr marL="175895" marR="160655" indent="-200025">
              <a:lnSpc>
                <a:spcPts val="2680"/>
              </a:lnSpc>
              <a:spcBef>
                <a:spcPts val="855"/>
              </a:spcBef>
              <a:buFont typeface="Arial MT"/>
              <a:buChar char="•"/>
              <a:tabLst>
                <a:tab pos="177800" algn="l"/>
              </a:tabLst>
            </a:pPr>
            <a:r>
              <a:rPr dirty="0" spc="-75"/>
              <a:t>We</a:t>
            </a:r>
            <a:r>
              <a:rPr dirty="0" spc="15"/>
              <a:t> </a:t>
            </a:r>
            <a:r>
              <a:rPr dirty="0"/>
              <a:t>illustrate</a:t>
            </a:r>
            <a:r>
              <a:rPr dirty="0" spc="-65"/>
              <a:t> </a:t>
            </a:r>
            <a:r>
              <a:rPr dirty="0"/>
              <a:t>why</a:t>
            </a:r>
            <a:r>
              <a:rPr dirty="0" spc="-30"/>
              <a:t> </a:t>
            </a:r>
            <a:r>
              <a:rPr dirty="0"/>
              <a:t>parentheses</a:t>
            </a:r>
            <a:r>
              <a:rPr dirty="0" spc="-45"/>
              <a:t> </a:t>
            </a:r>
            <a:r>
              <a:rPr dirty="0"/>
              <a:t>are</a:t>
            </a:r>
            <a:r>
              <a:rPr dirty="0" spc="-15"/>
              <a:t> </a:t>
            </a:r>
            <a:r>
              <a:rPr dirty="0"/>
              <a:t>needed</a:t>
            </a:r>
            <a:r>
              <a:rPr dirty="0" spc="-50"/>
              <a:t> </a:t>
            </a:r>
            <a:r>
              <a:rPr dirty="0"/>
              <a:t>with an</a:t>
            </a:r>
            <a:r>
              <a:rPr dirty="0" spc="-30"/>
              <a:t> </a:t>
            </a:r>
            <a:r>
              <a:rPr dirty="0"/>
              <a:t>example</a:t>
            </a:r>
            <a:r>
              <a:rPr dirty="0" spc="-35"/>
              <a:t> </a:t>
            </a:r>
            <a:r>
              <a:rPr dirty="0" spc="-20"/>
              <a:t>that </a:t>
            </a:r>
            <a:r>
              <a:rPr dirty="0" spc="-20"/>
              <a:t>	</a:t>
            </a:r>
            <a:r>
              <a:rPr dirty="0"/>
              <a:t>displays</a:t>
            </a:r>
            <a:r>
              <a:rPr dirty="0" spc="5"/>
              <a:t> </a:t>
            </a:r>
            <a:r>
              <a:rPr dirty="0"/>
              <a:t>three</a:t>
            </a:r>
            <a:r>
              <a:rPr dirty="0" spc="-30"/>
              <a:t> </a:t>
            </a:r>
            <a:r>
              <a:rPr dirty="0"/>
              <a:t>trees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15"/>
              <a:t> </a:t>
            </a:r>
            <a:r>
              <a:rPr dirty="0"/>
              <a:t>yield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same</a:t>
            </a:r>
            <a:r>
              <a:rPr dirty="0" spc="-35"/>
              <a:t> </a:t>
            </a:r>
            <a:r>
              <a:rPr dirty="0" i="1">
                <a:solidFill>
                  <a:srgbClr val="BF0000"/>
                </a:solidFill>
                <a:latin typeface="Times New Roman"/>
                <a:cs typeface="Times New Roman"/>
              </a:rPr>
              <a:t>infix</a:t>
            </a:r>
            <a:r>
              <a:rPr dirty="0" spc="-2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pc="-10" i="1">
                <a:solidFill>
                  <a:srgbClr val="BF0000"/>
                </a:solidFill>
                <a:latin typeface="Times New Roman"/>
                <a:cs typeface="Times New Roman"/>
              </a:rPr>
              <a:t>representation </a:t>
            </a:r>
            <a:r>
              <a:rPr dirty="0" spc="-10"/>
              <a:t>(</a:t>
            </a:r>
            <a:r>
              <a:rPr dirty="0" spc="-5">
                <a:solidFill>
                  <a:srgbClr val="BF0000"/>
                </a:solidFill>
                <a:latin typeface="SimSun"/>
                <a:cs typeface="SimSun"/>
              </a:rPr>
              <a:t>中缀表示</a:t>
            </a:r>
            <a:r>
              <a:rPr dirty="0" spc="-50"/>
              <a:t>)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627" y="3732276"/>
            <a:ext cx="8871203" cy="259232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Prefix</a:t>
            </a:r>
            <a:r>
              <a:rPr dirty="0" spc="-80"/>
              <a:t> </a:t>
            </a:r>
            <a:r>
              <a:rPr dirty="0" spc="-10"/>
              <a:t>Notation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4228" y="1704857"/>
            <a:ext cx="6423025" cy="3733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250">
                <a:latin typeface="Times New Roman"/>
                <a:cs typeface="Times New Roman"/>
              </a:rPr>
              <a:t>When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we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traverse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rooted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tree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representation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Times New Roman"/>
                <a:cs typeface="Times New Roman"/>
              </a:rPr>
              <a:t>an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05279" y="1985224"/>
            <a:ext cx="6409055" cy="3733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50">
                <a:latin typeface="Times New Roman"/>
                <a:cs typeface="Times New Roman"/>
              </a:rPr>
              <a:t>expression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in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preorder</a:t>
            </a:r>
            <a:r>
              <a:rPr dirty="0" sz="2250" spc="15">
                <a:latin typeface="Times New Roman"/>
                <a:cs typeface="Times New Roman"/>
              </a:rPr>
              <a:t>, </a:t>
            </a:r>
            <a:r>
              <a:rPr dirty="0" sz="2250">
                <a:latin typeface="Times New Roman"/>
                <a:cs typeface="Times New Roman"/>
              </a:rPr>
              <a:t>we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obtain the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solidFill>
                  <a:srgbClr val="BF0000"/>
                </a:solidFill>
                <a:latin typeface="Times New Roman"/>
                <a:cs typeface="Times New Roman"/>
              </a:rPr>
              <a:t>prefix</a:t>
            </a:r>
            <a:r>
              <a:rPr dirty="0" sz="2250" spc="4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250" i="1">
                <a:solidFill>
                  <a:srgbClr val="BF0000"/>
                </a:solidFill>
                <a:latin typeface="Times New Roman"/>
                <a:cs typeface="Times New Roman"/>
              </a:rPr>
              <a:t>form</a:t>
            </a:r>
            <a:r>
              <a:rPr dirty="0" sz="2250" spc="1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(</a:t>
            </a:r>
            <a:r>
              <a:rPr dirty="0" sz="2250" spc="-25">
                <a:solidFill>
                  <a:srgbClr val="BF0000"/>
                </a:solidFill>
                <a:latin typeface="SimSun"/>
                <a:cs typeface="SimSun"/>
              </a:rPr>
              <a:t>前缀</a:t>
            </a:r>
            <a:endParaRPr sz="2250">
              <a:latin typeface="SimSun"/>
              <a:cs typeface="SimSu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4228" y="2541578"/>
            <a:ext cx="6641465" cy="348234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213360" marR="221615">
              <a:lnSpc>
                <a:spcPct val="80000"/>
              </a:lnSpc>
              <a:spcBef>
                <a:spcPts val="670"/>
              </a:spcBef>
            </a:pPr>
            <a:r>
              <a:rPr dirty="0" sz="2250">
                <a:latin typeface="Times New Roman"/>
                <a:cs typeface="Times New Roman"/>
              </a:rPr>
              <a:t>said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to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be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in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 i="1">
                <a:solidFill>
                  <a:srgbClr val="BF0000"/>
                </a:solidFill>
                <a:latin typeface="Times New Roman"/>
                <a:cs typeface="Times New Roman"/>
              </a:rPr>
              <a:t>Polish</a:t>
            </a:r>
            <a:r>
              <a:rPr dirty="0" sz="2250" spc="4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250" i="1">
                <a:solidFill>
                  <a:srgbClr val="BF0000"/>
                </a:solidFill>
                <a:latin typeface="Times New Roman"/>
                <a:cs typeface="Times New Roman"/>
              </a:rPr>
              <a:t>notation</a:t>
            </a:r>
            <a:r>
              <a:rPr dirty="0" sz="2250" spc="4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(</a:t>
            </a:r>
            <a:r>
              <a:rPr dirty="0" sz="2250">
                <a:solidFill>
                  <a:srgbClr val="BF0000"/>
                </a:solidFill>
                <a:latin typeface="SimSun"/>
                <a:cs typeface="SimSun"/>
              </a:rPr>
              <a:t>波兰记法</a:t>
            </a:r>
            <a:r>
              <a:rPr dirty="0" sz="2250" spc="10">
                <a:latin typeface="Times New Roman"/>
                <a:cs typeface="Times New Roman"/>
              </a:rPr>
              <a:t>), </a:t>
            </a:r>
            <a:r>
              <a:rPr dirty="0" sz="2250">
                <a:latin typeface="Times New Roman"/>
                <a:cs typeface="Times New Roman"/>
              </a:rPr>
              <a:t>named</a:t>
            </a:r>
            <a:r>
              <a:rPr dirty="0" sz="2250" spc="70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after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Polish</a:t>
            </a:r>
            <a:r>
              <a:rPr dirty="0" sz="2250" spc="7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logician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Jan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Łukasiewicz</a:t>
            </a:r>
            <a:endParaRPr sz="2250">
              <a:latin typeface="Times New Roman"/>
              <a:cs typeface="Times New Roman"/>
            </a:endParaRPr>
          </a:p>
          <a:p>
            <a:pPr marL="212090" marR="158750" indent="-200025">
              <a:lnSpc>
                <a:spcPts val="2180"/>
              </a:lnSpc>
              <a:spcBef>
                <a:spcPts val="87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250">
                <a:latin typeface="Times New Roman"/>
                <a:cs typeface="Times New Roman"/>
              </a:rPr>
              <a:t>Operators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precede</a:t>
            </a:r>
            <a:r>
              <a:rPr dirty="0" sz="2250" spc="6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their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operands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in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prefix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form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Times New Roman"/>
                <a:cs typeface="Times New Roman"/>
              </a:rPr>
              <a:t>of </a:t>
            </a:r>
            <a:r>
              <a:rPr dirty="0" sz="2250" spc="-25">
                <a:latin typeface="Times New Roman"/>
                <a:cs typeface="Times New Roman"/>
              </a:rPr>
              <a:t>	</a:t>
            </a:r>
            <a:r>
              <a:rPr dirty="0" sz="2250">
                <a:latin typeface="Times New Roman"/>
                <a:cs typeface="Times New Roman"/>
              </a:rPr>
              <a:t>an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expression.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Parentheses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are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not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needed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as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Times New Roman"/>
                <a:cs typeface="Times New Roman"/>
              </a:rPr>
              <a:t>the </a:t>
            </a:r>
            <a:r>
              <a:rPr dirty="0" sz="2250" spc="-25">
                <a:latin typeface="Times New Roman"/>
                <a:cs typeface="Times New Roman"/>
              </a:rPr>
              <a:t>	</a:t>
            </a:r>
            <a:r>
              <a:rPr dirty="0" sz="2250">
                <a:latin typeface="Times New Roman"/>
                <a:cs typeface="Times New Roman"/>
              </a:rPr>
              <a:t>representation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75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unambiguous</a:t>
            </a:r>
            <a:endParaRPr sz="2250">
              <a:latin typeface="Times New Roman"/>
              <a:cs typeface="Times New Roman"/>
            </a:endParaRPr>
          </a:p>
          <a:p>
            <a:pPr marL="212725" indent="-200025">
              <a:lnSpc>
                <a:spcPts val="2440"/>
              </a:lnSpc>
              <a:spcBef>
                <a:spcPts val="39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250">
                <a:latin typeface="Times New Roman"/>
                <a:cs typeface="Times New Roman"/>
              </a:rPr>
              <a:t>The prefix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form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((</a:t>
            </a:r>
            <a:r>
              <a:rPr dirty="0" sz="2250" i="1">
                <a:latin typeface="Times New Roman"/>
                <a:cs typeface="Times New Roman"/>
              </a:rPr>
              <a:t>x</a:t>
            </a:r>
            <a:r>
              <a:rPr dirty="0" sz="2250" spc="10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+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y</a:t>
            </a:r>
            <a:r>
              <a:rPr dirty="0" sz="2250">
                <a:latin typeface="Times New Roman"/>
                <a:cs typeface="Times New Roman"/>
              </a:rPr>
              <a:t>)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↑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2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)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+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((</a:t>
            </a:r>
            <a:r>
              <a:rPr dirty="0" sz="2250" i="1">
                <a:latin typeface="Times New Roman"/>
                <a:cs typeface="Times New Roman"/>
              </a:rPr>
              <a:t>x</a:t>
            </a:r>
            <a:r>
              <a:rPr dirty="0" sz="2250" spc="10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−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4)/3)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Times New Roman"/>
                <a:cs typeface="Times New Roman"/>
              </a:rPr>
              <a:t>is</a:t>
            </a:r>
            <a:endParaRPr sz="2250">
              <a:latin typeface="Times New Roman"/>
              <a:cs typeface="Times New Roman"/>
            </a:endParaRPr>
          </a:p>
          <a:p>
            <a:pPr marL="213360">
              <a:lnSpc>
                <a:spcPts val="2440"/>
              </a:lnSpc>
            </a:pPr>
            <a:r>
              <a:rPr dirty="0" sz="2250">
                <a:latin typeface="Times New Roman"/>
                <a:cs typeface="Times New Roman"/>
              </a:rPr>
              <a:t>+ ↑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+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x</a:t>
            </a:r>
            <a:r>
              <a:rPr dirty="0" sz="2250" spc="5" i="1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y</a:t>
            </a:r>
            <a:r>
              <a:rPr dirty="0" sz="2250" spc="10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2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/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− </a:t>
            </a:r>
            <a:r>
              <a:rPr dirty="0" sz="2250" i="1">
                <a:latin typeface="Times New Roman"/>
                <a:cs typeface="Times New Roman"/>
              </a:rPr>
              <a:t>x</a:t>
            </a:r>
            <a:r>
              <a:rPr dirty="0" sz="2250" spc="15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4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 spc="-50">
                <a:latin typeface="Times New Roman"/>
                <a:cs typeface="Times New Roman"/>
              </a:rPr>
              <a:t>3</a:t>
            </a:r>
            <a:endParaRPr sz="2250">
              <a:latin typeface="Times New Roman"/>
              <a:cs typeface="Times New Roman"/>
            </a:endParaRPr>
          </a:p>
          <a:p>
            <a:pPr algn="just" marL="212090" marR="5080" indent="-200025">
              <a:lnSpc>
                <a:spcPct val="81000"/>
              </a:lnSpc>
              <a:spcBef>
                <a:spcPts val="869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250">
                <a:latin typeface="Times New Roman"/>
                <a:cs typeface="Times New Roman"/>
              </a:rPr>
              <a:t>Prefix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expressions</a:t>
            </a:r>
            <a:r>
              <a:rPr dirty="0" sz="2250" spc="7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are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evaluated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by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working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from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right </a:t>
            </a:r>
            <a:r>
              <a:rPr dirty="0" sz="2250" spc="-10">
                <a:latin typeface="Times New Roman"/>
                <a:cs typeface="Times New Roman"/>
              </a:rPr>
              <a:t>	</a:t>
            </a:r>
            <a:r>
              <a:rPr dirty="0" sz="2250">
                <a:latin typeface="Times New Roman"/>
                <a:cs typeface="Times New Roman"/>
              </a:rPr>
              <a:t>to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left.</a:t>
            </a:r>
            <a:r>
              <a:rPr dirty="0" sz="2250" spc="-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When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we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encounter</a:t>
            </a:r>
            <a:r>
              <a:rPr dirty="0" sz="2250" spc="-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operator,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we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perform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Times New Roman"/>
                <a:cs typeface="Times New Roman"/>
              </a:rPr>
              <a:t>the </a:t>
            </a:r>
            <a:r>
              <a:rPr dirty="0" sz="2250" spc="-25">
                <a:latin typeface="Times New Roman"/>
                <a:cs typeface="Times New Roman"/>
              </a:rPr>
              <a:t>	</a:t>
            </a:r>
            <a:r>
              <a:rPr dirty="0" sz="2250">
                <a:latin typeface="Times New Roman"/>
                <a:cs typeface="Times New Roman"/>
              </a:rPr>
              <a:t>corresponding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operation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with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two</a:t>
            </a:r>
            <a:r>
              <a:rPr dirty="0" sz="2250" spc="8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operations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to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Times New Roman"/>
                <a:cs typeface="Times New Roman"/>
              </a:rPr>
              <a:t>the </a:t>
            </a:r>
            <a:r>
              <a:rPr dirty="0" sz="2250" spc="-25">
                <a:latin typeface="Times New Roman"/>
                <a:cs typeface="Times New Roman"/>
              </a:rPr>
              <a:t>	</a:t>
            </a:r>
            <a:r>
              <a:rPr dirty="0" sz="2250" spc="-10">
                <a:latin typeface="Times New Roman"/>
                <a:cs typeface="Times New Roman"/>
              </a:rPr>
              <a:t>right</a:t>
            </a:r>
            <a:endParaRPr sz="225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8832" y="885444"/>
            <a:ext cx="1264919" cy="146303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675606" y="1668247"/>
            <a:ext cx="1362075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dirty="0" sz="1550">
                <a:latin typeface="Times New Roman"/>
                <a:cs typeface="Times New Roman"/>
              </a:rPr>
              <a:t>Jan</a:t>
            </a:r>
            <a:r>
              <a:rPr dirty="0" sz="1550" spc="35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Łukasiewicz </a:t>
            </a:r>
            <a:r>
              <a:rPr dirty="0" sz="1550">
                <a:latin typeface="Times New Roman"/>
                <a:cs typeface="Times New Roman"/>
              </a:rPr>
              <a:t>(1878-</a:t>
            </a:r>
            <a:r>
              <a:rPr dirty="0" sz="1550" spc="-10">
                <a:latin typeface="Times New Roman"/>
                <a:cs typeface="Times New Roman"/>
              </a:rPr>
              <a:t>1956)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79885" y="2264193"/>
            <a:ext cx="9156700" cy="3733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2250">
                <a:solidFill>
                  <a:srgbClr val="BF0000"/>
                </a:solidFill>
                <a:latin typeface="SimSun"/>
                <a:cs typeface="SimSun"/>
              </a:rPr>
              <a:t>形式</a:t>
            </a:r>
            <a:r>
              <a:rPr dirty="0" sz="2250" spc="10">
                <a:latin typeface="Times New Roman"/>
                <a:cs typeface="Times New Roman"/>
              </a:rPr>
              <a:t>)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expression.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Expressions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in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prefix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form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are</a:t>
            </a:r>
            <a:r>
              <a:rPr dirty="0" sz="2250" spc="195">
                <a:latin typeface="Times New Roman"/>
                <a:cs typeface="Times New Roman"/>
              </a:rPr>
              <a:t> </a:t>
            </a:r>
            <a:r>
              <a:rPr dirty="0" baseline="-31746" sz="2625" b="1">
                <a:latin typeface="Times New Roman"/>
                <a:cs typeface="Times New Roman"/>
              </a:rPr>
              <a:t>Example</a:t>
            </a:r>
            <a:r>
              <a:rPr dirty="0" baseline="-31746" sz="2625" spc="-15">
                <a:latin typeface="Times New Roman"/>
                <a:cs typeface="Times New Roman"/>
              </a:rPr>
              <a:t>: </a:t>
            </a:r>
            <a:r>
              <a:rPr dirty="0" baseline="-31746" sz="2625" spc="-75">
                <a:latin typeface="Times New Roman"/>
                <a:cs typeface="Times New Roman"/>
              </a:rPr>
              <a:t>We</a:t>
            </a:r>
            <a:r>
              <a:rPr dirty="0" baseline="-31746" sz="2625" spc="37">
                <a:latin typeface="Times New Roman"/>
                <a:cs typeface="Times New Roman"/>
              </a:rPr>
              <a:t> </a:t>
            </a:r>
            <a:r>
              <a:rPr dirty="0" baseline="-31746" sz="2625">
                <a:latin typeface="Times New Roman"/>
                <a:cs typeface="Times New Roman"/>
              </a:rPr>
              <a:t>show</a:t>
            </a:r>
            <a:r>
              <a:rPr dirty="0" baseline="-31746" sz="2625" spc="22">
                <a:latin typeface="Times New Roman"/>
                <a:cs typeface="Times New Roman"/>
              </a:rPr>
              <a:t> </a:t>
            </a:r>
            <a:r>
              <a:rPr dirty="0" baseline="-31746" sz="2625">
                <a:latin typeface="Times New Roman"/>
                <a:cs typeface="Times New Roman"/>
              </a:rPr>
              <a:t>the</a:t>
            </a:r>
            <a:r>
              <a:rPr dirty="0" baseline="-31746" sz="2625" spc="7">
                <a:latin typeface="Times New Roman"/>
                <a:cs typeface="Times New Roman"/>
              </a:rPr>
              <a:t> </a:t>
            </a:r>
            <a:r>
              <a:rPr dirty="0" baseline="-31746" sz="2625" spc="-15">
                <a:latin typeface="Times New Roman"/>
                <a:cs typeface="Times New Roman"/>
              </a:rPr>
              <a:t>steps</a:t>
            </a:r>
            <a:endParaRPr baseline="-31746" sz="2625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86889" y="2727421"/>
            <a:ext cx="2522855" cy="560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dirty="0" sz="1750">
                <a:latin typeface="Times New Roman"/>
                <a:cs typeface="Times New Roman"/>
              </a:rPr>
              <a:t>used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to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evaluate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particular </a:t>
            </a:r>
            <a:r>
              <a:rPr dirty="0" sz="1750">
                <a:latin typeface="Times New Roman"/>
                <a:cs typeface="Times New Roman"/>
              </a:rPr>
              <a:t>prefix</a:t>
            </a:r>
            <a:r>
              <a:rPr dirty="0" sz="1750" spc="-50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expression: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6180" y="3380232"/>
            <a:ext cx="2916935" cy="3112007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085" y="1019015"/>
            <a:ext cx="324548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Introduction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85"/>
              <a:t> </a:t>
            </a:r>
            <a:r>
              <a:rPr dirty="0" spc="-10"/>
              <a:t>Trees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662231"/>
            <a:ext cx="2841625" cy="181800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Introduction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Rooted</a:t>
            </a:r>
            <a:r>
              <a:rPr dirty="0" sz="2450" spc="-70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Trees</a:t>
            </a:r>
            <a:r>
              <a:rPr dirty="0" sz="2450" spc="-7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as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Models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Properties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964" y="2529840"/>
            <a:ext cx="3474719" cy="37033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Postfix</a:t>
            </a:r>
            <a:r>
              <a:rPr dirty="0" spc="-45"/>
              <a:t> </a:t>
            </a:r>
            <a:r>
              <a:rPr dirty="0" spc="-10"/>
              <a:t>Notation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04201" y="1701947"/>
            <a:ext cx="6015355" cy="230378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12090" marR="41910" indent="-200025">
              <a:lnSpc>
                <a:spcPct val="80100"/>
              </a:lnSpc>
              <a:spcBef>
                <a:spcPts val="69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 spc="-75">
                <a:latin typeface="Times New Roman"/>
                <a:cs typeface="Times New Roman"/>
              </a:rPr>
              <a:t>We</a:t>
            </a:r>
            <a:r>
              <a:rPr dirty="0" sz="2450" spc="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obtain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postfix</a:t>
            </a:r>
            <a:r>
              <a:rPr dirty="0" sz="2450" spc="-5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form </a:t>
            </a:r>
            <a:r>
              <a:rPr dirty="0" sz="2450" spc="-10">
                <a:latin typeface="Times New Roman"/>
                <a:cs typeface="Times New Roman"/>
              </a:rPr>
              <a:t>(</a:t>
            </a:r>
            <a:r>
              <a:rPr dirty="0" sz="2450">
                <a:solidFill>
                  <a:srgbClr val="BF0000"/>
                </a:solidFill>
                <a:latin typeface="SimSun"/>
                <a:cs typeface="SimSun"/>
              </a:rPr>
              <a:t>后缀形式</a:t>
            </a:r>
            <a:r>
              <a:rPr dirty="0" sz="2450" spc="-15">
                <a:latin typeface="Times New Roman"/>
                <a:cs typeface="Times New Roman"/>
              </a:rPr>
              <a:t>)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an </a:t>
            </a:r>
            <a:r>
              <a:rPr dirty="0" sz="2450" spc="-25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expression</a:t>
            </a:r>
            <a:r>
              <a:rPr dirty="0" sz="2450" spc="-5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by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traversing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its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binary trees</a:t>
            </a:r>
            <a:r>
              <a:rPr dirty="0" sz="2450" spc="-25">
                <a:latin typeface="Times New Roman"/>
                <a:cs typeface="Times New Roman"/>
              </a:rPr>
              <a:t> in </a:t>
            </a:r>
            <a:r>
              <a:rPr dirty="0" sz="2450" spc="-25">
                <a:latin typeface="Times New Roman"/>
                <a:cs typeface="Times New Roman"/>
              </a:rPr>
              <a:t>	</a:t>
            </a:r>
            <a:r>
              <a:rPr dirty="0" sz="2450" spc="-10">
                <a:latin typeface="Times New Roman"/>
                <a:cs typeface="Times New Roman"/>
              </a:rPr>
              <a:t>postorder</a:t>
            </a:r>
            <a:r>
              <a:rPr dirty="0" sz="2450" spc="-30">
                <a:latin typeface="Times New Roman"/>
                <a:cs typeface="Times New Roman"/>
              </a:rPr>
              <a:t>. </a:t>
            </a:r>
            <a:r>
              <a:rPr dirty="0" sz="2450">
                <a:latin typeface="Times New Roman"/>
                <a:cs typeface="Times New Roman"/>
              </a:rPr>
              <a:t>Expressions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written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 postfix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form </a:t>
            </a:r>
            <a:r>
              <a:rPr dirty="0" sz="2450" spc="-20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are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said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reverse</a:t>
            </a:r>
            <a:r>
              <a:rPr dirty="0" sz="2450" spc="-3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Polish</a:t>
            </a:r>
            <a:r>
              <a:rPr dirty="0" sz="2450" spc="-2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notation</a:t>
            </a:r>
            <a:r>
              <a:rPr dirty="0" sz="2450" spc="-2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(</a:t>
            </a:r>
            <a:r>
              <a:rPr dirty="0" sz="2450" spc="-25">
                <a:solidFill>
                  <a:srgbClr val="BF0000"/>
                </a:solidFill>
                <a:latin typeface="SimSun"/>
                <a:cs typeface="SimSun"/>
              </a:rPr>
              <a:t>逆波</a:t>
            </a:r>
            <a:r>
              <a:rPr dirty="0" sz="2450" spc="-25">
                <a:solidFill>
                  <a:srgbClr val="BF0000"/>
                </a:solidFill>
                <a:latin typeface="SimSun"/>
                <a:cs typeface="SimSun"/>
              </a:rPr>
              <a:t>	</a:t>
            </a:r>
            <a:r>
              <a:rPr dirty="0" sz="2450">
                <a:solidFill>
                  <a:srgbClr val="BF0000"/>
                </a:solidFill>
                <a:latin typeface="SimSun"/>
                <a:cs typeface="SimSun"/>
              </a:rPr>
              <a:t>兰记法</a:t>
            </a:r>
            <a:r>
              <a:rPr dirty="0" sz="2450" spc="-5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  <a:p>
            <a:pPr marL="212090" marR="5080" indent="-200025">
              <a:lnSpc>
                <a:spcPts val="2360"/>
              </a:lnSpc>
              <a:spcBef>
                <a:spcPts val="82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>
                <a:latin typeface="Times New Roman"/>
                <a:cs typeface="Times New Roman"/>
              </a:rPr>
              <a:t>Parentheses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are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not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needed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as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postfix</a:t>
            </a:r>
            <a:r>
              <a:rPr dirty="0" sz="2450" spc="-20">
                <a:latin typeface="Times New Roman"/>
                <a:cs typeface="Times New Roman"/>
              </a:rPr>
              <a:t> form </a:t>
            </a:r>
            <a:r>
              <a:rPr dirty="0" sz="2450" spc="-20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is</a:t>
            </a:r>
            <a:r>
              <a:rPr dirty="0" sz="2450" spc="-10">
                <a:latin typeface="Times New Roman"/>
                <a:cs typeface="Times New Roman"/>
              </a:rPr>
              <a:t> unambiguous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4201" y="4015212"/>
            <a:ext cx="6231255" cy="2008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2725" indent="-200025">
              <a:lnSpc>
                <a:spcPts val="2650"/>
              </a:lnSpc>
              <a:spcBef>
                <a:spcPts val="11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postfix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form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((</a:t>
            </a:r>
            <a:r>
              <a:rPr dirty="0" sz="2450" i="1">
                <a:latin typeface="Times New Roman"/>
                <a:cs typeface="Times New Roman"/>
              </a:rPr>
              <a:t>x</a:t>
            </a:r>
            <a:r>
              <a:rPr dirty="0" sz="2450" spc="1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+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y</a:t>
            </a:r>
            <a:r>
              <a:rPr dirty="0" sz="2450">
                <a:latin typeface="Times New Roman"/>
                <a:cs typeface="Times New Roman"/>
              </a:rPr>
              <a:t>)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↑ 2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)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+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((</a:t>
            </a:r>
            <a:r>
              <a:rPr dirty="0" sz="2450" i="1">
                <a:latin typeface="Times New Roman"/>
                <a:cs typeface="Times New Roman"/>
              </a:rPr>
              <a:t>x</a:t>
            </a:r>
            <a:r>
              <a:rPr dirty="0" sz="2450" spc="-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−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4)/3)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is</a:t>
            </a:r>
            <a:endParaRPr sz="2450">
              <a:latin typeface="Times New Roman"/>
              <a:cs typeface="Times New Roman"/>
            </a:endParaRPr>
          </a:p>
          <a:p>
            <a:pPr marL="213360">
              <a:lnSpc>
                <a:spcPts val="2650"/>
              </a:lnSpc>
            </a:pPr>
            <a:r>
              <a:rPr dirty="0" sz="2450" i="1">
                <a:latin typeface="Times New Roman"/>
                <a:cs typeface="Times New Roman"/>
              </a:rPr>
              <a:t>x</a:t>
            </a:r>
            <a:r>
              <a:rPr dirty="0" sz="2450" spc="-15" i="1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y</a:t>
            </a:r>
            <a:r>
              <a:rPr dirty="0" sz="2450" spc="-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+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2 ↑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x </a:t>
            </a:r>
            <a:r>
              <a:rPr dirty="0" sz="2450">
                <a:latin typeface="Times New Roman"/>
                <a:cs typeface="Times New Roman"/>
              </a:rPr>
              <a:t>4 −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3 /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spc="-50">
                <a:latin typeface="Times New Roman"/>
                <a:cs typeface="Times New Roman"/>
              </a:rPr>
              <a:t>+</a:t>
            </a:r>
            <a:endParaRPr sz="2450">
              <a:latin typeface="Times New Roman"/>
              <a:cs typeface="Times New Roman"/>
            </a:endParaRPr>
          </a:p>
          <a:p>
            <a:pPr marL="212090" marR="5080" indent="-200025">
              <a:lnSpc>
                <a:spcPct val="80100"/>
              </a:lnSpc>
              <a:spcBef>
                <a:spcPts val="869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1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binary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operator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follows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its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two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operands.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So, </a:t>
            </a:r>
            <a:r>
              <a:rPr dirty="0" sz="2450" spc="-25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evaluate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expression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one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works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from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left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to </a:t>
            </a:r>
            <a:r>
              <a:rPr dirty="0" sz="2450" spc="-25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right,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carrying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out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operation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represented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by </a:t>
            </a:r>
            <a:r>
              <a:rPr dirty="0" sz="2450" spc="-25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an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operator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on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its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preceding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operands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3760" y="1566121"/>
            <a:ext cx="2624455" cy="827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1750" b="1">
                <a:latin typeface="Times New Roman"/>
                <a:cs typeface="Times New Roman"/>
              </a:rPr>
              <a:t>Example</a:t>
            </a:r>
            <a:r>
              <a:rPr dirty="0" sz="1750">
                <a:latin typeface="Times New Roman"/>
                <a:cs typeface="Times New Roman"/>
              </a:rPr>
              <a:t>:</a:t>
            </a:r>
            <a:r>
              <a:rPr dirty="0" sz="1750" spc="-60">
                <a:latin typeface="Times New Roman"/>
                <a:cs typeface="Times New Roman"/>
              </a:rPr>
              <a:t> </a:t>
            </a:r>
            <a:r>
              <a:rPr dirty="0" sz="1750" spc="-50">
                <a:latin typeface="Times New Roman"/>
                <a:cs typeface="Times New Roman"/>
              </a:rPr>
              <a:t>We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show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 spc="-20">
                <a:latin typeface="Times New Roman"/>
                <a:cs typeface="Times New Roman"/>
              </a:rPr>
              <a:t>steps </a:t>
            </a:r>
            <a:r>
              <a:rPr dirty="0" sz="1750">
                <a:latin typeface="Times New Roman"/>
                <a:cs typeface="Times New Roman"/>
              </a:rPr>
              <a:t>used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to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evaluate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particular </a:t>
            </a:r>
            <a:r>
              <a:rPr dirty="0" sz="1750">
                <a:latin typeface="Times New Roman"/>
                <a:cs typeface="Times New Roman"/>
              </a:rPr>
              <a:t>postfix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expression.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89467" y="3114356"/>
            <a:ext cx="1624965" cy="9074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750" spc="-480" b="1">
                <a:solidFill>
                  <a:srgbClr val="2F497E"/>
                </a:solidFill>
                <a:latin typeface="Microsoft JhengHei UI"/>
                <a:cs typeface="Microsoft JhengHei UI"/>
              </a:rPr>
              <a:t>Q&amp;A</a:t>
            </a:r>
            <a:endParaRPr sz="5750">
              <a:latin typeface="Microsoft JhengHei UI"/>
              <a:cs typeface="Microsoft JhengHei U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772668"/>
            <a:ext cx="3334511" cy="15880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67739" y="1878303"/>
            <a:ext cx="9725025" cy="4801870"/>
            <a:chOff x="967739" y="1878303"/>
            <a:chExt cx="9725025" cy="48018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7739" y="2404871"/>
              <a:ext cx="8281415" cy="7543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9155" y="4236719"/>
              <a:ext cx="2778252" cy="244297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dirty="0" spc="-175"/>
              <a:t> </a:t>
            </a:r>
            <a:r>
              <a:rPr dirty="0"/>
              <a:t>Motivated</a:t>
            </a:r>
            <a:r>
              <a:rPr dirty="0" spc="-40"/>
              <a:t> </a:t>
            </a:r>
            <a:r>
              <a:rPr dirty="0" spc="-10"/>
              <a:t>Example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220485" y="5274014"/>
            <a:ext cx="50101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Times New Roman"/>
                <a:cs typeface="Times New Roman"/>
              </a:rPr>
              <a:t>fluit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36689" y="6193007"/>
            <a:ext cx="64833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Times New Roman"/>
                <a:cs typeface="Times New Roman"/>
              </a:rPr>
              <a:t>apple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01489" y="5277140"/>
            <a:ext cx="58928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0" b="1">
                <a:latin typeface="Times New Roman"/>
                <a:cs typeface="Times New Roman"/>
              </a:rPr>
              <a:t>meat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726692" y="5495544"/>
            <a:ext cx="1411605" cy="601980"/>
          </a:xfrm>
          <a:custGeom>
            <a:avLst/>
            <a:gdLst/>
            <a:ahLst/>
            <a:cxnLst/>
            <a:rect l="l" t="t" r="r" b="b"/>
            <a:pathLst>
              <a:path w="1411605" h="601979">
                <a:moveTo>
                  <a:pt x="777240" y="600455"/>
                </a:moveTo>
                <a:lnTo>
                  <a:pt x="633983" y="600455"/>
                </a:lnTo>
                <a:lnTo>
                  <a:pt x="598932" y="597407"/>
                </a:lnTo>
                <a:lnTo>
                  <a:pt x="565404" y="595883"/>
                </a:lnTo>
                <a:lnTo>
                  <a:pt x="530352" y="591311"/>
                </a:lnTo>
                <a:lnTo>
                  <a:pt x="498348" y="588263"/>
                </a:lnTo>
                <a:lnTo>
                  <a:pt x="464820" y="583691"/>
                </a:lnTo>
                <a:lnTo>
                  <a:pt x="432816" y="577595"/>
                </a:lnTo>
                <a:lnTo>
                  <a:pt x="402336" y="573023"/>
                </a:lnTo>
                <a:lnTo>
                  <a:pt x="371856" y="565403"/>
                </a:lnTo>
                <a:lnTo>
                  <a:pt x="342900" y="559307"/>
                </a:lnTo>
                <a:lnTo>
                  <a:pt x="313944" y="551687"/>
                </a:lnTo>
                <a:lnTo>
                  <a:pt x="286512" y="542543"/>
                </a:lnTo>
                <a:lnTo>
                  <a:pt x="260604" y="534923"/>
                </a:lnTo>
                <a:lnTo>
                  <a:pt x="234695" y="525779"/>
                </a:lnTo>
                <a:lnTo>
                  <a:pt x="210312" y="515111"/>
                </a:lnTo>
                <a:lnTo>
                  <a:pt x="185928" y="505967"/>
                </a:lnTo>
                <a:lnTo>
                  <a:pt x="164591" y="495300"/>
                </a:lnTo>
                <a:lnTo>
                  <a:pt x="143256" y="483107"/>
                </a:lnTo>
                <a:lnTo>
                  <a:pt x="123444" y="472439"/>
                </a:lnTo>
                <a:lnTo>
                  <a:pt x="88391" y="448055"/>
                </a:lnTo>
                <a:lnTo>
                  <a:pt x="57912" y="422148"/>
                </a:lnTo>
                <a:lnTo>
                  <a:pt x="33528" y="393191"/>
                </a:lnTo>
                <a:lnTo>
                  <a:pt x="22859" y="379475"/>
                </a:lnTo>
                <a:lnTo>
                  <a:pt x="7620" y="348995"/>
                </a:lnTo>
                <a:lnTo>
                  <a:pt x="3048" y="333755"/>
                </a:lnTo>
                <a:lnTo>
                  <a:pt x="0" y="316991"/>
                </a:lnTo>
                <a:lnTo>
                  <a:pt x="0" y="284987"/>
                </a:lnTo>
                <a:lnTo>
                  <a:pt x="13716" y="237743"/>
                </a:lnTo>
                <a:lnTo>
                  <a:pt x="44195" y="193548"/>
                </a:lnTo>
                <a:lnTo>
                  <a:pt x="71628" y="166116"/>
                </a:lnTo>
                <a:lnTo>
                  <a:pt x="123444" y="129539"/>
                </a:lnTo>
                <a:lnTo>
                  <a:pt x="185928" y="96011"/>
                </a:lnTo>
                <a:lnTo>
                  <a:pt x="259079" y="67055"/>
                </a:lnTo>
                <a:lnTo>
                  <a:pt x="313944" y="50291"/>
                </a:lnTo>
                <a:lnTo>
                  <a:pt x="371856" y="35051"/>
                </a:lnTo>
                <a:lnTo>
                  <a:pt x="464820" y="16763"/>
                </a:lnTo>
                <a:lnTo>
                  <a:pt x="598932" y="3048"/>
                </a:lnTo>
                <a:lnTo>
                  <a:pt x="669036" y="0"/>
                </a:lnTo>
                <a:lnTo>
                  <a:pt x="742188" y="0"/>
                </a:lnTo>
                <a:lnTo>
                  <a:pt x="812292" y="3048"/>
                </a:lnTo>
                <a:lnTo>
                  <a:pt x="912875" y="12191"/>
                </a:lnTo>
                <a:lnTo>
                  <a:pt x="946404" y="16763"/>
                </a:lnTo>
                <a:lnTo>
                  <a:pt x="970408" y="21335"/>
                </a:lnTo>
                <a:lnTo>
                  <a:pt x="705612" y="21335"/>
                </a:lnTo>
                <a:lnTo>
                  <a:pt x="670559" y="22859"/>
                </a:lnTo>
                <a:lnTo>
                  <a:pt x="635508" y="22859"/>
                </a:lnTo>
                <a:lnTo>
                  <a:pt x="600456" y="25907"/>
                </a:lnTo>
                <a:lnTo>
                  <a:pt x="566928" y="27432"/>
                </a:lnTo>
                <a:lnTo>
                  <a:pt x="467867" y="39623"/>
                </a:lnTo>
                <a:lnTo>
                  <a:pt x="376428" y="56387"/>
                </a:lnTo>
                <a:lnTo>
                  <a:pt x="292608" y="79248"/>
                </a:lnTo>
                <a:lnTo>
                  <a:pt x="217932" y="105155"/>
                </a:lnTo>
                <a:lnTo>
                  <a:pt x="196595" y="115823"/>
                </a:lnTo>
                <a:lnTo>
                  <a:pt x="173736" y="126491"/>
                </a:lnTo>
                <a:lnTo>
                  <a:pt x="117348" y="158495"/>
                </a:lnTo>
                <a:lnTo>
                  <a:pt x="86867" y="182879"/>
                </a:lnTo>
                <a:lnTo>
                  <a:pt x="50291" y="220979"/>
                </a:lnTo>
                <a:lnTo>
                  <a:pt x="28956" y="259079"/>
                </a:lnTo>
                <a:lnTo>
                  <a:pt x="21336" y="300227"/>
                </a:lnTo>
                <a:lnTo>
                  <a:pt x="22859" y="313943"/>
                </a:lnTo>
                <a:lnTo>
                  <a:pt x="33528" y="353567"/>
                </a:lnTo>
                <a:lnTo>
                  <a:pt x="60959" y="393191"/>
                </a:lnTo>
                <a:lnTo>
                  <a:pt x="100583" y="429767"/>
                </a:lnTo>
                <a:lnTo>
                  <a:pt x="134112" y="452627"/>
                </a:lnTo>
                <a:lnTo>
                  <a:pt x="153924" y="463295"/>
                </a:lnTo>
                <a:lnTo>
                  <a:pt x="173736" y="475487"/>
                </a:lnTo>
                <a:lnTo>
                  <a:pt x="195071" y="484632"/>
                </a:lnTo>
                <a:lnTo>
                  <a:pt x="217932" y="495300"/>
                </a:lnTo>
                <a:lnTo>
                  <a:pt x="266700" y="513587"/>
                </a:lnTo>
                <a:lnTo>
                  <a:pt x="292608" y="521207"/>
                </a:lnTo>
                <a:lnTo>
                  <a:pt x="320040" y="530351"/>
                </a:lnTo>
                <a:lnTo>
                  <a:pt x="347471" y="537971"/>
                </a:lnTo>
                <a:lnTo>
                  <a:pt x="437387" y="556259"/>
                </a:lnTo>
                <a:lnTo>
                  <a:pt x="533400" y="569975"/>
                </a:lnTo>
                <a:lnTo>
                  <a:pt x="600456" y="576071"/>
                </a:lnTo>
                <a:lnTo>
                  <a:pt x="670559" y="579119"/>
                </a:lnTo>
                <a:lnTo>
                  <a:pt x="970405" y="579119"/>
                </a:lnTo>
                <a:lnTo>
                  <a:pt x="946404" y="583691"/>
                </a:lnTo>
                <a:lnTo>
                  <a:pt x="914400" y="588263"/>
                </a:lnTo>
                <a:lnTo>
                  <a:pt x="880872" y="591311"/>
                </a:lnTo>
                <a:lnTo>
                  <a:pt x="847343" y="595883"/>
                </a:lnTo>
                <a:lnTo>
                  <a:pt x="812292" y="597407"/>
                </a:lnTo>
                <a:lnTo>
                  <a:pt x="777240" y="600455"/>
                </a:lnTo>
                <a:close/>
              </a:path>
              <a:path w="1411605" h="601979">
                <a:moveTo>
                  <a:pt x="970405" y="579119"/>
                </a:moveTo>
                <a:lnTo>
                  <a:pt x="740664" y="579119"/>
                </a:lnTo>
                <a:lnTo>
                  <a:pt x="810767" y="576071"/>
                </a:lnTo>
                <a:lnTo>
                  <a:pt x="877824" y="569975"/>
                </a:lnTo>
                <a:lnTo>
                  <a:pt x="911351" y="565403"/>
                </a:lnTo>
                <a:lnTo>
                  <a:pt x="943356" y="562355"/>
                </a:lnTo>
                <a:lnTo>
                  <a:pt x="1034796" y="544067"/>
                </a:lnTo>
                <a:lnTo>
                  <a:pt x="1118616" y="522732"/>
                </a:lnTo>
                <a:lnTo>
                  <a:pt x="1193292" y="495300"/>
                </a:lnTo>
                <a:lnTo>
                  <a:pt x="1214627" y="484632"/>
                </a:lnTo>
                <a:lnTo>
                  <a:pt x="1237488" y="475487"/>
                </a:lnTo>
                <a:lnTo>
                  <a:pt x="1257300" y="464819"/>
                </a:lnTo>
                <a:lnTo>
                  <a:pt x="1275588" y="452627"/>
                </a:lnTo>
                <a:lnTo>
                  <a:pt x="1293876" y="441959"/>
                </a:lnTo>
                <a:lnTo>
                  <a:pt x="1324356" y="417575"/>
                </a:lnTo>
                <a:lnTo>
                  <a:pt x="1360932" y="381000"/>
                </a:lnTo>
                <a:lnTo>
                  <a:pt x="1368551" y="367283"/>
                </a:lnTo>
                <a:lnTo>
                  <a:pt x="1376172" y="355091"/>
                </a:lnTo>
                <a:lnTo>
                  <a:pt x="1382267" y="341375"/>
                </a:lnTo>
                <a:lnTo>
                  <a:pt x="1386840" y="327659"/>
                </a:lnTo>
                <a:lnTo>
                  <a:pt x="1388364" y="315467"/>
                </a:lnTo>
                <a:lnTo>
                  <a:pt x="1389888" y="301751"/>
                </a:lnTo>
                <a:lnTo>
                  <a:pt x="1386840" y="274319"/>
                </a:lnTo>
                <a:lnTo>
                  <a:pt x="1370076" y="234695"/>
                </a:lnTo>
                <a:lnTo>
                  <a:pt x="1338072" y="196595"/>
                </a:lnTo>
                <a:lnTo>
                  <a:pt x="1325880" y="182879"/>
                </a:lnTo>
                <a:lnTo>
                  <a:pt x="1310640" y="170687"/>
                </a:lnTo>
                <a:lnTo>
                  <a:pt x="1293876" y="160019"/>
                </a:lnTo>
                <a:lnTo>
                  <a:pt x="1277111" y="147827"/>
                </a:lnTo>
                <a:lnTo>
                  <a:pt x="1237488" y="126491"/>
                </a:lnTo>
                <a:lnTo>
                  <a:pt x="1216151" y="115823"/>
                </a:lnTo>
                <a:lnTo>
                  <a:pt x="1193292" y="106679"/>
                </a:lnTo>
                <a:lnTo>
                  <a:pt x="1168908" y="96011"/>
                </a:lnTo>
                <a:lnTo>
                  <a:pt x="1118616" y="79248"/>
                </a:lnTo>
                <a:lnTo>
                  <a:pt x="1063751" y="64007"/>
                </a:lnTo>
                <a:lnTo>
                  <a:pt x="973835" y="44195"/>
                </a:lnTo>
                <a:lnTo>
                  <a:pt x="877824" y="30479"/>
                </a:lnTo>
                <a:lnTo>
                  <a:pt x="810767" y="25907"/>
                </a:lnTo>
                <a:lnTo>
                  <a:pt x="775716" y="22859"/>
                </a:lnTo>
                <a:lnTo>
                  <a:pt x="740664" y="22859"/>
                </a:lnTo>
                <a:lnTo>
                  <a:pt x="705612" y="21335"/>
                </a:lnTo>
                <a:lnTo>
                  <a:pt x="970408" y="21335"/>
                </a:lnTo>
                <a:lnTo>
                  <a:pt x="1039367" y="35051"/>
                </a:lnTo>
                <a:lnTo>
                  <a:pt x="1097280" y="48767"/>
                </a:lnTo>
                <a:lnTo>
                  <a:pt x="1176527" y="76200"/>
                </a:lnTo>
                <a:lnTo>
                  <a:pt x="1225296" y="96011"/>
                </a:lnTo>
                <a:lnTo>
                  <a:pt x="1267967" y="117348"/>
                </a:lnTo>
                <a:lnTo>
                  <a:pt x="1287780" y="129539"/>
                </a:lnTo>
                <a:lnTo>
                  <a:pt x="1306067" y="140207"/>
                </a:lnTo>
                <a:lnTo>
                  <a:pt x="1322832" y="153923"/>
                </a:lnTo>
                <a:lnTo>
                  <a:pt x="1339596" y="166116"/>
                </a:lnTo>
                <a:lnTo>
                  <a:pt x="1367027" y="193548"/>
                </a:lnTo>
                <a:lnTo>
                  <a:pt x="1395984" y="236219"/>
                </a:lnTo>
                <a:lnTo>
                  <a:pt x="1411224" y="283463"/>
                </a:lnTo>
                <a:lnTo>
                  <a:pt x="1411224" y="315467"/>
                </a:lnTo>
                <a:lnTo>
                  <a:pt x="1397508" y="362711"/>
                </a:lnTo>
                <a:lnTo>
                  <a:pt x="1354835" y="420623"/>
                </a:lnTo>
                <a:lnTo>
                  <a:pt x="1324356" y="446532"/>
                </a:lnTo>
                <a:lnTo>
                  <a:pt x="1287780" y="472439"/>
                </a:lnTo>
                <a:lnTo>
                  <a:pt x="1267967" y="483107"/>
                </a:lnTo>
                <a:lnTo>
                  <a:pt x="1246632" y="495300"/>
                </a:lnTo>
                <a:lnTo>
                  <a:pt x="1225296" y="505967"/>
                </a:lnTo>
                <a:lnTo>
                  <a:pt x="1200911" y="515111"/>
                </a:lnTo>
                <a:lnTo>
                  <a:pt x="1176527" y="525779"/>
                </a:lnTo>
                <a:lnTo>
                  <a:pt x="1152143" y="534923"/>
                </a:lnTo>
                <a:lnTo>
                  <a:pt x="1124711" y="542543"/>
                </a:lnTo>
                <a:lnTo>
                  <a:pt x="1097280" y="551687"/>
                </a:lnTo>
                <a:lnTo>
                  <a:pt x="1068324" y="559307"/>
                </a:lnTo>
                <a:lnTo>
                  <a:pt x="1039367" y="565403"/>
                </a:lnTo>
                <a:lnTo>
                  <a:pt x="1008888" y="573023"/>
                </a:lnTo>
                <a:lnTo>
                  <a:pt x="978408" y="577595"/>
                </a:lnTo>
                <a:lnTo>
                  <a:pt x="970405" y="579119"/>
                </a:lnTo>
                <a:close/>
              </a:path>
              <a:path w="1411605" h="601979">
                <a:moveTo>
                  <a:pt x="705612" y="601979"/>
                </a:moveTo>
                <a:lnTo>
                  <a:pt x="669036" y="600455"/>
                </a:lnTo>
                <a:lnTo>
                  <a:pt x="742188" y="600455"/>
                </a:lnTo>
                <a:lnTo>
                  <a:pt x="705612" y="601979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078180" y="5609342"/>
            <a:ext cx="70675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Times New Roman"/>
                <a:cs typeface="Times New Roman"/>
              </a:rPr>
              <a:t>Apple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2699003" y="4573524"/>
            <a:ext cx="1412875" cy="601980"/>
          </a:xfrm>
          <a:custGeom>
            <a:avLst/>
            <a:gdLst/>
            <a:ahLst/>
            <a:cxnLst/>
            <a:rect l="l" t="t" r="r" b="b"/>
            <a:pathLst>
              <a:path w="1412875" h="601979">
                <a:moveTo>
                  <a:pt x="778764" y="600456"/>
                </a:moveTo>
                <a:lnTo>
                  <a:pt x="635508" y="600456"/>
                </a:lnTo>
                <a:lnTo>
                  <a:pt x="600456" y="597408"/>
                </a:lnTo>
                <a:lnTo>
                  <a:pt x="565404" y="595883"/>
                </a:lnTo>
                <a:lnTo>
                  <a:pt x="434340" y="579120"/>
                </a:lnTo>
                <a:lnTo>
                  <a:pt x="373380" y="566927"/>
                </a:lnTo>
                <a:lnTo>
                  <a:pt x="288036" y="544068"/>
                </a:lnTo>
                <a:lnTo>
                  <a:pt x="234696" y="525779"/>
                </a:lnTo>
                <a:lnTo>
                  <a:pt x="210312" y="515111"/>
                </a:lnTo>
                <a:lnTo>
                  <a:pt x="187452" y="505968"/>
                </a:lnTo>
                <a:lnTo>
                  <a:pt x="164592" y="495299"/>
                </a:lnTo>
                <a:lnTo>
                  <a:pt x="144780" y="483108"/>
                </a:lnTo>
                <a:lnTo>
                  <a:pt x="124968" y="472440"/>
                </a:lnTo>
                <a:lnTo>
                  <a:pt x="88392" y="448056"/>
                </a:lnTo>
                <a:lnTo>
                  <a:pt x="73152" y="434340"/>
                </a:lnTo>
                <a:lnTo>
                  <a:pt x="57912" y="422147"/>
                </a:lnTo>
                <a:lnTo>
                  <a:pt x="24384" y="379475"/>
                </a:lnTo>
                <a:lnTo>
                  <a:pt x="4572" y="333756"/>
                </a:lnTo>
                <a:lnTo>
                  <a:pt x="0" y="301751"/>
                </a:lnTo>
                <a:lnTo>
                  <a:pt x="1524" y="284987"/>
                </a:lnTo>
                <a:lnTo>
                  <a:pt x="15240" y="237743"/>
                </a:lnTo>
                <a:lnTo>
                  <a:pt x="33528" y="208787"/>
                </a:lnTo>
                <a:lnTo>
                  <a:pt x="44196" y="193548"/>
                </a:lnTo>
                <a:lnTo>
                  <a:pt x="88392" y="153924"/>
                </a:lnTo>
                <a:lnTo>
                  <a:pt x="123444" y="129540"/>
                </a:lnTo>
                <a:lnTo>
                  <a:pt x="164592" y="106679"/>
                </a:lnTo>
                <a:lnTo>
                  <a:pt x="210312" y="85343"/>
                </a:lnTo>
                <a:lnTo>
                  <a:pt x="286512" y="57911"/>
                </a:lnTo>
                <a:lnTo>
                  <a:pt x="371856" y="35051"/>
                </a:lnTo>
                <a:lnTo>
                  <a:pt x="466344" y="16764"/>
                </a:lnTo>
                <a:lnTo>
                  <a:pt x="498348" y="13716"/>
                </a:lnTo>
                <a:lnTo>
                  <a:pt x="531876" y="9143"/>
                </a:lnTo>
                <a:lnTo>
                  <a:pt x="600456" y="3048"/>
                </a:lnTo>
                <a:lnTo>
                  <a:pt x="670560" y="0"/>
                </a:lnTo>
                <a:lnTo>
                  <a:pt x="742188" y="0"/>
                </a:lnTo>
                <a:lnTo>
                  <a:pt x="813816" y="3048"/>
                </a:lnTo>
                <a:lnTo>
                  <a:pt x="880872" y="9143"/>
                </a:lnTo>
                <a:lnTo>
                  <a:pt x="978408" y="22859"/>
                </a:lnTo>
                <a:lnTo>
                  <a:pt x="635508" y="22859"/>
                </a:lnTo>
                <a:lnTo>
                  <a:pt x="601980" y="25908"/>
                </a:lnTo>
                <a:lnTo>
                  <a:pt x="533400" y="30479"/>
                </a:lnTo>
                <a:lnTo>
                  <a:pt x="437388" y="44195"/>
                </a:lnTo>
                <a:lnTo>
                  <a:pt x="377952" y="56387"/>
                </a:lnTo>
                <a:lnTo>
                  <a:pt x="294132" y="79248"/>
                </a:lnTo>
                <a:lnTo>
                  <a:pt x="268224" y="88391"/>
                </a:lnTo>
                <a:lnTo>
                  <a:pt x="243840" y="96011"/>
                </a:lnTo>
                <a:lnTo>
                  <a:pt x="219456" y="106679"/>
                </a:lnTo>
                <a:lnTo>
                  <a:pt x="196596" y="115824"/>
                </a:lnTo>
                <a:lnTo>
                  <a:pt x="175260" y="126491"/>
                </a:lnTo>
                <a:lnTo>
                  <a:pt x="135636" y="147827"/>
                </a:lnTo>
                <a:lnTo>
                  <a:pt x="118872" y="160019"/>
                </a:lnTo>
                <a:lnTo>
                  <a:pt x="102108" y="170687"/>
                </a:lnTo>
                <a:lnTo>
                  <a:pt x="62484" y="208787"/>
                </a:lnTo>
                <a:lnTo>
                  <a:pt x="35052" y="246887"/>
                </a:lnTo>
                <a:lnTo>
                  <a:pt x="22860" y="286511"/>
                </a:lnTo>
                <a:lnTo>
                  <a:pt x="22860" y="313943"/>
                </a:lnTo>
                <a:lnTo>
                  <a:pt x="35052" y="353568"/>
                </a:lnTo>
                <a:lnTo>
                  <a:pt x="51816" y="379475"/>
                </a:lnTo>
                <a:lnTo>
                  <a:pt x="60960" y="393191"/>
                </a:lnTo>
                <a:lnTo>
                  <a:pt x="73152" y="405383"/>
                </a:lnTo>
                <a:lnTo>
                  <a:pt x="86868" y="417575"/>
                </a:lnTo>
                <a:lnTo>
                  <a:pt x="117348" y="441959"/>
                </a:lnTo>
                <a:lnTo>
                  <a:pt x="135636" y="452627"/>
                </a:lnTo>
                <a:lnTo>
                  <a:pt x="153924" y="464820"/>
                </a:lnTo>
                <a:lnTo>
                  <a:pt x="175260" y="475488"/>
                </a:lnTo>
                <a:lnTo>
                  <a:pt x="196596" y="484631"/>
                </a:lnTo>
                <a:lnTo>
                  <a:pt x="219456" y="495299"/>
                </a:lnTo>
                <a:lnTo>
                  <a:pt x="294132" y="522731"/>
                </a:lnTo>
                <a:lnTo>
                  <a:pt x="348996" y="537972"/>
                </a:lnTo>
                <a:lnTo>
                  <a:pt x="406908" y="550163"/>
                </a:lnTo>
                <a:lnTo>
                  <a:pt x="469392" y="562356"/>
                </a:lnTo>
                <a:lnTo>
                  <a:pt x="601980" y="576072"/>
                </a:lnTo>
                <a:lnTo>
                  <a:pt x="670560" y="579120"/>
                </a:lnTo>
                <a:lnTo>
                  <a:pt x="979932" y="579120"/>
                </a:lnTo>
                <a:lnTo>
                  <a:pt x="880872" y="592836"/>
                </a:lnTo>
                <a:lnTo>
                  <a:pt x="847344" y="595883"/>
                </a:lnTo>
                <a:lnTo>
                  <a:pt x="813816" y="597408"/>
                </a:lnTo>
                <a:lnTo>
                  <a:pt x="778764" y="600456"/>
                </a:lnTo>
                <a:close/>
              </a:path>
              <a:path w="1412875" h="601979">
                <a:moveTo>
                  <a:pt x="979932" y="579120"/>
                </a:moveTo>
                <a:lnTo>
                  <a:pt x="742188" y="579120"/>
                </a:lnTo>
                <a:lnTo>
                  <a:pt x="812292" y="576072"/>
                </a:lnTo>
                <a:lnTo>
                  <a:pt x="911352" y="566927"/>
                </a:lnTo>
                <a:lnTo>
                  <a:pt x="1005840" y="550163"/>
                </a:lnTo>
                <a:lnTo>
                  <a:pt x="1063752" y="537972"/>
                </a:lnTo>
                <a:lnTo>
                  <a:pt x="1118616" y="522731"/>
                </a:lnTo>
                <a:lnTo>
                  <a:pt x="1170432" y="504443"/>
                </a:lnTo>
                <a:lnTo>
                  <a:pt x="1216152" y="484631"/>
                </a:lnTo>
                <a:lnTo>
                  <a:pt x="1237488" y="475488"/>
                </a:lnTo>
                <a:lnTo>
                  <a:pt x="1277112" y="452627"/>
                </a:lnTo>
                <a:lnTo>
                  <a:pt x="1310640" y="429768"/>
                </a:lnTo>
                <a:lnTo>
                  <a:pt x="1360932" y="380999"/>
                </a:lnTo>
                <a:lnTo>
                  <a:pt x="1383792" y="341375"/>
                </a:lnTo>
                <a:lnTo>
                  <a:pt x="1386840" y="327659"/>
                </a:lnTo>
                <a:lnTo>
                  <a:pt x="1389888" y="315468"/>
                </a:lnTo>
                <a:lnTo>
                  <a:pt x="1389888" y="288035"/>
                </a:lnTo>
                <a:lnTo>
                  <a:pt x="1383792" y="260603"/>
                </a:lnTo>
                <a:lnTo>
                  <a:pt x="1362456" y="220979"/>
                </a:lnTo>
                <a:lnTo>
                  <a:pt x="1325880" y="184403"/>
                </a:lnTo>
                <a:lnTo>
                  <a:pt x="1295400" y="160019"/>
                </a:lnTo>
                <a:lnTo>
                  <a:pt x="1258824" y="137159"/>
                </a:lnTo>
                <a:lnTo>
                  <a:pt x="1216152" y="115824"/>
                </a:lnTo>
                <a:lnTo>
                  <a:pt x="1193292" y="106679"/>
                </a:lnTo>
                <a:lnTo>
                  <a:pt x="1170432" y="96011"/>
                </a:lnTo>
                <a:lnTo>
                  <a:pt x="1144524" y="88391"/>
                </a:lnTo>
                <a:lnTo>
                  <a:pt x="1118616" y="79248"/>
                </a:lnTo>
                <a:lnTo>
                  <a:pt x="1092708" y="71627"/>
                </a:lnTo>
                <a:lnTo>
                  <a:pt x="1063752" y="64008"/>
                </a:lnTo>
                <a:lnTo>
                  <a:pt x="1036320" y="56387"/>
                </a:lnTo>
                <a:lnTo>
                  <a:pt x="975360" y="44195"/>
                </a:lnTo>
                <a:lnTo>
                  <a:pt x="879348" y="30479"/>
                </a:lnTo>
                <a:lnTo>
                  <a:pt x="845820" y="27432"/>
                </a:lnTo>
                <a:lnTo>
                  <a:pt x="742188" y="22859"/>
                </a:lnTo>
                <a:lnTo>
                  <a:pt x="978408" y="22859"/>
                </a:lnTo>
                <a:lnTo>
                  <a:pt x="1040892" y="35051"/>
                </a:lnTo>
                <a:lnTo>
                  <a:pt x="1098804" y="50291"/>
                </a:lnTo>
                <a:lnTo>
                  <a:pt x="1178052" y="76200"/>
                </a:lnTo>
                <a:lnTo>
                  <a:pt x="1248156" y="106679"/>
                </a:lnTo>
                <a:lnTo>
                  <a:pt x="1289304" y="129540"/>
                </a:lnTo>
                <a:lnTo>
                  <a:pt x="1324356" y="153924"/>
                </a:lnTo>
                <a:lnTo>
                  <a:pt x="1354836" y="179832"/>
                </a:lnTo>
                <a:lnTo>
                  <a:pt x="1388364" y="222503"/>
                </a:lnTo>
                <a:lnTo>
                  <a:pt x="1397508" y="236219"/>
                </a:lnTo>
                <a:lnTo>
                  <a:pt x="1403604" y="251459"/>
                </a:lnTo>
                <a:lnTo>
                  <a:pt x="1408176" y="268224"/>
                </a:lnTo>
                <a:lnTo>
                  <a:pt x="1411224" y="283464"/>
                </a:lnTo>
                <a:lnTo>
                  <a:pt x="1412748" y="300227"/>
                </a:lnTo>
                <a:lnTo>
                  <a:pt x="1411224" y="315468"/>
                </a:lnTo>
                <a:lnTo>
                  <a:pt x="1409700" y="332231"/>
                </a:lnTo>
                <a:lnTo>
                  <a:pt x="1389888" y="377952"/>
                </a:lnTo>
                <a:lnTo>
                  <a:pt x="1341120" y="434340"/>
                </a:lnTo>
                <a:lnTo>
                  <a:pt x="1307592" y="460247"/>
                </a:lnTo>
                <a:lnTo>
                  <a:pt x="1269492" y="483108"/>
                </a:lnTo>
                <a:lnTo>
                  <a:pt x="1248156" y="495299"/>
                </a:lnTo>
                <a:lnTo>
                  <a:pt x="1225296" y="505968"/>
                </a:lnTo>
                <a:lnTo>
                  <a:pt x="1202436" y="515111"/>
                </a:lnTo>
                <a:lnTo>
                  <a:pt x="1178052" y="525779"/>
                </a:lnTo>
                <a:lnTo>
                  <a:pt x="1126236" y="544068"/>
                </a:lnTo>
                <a:lnTo>
                  <a:pt x="1098804" y="551688"/>
                </a:lnTo>
                <a:lnTo>
                  <a:pt x="1069848" y="559308"/>
                </a:lnTo>
                <a:lnTo>
                  <a:pt x="1040892" y="565404"/>
                </a:lnTo>
                <a:lnTo>
                  <a:pt x="1010412" y="573024"/>
                </a:lnTo>
                <a:lnTo>
                  <a:pt x="979932" y="579120"/>
                </a:lnTo>
                <a:close/>
              </a:path>
              <a:path w="1412875" h="601979">
                <a:moveTo>
                  <a:pt x="707136" y="601979"/>
                </a:moveTo>
                <a:lnTo>
                  <a:pt x="670560" y="600456"/>
                </a:lnTo>
                <a:lnTo>
                  <a:pt x="742188" y="600456"/>
                </a:lnTo>
                <a:lnTo>
                  <a:pt x="707136" y="601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04201" y="1735363"/>
            <a:ext cx="6743700" cy="32994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 spc="-20">
                <a:latin typeface="Times New Roman"/>
                <a:cs typeface="Times New Roman"/>
              </a:rPr>
              <a:t>Type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“buy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apple</a:t>
            </a:r>
            <a:r>
              <a:rPr dirty="0" sz="2450" spc="-6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eat”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using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search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engine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2450">
              <a:latin typeface="Times New Roman"/>
              <a:cs typeface="Times New Roman"/>
            </a:endParaRPr>
          </a:p>
          <a:p>
            <a:pPr marL="795655">
              <a:lnSpc>
                <a:spcPct val="100000"/>
              </a:lnSpc>
            </a:pPr>
            <a:r>
              <a:rPr dirty="0" sz="2100">
                <a:latin typeface="Times New Roman"/>
                <a:cs typeface="Times New Roman"/>
              </a:rPr>
              <a:t>buy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apple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eat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2100">
              <a:latin typeface="Times New Roman"/>
              <a:cs typeface="Times New Roman"/>
            </a:endParaRPr>
          </a:p>
          <a:p>
            <a:pPr marL="460375" marR="5080">
              <a:lnSpc>
                <a:spcPct val="141700"/>
              </a:lnSpc>
              <a:spcBef>
                <a:spcPts val="5"/>
              </a:spcBef>
            </a:pPr>
            <a:r>
              <a:rPr dirty="0" sz="1750" b="1">
                <a:solidFill>
                  <a:srgbClr val="BF0000"/>
                </a:solidFill>
                <a:latin typeface="Times New Roman"/>
                <a:cs typeface="Times New Roman"/>
              </a:rPr>
              <a:t>Apples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are</a:t>
            </a:r>
            <a:r>
              <a:rPr dirty="0" sz="1750" spc="-5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so</a:t>
            </a:r>
            <a:r>
              <a:rPr dirty="0" sz="1750" spc="-35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expensive,</a:t>
            </a:r>
            <a:r>
              <a:rPr dirty="0" sz="1750" spc="-35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so why</a:t>
            </a:r>
            <a:r>
              <a:rPr dirty="0" sz="1750" spc="-50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do</a:t>
            </a:r>
            <a:r>
              <a:rPr dirty="0" sz="1750" spc="-15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so many</a:t>
            </a:r>
            <a:r>
              <a:rPr dirty="0" sz="1750" spc="-30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people</a:t>
            </a:r>
            <a:r>
              <a:rPr dirty="0" sz="1750" spc="-25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still</a:t>
            </a:r>
            <a:r>
              <a:rPr dirty="0" sz="1750" spc="-65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buy </a:t>
            </a:r>
            <a:r>
              <a:rPr dirty="0" sz="1750" spc="-10" b="1">
                <a:solidFill>
                  <a:srgbClr val="3B50B3"/>
                </a:solidFill>
                <a:latin typeface="Times New Roman"/>
                <a:cs typeface="Times New Roman"/>
              </a:rPr>
              <a:t>them? </a:t>
            </a:r>
            <a:r>
              <a:rPr dirty="0" sz="1750" b="1">
                <a:solidFill>
                  <a:srgbClr val="BF0000"/>
                </a:solidFill>
                <a:latin typeface="Times New Roman"/>
                <a:cs typeface="Times New Roman"/>
              </a:rPr>
              <a:t>Apples</a:t>
            </a:r>
            <a:r>
              <a:rPr dirty="0" sz="1750" spc="-15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are</a:t>
            </a:r>
            <a:r>
              <a:rPr dirty="0" sz="1750" spc="-15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so</a:t>
            </a:r>
            <a:r>
              <a:rPr dirty="0" sz="1750" spc="-40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expensive</a:t>
            </a:r>
            <a:r>
              <a:rPr dirty="0" sz="1750" spc="-15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this</a:t>
            </a:r>
            <a:r>
              <a:rPr dirty="0" sz="1750" spc="-45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spc="-20" b="1">
                <a:solidFill>
                  <a:srgbClr val="3B50B3"/>
                </a:solidFill>
                <a:latin typeface="Times New Roman"/>
                <a:cs typeface="Times New Roman"/>
              </a:rPr>
              <a:t>year,</a:t>
            </a:r>
            <a:r>
              <a:rPr dirty="0" sz="1750" spc="-60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they're</a:t>
            </a:r>
            <a:r>
              <a:rPr dirty="0" sz="1750" spc="-65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even</a:t>
            </a:r>
            <a:r>
              <a:rPr dirty="0" sz="1750" spc="-40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pricier</a:t>
            </a:r>
            <a:r>
              <a:rPr dirty="0" sz="1750" spc="-80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3B50B3"/>
                </a:solidFill>
                <a:latin typeface="Times New Roman"/>
                <a:cs typeface="Times New Roman"/>
              </a:rPr>
              <a:t>than</a:t>
            </a:r>
            <a:r>
              <a:rPr dirty="0" sz="1750" spc="-20" b="1">
                <a:solidFill>
                  <a:srgbClr val="3B50B3"/>
                </a:solidFill>
                <a:latin typeface="Times New Roman"/>
                <a:cs typeface="Times New Roman"/>
              </a:rPr>
              <a:t> </a:t>
            </a:r>
            <a:r>
              <a:rPr dirty="0" sz="1750" spc="-10" b="1">
                <a:solidFill>
                  <a:srgbClr val="3B50B3"/>
                </a:solidFill>
                <a:latin typeface="Times New Roman"/>
                <a:cs typeface="Times New Roman"/>
              </a:rPr>
              <a:t>meat.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1750">
              <a:latin typeface="Times New Roman"/>
              <a:cs typeface="Times New Roman"/>
            </a:endParaRPr>
          </a:p>
          <a:p>
            <a:pPr algn="ctr" marL="6019165">
              <a:lnSpc>
                <a:spcPct val="100000"/>
              </a:lnSpc>
            </a:pPr>
            <a:r>
              <a:rPr dirty="0" sz="2100" spc="-20" b="1">
                <a:latin typeface="Times New Roman"/>
                <a:cs typeface="Times New Roman"/>
              </a:rPr>
              <a:t>food</a:t>
            </a:r>
            <a:endParaRPr sz="2100">
              <a:latin typeface="Times New Roman"/>
              <a:cs typeface="Times New Roman"/>
            </a:endParaRPr>
          </a:p>
          <a:p>
            <a:pPr algn="ctr" marR="1532255">
              <a:lnSpc>
                <a:spcPct val="100000"/>
              </a:lnSpc>
              <a:spcBef>
                <a:spcPts val="135"/>
              </a:spcBef>
            </a:pPr>
            <a:r>
              <a:rPr dirty="0" sz="2100" spc="-10" b="1">
                <a:latin typeface="Times New Roman"/>
                <a:cs typeface="Times New Roman"/>
              </a:rPr>
              <a:t>phone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393948" y="5498592"/>
            <a:ext cx="1412875" cy="601980"/>
          </a:xfrm>
          <a:custGeom>
            <a:avLst/>
            <a:gdLst/>
            <a:ahLst/>
            <a:cxnLst/>
            <a:rect l="l" t="t" r="r" b="b"/>
            <a:pathLst>
              <a:path w="1412875" h="601979">
                <a:moveTo>
                  <a:pt x="778763" y="600455"/>
                </a:moveTo>
                <a:lnTo>
                  <a:pt x="635508" y="600455"/>
                </a:lnTo>
                <a:lnTo>
                  <a:pt x="600455" y="598931"/>
                </a:lnTo>
                <a:lnTo>
                  <a:pt x="531875" y="592835"/>
                </a:lnTo>
                <a:lnTo>
                  <a:pt x="434340" y="579119"/>
                </a:lnTo>
                <a:lnTo>
                  <a:pt x="373379" y="566927"/>
                </a:lnTo>
                <a:lnTo>
                  <a:pt x="315467" y="551687"/>
                </a:lnTo>
                <a:lnTo>
                  <a:pt x="260603" y="534923"/>
                </a:lnTo>
                <a:lnTo>
                  <a:pt x="211835" y="515111"/>
                </a:lnTo>
                <a:lnTo>
                  <a:pt x="187451" y="505967"/>
                </a:lnTo>
                <a:lnTo>
                  <a:pt x="144779" y="484631"/>
                </a:lnTo>
                <a:lnTo>
                  <a:pt x="124967" y="472439"/>
                </a:lnTo>
                <a:lnTo>
                  <a:pt x="88391" y="448055"/>
                </a:lnTo>
                <a:lnTo>
                  <a:pt x="73151" y="434339"/>
                </a:lnTo>
                <a:lnTo>
                  <a:pt x="57911" y="422147"/>
                </a:lnTo>
                <a:lnTo>
                  <a:pt x="24383" y="379475"/>
                </a:lnTo>
                <a:lnTo>
                  <a:pt x="4571" y="333755"/>
                </a:lnTo>
                <a:lnTo>
                  <a:pt x="0" y="301751"/>
                </a:lnTo>
                <a:lnTo>
                  <a:pt x="1524" y="284987"/>
                </a:lnTo>
                <a:lnTo>
                  <a:pt x="15240" y="237743"/>
                </a:lnTo>
                <a:lnTo>
                  <a:pt x="45719" y="193547"/>
                </a:lnTo>
                <a:lnTo>
                  <a:pt x="73151" y="167639"/>
                </a:lnTo>
                <a:lnTo>
                  <a:pt x="88391" y="153923"/>
                </a:lnTo>
                <a:lnTo>
                  <a:pt x="144779" y="117347"/>
                </a:lnTo>
                <a:lnTo>
                  <a:pt x="210311" y="85343"/>
                </a:lnTo>
                <a:lnTo>
                  <a:pt x="260603" y="67055"/>
                </a:lnTo>
                <a:lnTo>
                  <a:pt x="342900" y="42671"/>
                </a:lnTo>
                <a:lnTo>
                  <a:pt x="434340" y="22859"/>
                </a:lnTo>
                <a:lnTo>
                  <a:pt x="531875" y="9143"/>
                </a:lnTo>
                <a:lnTo>
                  <a:pt x="600455" y="3047"/>
                </a:lnTo>
                <a:lnTo>
                  <a:pt x="670559" y="0"/>
                </a:lnTo>
                <a:lnTo>
                  <a:pt x="742187" y="0"/>
                </a:lnTo>
                <a:lnTo>
                  <a:pt x="813816" y="3047"/>
                </a:lnTo>
                <a:lnTo>
                  <a:pt x="880871" y="9143"/>
                </a:lnTo>
                <a:lnTo>
                  <a:pt x="979932" y="22859"/>
                </a:lnTo>
                <a:lnTo>
                  <a:pt x="670559" y="22859"/>
                </a:lnTo>
                <a:lnTo>
                  <a:pt x="568451" y="27431"/>
                </a:lnTo>
                <a:lnTo>
                  <a:pt x="534924" y="32003"/>
                </a:lnTo>
                <a:lnTo>
                  <a:pt x="501395" y="35051"/>
                </a:lnTo>
                <a:lnTo>
                  <a:pt x="438911" y="44195"/>
                </a:lnTo>
                <a:lnTo>
                  <a:pt x="377951" y="56387"/>
                </a:lnTo>
                <a:lnTo>
                  <a:pt x="348995" y="64007"/>
                </a:lnTo>
                <a:lnTo>
                  <a:pt x="294132" y="79247"/>
                </a:lnTo>
                <a:lnTo>
                  <a:pt x="268224" y="88391"/>
                </a:lnTo>
                <a:lnTo>
                  <a:pt x="243840" y="96011"/>
                </a:lnTo>
                <a:lnTo>
                  <a:pt x="219455" y="106679"/>
                </a:lnTo>
                <a:lnTo>
                  <a:pt x="196595" y="115823"/>
                </a:lnTo>
                <a:lnTo>
                  <a:pt x="175259" y="126491"/>
                </a:lnTo>
                <a:lnTo>
                  <a:pt x="155448" y="137159"/>
                </a:lnTo>
                <a:lnTo>
                  <a:pt x="137159" y="147827"/>
                </a:lnTo>
                <a:lnTo>
                  <a:pt x="118871" y="160019"/>
                </a:lnTo>
                <a:lnTo>
                  <a:pt x="102108" y="170687"/>
                </a:lnTo>
                <a:lnTo>
                  <a:pt x="62483" y="208787"/>
                </a:lnTo>
                <a:lnTo>
                  <a:pt x="30479" y="260603"/>
                </a:lnTo>
                <a:lnTo>
                  <a:pt x="22859" y="286511"/>
                </a:lnTo>
                <a:lnTo>
                  <a:pt x="22859" y="313943"/>
                </a:lnTo>
                <a:lnTo>
                  <a:pt x="25908" y="327659"/>
                </a:lnTo>
                <a:lnTo>
                  <a:pt x="30479" y="339851"/>
                </a:lnTo>
                <a:lnTo>
                  <a:pt x="35051" y="353567"/>
                </a:lnTo>
                <a:lnTo>
                  <a:pt x="62483" y="393191"/>
                </a:lnTo>
                <a:lnTo>
                  <a:pt x="102108" y="429767"/>
                </a:lnTo>
                <a:lnTo>
                  <a:pt x="135635" y="452627"/>
                </a:lnTo>
                <a:lnTo>
                  <a:pt x="175259" y="475487"/>
                </a:lnTo>
                <a:lnTo>
                  <a:pt x="196595" y="484631"/>
                </a:lnTo>
                <a:lnTo>
                  <a:pt x="219455" y="495300"/>
                </a:lnTo>
                <a:lnTo>
                  <a:pt x="268224" y="513587"/>
                </a:lnTo>
                <a:lnTo>
                  <a:pt x="348995" y="537971"/>
                </a:lnTo>
                <a:lnTo>
                  <a:pt x="406908" y="550163"/>
                </a:lnTo>
                <a:lnTo>
                  <a:pt x="469392" y="562355"/>
                </a:lnTo>
                <a:lnTo>
                  <a:pt x="601979" y="576071"/>
                </a:lnTo>
                <a:lnTo>
                  <a:pt x="670559" y="579119"/>
                </a:lnTo>
                <a:lnTo>
                  <a:pt x="979932" y="579119"/>
                </a:lnTo>
                <a:lnTo>
                  <a:pt x="882395" y="592835"/>
                </a:lnTo>
                <a:lnTo>
                  <a:pt x="847343" y="595883"/>
                </a:lnTo>
                <a:lnTo>
                  <a:pt x="813816" y="597407"/>
                </a:lnTo>
                <a:lnTo>
                  <a:pt x="778763" y="600455"/>
                </a:lnTo>
                <a:close/>
              </a:path>
              <a:path w="1412875" h="601979">
                <a:moveTo>
                  <a:pt x="979932" y="579119"/>
                </a:moveTo>
                <a:lnTo>
                  <a:pt x="742187" y="579119"/>
                </a:lnTo>
                <a:lnTo>
                  <a:pt x="812292" y="576071"/>
                </a:lnTo>
                <a:lnTo>
                  <a:pt x="911351" y="566927"/>
                </a:lnTo>
                <a:lnTo>
                  <a:pt x="1036319" y="544067"/>
                </a:lnTo>
                <a:lnTo>
                  <a:pt x="1092708" y="530351"/>
                </a:lnTo>
                <a:lnTo>
                  <a:pt x="1170432" y="504443"/>
                </a:lnTo>
                <a:lnTo>
                  <a:pt x="1216151" y="486155"/>
                </a:lnTo>
                <a:lnTo>
                  <a:pt x="1258824" y="464819"/>
                </a:lnTo>
                <a:lnTo>
                  <a:pt x="1277111" y="452627"/>
                </a:lnTo>
                <a:lnTo>
                  <a:pt x="1295400" y="441959"/>
                </a:lnTo>
                <a:lnTo>
                  <a:pt x="1325879" y="417575"/>
                </a:lnTo>
                <a:lnTo>
                  <a:pt x="1360932" y="381000"/>
                </a:lnTo>
                <a:lnTo>
                  <a:pt x="1383792" y="341375"/>
                </a:lnTo>
                <a:lnTo>
                  <a:pt x="1386840" y="327659"/>
                </a:lnTo>
                <a:lnTo>
                  <a:pt x="1389887" y="315467"/>
                </a:lnTo>
                <a:lnTo>
                  <a:pt x="1388363" y="274319"/>
                </a:lnTo>
                <a:lnTo>
                  <a:pt x="1362455" y="220979"/>
                </a:lnTo>
                <a:lnTo>
                  <a:pt x="1312163" y="172211"/>
                </a:lnTo>
                <a:lnTo>
                  <a:pt x="1277111" y="147827"/>
                </a:lnTo>
                <a:lnTo>
                  <a:pt x="1239011" y="126491"/>
                </a:lnTo>
                <a:lnTo>
                  <a:pt x="1194816" y="106679"/>
                </a:lnTo>
                <a:lnTo>
                  <a:pt x="1146048" y="88391"/>
                </a:lnTo>
                <a:lnTo>
                  <a:pt x="1065276" y="64007"/>
                </a:lnTo>
                <a:lnTo>
                  <a:pt x="975359" y="44195"/>
                </a:lnTo>
                <a:lnTo>
                  <a:pt x="912875" y="35051"/>
                </a:lnTo>
                <a:lnTo>
                  <a:pt x="879348" y="32003"/>
                </a:lnTo>
                <a:lnTo>
                  <a:pt x="845819" y="27431"/>
                </a:lnTo>
                <a:lnTo>
                  <a:pt x="742187" y="22859"/>
                </a:lnTo>
                <a:lnTo>
                  <a:pt x="979932" y="22859"/>
                </a:lnTo>
                <a:lnTo>
                  <a:pt x="1040892" y="35051"/>
                </a:lnTo>
                <a:lnTo>
                  <a:pt x="1098803" y="50291"/>
                </a:lnTo>
                <a:lnTo>
                  <a:pt x="1178051" y="76200"/>
                </a:lnTo>
                <a:lnTo>
                  <a:pt x="1248155" y="106679"/>
                </a:lnTo>
                <a:lnTo>
                  <a:pt x="1289303" y="129539"/>
                </a:lnTo>
                <a:lnTo>
                  <a:pt x="1341119" y="166115"/>
                </a:lnTo>
                <a:lnTo>
                  <a:pt x="1368551" y="193547"/>
                </a:lnTo>
                <a:lnTo>
                  <a:pt x="1397508" y="236219"/>
                </a:lnTo>
                <a:lnTo>
                  <a:pt x="1403603" y="252983"/>
                </a:lnTo>
                <a:lnTo>
                  <a:pt x="1409700" y="268223"/>
                </a:lnTo>
                <a:lnTo>
                  <a:pt x="1411224" y="283463"/>
                </a:lnTo>
                <a:lnTo>
                  <a:pt x="1412748" y="300227"/>
                </a:lnTo>
                <a:lnTo>
                  <a:pt x="1412748" y="316991"/>
                </a:lnTo>
                <a:lnTo>
                  <a:pt x="1397508" y="364235"/>
                </a:lnTo>
                <a:lnTo>
                  <a:pt x="1368551" y="406907"/>
                </a:lnTo>
                <a:lnTo>
                  <a:pt x="1341119" y="434339"/>
                </a:lnTo>
                <a:lnTo>
                  <a:pt x="1307592" y="460247"/>
                </a:lnTo>
                <a:lnTo>
                  <a:pt x="1269492" y="483107"/>
                </a:lnTo>
                <a:lnTo>
                  <a:pt x="1248155" y="495300"/>
                </a:lnTo>
                <a:lnTo>
                  <a:pt x="1226819" y="505967"/>
                </a:lnTo>
                <a:lnTo>
                  <a:pt x="1202435" y="515111"/>
                </a:lnTo>
                <a:lnTo>
                  <a:pt x="1178051" y="525779"/>
                </a:lnTo>
                <a:lnTo>
                  <a:pt x="1126235" y="544067"/>
                </a:lnTo>
                <a:lnTo>
                  <a:pt x="1098803" y="551687"/>
                </a:lnTo>
                <a:lnTo>
                  <a:pt x="1040892" y="566927"/>
                </a:lnTo>
                <a:lnTo>
                  <a:pt x="979932" y="579119"/>
                </a:lnTo>
                <a:close/>
              </a:path>
              <a:path w="1412875" h="601979">
                <a:moveTo>
                  <a:pt x="707135" y="601979"/>
                </a:moveTo>
                <a:lnTo>
                  <a:pt x="670559" y="600455"/>
                </a:lnTo>
                <a:lnTo>
                  <a:pt x="742187" y="600455"/>
                </a:lnTo>
                <a:lnTo>
                  <a:pt x="707135" y="601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651029" y="5613899"/>
            <a:ext cx="899794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Times New Roman"/>
                <a:cs typeface="Times New Roman"/>
              </a:rPr>
              <a:t>Huawei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429243" y="5152656"/>
            <a:ext cx="1677035" cy="367665"/>
          </a:xfrm>
          <a:custGeom>
            <a:avLst/>
            <a:gdLst/>
            <a:ahLst/>
            <a:cxnLst/>
            <a:rect l="l" t="t" r="r" b="b"/>
            <a:pathLst>
              <a:path w="1677035" h="367664">
                <a:moveTo>
                  <a:pt x="1676412" y="347459"/>
                </a:moveTo>
                <a:lnTo>
                  <a:pt x="981456" y="1511"/>
                </a:lnTo>
                <a:lnTo>
                  <a:pt x="976287" y="11125"/>
                </a:lnTo>
                <a:lnTo>
                  <a:pt x="972312" y="0"/>
                </a:lnTo>
                <a:lnTo>
                  <a:pt x="0" y="342900"/>
                </a:lnTo>
                <a:lnTo>
                  <a:pt x="6096" y="364236"/>
                </a:lnTo>
                <a:lnTo>
                  <a:pt x="974572" y="23228"/>
                </a:lnTo>
                <a:lnTo>
                  <a:pt x="1665744" y="367284"/>
                </a:lnTo>
                <a:lnTo>
                  <a:pt x="1676412" y="347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085" y="1019015"/>
            <a:ext cx="845819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Trees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05393" y="1685429"/>
            <a:ext cx="8477885" cy="10172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Times New Roman"/>
                <a:cs typeface="Times New Roman"/>
              </a:rPr>
              <a:t>Definition</a:t>
            </a:r>
            <a:r>
              <a:rPr dirty="0" sz="2100" spc="-70">
                <a:latin typeface="Times New Roman"/>
                <a:cs typeface="Times New Roman"/>
              </a:rPr>
              <a:t>: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35">
                <a:latin typeface="Times New Roman"/>
                <a:cs typeface="Times New Roman"/>
              </a:rPr>
              <a:t> 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tree</a:t>
            </a:r>
            <a:r>
              <a:rPr dirty="0" sz="2100" spc="-1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(</a:t>
            </a:r>
            <a:r>
              <a:rPr dirty="0" sz="2100">
                <a:solidFill>
                  <a:srgbClr val="BF0000"/>
                </a:solidFill>
                <a:latin typeface="SimSun"/>
                <a:cs typeface="SimSun"/>
              </a:rPr>
              <a:t>树</a:t>
            </a:r>
            <a:r>
              <a:rPr dirty="0" sz="2100" spc="-15">
                <a:latin typeface="Times New Roman"/>
                <a:cs typeface="Times New Roman"/>
              </a:rPr>
              <a:t>)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connected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undirected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10">
                <a:latin typeface="Times New Roman"/>
                <a:cs typeface="Times New Roman"/>
              </a:rPr>
              <a:t> circuits.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 b="1">
                <a:latin typeface="Times New Roman"/>
                <a:cs typeface="Times New Roman"/>
              </a:rPr>
              <a:t>Example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Which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these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10">
                <a:latin typeface="Times New Roman"/>
                <a:cs typeface="Times New Roman"/>
              </a:rPr>
              <a:t> trees?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9993" y="4036493"/>
            <a:ext cx="850836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Times New Roman"/>
                <a:cs typeface="Times New Roman"/>
              </a:rPr>
              <a:t>Solution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G</a:t>
            </a:r>
            <a:r>
              <a:rPr dirty="0" baseline="-19841" sz="2100">
                <a:latin typeface="Times New Roman"/>
                <a:cs typeface="Times New Roman"/>
              </a:rPr>
              <a:t>1</a:t>
            </a:r>
            <a:r>
              <a:rPr dirty="0" baseline="-19841" sz="2100" spc="247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G</a:t>
            </a:r>
            <a:r>
              <a:rPr dirty="0" baseline="-19841" sz="2100">
                <a:latin typeface="Times New Roman"/>
                <a:cs typeface="Times New Roman"/>
              </a:rPr>
              <a:t>2</a:t>
            </a:r>
            <a:r>
              <a:rPr dirty="0" baseline="-19841" sz="2100" spc="247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-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both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connected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have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circuits.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79993" y="4260609"/>
            <a:ext cx="872807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Times New Roman"/>
                <a:cs typeface="Times New Roman"/>
              </a:rPr>
              <a:t>Because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e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b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a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d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e</a:t>
            </a:r>
            <a:r>
              <a:rPr dirty="0" sz="2100" spc="-20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 circuit,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G</a:t>
            </a:r>
            <a:r>
              <a:rPr dirty="0" baseline="-19841" sz="2100">
                <a:latin typeface="Times New Roman"/>
                <a:cs typeface="Times New Roman"/>
              </a:rPr>
              <a:t>3</a:t>
            </a:r>
            <a:r>
              <a:rPr dirty="0" baseline="-19841" sz="2100" spc="254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tree.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G</a:t>
            </a:r>
            <a:r>
              <a:rPr dirty="0" baseline="-19841" sz="2100">
                <a:latin typeface="Times New Roman"/>
                <a:cs typeface="Times New Roman"/>
              </a:rPr>
              <a:t>4</a:t>
            </a:r>
            <a:r>
              <a:rPr dirty="0" baseline="-19841" sz="2100" spc="254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because</a:t>
            </a:r>
            <a:r>
              <a:rPr dirty="0" sz="2100" spc="-25">
                <a:latin typeface="Times New Roman"/>
                <a:cs typeface="Times New Roman"/>
              </a:rPr>
              <a:t> it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05393" y="4484595"/>
            <a:ext cx="1831339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Times New Roman"/>
                <a:cs typeface="Times New Roman"/>
              </a:rPr>
              <a:t>is not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connected.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05393" y="5156682"/>
            <a:ext cx="5051425" cy="795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  <a:tabLst>
                <a:tab pos="2258695" algn="l"/>
              </a:tabLst>
            </a:pPr>
            <a:r>
              <a:rPr dirty="0" sz="2100" spc="-10" b="1">
                <a:latin typeface="Times New Roman"/>
                <a:cs typeface="Times New Roman"/>
              </a:rPr>
              <a:t>Definition</a:t>
            </a:r>
            <a:r>
              <a:rPr dirty="0" sz="2100" spc="-65">
                <a:latin typeface="Times New Roman"/>
                <a:cs typeface="Times New Roman"/>
              </a:rPr>
              <a:t>: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10" i="1">
                <a:solidFill>
                  <a:srgbClr val="BF0000"/>
                </a:solidFill>
                <a:latin typeface="Times New Roman"/>
                <a:cs typeface="Times New Roman"/>
              </a:rPr>
              <a:t>forest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2100" spc="-25">
                <a:latin typeface="Times New Roman"/>
                <a:cs typeface="Times New Roman"/>
              </a:rPr>
              <a:t>(</a:t>
            </a:r>
            <a:r>
              <a:rPr dirty="0" sz="2100">
                <a:solidFill>
                  <a:srgbClr val="BF0000"/>
                </a:solidFill>
                <a:latin typeface="SimSun"/>
                <a:cs typeface="SimSun"/>
              </a:rPr>
              <a:t>森林</a:t>
            </a:r>
            <a:r>
              <a:rPr dirty="0" sz="2100" spc="-10">
                <a:latin typeface="Times New Roman"/>
                <a:cs typeface="Times New Roman"/>
              </a:rPr>
              <a:t>)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 that</a:t>
            </a:r>
            <a:r>
              <a:rPr dirty="0" sz="2100" spc="-25">
                <a:latin typeface="Times New Roman"/>
                <a:cs typeface="Times New Roman"/>
              </a:rPr>
              <a:t> has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70500"/>
              </a:lnSpc>
              <a:spcBef>
                <a:spcPts val="365"/>
              </a:spcBef>
            </a:pPr>
            <a:r>
              <a:rPr dirty="0" sz="2100">
                <a:latin typeface="Times New Roman"/>
                <a:cs typeface="Times New Roman"/>
              </a:rPr>
              <a:t>no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circuit,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but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connected.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of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connected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components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forest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tree.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894832" y="2167127"/>
            <a:ext cx="4372610" cy="4433570"/>
            <a:chOff x="5894832" y="2167127"/>
            <a:chExt cx="4372610" cy="443357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4832" y="2167127"/>
              <a:ext cx="4157471" cy="190957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80" y="4698491"/>
              <a:ext cx="4140708" cy="1901951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Trees</a:t>
            </a:r>
            <a:r>
              <a:rPr dirty="0" spc="-135"/>
              <a:t> </a:t>
            </a:r>
            <a:r>
              <a:rPr dirty="0" spc="-10"/>
              <a:t>(continued)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05298" y="1749469"/>
            <a:ext cx="8710930" cy="38341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61290">
              <a:lnSpc>
                <a:spcPct val="120000"/>
              </a:lnSpc>
              <a:spcBef>
                <a:spcPts val="95"/>
              </a:spcBef>
            </a:pPr>
            <a:r>
              <a:rPr dirty="0" sz="1750" spc="-10" b="1">
                <a:latin typeface="Times New Roman"/>
                <a:cs typeface="Times New Roman"/>
              </a:rPr>
              <a:t>Theorem</a:t>
            </a:r>
            <a:r>
              <a:rPr dirty="0" sz="1750" spc="-10">
                <a:latin typeface="Times New Roman"/>
                <a:cs typeface="Times New Roman"/>
              </a:rPr>
              <a:t>:</a:t>
            </a:r>
            <a:r>
              <a:rPr dirty="0" sz="1750" spc="-10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</a:t>
            </a:r>
            <a:r>
              <a:rPr dirty="0" sz="1750" spc="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undirected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graph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tree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if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 only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if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unique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simple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path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between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 spc="-25">
                <a:latin typeface="Times New Roman"/>
                <a:cs typeface="Times New Roman"/>
              </a:rPr>
              <a:t>any </a:t>
            </a:r>
            <a:r>
              <a:rPr dirty="0" sz="1750">
                <a:latin typeface="Times New Roman"/>
                <a:cs typeface="Times New Roman"/>
              </a:rPr>
              <a:t>two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its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vertices.</a:t>
            </a: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20200"/>
              </a:lnSpc>
              <a:spcBef>
                <a:spcPts val="885"/>
              </a:spcBef>
            </a:pPr>
            <a:r>
              <a:rPr dirty="0" sz="1750" spc="-10" b="1" i="1">
                <a:latin typeface="Times New Roman"/>
                <a:cs typeface="Times New Roman"/>
              </a:rPr>
              <a:t>Proof</a:t>
            </a:r>
            <a:r>
              <a:rPr dirty="0" sz="1750" spc="-10">
                <a:latin typeface="Times New Roman"/>
                <a:cs typeface="Times New Roman"/>
              </a:rPr>
              <a:t>:</a:t>
            </a:r>
            <a:r>
              <a:rPr dirty="0" sz="1750" spc="-10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Assume</a:t>
            </a:r>
            <a:r>
              <a:rPr dirty="0" sz="1750" spc="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that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T</a:t>
            </a:r>
            <a:r>
              <a:rPr dirty="0" sz="1750" spc="-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tree.</a:t>
            </a:r>
            <a:r>
              <a:rPr dirty="0" sz="1750" spc="-5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Then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T</a:t>
            </a:r>
            <a:r>
              <a:rPr dirty="0" sz="1750" spc="-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connected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with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no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simple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circuits.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Hence,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if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x</a:t>
            </a:r>
            <a:r>
              <a:rPr dirty="0" sz="1750" spc="-1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y </a:t>
            </a:r>
            <a:r>
              <a:rPr dirty="0" sz="1750" spc="-25">
                <a:latin typeface="Times New Roman"/>
                <a:cs typeface="Times New Roman"/>
              </a:rPr>
              <a:t>are </a:t>
            </a:r>
            <a:r>
              <a:rPr dirty="0" sz="1750">
                <a:latin typeface="Times New Roman"/>
                <a:cs typeface="Times New Roman"/>
              </a:rPr>
              <a:t>distinct</a:t>
            </a:r>
            <a:r>
              <a:rPr dirty="0" sz="1750" spc="-4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6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 </a:t>
            </a:r>
            <a:r>
              <a:rPr dirty="0" sz="1750" i="1">
                <a:latin typeface="Times New Roman"/>
                <a:cs typeface="Times New Roman"/>
              </a:rPr>
              <a:t>T</a:t>
            </a:r>
            <a:r>
              <a:rPr dirty="0" sz="1750">
                <a:latin typeface="Times New Roman"/>
                <a:cs typeface="Times New Roman"/>
              </a:rPr>
              <a:t>,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 simple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path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between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them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(by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00AFEF"/>
                </a:solidFill>
                <a:latin typeface="Times New Roman"/>
                <a:cs typeface="Times New Roman"/>
              </a:rPr>
              <a:t>Theorem</a:t>
            </a:r>
            <a:r>
              <a:rPr dirty="0" sz="1750" spc="-25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00AFEF"/>
                </a:solidFill>
                <a:latin typeface="Times New Roman"/>
                <a:cs typeface="Times New Roman"/>
              </a:rPr>
              <a:t>1</a:t>
            </a:r>
            <a:r>
              <a:rPr dirty="0" sz="1750" spc="-1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Section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10.4).</a:t>
            </a:r>
            <a:r>
              <a:rPr dirty="0" sz="1750" spc="-60">
                <a:latin typeface="Times New Roman"/>
                <a:cs typeface="Times New Roman"/>
              </a:rPr>
              <a:t> </a:t>
            </a:r>
            <a:r>
              <a:rPr dirty="0" sz="1750" spc="-20">
                <a:latin typeface="Times New Roman"/>
                <a:cs typeface="Times New Roman"/>
              </a:rPr>
              <a:t>This </a:t>
            </a:r>
            <a:r>
              <a:rPr dirty="0" sz="1750">
                <a:latin typeface="Times New Roman"/>
                <a:cs typeface="Times New Roman"/>
              </a:rPr>
              <a:t>path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must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be unique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-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for if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3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were a second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path,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would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 simple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circuit</a:t>
            </a:r>
            <a:r>
              <a:rPr dirty="0" sz="1750" spc="-4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in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T</a:t>
            </a:r>
            <a:r>
              <a:rPr dirty="0" sz="1750">
                <a:latin typeface="Times New Roman"/>
                <a:cs typeface="Times New Roman"/>
              </a:rPr>
              <a:t>.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Hence,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 unique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simple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path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between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any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two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6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tree.</a:t>
            </a:r>
            <a:endParaRPr sz="1750">
              <a:latin typeface="Times New Roman"/>
              <a:cs typeface="Times New Roman"/>
            </a:endParaRPr>
          </a:p>
          <a:p>
            <a:pPr marL="12700" marR="157480">
              <a:lnSpc>
                <a:spcPct val="120400"/>
              </a:lnSpc>
              <a:spcBef>
                <a:spcPts val="869"/>
              </a:spcBef>
            </a:pPr>
            <a:r>
              <a:rPr dirty="0" sz="1750">
                <a:latin typeface="Times New Roman"/>
                <a:cs typeface="Times New Roman"/>
              </a:rPr>
              <a:t>Now assume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that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 unique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simple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path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between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any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two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graph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T</a:t>
            </a:r>
            <a:r>
              <a:rPr dirty="0" sz="1750">
                <a:latin typeface="Times New Roman"/>
                <a:cs typeface="Times New Roman"/>
              </a:rPr>
              <a:t>.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Then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T</a:t>
            </a:r>
            <a:r>
              <a:rPr dirty="0" sz="1750" spc="-5" i="1">
                <a:latin typeface="Times New Roman"/>
                <a:cs typeface="Times New Roman"/>
              </a:rPr>
              <a:t> </a:t>
            </a:r>
            <a:r>
              <a:rPr dirty="0" sz="1750" spc="-25">
                <a:latin typeface="Times New Roman"/>
                <a:cs typeface="Times New Roman"/>
              </a:rPr>
              <a:t>is </a:t>
            </a:r>
            <a:r>
              <a:rPr dirty="0" sz="1750">
                <a:latin typeface="Times New Roman"/>
                <a:cs typeface="Times New Roman"/>
              </a:rPr>
              <a:t>connected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because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path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between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any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two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its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vertices.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Furthermore,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T</a:t>
            </a:r>
            <a:r>
              <a:rPr dirty="0" sz="1750" spc="-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can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have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spc="-25">
                <a:latin typeface="Times New Roman"/>
                <a:cs typeface="Times New Roman"/>
              </a:rPr>
              <a:t>no </a:t>
            </a:r>
            <a:r>
              <a:rPr dirty="0" sz="1750">
                <a:latin typeface="Times New Roman"/>
                <a:cs typeface="Times New Roman"/>
              </a:rPr>
              <a:t>simple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circuits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since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if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5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were a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simple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circuit,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would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two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paths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between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some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 spc="-25">
                <a:latin typeface="Times New Roman"/>
                <a:cs typeface="Times New Roman"/>
              </a:rPr>
              <a:t>two </a:t>
            </a:r>
            <a:r>
              <a:rPr dirty="0" sz="1750" spc="-10">
                <a:latin typeface="Times New Roman"/>
                <a:cs typeface="Times New Roman"/>
              </a:rPr>
              <a:t>vertices.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750">
                <a:latin typeface="Times New Roman"/>
                <a:cs typeface="Times New Roman"/>
              </a:rPr>
              <a:t>Hence,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graph with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unique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simple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path between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any two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5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tree.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4894" y="5375148"/>
            <a:ext cx="152505" cy="1524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091" y="5763767"/>
            <a:ext cx="7853171" cy="699516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7500" y="885444"/>
            <a:ext cx="4025265" cy="5862955"/>
            <a:chOff x="6667500" y="885444"/>
            <a:chExt cx="4025265" cy="58629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0" y="4375403"/>
              <a:ext cx="3843527" cy="237286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4576" y="2193036"/>
              <a:ext cx="2919983" cy="21549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7060" y="885444"/>
              <a:ext cx="1059179" cy="123748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Trees</a:t>
            </a:r>
            <a:r>
              <a:rPr dirty="0" spc="-70"/>
              <a:t> </a:t>
            </a:r>
            <a:r>
              <a:rPr dirty="0"/>
              <a:t>as</a:t>
            </a:r>
            <a:r>
              <a:rPr dirty="0" spc="-65"/>
              <a:t> </a:t>
            </a:r>
            <a:r>
              <a:rPr dirty="0" spc="-10"/>
              <a:t>Models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279" y="4792980"/>
            <a:ext cx="5632703" cy="190957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084284" y="1508237"/>
            <a:ext cx="1182370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dirty="0" sz="1550">
                <a:latin typeface="Times New Roman"/>
                <a:cs typeface="Times New Roman"/>
              </a:rPr>
              <a:t>Arthur</a:t>
            </a:r>
            <a:r>
              <a:rPr dirty="0" sz="1550" spc="65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Cayley </a:t>
            </a:r>
            <a:r>
              <a:rPr dirty="0" sz="1550">
                <a:latin typeface="Times New Roman"/>
                <a:cs typeface="Times New Roman"/>
              </a:rPr>
              <a:t>(1821-</a:t>
            </a:r>
            <a:r>
              <a:rPr dirty="0" sz="1550" spc="-10">
                <a:latin typeface="Times New Roman"/>
                <a:cs typeface="Times New Roman"/>
              </a:rPr>
              <a:t>1895)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804138" y="1745935"/>
            <a:ext cx="5821045" cy="303466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12090" marR="5080" indent="-200025">
              <a:lnSpc>
                <a:spcPts val="2080"/>
              </a:lnSpc>
              <a:spcBef>
                <a:spcPts val="36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1900">
                <a:latin typeface="Times New Roman"/>
                <a:cs typeface="Times New Roman"/>
              </a:rPr>
              <a:t>Trees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are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used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as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models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in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computer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science,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chemistry, </a:t>
            </a:r>
            <a:r>
              <a:rPr dirty="0" sz="1900" spc="-10">
                <a:latin typeface="Times New Roman"/>
                <a:cs typeface="Times New Roman"/>
              </a:rPr>
              <a:t>	</a:t>
            </a:r>
            <a:r>
              <a:rPr dirty="0" sz="1900">
                <a:latin typeface="Times New Roman"/>
                <a:cs typeface="Times New Roman"/>
              </a:rPr>
              <a:t>geology,</a:t>
            </a:r>
            <a:r>
              <a:rPr dirty="0" sz="1900" spc="-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botany,</a:t>
            </a:r>
            <a:r>
              <a:rPr dirty="0" sz="1900" spc="434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psychology,</a:t>
            </a:r>
            <a:r>
              <a:rPr dirty="0" sz="1900" spc="-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 many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other</a:t>
            </a:r>
            <a:r>
              <a:rPr dirty="0" sz="1900" spc="-5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areas</a:t>
            </a:r>
            <a:endParaRPr sz="1900">
              <a:latin typeface="Times New Roman"/>
              <a:cs typeface="Times New Roman"/>
            </a:endParaRPr>
          </a:p>
          <a:p>
            <a:pPr marL="212090" marR="229870" indent="-200025">
              <a:lnSpc>
                <a:spcPct val="91400"/>
              </a:lnSpc>
              <a:spcBef>
                <a:spcPts val="840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1900">
                <a:latin typeface="Times New Roman"/>
                <a:cs typeface="Times New Roman"/>
              </a:rPr>
              <a:t>Trees</a:t>
            </a:r>
            <a:r>
              <a:rPr dirty="0" sz="1900" spc="7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were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introduced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by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mathematician</a:t>
            </a:r>
            <a:r>
              <a:rPr dirty="0" sz="1900" spc="114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Cayley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in </a:t>
            </a:r>
            <a:r>
              <a:rPr dirty="0" sz="1900" spc="-25">
                <a:latin typeface="Times New Roman"/>
                <a:cs typeface="Times New Roman"/>
              </a:rPr>
              <a:t>	</a:t>
            </a:r>
            <a:r>
              <a:rPr dirty="0" sz="1900">
                <a:latin typeface="Times New Roman"/>
                <a:cs typeface="Times New Roman"/>
              </a:rPr>
              <a:t>1857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in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his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work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counting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number</a:t>
            </a:r>
            <a:r>
              <a:rPr dirty="0" sz="1900" spc="6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of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isomers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of </a:t>
            </a:r>
            <a:r>
              <a:rPr dirty="0" sz="1900" spc="-25">
                <a:latin typeface="Times New Roman"/>
                <a:cs typeface="Times New Roman"/>
              </a:rPr>
              <a:t>	</a:t>
            </a:r>
            <a:r>
              <a:rPr dirty="0" sz="1900">
                <a:latin typeface="Times New Roman"/>
                <a:cs typeface="Times New Roman"/>
              </a:rPr>
              <a:t>saturated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hydrocarbons.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5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two</a:t>
            </a:r>
            <a:r>
              <a:rPr dirty="0" sz="1900" spc="6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isomers</a:t>
            </a:r>
            <a:r>
              <a:rPr dirty="0" sz="1900" spc="6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of</a:t>
            </a:r>
            <a:r>
              <a:rPr dirty="0" sz="1900" spc="5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butane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are </a:t>
            </a:r>
            <a:r>
              <a:rPr dirty="0" sz="1900" spc="-25">
                <a:latin typeface="Times New Roman"/>
                <a:cs typeface="Times New Roman"/>
              </a:rPr>
              <a:t>	</a:t>
            </a:r>
            <a:r>
              <a:rPr dirty="0" sz="1900">
                <a:latin typeface="Times New Roman"/>
                <a:cs typeface="Times New Roman"/>
              </a:rPr>
              <a:t>shown at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 spc="-20">
                <a:latin typeface="Times New Roman"/>
                <a:cs typeface="Times New Roman"/>
              </a:rPr>
              <a:t>right</a:t>
            </a:r>
            <a:endParaRPr sz="1900">
              <a:latin typeface="Times New Roman"/>
              <a:cs typeface="Times New Roman"/>
            </a:endParaRPr>
          </a:p>
          <a:p>
            <a:pPr algn="just" marL="212090" marR="942340" indent="-200025">
              <a:lnSpc>
                <a:spcPts val="2090"/>
              </a:lnSpc>
              <a:spcBef>
                <a:spcPts val="90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organization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of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computer</a:t>
            </a:r>
            <a:r>
              <a:rPr dirty="0" sz="1900" spc="7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file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system</a:t>
            </a:r>
            <a:r>
              <a:rPr dirty="0" sz="1900" spc="-10">
                <a:latin typeface="Times New Roman"/>
                <a:cs typeface="Times New Roman"/>
              </a:rPr>
              <a:t> </a:t>
            </a:r>
            <a:r>
              <a:rPr dirty="0" sz="1900" spc="-20">
                <a:latin typeface="Times New Roman"/>
                <a:cs typeface="Times New Roman"/>
              </a:rPr>
              <a:t>into </a:t>
            </a:r>
            <a:r>
              <a:rPr dirty="0" sz="1900" spc="-20">
                <a:latin typeface="Times New Roman"/>
                <a:cs typeface="Times New Roman"/>
              </a:rPr>
              <a:t>	</a:t>
            </a:r>
            <a:r>
              <a:rPr dirty="0" sz="1900">
                <a:latin typeface="Times New Roman"/>
                <a:cs typeface="Times New Roman"/>
              </a:rPr>
              <a:t>directories,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subdirectories,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files</a:t>
            </a:r>
            <a:r>
              <a:rPr dirty="0" sz="1900" spc="7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</a:t>
            </a:r>
            <a:r>
              <a:rPr dirty="0" sz="1900" spc="7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naturally </a:t>
            </a:r>
            <a:r>
              <a:rPr dirty="0" sz="1900" spc="-10">
                <a:latin typeface="Times New Roman"/>
                <a:cs typeface="Times New Roman"/>
              </a:rPr>
              <a:t>	</a:t>
            </a:r>
            <a:r>
              <a:rPr dirty="0" sz="1900">
                <a:latin typeface="Times New Roman"/>
                <a:cs typeface="Times New Roman"/>
              </a:rPr>
              <a:t>represented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as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 spc="-20">
                <a:latin typeface="Times New Roman"/>
                <a:cs typeface="Times New Roman"/>
              </a:rPr>
              <a:t>tree</a:t>
            </a:r>
            <a:endParaRPr sz="1900">
              <a:latin typeface="Times New Roman"/>
              <a:cs typeface="Times New Roman"/>
            </a:endParaRPr>
          </a:p>
          <a:p>
            <a:pPr algn="just" marL="212725" indent="-200025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1900">
                <a:latin typeface="Times New Roman"/>
                <a:cs typeface="Times New Roman"/>
              </a:rPr>
              <a:t>Trees</a:t>
            </a:r>
            <a:r>
              <a:rPr dirty="0" sz="1900" spc="6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are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used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6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represent the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structure</a:t>
            </a:r>
            <a:r>
              <a:rPr dirty="0" sz="1900" spc="-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of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organizations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085" y="1019015"/>
            <a:ext cx="2015489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Rooted</a:t>
            </a:r>
            <a:r>
              <a:rPr dirty="0" spc="-120"/>
              <a:t> </a:t>
            </a:r>
            <a:r>
              <a:rPr dirty="0" spc="-25"/>
              <a:t>Trees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marL="177800" marR="270510">
              <a:lnSpc>
                <a:spcPct val="89800"/>
              </a:lnSpc>
              <a:spcBef>
                <a:spcPts val="409"/>
              </a:spcBef>
            </a:pPr>
            <a:r>
              <a:rPr dirty="0" b="1">
                <a:latin typeface="Times New Roman"/>
                <a:cs typeface="Times New Roman"/>
              </a:rPr>
              <a:t>Definition</a:t>
            </a:r>
            <a:r>
              <a:rPr dirty="0" spc="-85"/>
              <a:t>: </a:t>
            </a:r>
            <a:r>
              <a:rPr dirty="0"/>
              <a:t>A</a:t>
            </a:r>
            <a:r>
              <a:rPr dirty="0" spc="-140"/>
              <a:t> </a:t>
            </a:r>
            <a:r>
              <a:rPr dirty="0" i="1">
                <a:solidFill>
                  <a:srgbClr val="BF0000"/>
                </a:solidFill>
                <a:latin typeface="Times New Roman"/>
                <a:cs typeface="Times New Roman"/>
              </a:rPr>
              <a:t>rooted</a:t>
            </a:r>
            <a:r>
              <a:rPr dirty="0" spc="-5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i="1">
                <a:solidFill>
                  <a:srgbClr val="BF0000"/>
                </a:solidFill>
                <a:latin typeface="Times New Roman"/>
                <a:cs typeface="Times New Roman"/>
              </a:rPr>
              <a:t>tree</a:t>
            </a:r>
            <a:r>
              <a:rPr dirty="0" spc="-3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(</a:t>
            </a:r>
            <a:r>
              <a:rPr dirty="0" spc="-5">
                <a:solidFill>
                  <a:srgbClr val="BF0000"/>
                </a:solidFill>
                <a:latin typeface="SimSun"/>
                <a:cs typeface="SimSun"/>
              </a:rPr>
              <a:t>有根树</a:t>
            </a:r>
            <a:r>
              <a:rPr dirty="0" spc="-20"/>
              <a:t>)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tree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which</a:t>
            </a:r>
            <a:r>
              <a:rPr dirty="0" spc="-30"/>
              <a:t> </a:t>
            </a:r>
            <a:r>
              <a:rPr dirty="0"/>
              <a:t>one</a:t>
            </a:r>
            <a:r>
              <a:rPr dirty="0" spc="-15"/>
              <a:t> </a:t>
            </a:r>
            <a:r>
              <a:rPr dirty="0"/>
              <a:t>vertex</a:t>
            </a:r>
            <a:r>
              <a:rPr dirty="0" spc="-60"/>
              <a:t> </a:t>
            </a:r>
            <a:r>
              <a:rPr dirty="0" spc="-25"/>
              <a:t>has </a:t>
            </a:r>
            <a:r>
              <a:rPr dirty="0"/>
              <a:t>been</a:t>
            </a:r>
            <a:r>
              <a:rPr dirty="0" spc="-30"/>
              <a:t> </a:t>
            </a:r>
            <a:r>
              <a:rPr dirty="0"/>
              <a:t>designated</a:t>
            </a:r>
            <a:r>
              <a:rPr dirty="0" spc="-25"/>
              <a:t> </a:t>
            </a:r>
            <a:r>
              <a:rPr dirty="0"/>
              <a:t>as the</a:t>
            </a:r>
            <a:r>
              <a:rPr dirty="0" spc="-30"/>
              <a:t> </a:t>
            </a:r>
            <a:r>
              <a:rPr dirty="0" i="1">
                <a:latin typeface="Times New Roman"/>
                <a:cs typeface="Times New Roman"/>
              </a:rPr>
              <a:t>root</a:t>
            </a:r>
            <a:r>
              <a:rPr dirty="0" spc="-40" i="1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every</a:t>
            </a:r>
            <a:r>
              <a:rPr dirty="0" spc="-25"/>
              <a:t> </a:t>
            </a:r>
            <a:r>
              <a:rPr dirty="0"/>
              <a:t>edge</a:t>
            </a:r>
            <a:r>
              <a:rPr dirty="0" spc="-35"/>
              <a:t> </a:t>
            </a:r>
            <a:r>
              <a:rPr dirty="0"/>
              <a:t>is directed</a:t>
            </a:r>
            <a:r>
              <a:rPr dirty="0" spc="-55"/>
              <a:t> </a:t>
            </a:r>
            <a:r>
              <a:rPr dirty="0"/>
              <a:t>away</a:t>
            </a:r>
            <a:r>
              <a:rPr dirty="0" spc="-25"/>
              <a:t> </a:t>
            </a:r>
            <a:r>
              <a:rPr dirty="0"/>
              <a:t>from</a:t>
            </a:r>
            <a:r>
              <a:rPr dirty="0" spc="-20"/>
              <a:t> </a:t>
            </a:r>
            <a:r>
              <a:rPr dirty="0" spc="-25"/>
              <a:t>the </a:t>
            </a:r>
            <a:r>
              <a:rPr dirty="0" spc="-10"/>
              <a:t>root.</a:t>
            </a:r>
          </a:p>
          <a:p>
            <a:pPr marL="177800" marR="5080">
              <a:lnSpc>
                <a:spcPts val="2650"/>
              </a:lnSpc>
              <a:spcBef>
                <a:spcPts val="915"/>
              </a:spcBef>
            </a:pPr>
            <a:r>
              <a:rPr dirty="0"/>
              <a:t>An</a:t>
            </a:r>
            <a:r>
              <a:rPr dirty="0" spc="5"/>
              <a:t> </a:t>
            </a:r>
            <a:r>
              <a:rPr dirty="0"/>
              <a:t>unrooted</a:t>
            </a:r>
            <a:r>
              <a:rPr dirty="0" spc="-50"/>
              <a:t> </a:t>
            </a:r>
            <a:r>
              <a:rPr dirty="0"/>
              <a:t>tree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converted</a:t>
            </a:r>
            <a:r>
              <a:rPr dirty="0" spc="-50"/>
              <a:t> </a:t>
            </a:r>
            <a:r>
              <a:rPr dirty="0"/>
              <a:t>into</a:t>
            </a:r>
            <a:r>
              <a:rPr dirty="0" spc="-20"/>
              <a:t> </a:t>
            </a:r>
            <a:r>
              <a:rPr dirty="0"/>
              <a:t>different</a:t>
            </a:r>
            <a:r>
              <a:rPr dirty="0" spc="-15"/>
              <a:t> </a:t>
            </a:r>
            <a:r>
              <a:rPr dirty="0"/>
              <a:t>rooted</a:t>
            </a:r>
            <a:r>
              <a:rPr dirty="0" spc="-20"/>
              <a:t> </a:t>
            </a:r>
            <a:r>
              <a:rPr dirty="0"/>
              <a:t>trees</a:t>
            </a:r>
            <a:r>
              <a:rPr dirty="0" spc="-15"/>
              <a:t> </a:t>
            </a:r>
            <a:r>
              <a:rPr dirty="0"/>
              <a:t>when</a:t>
            </a:r>
            <a:r>
              <a:rPr dirty="0" spc="-20"/>
              <a:t> </a:t>
            </a:r>
            <a:r>
              <a:rPr dirty="0" spc="-10"/>
              <a:t>different </a:t>
            </a:r>
            <a:r>
              <a:rPr dirty="0"/>
              <a:t>vertices</a:t>
            </a:r>
            <a:r>
              <a:rPr dirty="0" spc="-20"/>
              <a:t> </a:t>
            </a:r>
            <a:r>
              <a:rPr dirty="0"/>
              <a:t>are</a:t>
            </a:r>
            <a:r>
              <a:rPr dirty="0" spc="-5"/>
              <a:t> </a:t>
            </a:r>
            <a:r>
              <a:rPr dirty="0"/>
              <a:t>chosen</a:t>
            </a:r>
            <a:r>
              <a:rPr dirty="0" spc="-50"/>
              <a:t> </a:t>
            </a:r>
            <a:r>
              <a:rPr dirty="0"/>
              <a:t>as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 spc="-10"/>
              <a:t>root.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3351" y="4018788"/>
            <a:ext cx="6737603" cy="225856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6923" y="1388363"/>
            <a:ext cx="5012435" cy="23926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Rooted</a:t>
            </a:r>
            <a:r>
              <a:rPr dirty="0" spc="-114"/>
              <a:t> </a:t>
            </a:r>
            <a:r>
              <a:rPr dirty="0" spc="-50"/>
              <a:t>Tree</a:t>
            </a:r>
            <a:r>
              <a:rPr dirty="0" spc="-105"/>
              <a:t> </a:t>
            </a:r>
            <a:r>
              <a:rPr dirty="0" spc="-10"/>
              <a:t>Terminology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6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04228" y="1704857"/>
            <a:ext cx="5876925" cy="92964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212090" marR="1858010" indent="-200025">
              <a:lnSpc>
                <a:spcPts val="2180"/>
              </a:lnSpc>
              <a:spcBef>
                <a:spcPts val="63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250">
                <a:latin typeface="Times New Roman"/>
                <a:cs typeface="Times New Roman"/>
              </a:rPr>
              <a:t>Terminology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for</a:t>
            </a:r>
            <a:r>
              <a:rPr dirty="0" sz="2250" spc="-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rooted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trees</a:t>
            </a:r>
            <a:r>
              <a:rPr dirty="0" sz="2250" spc="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5">
                <a:latin typeface="Times New Roman"/>
                <a:cs typeface="Times New Roman"/>
              </a:rPr>
              <a:t> </a:t>
            </a:r>
            <a:r>
              <a:rPr dirty="0" sz="2250" spc="-50">
                <a:latin typeface="Times New Roman"/>
                <a:cs typeface="Times New Roman"/>
              </a:rPr>
              <a:t>a </a:t>
            </a:r>
            <a:r>
              <a:rPr dirty="0" sz="2250" spc="-50">
                <a:latin typeface="Times New Roman"/>
                <a:cs typeface="Times New Roman"/>
              </a:rPr>
              <a:t>	</a:t>
            </a:r>
            <a:r>
              <a:rPr dirty="0" sz="2250">
                <a:latin typeface="Times New Roman"/>
                <a:cs typeface="Times New Roman"/>
              </a:rPr>
              <a:t>mix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from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botany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and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genealogy</a:t>
            </a:r>
            <a:endParaRPr sz="2250">
              <a:latin typeface="Times New Roman"/>
              <a:cs typeface="Times New Roman"/>
            </a:endParaRPr>
          </a:p>
          <a:p>
            <a:pPr marL="213360">
              <a:lnSpc>
                <a:spcPts val="2215"/>
              </a:lnSpc>
            </a:pPr>
            <a:r>
              <a:rPr dirty="0" sz="2250">
                <a:latin typeface="Times New Roman"/>
                <a:cs typeface="Times New Roman"/>
              </a:rPr>
              <a:t>(such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as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Bernoulli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family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mathematicians)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4197" y="3835377"/>
            <a:ext cx="9001760" cy="255143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just" marL="213360" marR="181610" indent="-201295">
              <a:lnSpc>
                <a:spcPct val="80300"/>
              </a:lnSpc>
              <a:spcBef>
                <a:spcPts val="51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1750">
                <a:latin typeface="Times New Roman"/>
                <a:cs typeface="Times New Roman"/>
              </a:rPr>
              <a:t>If</a:t>
            </a:r>
            <a:r>
              <a:rPr dirty="0" sz="1750" spc="-4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v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vertex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rooted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tree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other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than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root,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parent</a:t>
            </a:r>
            <a:r>
              <a:rPr dirty="0" sz="1750" spc="-2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sz="1750" spc="-1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unique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vertex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u </a:t>
            </a:r>
            <a:r>
              <a:rPr dirty="0" sz="1750">
                <a:latin typeface="Times New Roman"/>
                <a:cs typeface="Times New Roman"/>
              </a:rPr>
              <a:t>such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 spc="-20">
                <a:latin typeface="Times New Roman"/>
                <a:cs typeface="Times New Roman"/>
              </a:rPr>
              <a:t>that </a:t>
            </a:r>
            <a:r>
              <a:rPr dirty="0" sz="1750">
                <a:latin typeface="Times New Roman"/>
                <a:cs typeface="Times New Roman"/>
              </a:rPr>
              <a:t>there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directed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edge from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u </a:t>
            </a:r>
            <a:r>
              <a:rPr dirty="0" sz="1750">
                <a:latin typeface="Times New Roman"/>
                <a:cs typeface="Times New Roman"/>
              </a:rPr>
              <a:t>to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sz="1750">
                <a:latin typeface="Times New Roman"/>
                <a:cs typeface="Times New Roman"/>
              </a:rPr>
              <a:t>.</a:t>
            </a:r>
            <a:r>
              <a:rPr dirty="0" sz="1750" spc="-4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When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u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 parent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sz="1750">
                <a:latin typeface="Times New Roman"/>
                <a:cs typeface="Times New Roman"/>
              </a:rPr>
              <a:t>,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sz="1750" spc="-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called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child</a:t>
            </a:r>
            <a:r>
              <a:rPr dirty="0" sz="1750" spc="-3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u</a:t>
            </a:r>
            <a:r>
              <a:rPr dirty="0" sz="1750">
                <a:latin typeface="Times New Roman"/>
                <a:cs typeface="Times New Roman"/>
              </a:rPr>
              <a:t>.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 spc="-20">
                <a:latin typeface="Times New Roman"/>
                <a:cs typeface="Times New Roman"/>
              </a:rPr>
              <a:t>Vertices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 spc="-20">
                <a:latin typeface="Times New Roman"/>
                <a:cs typeface="Times New Roman"/>
              </a:rPr>
              <a:t>with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same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parent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are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called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 spc="-10" i="1">
                <a:solidFill>
                  <a:srgbClr val="BF0000"/>
                </a:solidFill>
                <a:latin typeface="Times New Roman"/>
                <a:cs typeface="Times New Roman"/>
              </a:rPr>
              <a:t>siblings</a:t>
            </a:r>
            <a:r>
              <a:rPr dirty="0" sz="1750" spc="-10"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  <a:p>
            <a:pPr marL="213360" marR="97790" indent="-201295">
              <a:lnSpc>
                <a:spcPct val="80300"/>
              </a:lnSpc>
              <a:spcBef>
                <a:spcPts val="869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1750">
                <a:latin typeface="Times New Roman"/>
                <a:cs typeface="Times New Roman"/>
              </a:rPr>
              <a:t>The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ancestors</a:t>
            </a:r>
            <a:r>
              <a:rPr dirty="0" sz="1750" spc="-3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vertex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are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5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in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path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from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root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to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this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vertex,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excluding</a:t>
            </a:r>
            <a:r>
              <a:rPr dirty="0" sz="1750" spc="-25">
                <a:latin typeface="Times New Roman"/>
                <a:cs typeface="Times New Roman"/>
              </a:rPr>
              <a:t> the </a:t>
            </a:r>
            <a:r>
              <a:rPr dirty="0" sz="1750">
                <a:latin typeface="Times New Roman"/>
                <a:cs typeface="Times New Roman"/>
              </a:rPr>
              <a:t>vertex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itself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including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root.</a:t>
            </a:r>
            <a:r>
              <a:rPr dirty="0" sz="1750" spc="-5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descendants</a:t>
            </a:r>
            <a:r>
              <a:rPr dirty="0" sz="1750" spc="-3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vertex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sz="1750" spc="-10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are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those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vertices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that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have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v</a:t>
            </a:r>
            <a:r>
              <a:rPr dirty="0" sz="1750" spc="-10" i="1">
                <a:latin typeface="Times New Roman"/>
                <a:cs typeface="Times New Roman"/>
              </a:rPr>
              <a:t> </a:t>
            </a:r>
            <a:r>
              <a:rPr dirty="0" sz="1750" spc="-25">
                <a:latin typeface="Times New Roman"/>
                <a:cs typeface="Times New Roman"/>
              </a:rPr>
              <a:t>as </a:t>
            </a:r>
            <a:r>
              <a:rPr dirty="0" sz="1750">
                <a:latin typeface="Times New Roman"/>
                <a:cs typeface="Times New Roman"/>
              </a:rPr>
              <a:t>an</a:t>
            </a:r>
            <a:r>
              <a:rPr dirty="0" sz="1750" spc="-10">
                <a:latin typeface="Times New Roman"/>
                <a:cs typeface="Times New Roman"/>
              </a:rPr>
              <a:t> ancestor.</a:t>
            </a:r>
            <a:endParaRPr sz="1750">
              <a:latin typeface="Times New Roman"/>
              <a:cs typeface="Times New Roman"/>
            </a:endParaRPr>
          </a:p>
          <a:p>
            <a:pPr marL="213360" indent="-200660">
              <a:lnSpc>
                <a:spcPts val="1889"/>
              </a:lnSpc>
              <a:spcBef>
                <a:spcPts val="45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10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vertex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 a rooted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tree</a:t>
            </a:r>
            <a:r>
              <a:rPr dirty="0" sz="1750" spc="-3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with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no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children</a:t>
            </a:r>
            <a:r>
              <a:rPr dirty="0" sz="1750" spc="-4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called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leaf</a:t>
            </a:r>
            <a:r>
              <a:rPr dirty="0" sz="1750">
                <a:latin typeface="Times New Roman"/>
                <a:cs typeface="Times New Roman"/>
              </a:rPr>
              <a:t>.</a:t>
            </a:r>
            <a:r>
              <a:rPr dirty="0" sz="1750" spc="-65">
                <a:latin typeface="Times New Roman"/>
                <a:cs typeface="Times New Roman"/>
              </a:rPr>
              <a:t> </a:t>
            </a:r>
            <a:r>
              <a:rPr dirty="0" sz="1750" spc="-20">
                <a:latin typeface="Times New Roman"/>
                <a:cs typeface="Times New Roman"/>
              </a:rPr>
              <a:t>Vertices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that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have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children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are </a:t>
            </a:r>
            <a:r>
              <a:rPr dirty="0" sz="1750" spc="-10">
                <a:latin typeface="Times New Roman"/>
                <a:cs typeface="Times New Roman"/>
              </a:rPr>
              <a:t>called</a:t>
            </a:r>
            <a:endParaRPr sz="1750">
              <a:latin typeface="Times New Roman"/>
              <a:cs typeface="Times New Roman"/>
            </a:endParaRPr>
          </a:p>
          <a:p>
            <a:pPr marL="213360">
              <a:lnSpc>
                <a:spcPts val="1889"/>
              </a:lnSpc>
            </a:pP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internal</a:t>
            </a:r>
            <a:r>
              <a:rPr dirty="0" sz="1750" spc="-3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 spc="-10" i="1">
                <a:solidFill>
                  <a:srgbClr val="BF0000"/>
                </a:solidFill>
                <a:latin typeface="Times New Roman"/>
                <a:cs typeface="Times New Roman"/>
              </a:rPr>
              <a:t>vertices</a:t>
            </a:r>
            <a:r>
              <a:rPr dirty="0" sz="1750" spc="-10"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  <a:p>
            <a:pPr marL="213360" marR="5080" indent="-201295">
              <a:lnSpc>
                <a:spcPts val="1680"/>
              </a:lnSpc>
              <a:spcBef>
                <a:spcPts val="87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1750">
                <a:latin typeface="Times New Roman"/>
                <a:cs typeface="Times New Roman"/>
              </a:rPr>
              <a:t>If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a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vertex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in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</a:t>
            </a:r>
            <a:r>
              <a:rPr dirty="0" sz="1750" spc="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tree,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BF0000"/>
                </a:solidFill>
                <a:latin typeface="Times New Roman"/>
                <a:cs typeface="Times New Roman"/>
              </a:rPr>
              <a:t>subtree</a:t>
            </a:r>
            <a:r>
              <a:rPr dirty="0" sz="1750" spc="-3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with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a</a:t>
            </a:r>
            <a:r>
              <a:rPr dirty="0" sz="1750" spc="-15" i="1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as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its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root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is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subgraph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tree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consisting</a:t>
            </a:r>
            <a:r>
              <a:rPr dirty="0" sz="1750" spc="-4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of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 i="1">
                <a:latin typeface="Times New Roman"/>
                <a:cs typeface="Times New Roman"/>
              </a:rPr>
              <a:t>a</a:t>
            </a:r>
            <a:r>
              <a:rPr dirty="0" sz="1750" spc="5" i="1">
                <a:latin typeface="Times New Roman"/>
                <a:cs typeface="Times New Roman"/>
              </a:rPr>
              <a:t> </a:t>
            </a:r>
            <a:r>
              <a:rPr dirty="0" sz="1750" spc="-25">
                <a:latin typeface="Times New Roman"/>
                <a:cs typeface="Times New Roman"/>
              </a:rPr>
              <a:t>and </a:t>
            </a:r>
            <a:r>
              <a:rPr dirty="0" sz="1750">
                <a:latin typeface="Times New Roman"/>
                <a:cs typeface="Times New Roman"/>
              </a:rPr>
              <a:t>its</a:t>
            </a:r>
            <a:r>
              <a:rPr dirty="0" sz="1750" spc="-3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descendants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 all</a:t>
            </a:r>
            <a:r>
              <a:rPr dirty="0" sz="1750" spc="-1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edges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incident</a:t>
            </a:r>
            <a:r>
              <a:rPr dirty="0" sz="1750" spc="-3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to these</a:t>
            </a:r>
            <a:r>
              <a:rPr dirty="0" sz="1750" spc="-10">
                <a:latin typeface="Times New Roman"/>
                <a:cs typeface="Times New Roman"/>
              </a:rPr>
              <a:t> descendants.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emma</dc:creator>
  <dc:title>Microsoft PowerPoint - L11-Trees-I-‰SÎ.pptx</dc:title>
  <dcterms:created xsi:type="dcterms:W3CDTF">2025-12-19T11:32:55Z</dcterms:created>
  <dcterms:modified xsi:type="dcterms:W3CDTF">2025-12-19T11:32:55Z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2025-12-18T00:00:00Z</vt:filetime>
  </property>
  <property fmtid="{D5CDD505-2E9C-101B-9397-08002B2CF9AE}" pid="3" name="LastSaved">
    <vt:filetime>2025-12-19T00:00:00Z</vt:filetime>
  </property>
  <property fmtid="{D5CDD505-2E9C-101B-9397-08002B2CF9AE}" pid="4" name="Producer">
    <vt:lpwstr>Microsoft: Print To PDF</vt:lpwstr>
  </property>
</Properties>
</file>