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6" y="1067816"/>
            <a:ext cx="214883" cy="4622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9631" y="1063751"/>
            <a:ext cx="387350" cy="467995"/>
          </a:xfrm>
          <a:custGeom>
            <a:avLst/>
            <a:gdLst/>
            <a:ahLst/>
            <a:cxnLst/>
            <a:rect l="l" t="t" r="r" b="b"/>
            <a:pathLst>
              <a:path w="387350" h="467994">
                <a:moveTo>
                  <a:pt x="224028" y="234696"/>
                </a:moveTo>
                <a:lnTo>
                  <a:pt x="221538" y="231648"/>
                </a:lnTo>
                <a:lnTo>
                  <a:pt x="216077" y="224980"/>
                </a:lnTo>
                <a:lnTo>
                  <a:pt x="216077" y="233934"/>
                </a:lnTo>
                <a:lnTo>
                  <a:pt x="28956" y="463296"/>
                </a:lnTo>
                <a:lnTo>
                  <a:pt x="11366" y="463296"/>
                </a:lnTo>
                <a:lnTo>
                  <a:pt x="196875" y="236220"/>
                </a:lnTo>
                <a:lnTo>
                  <a:pt x="198120" y="234696"/>
                </a:lnTo>
                <a:lnTo>
                  <a:pt x="195630" y="231648"/>
                </a:lnTo>
                <a:lnTo>
                  <a:pt x="10121" y="4572"/>
                </a:lnTo>
                <a:lnTo>
                  <a:pt x="28956" y="4572"/>
                </a:lnTo>
                <a:lnTo>
                  <a:pt x="216077" y="233934"/>
                </a:lnTo>
                <a:lnTo>
                  <a:pt x="216077" y="224980"/>
                </a:lnTo>
                <a:lnTo>
                  <a:pt x="33261" y="1524"/>
                </a:lnTo>
                <a:lnTo>
                  <a:pt x="32004" y="0"/>
                </a:lnTo>
                <a:lnTo>
                  <a:pt x="0" y="0"/>
                </a:lnTo>
                <a:lnTo>
                  <a:pt x="190169" y="233934"/>
                </a:lnTo>
                <a:lnTo>
                  <a:pt x="0" y="467868"/>
                </a:lnTo>
                <a:lnTo>
                  <a:pt x="7620" y="467868"/>
                </a:lnTo>
                <a:lnTo>
                  <a:pt x="32004" y="467868"/>
                </a:lnTo>
                <a:lnTo>
                  <a:pt x="222783" y="236220"/>
                </a:lnTo>
                <a:lnTo>
                  <a:pt x="224028" y="234696"/>
                </a:lnTo>
                <a:close/>
              </a:path>
              <a:path w="387350" h="467994">
                <a:moveTo>
                  <a:pt x="387096" y="234696"/>
                </a:moveTo>
                <a:lnTo>
                  <a:pt x="214896" y="3048"/>
                </a:lnTo>
                <a:lnTo>
                  <a:pt x="172224" y="3048"/>
                </a:lnTo>
                <a:lnTo>
                  <a:pt x="345948" y="234696"/>
                </a:lnTo>
                <a:lnTo>
                  <a:pt x="172224" y="466344"/>
                </a:lnTo>
                <a:lnTo>
                  <a:pt x="214896" y="466344"/>
                </a:lnTo>
                <a:lnTo>
                  <a:pt x="387096" y="234696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61187" y="1060704"/>
            <a:ext cx="233679" cy="474345"/>
          </a:xfrm>
          <a:custGeom>
            <a:avLst/>
            <a:gdLst/>
            <a:ahLst/>
            <a:cxnLst/>
            <a:rect l="l" t="t" r="r" b="b"/>
            <a:pathLst>
              <a:path w="233679" h="474344">
                <a:moveTo>
                  <a:pt x="176986" y="236982"/>
                </a:moveTo>
                <a:lnTo>
                  <a:pt x="0" y="0"/>
                </a:lnTo>
                <a:lnTo>
                  <a:pt x="56388" y="0"/>
                </a:lnTo>
                <a:lnTo>
                  <a:pt x="57521" y="1524"/>
                </a:lnTo>
                <a:lnTo>
                  <a:pt x="15240" y="1524"/>
                </a:lnTo>
                <a:lnTo>
                  <a:pt x="10668" y="10668"/>
                </a:lnTo>
                <a:lnTo>
                  <a:pt x="22024" y="10668"/>
                </a:lnTo>
                <a:lnTo>
                  <a:pt x="187107" y="233172"/>
                </a:lnTo>
                <a:lnTo>
                  <a:pt x="179831" y="233172"/>
                </a:lnTo>
                <a:lnTo>
                  <a:pt x="176986" y="236982"/>
                </a:lnTo>
                <a:close/>
              </a:path>
              <a:path w="233679" h="474344">
                <a:moveTo>
                  <a:pt x="22024" y="10668"/>
                </a:moveTo>
                <a:lnTo>
                  <a:pt x="10668" y="10668"/>
                </a:lnTo>
                <a:lnTo>
                  <a:pt x="15240" y="1524"/>
                </a:lnTo>
                <a:lnTo>
                  <a:pt x="22024" y="10668"/>
                </a:lnTo>
                <a:close/>
              </a:path>
              <a:path w="233679" h="474344">
                <a:moveTo>
                  <a:pt x="49900" y="10668"/>
                </a:moveTo>
                <a:lnTo>
                  <a:pt x="22024" y="10668"/>
                </a:lnTo>
                <a:lnTo>
                  <a:pt x="15240" y="1524"/>
                </a:lnTo>
                <a:lnTo>
                  <a:pt x="57521" y="1524"/>
                </a:lnTo>
                <a:lnTo>
                  <a:pt x="63187" y="9144"/>
                </a:lnTo>
                <a:lnTo>
                  <a:pt x="48768" y="9144"/>
                </a:lnTo>
                <a:lnTo>
                  <a:pt x="49900" y="10668"/>
                </a:lnTo>
                <a:close/>
              </a:path>
              <a:path w="233679" h="474344">
                <a:moveTo>
                  <a:pt x="218147" y="236982"/>
                </a:moveTo>
                <a:lnTo>
                  <a:pt x="48768" y="9144"/>
                </a:lnTo>
                <a:lnTo>
                  <a:pt x="53340" y="10668"/>
                </a:lnTo>
                <a:lnTo>
                  <a:pt x="64320" y="10668"/>
                </a:lnTo>
                <a:lnTo>
                  <a:pt x="229772" y="233172"/>
                </a:lnTo>
                <a:lnTo>
                  <a:pt x="220980" y="233172"/>
                </a:lnTo>
                <a:lnTo>
                  <a:pt x="218147" y="236982"/>
                </a:lnTo>
                <a:close/>
              </a:path>
              <a:path w="233679" h="474344">
                <a:moveTo>
                  <a:pt x="64320" y="10668"/>
                </a:moveTo>
                <a:lnTo>
                  <a:pt x="53340" y="10668"/>
                </a:lnTo>
                <a:lnTo>
                  <a:pt x="48768" y="9144"/>
                </a:lnTo>
                <a:lnTo>
                  <a:pt x="63187" y="9144"/>
                </a:lnTo>
                <a:lnTo>
                  <a:pt x="64320" y="10668"/>
                </a:lnTo>
                <a:close/>
              </a:path>
              <a:path w="233679" h="474344">
                <a:moveTo>
                  <a:pt x="179831" y="240792"/>
                </a:moveTo>
                <a:lnTo>
                  <a:pt x="176986" y="236982"/>
                </a:lnTo>
                <a:lnTo>
                  <a:pt x="179831" y="233172"/>
                </a:lnTo>
                <a:lnTo>
                  <a:pt x="179831" y="240792"/>
                </a:lnTo>
                <a:close/>
              </a:path>
              <a:path w="233679" h="474344">
                <a:moveTo>
                  <a:pt x="188223" y="240792"/>
                </a:moveTo>
                <a:lnTo>
                  <a:pt x="179831" y="240792"/>
                </a:lnTo>
                <a:lnTo>
                  <a:pt x="179831" y="233172"/>
                </a:lnTo>
                <a:lnTo>
                  <a:pt x="187107" y="233172"/>
                </a:lnTo>
                <a:lnTo>
                  <a:pt x="190500" y="237743"/>
                </a:lnTo>
                <a:lnTo>
                  <a:pt x="188223" y="240792"/>
                </a:lnTo>
                <a:close/>
              </a:path>
              <a:path w="233679" h="474344">
                <a:moveTo>
                  <a:pt x="220980" y="240792"/>
                </a:moveTo>
                <a:lnTo>
                  <a:pt x="218147" y="236982"/>
                </a:lnTo>
                <a:lnTo>
                  <a:pt x="220980" y="233172"/>
                </a:lnTo>
                <a:lnTo>
                  <a:pt x="220980" y="240792"/>
                </a:lnTo>
                <a:close/>
              </a:path>
              <a:path w="233679" h="474344">
                <a:moveTo>
                  <a:pt x="230890" y="240792"/>
                </a:moveTo>
                <a:lnTo>
                  <a:pt x="220980" y="240792"/>
                </a:lnTo>
                <a:lnTo>
                  <a:pt x="220980" y="233172"/>
                </a:lnTo>
                <a:lnTo>
                  <a:pt x="229772" y="233172"/>
                </a:lnTo>
                <a:lnTo>
                  <a:pt x="233172" y="237743"/>
                </a:lnTo>
                <a:lnTo>
                  <a:pt x="230890" y="240792"/>
                </a:lnTo>
                <a:close/>
              </a:path>
              <a:path w="233679" h="474344">
                <a:moveTo>
                  <a:pt x="56388" y="473963"/>
                </a:moveTo>
                <a:lnTo>
                  <a:pt x="0" y="473963"/>
                </a:lnTo>
                <a:lnTo>
                  <a:pt x="176986" y="236982"/>
                </a:lnTo>
                <a:lnTo>
                  <a:pt x="179831" y="240792"/>
                </a:lnTo>
                <a:lnTo>
                  <a:pt x="188223" y="240792"/>
                </a:lnTo>
                <a:lnTo>
                  <a:pt x="22068" y="463296"/>
                </a:lnTo>
                <a:lnTo>
                  <a:pt x="10668" y="463296"/>
                </a:lnTo>
                <a:lnTo>
                  <a:pt x="15240" y="472439"/>
                </a:lnTo>
                <a:lnTo>
                  <a:pt x="57528" y="472439"/>
                </a:lnTo>
                <a:lnTo>
                  <a:pt x="56388" y="473963"/>
                </a:lnTo>
                <a:close/>
              </a:path>
              <a:path w="233679" h="474344">
                <a:moveTo>
                  <a:pt x="48768" y="464820"/>
                </a:moveTo>
                <a:lnTo>
                  <a:pt x="218147" y="236982"/>
                </a:lnTo>
                <a:lnTo>
                  <a:pt x="220980" y="240792"/>
                </a:lnTo>
                <a:lnTo>
                  <a:pt x="230890" y="240792"/>
                </a:lnTo>
                <a:lnTo>
                  <a:pt x="64371" y="463296"/>
                </a:lnTo>
                <a:lnTo>
                  <a:pt x="53340" y="463296"/>
                </a:lnTo>
                <a:lnTo>
                  <a:pt x="48768" y="464820"/>
                </a:lnTo>
                <a:close/>
              </a:path>
              <a:path w="233679" h="474344">
                <a:moveTo>
                  <a:pt x="15240" y="472439"/>
                </a:moveTo>
                <a:lnTo>
                  <a:pt x="10668" y="463296"/>
                </a:lnTo>
                <a:lnTo>
                  <a:pt x="22068" y="463296"/>
                </a:lnTo>
                <a:lnTo>
                  <a:pt x="15240" y="472439"/>
                </a:lnTo>
                <a:close/>
              </a:path>
              <a:path w="233679" h="474344">
                <a:moveTo>
                  <a:pt x="57528" y="472439"/>
                </a:moveTo>
                <a:lnTo>
                  <a:pt x="15240" y="472439"/>
                </a:lnTo>
                <a:lnTo>
                  <a:pt x="22068" y="463296"/>
                </a:lnTo>
                <a:lnTo>
                  <a:pt x="49900" y="463296"/>
                </a:lnTo>
                <a:lnTo>
                  <a:pt x="48768" y="464820"/>
                </a:lnTo>
                <a:lnTo>
                  <a:pt x="63231" y="464820"/>
                </a:lnTo>
                <a:lnTo>
                  <a:pt x="57528" y="472439"/>
                </a:lnTo>
                <a:close/>
              </a:path>
              <a:path w="233679" h="474344">
                <a:moveTo>
                  <a:pt x="63231" y="464820"/>
                </a:moveTo>
                <a:lnTo>
                  <a:pt x="48768" y="464820"/>
                </a:lnTo>
                <a:lnTo>
                  <a:pt x="53340" y="463296"/>
                </a:lnTo>
                <a:lnTo>
                  <a:pt x="64371" y="463296"/>
                </a:lnTo>
                <a:lnTo>
                  <a:pt x="63231" y="464820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39495" y="1066800"/>
            <a:ext cx="215265" cy="463550"/>
          </a:xfrm>
          <a:custGeom>
            <a:avLst/>
            <a:gdLst/>
            <a:ahLst/>
            <a:cxnLst/>
            <a:rect l="l" t="t" r="r" b="b"/>
            <a:pathLst>
              <a:path w="215265" h="463550">
                <a:moveTo>
                  <a:pt x="50291" y="463295"/>
                </a:moveTo>
                <a:lnTo>
                  <a:pt x="0" y="463295"/>
                </a:lnTo>
                <a:lnTo>
                  <a:pt x="164591" y="231648"/>
                </a:lnTo>
                <a:lnTo>
                  <a:pt x="0" y="0"/>
                </a:lnTo>
                <a:lnTo>
                  <a:pt x="50291" y="0"/>
                </a:lnTo>
                <a:lnTo>
                  <a:pt x="214883" y="231648"/>
                </a:lnTo>
                <a:lnTo>
                  <a:pt x="50291" y="463295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28827" y="1060704"/>
            <a:ext cx="233679" cy="474345"/>
          </a:xfrm>
          <a:custGeom>
            <a:avLst/>
            <a:gdLst/>
            <a:ahLst/>
            <a:cxnLst/>
            <a:rect l="l" t="t" r="r" b="b"/>
            <a:pathLst>
              <a:path w="233679" h="474344">
                <a:moveTo>
                  <a:pt x="167987" y="236982"/>
                </a:moveTo>
                <a:lnTo>
                  <a:pt x="0" y="0"/>
                </a:lnTo>
                <a:lnTo>
                  <a:pt x="64008" y="0"/>
                </a:lnTo>
                <a:lnTo>
                  <a:pt x="66176" y="3048"/>
                </a:lnTo>
                <a:lnTo>
                  <a:pt x="15240" y="3048"/>
                </a:lnTo>
                <a:lnTo>
                  <a:pt x="10668" y="10668"/>
                </a:lnTo>
                <a:lnTo>
                  <a:pt x="20633" y="10668"/>
                </a:lnTo>
                <a:lnTo>
                  <a:pt x="178119" y="233172"/>
                </a:lnTo>
                <a:lnTo>
                  <a:pt x="170688" y="233172"/>
                </a:lnTo>
                <a:lnTo>
                  <a:pt x="167987" y="236982"/>
                </a:lnTo>
                <a:close/>
              </a:path>
              <a:path w="233679" h="474344">
                <a:moveTo>
                  <a:pt x="20633" y="10668"/>
                </a:moveTo>
                <a:lnTo>
                  <a:pt x="10668" y="10668"/>
                </a:lnTo>
                <a:lnTo>
                  <a:pt x="15240" y="3048"/>
                </a:lnTo>
                <a:lnTo>
                  <a:pt x="20633" y="10668"/>
                </a:lnTo>
                <a:close/>
              </a:path>
              <a:path w="233679" h="474344">
                <a:moveTo>
                  <a:pt x="57470" y="10668"/>
                </a:moveTo>
                <a:lnTo>
                  <a:pt x="20633" y="10668"/>
                </a:lnTo>
                <a:lnTo>
                  <a:pt x="15240" y="3048"/>
                </a:lnTo>
                <a:lnTo>
                  <a:pt x="66176" y="3048"/>
                </a:lnTo>
                <a:lnTo>
                  <a:pt x="70514" y="9144"/>
                </a:lnTo>
                <a:lnTo>
                  <a:pt x="56388" y="9144"/>
                </a:lnTo>
                <a:lnTo>
                  <a:pt x="57470" y="10668"/>
                </a:lnTo>
                <a:close/>
              </a:path>
              <a:path w="233679" h="474344">
                <a:moveTo>
                  <a:pt x="218272" y="236982"/>
                </a:moveTo>
                <a:lnTo>
                  <a:pt x="56388" y="9144"/>
                </a:lnTo>
                <a:lnTo>
                  <a:pt x="60960" y="10668"/>
                </a:lnTo>
                <a:lnTo>
                  <a:pt x="71598" y="10668"/>
                </a:lnTo>
                <a:lnTo>
                  <a:pt x="229918" y="233172"/>
                </a:lnTo>
                <a:lnTo>
                  <a:pt x="220980" y="233172"/>
                </a:lnTo>
                <a:lnTo>
                  <a:pt x="218272" y="236982"/>
                </a:lnTo>
                <a:close/>
              </a:path>
              <a:path w="233679" h="474344">
                <a:moveTo>
                  <a:pt x="71598" y="10668"/>
                </a:moveTo>
                <a:lnTo>
                  <a:pt x="60960" y="10668"/>
                </a:lnTo>
                <a:lnTo>
                  <a:pt x="56388" y="9144"/>
                </a:lnTo>
                <a:lnTo>
                  <a:pt x="70514" y="9144"/>
                </a:lnTo>
                <a:lnTo>
                  <a:pt x="71598" y="10668"/>
                </a:lnTo>
                <a:close/>
              </a:path>
              <a:path w="233679" h="474344">
                <a:moveTo>
                  <a:pt x="170688" y="240792"/>
                </a:moveTo>
                <a:lnTo>
                  <a:pt x="167987" y="236982"/>
                </a:lnTo>
                <a:lnTo>
                  <a:pt x="170688" y="233172"/>
                </a:lnTo>
                <a:lnTo>
                  <a:pt x="170688" y="240792"/>
                </a:lnTo>
                <a:close/>
              </a:path>
              <a:path w="233679" h="474344">
                <a:moveTo>
                  <a:pt x="179198" y="240792"/>
                </a:moveTo>
                <a:lnTo>
                  <a:pt x="170688" y="240792"/>
                </a:lnTo>
                <a:lnTo>
                  <a:pt x="170688" y="233172"/>
                </a:lnTo>
                <a:lnTo>
                  <a:pt x="178119" y="233172"/>
                </a:lnTo>
                <a:lnTo>
                  <a:pt x="181356" y="237743"/>
                </a:lnTo>
                <a:lnTo>
                  <a:pt x="179198" y="240792"/>
                </a:lnTo>
                <a:close/>
              </a:path>
              <a:path w="233679" h="474344">
                <a:moveTo>
                  <a:pt x="220980" y="240792"/>
                </a:moveTo>
                <a:lnTo>
                  <a:pt x="218272" y="236982"/>
                </a:lnTo>
                <a:lnTo>
                  <a:pt x="220980" y="233172"/>
                </a:lnTo>
                <a:lnTo>
                  <a:pt x="220980" y="240792"/>
                </a:lnTo>
                <a:close/>
              </a:path>
              <a:path w="233679" h="474344">
                <a:moveTo>
                  <a:pt x="230989" y="240792"/>
                </a:moveTo>
                <a:lnTo>
                  <a:pt x="220980" y="240792"/>
                </a:lnTo>
                <a:lnTo>
                  <a:pt x="220980" y="233172"/>
                </a:lnTo>
                <a:lnTo>
                  <a:pt x="229918" y="233172"/>
                </a:lnTo>
                <a:lnTo>
                  <a:pt x="233172" y="237743"/>
                </a:lnTo>
                <a:lnTo>
                  <a:pt x="230989" y="240792"/>
                </a:lnTo>
                <a:close/>
              </a:path>
              <a:path w="233679" h="474344">
                <a:moveTo>
                  <a:pt x="64008" y="473963"/>
                </a:moveTo>
                <a:lnTo>
                  <a:pt x="0" y="473963"/>
                </a:lnTo>
                <a:lnTo>
                  <a:pt x="167987" y="236982"/>
                </a:lnTo>
                <a:lnTo>
                  <a:pt x="170688" y="240792"/>
                </a:lnTo>
                <a:lnTo>
                  <a:pt x="179198" y="240792"/>
                </a:lnTo>
                <a:lnTo>
                  <a:pt x="21712" y="463296"/>
                </a:lnTo>
                <a:lnTo>
                  <a:pt x="10668" y="463296"/>
                </a:lnTo>
                <a:lnTo>
                  <a:pt x="15240" y="472439"/>
                </a:lnTo>
                <a:lnTo>
                  <a:pt x="65099" y="472439"/>
                </a:lnTo>
                <a:lnTo>
                  <a:pt x="64008" y="473963"/>
                </a:lnTo>
                <a:close/>
              </a:path>
              <a:path w="233679" h="474344">
                <a:moveTo>
                  <a:pt x="56388" y="464820"/>
                </a:moveTo>
                <a:lnTo>
                  <a:pt x="218272" y="236982"/>
                </a:lnTo>
                <a:lnTo>
                  <a:pt x="220980" y="240792"/>
                </a:lnTo>
                <a:lnTo>
                  <a:pt x="230989" y="240792"/>
                </a:lnTo>
                <a:lnTo>
                  <a:pt x="71647" y="463296"/>
                </a:lnTo>
                <a:lnTo>
                  <a:pt x="60960" y="463296"/>
                </a:lnTo>
                <a:lnTo>
                  <a:pt x="56388" y="464820"/>
                </a:lnTo>
                <a:close/>
              </a:path>
              <a:path w="233679" h="474344">
                <a:moveTo>
                  <a:pt x="15240" y="472439"/>
                </a:moveTo>
                <a:lnTo>
                  <a:pt x="10668" y="463296"/>
                </a:lnTo>
                <a:lnTo>
                  <a:pt x="21712" y="463296"/>
                </a:lnTo>
                <a:lnTo>
                  <a:pt x="15240" y="472439"/>
                </a:lnTo>
                <a:close/>
              </a:path>
              <a:path w="233679" h="474344">
                <a:moveTo>
                  <a:pt x="65099" y="472439"/>
                </a:moveTo>
                <a:lnTo>
                  <a:pt x="15240" y="472439"/>
                </a:lnTo>
                <a:lnTo>
                  <a:pt x="21712" y="463296"/>
                </a:lnTo>
                <a:lnTo>
                  <a:pt x="57470" y="463296"/>
                </a:lnTo>
                <a:lnTo>
                  <a:pt x="56388" y="464820"/>
                </a:lnTo>
                <a:lnTo>
                  <a:pt x="70556" y="464820"/>
                </a:lnTo>
                <a:lnTo>
                  <a:pt x="65099" y="472439"/>
                </a:lnTo>
                <a:close/>
              </a:path>
              <a:path w="233679" h="474344">
                <a:moveTo>
                  <a:pt x="70556" y="464820"/>
                </a:moveTo>
                <a:lnTo>
                  <a:pt x="56388" y="464820"/>
                </a:lnTo>
                <a:lnTo>
                  <a:pt x="60960" y="463296"/>
                </a:lnTo>
                <a:lnTo>
                  <a:pt x="71647" y="463296"/>
                </a:lnTo>
                <a:lnTo>
                  <a:pt x="70556" y="464820"/>
                </a:lnTo>
                <a:close/>
              </a:path>
            </a:pathLst>
          </a:custGeom>
          <a:solidFill>
            <a:srgbClr val="2F528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7277" y="967086"/>
            <a:ext cx="1843081" cy="4715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323699"/>
            <a:ext cx="1193034" cy="249094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4230" y="1878303"/>
            <a:ext cx="2118153" cy="322671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3012947"/>
            <a:ext cx="7690103" cy="185013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4895087"/>
            <a:ext cx="7673339" cy="18592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8508"/>
            <a:ext cx="10692384" cy="50078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216" y="1067816"/>
            <a:ext cx="214883" cy="4622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9631" y="1063751"/>
            <a:ext cx="387350" cy="467995"/>
          </a:xfrm>
          <a:custGeom>
            <a:avLst/>
            <a:gdLst/>
            <a:ahLst/>
            <a:cxnLst/>
            <a:rect l="l" t="t" r="r" b="b"/>
            <a:pathLst>
              <a:path w="387350" h="467994">
                <a:moveTo>
                  <a:pt x="224028" y="234696"/>
                </a:moveTo>
                <a:lnTo>
                  <a:pt x="221538" y="231648"/>
                </a:lnTo>
                <a:lnTo>
                  <a:pt x="216077" y="224980"/>
                </a:lnTo>
                <a:lnTo>
                  <a:pt x="216077" y="233934"/>
                </a:lnTo>
                <a:lnTo>
                  <a:pt x="28956" y="463296"/>
                </a:lnTo>
                <a:lnTo>
                  <a:pt x="11366" y="463296"/>
                </a:lnTo>
                <a:lnTo>
                  <a:pt x="196875" y="236220"/>
                </a:lnTo>
                <a:lnTo>
                  <a:pt x="198120" y="234696"/>
                </a:lnTo>
                <a:lnTo>
                  <a:pt x="195630" y="231648"/>
                </a:lnTo>
                <a:lnTo>
                  <a:pt x="10121" y="4572"/>
                </a:lnTo>
                <a:lnTo>
                  <a:pt x="28956" y="4572"/>
                </a:lnTo>
                <a:lnTo>
                  <a:pt x="216077" y="233934"/>
                </a:lnTo>
                <a:lnTo>
                  <a:pt x="216077" y="224980"/>
                </a:lnTo>
                <a:lnTo>
                  <a:pt x="33261" y="1524"/>
                </a:lnTo>
                <a:lnTo>
                  <a:pt x="32004" y="0"/>
                </a:lnTo>
                <a:lnTo>
                  <a:pt x="0" y="0"/>
                </a:lnTo>
                <a:lnTo>
                  <a:pt x="190169" y="233934"/>
                </a:lnTo>
                <a:lnTo>
                  <a:pt x="0" y="467868"/>
                </a:lnTo>
                <a:lnTo>
                  <a:pt x="7620" y="467868"/>
                </a:lnTo>
                <a:lnTo>
                  <a:pt x="32004" y="467868"/>
                </a:lnTo>
                <a:lnTo>
                  <a:pt x="222783" y="236220"/>
                </a:lnTo>
                <a:lnTo>
                  <a:pt x="224028" y="234696"/>
                </a:lnTo>
                <a:close/>
              </a:path>
              <a:path w="387350" h="467994">
                <a:moveTo>
                  <a:pt x="387096" y="234696"/>
                </a:moveTo>
                <a:lnTo>
                  <a:pt x="214896" y="3048"/>
                </a:lnTo>
                <a:lnTo>
                  <a:pt x="172224" y="3048"/>
                </a:lnTo>
                <a:lnTo>
                  <a:pt x="345948" y="234696"/>
                </a:lnTo>
                <a:lnTo>
                  <a:pt x="172224" y="466344"/>
                </a:lnTo>
                <a:lnTo>
                  <a:pt x="214896" y="466344"/>
                </a:lnTo>
                <a:lnTo>
                  <a:pt x="387096" y="234696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61187" y="1060704"/>
            <a:ext cx="233679" cy="474345"/>
          </a:xfrm>
          <a:custGeom>
            <a:avLst/>
            <a:gdLst/>
            <a:ahLst/>
            <a:cxnLst/>
            <a:rect l="l" t="t" r="r" b="b"/>
            <a:pathLst>
              <a:path w="233679" h="474344">
                <a:moveTo>
                  <a:pt x="176986" y="236982"/>
                </a:moveTo>
                <a:lnTo>
                  <a:pt x="0" y="0"/>
                </a:lnTo>
                <a:lnTo>
                  <a:pt x="56388" y="0"/>
                </a:lnTo>
                <a:lnTo>
                  <a:pt x="57521" y="1524"/>
                </a:lnTo>
                <a:lnTo>
                  <a:pt x="15240" y="1524"/>
                </a:lnTo>
                <a:lnTo>
                  <a:pt x="10668" y="10668"/>
                </a:lnTo>
                <a:lnTo>
                  <a:pt x="22024" y="10668"/>
                </a:lnTo>
                <a:lnTo>
                  <a:pt x="187107" y="233172"/>
                </a:lnTo>
                <a:lnTo>
                  <a:pt x="179831" y="233172"/>
                </a:lnTo>
                <a:lnTo>
                  <a:pt x="176986" y="236982"/>
                </a:lnTo>
                <a:close/>
              </a:path>
              <a:path w="233679" h="474344">
                <a:moveTo>
                  <a:pt x="22024" y="10668"/>
                </a:moveTo>
                <a:lnTo>
                  <a:pt x="10668" y="10668"/>
                </a:lnTo>
                <a:lnTo>
                  <a:pt x="15240" y="1524"/>
                </a:lnTo>
                <a:lnTo>
                  <a:pt x="22024" y="10668"/>
                </a:lnTo>
                <a:close/>
              </a:path>
              <a:path w="233679" h="474344">
                <a:moveTo>
                  <a:pt x="49900" y="10668"/>
                </a:moveTo>
                <a:lnTo>
                  <a:pt x="22024" y="10668"/>
                </a:lnTo>
                <a:lnTo>
                  <a:pt x="15240" y="1524"/>
                </a:lnTo>
                <a:lnTo>
                  <a:pt x="57521" y="1524"/>
                </a:lnTo>
                <a:lnTo>
                  <a:pt x="63187" y="9144"/>
                </a:lnTo>
                <a:lnTo>
                  <a:pt x="48768" y="9144"/>
                </a:lnTo>
                <a:lnTo>
                  <a:pt x="49900" y="10668"/>
                </a:lnTo>
                <a:close/>
              </a:path>
              <a:path w="233679" h="474344">
                <a:moveTo>
                  <a:pt x="218147" y="236982"/>
                </a:moveTo>
                <a:lnTo>
                  <a:pt x="48768" y="9144"/>
                </a:lnTo>
                <a:lnTo>
                  <a:pt x="53340" y="10668"/>
                </a:lnTo>
                <a:lnTo>
                  <a:pt x="64320" y="10668"/>
                </a:lnTo>
                <a:lnTo>
                  <a:pt x="229772" y="233172"/>
                </a:lnTo>
                <a:lnTo>
                  <a:pt x="220980" y="233172"/>
                </a:lnTo>
                <a:lnTo>
                  <a:pt x="218147" y="236982"/>
                </a:lnTo>
                <a:close/>
              </a:path>
              <a:path w="233679" h="474344">
                <a:moveTo>
                  <a:pt x="64320" y="10668"/>
                </a:moveTo>
                <a:lnTo>
                  <a:pt x="53340" y="10668"/>
                </a:lnTo>
                <a:lnTo>
                  <a:pt x="48768" y="9144"/>
                </a:lnTo>
                <a:lnTo>
                  <a:pt x="63187" y="9144"/>
                </a:lnTo>
                <a:lnTo>
                  <a:pt x="64320" y="10668"/>
                </a:lnTo>
                <a:close/>
              </a:path>
              <a:path w="233679" h="474344">
                <a:moveTo>
                  <a:pt x="179831" y="240792"/>
                </a:moveTo>
                <a:lnTo>
                  <a:pt x="176986" y="236982"/>
                </a:lnTo>
                <a:lnTo>
                  <a:pt x="179831" y="233172"/>
                </a:lnTo>
                <a:lnTo>
                  <a:pt x="179831" y="240792"/>
                </a:lnTo>
                <a:close/>
              </a:path>
              <a:path w="233679" h="474344">
                <a:moveTo>
                  <a:pt x="188223" y="240792"/>
                </a:moveTo>
                <a:lnTo>
                  <a:pt x="179831" y="240792"/>
                </a:lnTo>
                <a:lnTo>
                  <a:pt x="179831" y="233172"/>
                </a:lnTo>
                <a:lnTo>
                  <a:pt x="187107" y="233172"/>
                </a:lnTo>
                <a:lnTo>
                  <a:pt x="190500" y="237743"/>
                </a:lnTo>
                <a:lnTo>
                  <a:pt x="188223" y="240792"/>
                </a:lnTo>
                <a:close/>
              </a:path>
              <a:path w="233679" h="474344">
                <a:moveTo>
                  <a:pt x="220980" y="240792"/>
                </a:moveTo>
                <a:lnTo>
                  <a:pt x="218147" y="236982"/>
                </a:lnTo>
                <a:lnTo>
                  <a:pt x="220980" y="233172"/>
                </a:lnTo>
                <a:lnTo>
                  <a:pt x="220980" y="240792"/>
                </a:lnTo>
                <a:close/>
              </a:path>
              <a:path w="233679" h="474344">
                <a:moveTo>
                  <a:pt x="230890" y="240792"/>
                </a:moveTo>
                <a:lnTo>
                  <a:pt x="220980" y="240792"/>
                </a:lnTo>
                <a:lnTo>
                  <a:pt x="220980" y="233172"/>
                </a:lnTo>
                <a:lnTo>
                  <a:pt x="229772" y="233172"/>
                </a:lnTo>
                <a:lnTo>
                  <a:pt x="233172" y="237743"/>
                </a:lnTo>
                <a:lnTo>
                  <a:pt x="230890" y="240792"/>
                </a:lnTo>
                <a:close/>
              </a:path>
              <a:path w="233679" h="474344">
                <a:moveTo>
                  <a:pt x="56388" y="473963"/>
                </a:moveTo>
                <a:lnTo>
                  <a:pt x="0" y="473963"/>
                </a:lnTo>
                <a:lnTo>
                  <a:pt x="176986" y="236982"/>
                </a:lnTo>
                <a:lnTo>
                  <a:pt x="179831" y="240792"/>
                </a:lnTo>
                <a:lnTo>
                  <a:pt x="188223" y="240792"/>
                </a:lnTo>
                <a:lnTo>
                  <a:pt x="22068" y="463296"/>
                </a:lnTo>
                <a:lnTo>
                  <a:pt x="10668" y="463296"/>
                </a:lnTo>
                <a:lnTo>
                  <a:pt x="15240" y="472439"/>
                </a:lnTo>
                <a:lnTo>
                  <a:pt x="57528" y="472439"/>
                </a:lnTo>
                <a:lnTo>
                  <a:pt x="56388" y="473963"/>
                </a:lnTo>
                <a:close/>
              </a:path>
              <a:path w="233679" h="474344">
                <a:moveTo>
                  <a:pt x="48768" y="464820"/>
                </a:moveTo>
                <a:lnTo>
                  <a:pt x="218147" y="236982"/>
                </a:lnTo>
                <a:lnTo>
                  <a:pt x="220980" y="240792"/>
                </a:lnTo>
                <a:lnTo>
                  <a:pt x="230890" y="240792"/>
                </a:lnTo>
                <a:lnTo>
                  <a:pt x="64371" y="463296"/>
                </a:lnTo>
                <a:lnTo>
                  <a:pt x="53340" y="463296"/>
                </a:lnTo>
                <a:lnTo>
                  <a:pt x="48768" y="464820"/>
                </a:lnTo>
                <a:close/>
              </a:path>
              <a:path w="233679" h="474344">
                <a:moveTo>
                  <a:pt x="15240" y="472439"/>
                </a:moveTo>
                <a:lnTo>
                  <a:pt x="10668" y="463296"/>
                </a:lnTo>
                <a:lnTo>
                  <a:pt x="22068" y="463296"/>
                </a:lnTo>
                <a:lnTo>
                  <a:pt x="15240" y="472439"/>
                </a:lnTo>
                <a:close/>
              </a:path>
              <a:path w="233679" h="474344">
                <a:moveTo>
                  <a:pt x="57528" y="472439"/>
                </a:moveTo>
                <a:lnTo>
                  <a:pt x="15240" y="472439"/>
                </a:lnTo>
                <a:lnTo>
                  <a:pt x="22068" y="463296"/>
                </a:lnTo>
                <a:lnTo>
                  <a:pt x="49900" y="463296"/>
                </a:lnTo>
                <a:lnTo>
                  <a:pt x="48768" y="464820"/>
                </a:lnTo>
                <a:lnTo>
                  <a:pt x="63231" y="464820"/>
                </a:lnTo>
                <a:lnTo>
                  <a:pt x="57528" y="472439"/>
                </a:lnTo>
                <a:close/>
              </a:path>
              <a:path w="233679" h="474344">
                <a:moveTo>
                  <a:pt x="63231" y="464820"/>
                </a:moveTo>
                <a:lnTo>
                  <a:pt x="48768" y="464820"/>
                </a:lnTo>
                <a:lnTo>
                  <a:pt x="53340" y="463296"/>
                </a:lnTo>
                <a:lnTo>
                  <a:pt x="64371" y="463296"/>
                </a:lnTo>
                <a:lnTo>
                  <a:pt x="63231" y="464820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39495" y="1066800"/>
            <a:ext cx="215265" cy="463550"/>
          </a:xfrm>
          <a:custGeom>
            <a:avLst/>
            <a:gdLst/>
            <a:ahLst/>
            <a:cxnLst/>
            <a:rect l="l" t="t" r="r" b="b"/>
            <a:pathLst>
              <a:path w="215265" h="463550">
                <a:moveTo>
                  <a:pt x="50291" y="463295"/>
                </a:moveTo>
                <a:lnTo>
                  <a:pt x="0" y="463295"/>
                </a:lnTo>
                <a:lnTo>
                  <a:pt x="164591" y="231648"/>
                </a:lnTo>
                <a:lnTo>
                  <a:pt x="0" y="0"/>
                </a:lnTo>
                <a:lnTo>
                  <a:pt x="50291" y="0"/>
                </a:lnTo>
                <a:lnTo>
                  <a:pt x="214883" y="231648"/>
                </a:lnTo>
                <a:lnTo>
                  <a:pt x="50291" y="463295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28827" y="1060704"/>
            <a:ext cx="233679" cy="474345"/>
          </a:xfrm>
          <a:custGeom>
            <a:avLst/>
            <a:gdLst/>
            <a:ahLst/>
            <a:cxnLst/>
            <a:rect l="l" t="t" r="r" b="b"/>
            <a:pathLst>
              <a:path w="233679" h="474344">
                <a:moveTo>
                  <a:pt x="167987" y="236982"/>
                </a:moveTo>
                <a:lnTo>
                  <a:pt x="0" y="0"/>
                </a:lnTo>
                <a:lnTo>
                  <a:pt x="64008" y="0"/>
                </a:lnTo>
                <a:lnTo>
                  <a:pt x="66176" y="3048"/>
                </a:lnTo>
                <a:lnTo>
                  <a:pt x="15240" y="3048"/>
                </a:lnTo>
                <a:lnTo>
                  <a:pt x="10668" y="10668"/>
                </a:lnTo>
                <a:lnTo>
                  <a:pt x="20633" y="10668"/>
                </a:lnTo>
                <a:lnTo>
                  <a:pt x="178119" y="233172"/>
                </a:lnTo>
                <a:lnTo>
                  <a:pt x="170688" y="233172"/>
                </a:lnTo>
                <a:lnTo>
                  <a:pt x="167987" y="236982"/>
                </a:lnTo>
                <a:close/>
              </a:path>
              <a:path w="233679" h="474344">
                <a:moveTo>
                  <a:pt x="20633" y="10668"/>
                </a:moveTo>
                <a:lnTo>
                  <a:pt x="10668" y="10668"/>
                </a:lnTo>
                <a:lnTo>
                  <a:pt x="15240" y="3048"/>
                </a:lnTo>
                <a:lnTo>
                  <a:pt x="20633" y="10668"/>
                </a:lnTo>
                <a:close/>
              </a:path>
              <a:path w="233679" h="474344">
                <a:moveTo>
                  <a:pt x="57470" y="10668"/>
                </a:moveTo>
                <a:lnTo>
                  <a:pt x="20633" y="10668"/>
                </a:lnTo>
                <a:lnTo>
                  <a:pt x="15240" y="3048"/>
                </a:lnTo>
                <a:lnTo>
                  <a:pt x="66176" y="3048"/>
                </a:lnTo>
                <a:lnTo>
                  <a:pt x="70514" y="9144"/>
                </a:lnTo>
                <a:lnTo>
                  <a:pt x="56388" y="9144"/>
                </a:lnTo>
                <a:lnTo>
                  <a:pt x="57470" y="10668"/>
                </a:lnTo>
                <a:close/>
              </a:path>
              <a:path w="233679" h="474344">
                <a:moveTo>
                  <a:pt x="218272" y="236982"/>
                </a:moveTo>
                <a:lnTo>
                  <a:pt x="56388" y="9144"/>
                </a:lnTo>
                <a:lnTo>
                  <a:pt x="60960" y="10668"/>
                </a:lnTo>
                <a:lnTo>
                  <a:pt x="71598" y="10668"/>
                </a:lnTo>
                <a:lnTo>
                  <a:pt x="229918" y="233172"/>
                </a:lnTo>
                <a:lnTo>
                  <a:pt x="220980" y="233172"/>
                </a:lnTo>
                <a:lnTo>
                  <a:pt x="218272" y="236982"/>
                </a:lnTo>
                <a:close/>
              </a:path>
              <a:path w="233679" h="474344">
                <a:moveTo>
                  <a:pt x="71598" y="10668"/>
                </a:moveTo>
                <a:lnTo>
                  <a:pt x="60960" y="10668"/>
                </a:lnTo>
                <a:lnTo>
                  <a:pt x="56388" y="9144"/>
                </a:lnTo>
                <a:lnTo>
                  <a:pt x="70514" y="9144"/>
                </a:lnTo>
                <a:lnTo>
                  <a:pt x="71598" y="10668"/>
                </a:lnTo>
                <a:close/>
              </a:path>
              <a:path w="233679" h="474344">
                <a:moveTo>
                  <a:pt x="170688" y="240792"/>
                </a:moveTo>
                <a:lnTo>
                  <a:pt x="167987" y="236982"/>
                </a:lnTo>
                <a:lnTo>
                  <a:pt x="170688" y="233172"/>
                </a:lnTo>
                <a:lnTo>
                  <a:pt x="170688" y="240792"/>
                </a:lnTo>
                <a:close/>
              </a:path>
              <a:path w="233679" h="474344">
                <a:moveTo>
                  <a:pt x="179198" y="240792"/>
                </a:moveTo>
                <a:lnTo>
                  <a:pt x="170688" y="240792"/>
                </a:lnTo>
                <a:lnTo>
                  <a:pt x="170688" y="233172"/>
                </a:lnTo>
                <a:lnTo>
                  <a:pt x="178119" y="233172"/>
                </a:lnTo>
                <a:lnTo>
                  <a:pt x="181356" y="237743"/>
                </a:lnTo>
                <a:lnTo>
                  <a:pt x="179198" y="240792"/>
                </a:lnTo>
                <a:close/>
              </a:path>
              <a:path w="233679" h="474344">
                <a:moveTo>
                  <a:pt x="220980" y="240792"/>
                </a:moveTo>
                <a:lnTo>
                  <a:pt x="218272" y="236982"/>
                </a:lnTo>
                <a:lnTo>
                  <a:pt x="220980" y="233172"/>
                </a:lnTo>
                <a:lnTo>
                  <a:pt x="220980" y="240792"/>
                </a:lnTo>
                <a:close/>
              </a:path>
              <a:path w="233679" h="474344">
                <a:moveTo>
                  <a:pt x="230989" y="240792"/>
                </a:moveTo>
                <a:lnTo>
                  <a:pt x="220980" y="240792"/>
                </a:lnTo>
                <a:lnTo>
                  <a:pt x="220980" y="233172"/>
                </a:lnTo>
                <a:lnTo>
                  <a:pt x="229918" y="233172"/>
                </a:lnTo>
                <a:lnTo>
                  <a:pt x="233172" y="237743"/>
                </a:lnTo>
                <a:lnTo>
                  <a:pt x="230989" y="240792"/>
                </a:lnTo>
                <a:close/>
              </a:path>
              <a:path w="233679" h="474344">
                <a:moveTo>
                  <a:pt x="64008" y="473963"/>
                </a:moveTo>
                <a:lnTo>
                  <a:pt x="0" y="473963"/>
                </a:lnTo>
                <a:lnTo>
                  <a:pt x="167987" y="236982"/>
                </a:lnTo>
                <a:lnTo>
                  <a:pt x="170688" y="240792"/>
                </a:lnTo>
                <a:lnTo>
                  <a:pt x="179198" y="240792"/>
                </a:lnTo>
                <a:lnTo>
                  <a:pt x="21712" y="463296"/>
                </a:lnTo>
                <a:lnTo>
                  <a:pt x="10668" y="463296"/>
                </a:lnTo>
                <a:lnTo>
                  <a:pt x="15240" y="472439"/>
                </a:lnTo>
                <a:lnTo>
                  <a:pt x="65099" y="472439"/>
                </a:lnTo>
                <a:lnTo>
                  <a:pt x="64008" y="473963"/>
                </a:lnTo>
                <a:close/>
              </a:path>
              <a:path w="233679" h="474344">
                <a:moveTo>
                  <a:pt x="56388" y="464820"/>
                </a:moveTo>
                <a:lnTo>
                  <a:pt x="218272" y="236982"/>
                </a:lnTo>
                <a:lnTo>
                  <a:pt x="220980" y="240792"/>
                </a:lnTo>
                <a:lnTo>
                  <a:pt x="230989" y="240792"/>
                </a:lnTo>
                <a:lnTo>
                  <a:pt x="71647" y="463296"/>
                </a:lnTo>
                <a:lnTo>
                  <a:pt x="60960" y="463296"/>
                </a:lnTo>
                <a:lnTo>
                  <a:pt x="56388" y="464820"/>
                </a:lnTo>
                <a:close/>
              </a:path>
              <a:path w="233679" h="474344">
                <a:moveTo>
                  <a:pt x="15240" y="472439"/>
                </a:moveTo>
                <a:lnTo>
                  <a:pt x="10668" y="463296"/>
                </a:lnTo>
                <a:lnTo>
                  <a:pt x="21712" y="463296"/>
                </a:lnTo>
                <a:lnTo>
                  <a:pt x="15240" y="472439"/>
                </a:lnTo>
                <a:close/>
              </a:path>
              <a:path w="233679" h="474344">
                <a:moveTo>
                  <a:pt x="65099" y="472439"/>
                </a:moveTo>
                <a:lnTo>
                  <a:pt x="15240" y="472439"/>
                </a:lnTo>
                <a:lnTo>
                  <a:pt x="21712" y="463296"/>
                </a:lnTo>
                <a:lnTo>
                  <a:pt x="57470" y="463296"/>
                </a:lnTo>
                <a:lnTo>
                  <a:pt x="56388" y="464820"/>
                </a:lnTo>
                <a:lnTo>
                  <a:pt x="70556" y="464820"/>
                </a:lnTo>
                <a:lnTo>
                  <a:pt x="65099" y="472439"/>
                </a:lnTo>
                <a:close/>
              </a:path>
              <a:path w="233679" h="474344">
                <a:moveTo>
                  <a:pt x="70556" y="464820"/>
                </a:moveTo>
                <a:lnTo>
                  <a:pt x="56388" y="464820"/>
                </a:lnTo>
                <a:lnTo>
                  <a:pt x="60960" y="463296"/>
                </a:lnTo>
                <a:lnTo>
                  <a:pt x="71647" y="463296"/>
                </a:lnTo>
                <a:lnTo>
                  <a:pt x="70556" y="464820"/>
                </a:lnTo>
                <a:close/>
              </a:path>
            </a:pathLst>
          </a:custGeom>
          <a:solidFill>
            <a:srgbClr val="2F528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57277" y="967086"/>
            <a:ext cx="1843081" cy="4715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323699"/>
            <a:ext cx="1193034" cy="249094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74230" y="1878303"/>
            <a:ext cx="2118153" cy="32267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5067" y="1019015"/>
            <a:ext cx="7607317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903" y="1742983"/>
            <a:ext cx="9159240" cy="4606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78508"/>
            <a:ext cx="10692384" cy="50078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0633" y="2102855"/>
            <a:ext cx="4440555" cy="90741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750" spc="-5">
                <a:solidFill>
                  <a:srgbClr val="2F497E"/>
                </a:solidFill>
                <a:latin typeface="Microsoft JhengHei UI"/>
                <a:cs typeface="Microsoft JhengHei UI"/>
              </a:rPr>
              <a:t>《离散数学》</a:t>
            </a:r>
            <a:endParaRPr sz="5750">
              <a:latin typeface="Microsoft JhengHei UI"/>
              <a:cs typeface="Microsoft JhengHei U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772668"/>
            <a:ext cx="3334511" cy="158800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96898" y="3160632"/>
            <a:ext cx="7967345" cy="21977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750" b="1">
                <a:solidFill>
                  <a:srgbClr val="2F497E"/>
                </a:solidFill>
                <a:latin typeface="Times New Roman"/>
                <a:cs typeface="Times New Roman"/>
              </a:rPr>
              <a:t>Chapter</a:t>
            </a:r>
            <a:r>
              <a:rPr dirty="0" sz="5750" spc="-95" b="1">
                <a:solidFill>
                  <a:srgbClr val="2F497E"/>
                </a:solidFill>
                <a:latin typeface="Times New Roman"/>
                <a:cs typeface="Times New Roman"/>
              </a:rPr>
              <a:t> </a:t>
            </a:r>
            <a:r>
              <a:rPr dirty="0" sz="5750" spc="-40" b="1">
                <a:solidFill>
                  <a:srgbClr val="2F497E"/>
                </a:solidFill>
                <a:latin typeface="Times New Roman"/>
                <a:cs typeface="Times New Roman"/>
              </a:rPr>
              <a:t>11</a:t>
            </a:r>
            <a:r>
              <a:rPr dirty="0" sz="5750" spc="-40" b="1">
                <a:solidFill>
                  <a:srgbClr val="2F497E"/>
                </a:solidFill>
                <a:latin typeface="Microsoft JhengHei UI"/>
                <a:cs typeface="Microsoft JhengHei UI"/>
              </a:rPr>
              <a:t>：</a:t>
            </a:r>
            <a:r>
              <a:rPr dirty="0" sz="5750" spc="-40" b="1">
                <a:solidFill>
                  <a:srgbClr val="2F497E"/>
                </a:solidFill>
                <a:latin typeface="Times New Roman"/>
                <a:cs typeface="Times New Roman"/>
              </a:rPr>
              <a:t>Trees</a:t>
            </a:r>
            <a:r>
              <a:rPr dirty="0" sz="5750" spc="-40" b="1">
                <a:solidFill>
                  <a:srgbClr val="2F497E"/>
                </a:solidFill>
                <a:latin typeface="Microsoft JhengHei UI"/>
                <a:cs typeface="Microsoft JhengHei UI"/>
              </a:rPr>
              <a:t>（</a:t>
            </a:r>
            <a:r>
              <a:rPr dirty="0" sz="5750" spc="-40" b="1">
                <a:solidFill>
                  <a:srgbClr val="2F497E"/>
                </a:solidFill>
                <a:latin typeface="Times New Roman"/>
                <a:cs typeface="Times New Roman"/>
              </a:rPr>
              <a:t>II</a:t>
            </a:r>
            <a:r>
              <a:rPr dirty="0" sz="5750" spc="-40" b="1">
                <a:solidFill>
                  <a:srgbClr val="2F497E"/>
                </a:solidFill>
                <a:latin typeface="Microsoft JhengHei UI"/>
                <a:cs typeface="Microsoft JhengHei UI"/>
              </a:rPr>
              <a:t>）</a:t>
            </a:r>
            <a:endParaRPr sz="5750">
              <a:latin typeface="Microsoft JhengHei UI"/>
              <a:cs typeface="Microsoft JhengHei UI"/>
            </a:endParaRPr>
          </a:p>
          <a:p>
            <a:pPr marL="2538730" marR="2597785" indent="805815">
              <a:lnSpc>
                <a:spcPct val="100499"/>
              </a:lnSpc>
              <a:spcBef>
                <a:spcPts val="2570"/>
              </a:spcBef>
            </a:pPr>
            <a:r>
              <a:rPr dirty="0" sz="3150" spc="-20">
                <a:solidFill>
                  <a:srgbClr val="2F497E"/>
                </a:solidFill>
                <a:latin typeface="SimSun"/>
                <a:cs typeface="SimSun"/>
              </a:rPr>
              <a:t>王晓黎</a:t>
            </a:r>
            <a:r>
              <a:rPr dirty="0" sz="3150" spc="-50">
                <a:solidFill>
                  <a:srgbClr val="2F497E"/>
                </a:solidFill>
                <a:latin typeface="SimSun"/>
                <a:cs typeface="SimSun"/>
              </a:rPr>
              <a:t> </a:t>
            </a:r>
            <a:r>
              <a:rPr dirty="0" sz="3150">
                <a:solidFill>
                  <a:srgbClr val="2F497E"/>
                </a:solidFill>
                <a:latin typeface="SimSun"/>
                <a:cs typeface="SimSun"/>
              </a:rPr>
              <a:t>2025年12月19</a:t>
            </a:r>
            <a:r>
              <a:rPr dirty="0" sz="3150" spc="-50">
                <a:solidFill>
                  <a:srgbClr val="2F497E"/>
                </a:solidFill>
                <a:latin typeface="SimSun"/>
                <a:cs typeface="SimSun"/>
              </a:rPr>
              <a:t>日</a:t>
            </a:r>
            <a:endParaRPr sz="3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/>
              <a:t>Breadth-</a:t>
            </a:r>
            <a:r>
              <a:rPr dirty="0" sz="2800"/>
              <a:t>First</a:t>
            </a:r>
            <a:r>
              <a:rPr dirty="0" sz="2800" spc="-10"/>
              <a:t> Search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735363"/>
            <a:ext cx="8978900" cy="292608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2090" marR="233045" indent="-20002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 spc="-75">
                <a:latin typeface="Times New Roman"/>
                <a:cs typeface="Times New Roman"/>
              </a:rPr>
              <a:t>We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can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construct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spanning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using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 spc="-20" i="1">
                <a:solidFill>
                  <a:srgbClr val="BF0000"/>
                </a:solidFill>
                <a:latin typeface="Times New Roman"/>
                <a:cs typeface="Times New Roman"/>
              </a:rPr>
              <a:t>breadth-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first</a:t>
            </a:r>
            <a:r>
              <a:rPr dirty="0" sz="2450" spc="-5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 i="1">
                <a:solidFill>
                  <a:srgbClr val="BF0000"/>
                </a:solidFill>
                <a:latin typeface="Times New Roman"/>
                <a:cs typeface="Times New Roman"/>
              </a:rPr>
              <a:t>search</a:t>
            </a:r>
            <a:r>
              <a:rPr dirty="0" sz="2450" spc="-10">
                <a:latin typeface="Times New Roman"/>
                <a:cs typeface="Times New Roman"/>
              </a:rPr>
              <a:t>.</a:t>
            </a:r>
            <a:r>
              <a:rPr dirty="0" sz="2450" spc="-100">
                <a:latin typeface="Times New Roman"/>
                <a:cs typeface="Times New Roman"/>
              </a:rPr>
              <a:t> </a:t>
            </a:r>
            <a:r>
              <a:rPr dirty="0" sz="2450" spc="-75">
                <a:latin typeface="Times New Roman"/>
                <a:cs typeface="Times New Roman"/>
              </a:rPr>
              <a:t>We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first </a:t>
            </a:r>
            <a:r>
              <a:rPr dirty="0" sz="2450" spc="-10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arbitrarily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choose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root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from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vertices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graph</a:t>
            </a:r>
            <a:endParaRPr sz="2450">
              <a:latin typeface="Times New Roman"/>
              <a:cs typeface="Times New Roman"/>
            </a:endParaRPr>
          </a:p>
          <a:p>
            <a:pPr lvl="1" marL="614045" marR="151765" indent="-201295">
              <a:lnSpc>
                <a:spcPts val="2270"/>
              </a:lnSpc>
              <a:spcBef>
                <a:spcPts val="450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Then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 add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all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incident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other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endpoint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of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these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edges.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75">
                <a:latin typeface="Times New Roman"/>
                <a:cs typeface="Times New Roman"/>
              </a:rPr>
              <a:t>We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say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these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level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5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  <a:p>
            <a:pPr lvl="1" marL="614045" marR="91440" indent="-201295">
              <a:lnSpc>
                <a:spcPct val="90200"/>
              </a:lnSpc>
              <a:spcBef>
                <a:spcPts val="405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For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added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previous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level,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add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incident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this </a:t>
            </a:r>
            <a:r>
              <a:rPr dirty="0" sz="2100">
                <a:latin typeface="Times New Roman"/>
                <a:cs typeface="Times New Roman"/>
              </a:rPr>
              <a:t>vertex,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long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it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does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produce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circuit.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new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we </a:t>
            </a:r>
            <a:r>
              <a:rPr dirty="0" sz="2100">
                <a:latin typeface="Times New Roman"/>
                <a:cs typeface="Times New Roman"/>
              </a:rPr>
              <a:t>find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next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level</a:t>
            </a:r>
            <a:endParaRPr sz="2100">
              <a:latin typeface="Times New Roman"/>
              <a:cs typeface="Times New Roman"/>
            </a:endParaRPr>
          </a:p>
          <a:p>
            <a:pPr lvl="1" marL="614045" marR="5080" indent="-201295">
              <a:lnSpc>
                <a:spcPts val="2280"/>
              </a:lnSpc>
              <a:spcBef>
                <a:spcPts val="455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 spc="-75">
                <a:latin typeface="Times New Roman"/>
                <a:cs typeface="Times New Roman"/>
              </a:rPr>
              <a:t>We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continue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manner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until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all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have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been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added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have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20">
                <a:latin typeface="Times New Roman"/>
                <a:cs typeface="Times New Roman"/>
              </a:rPr>
              <a:t> tree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/>
              <a:t>Breadth-</a:t>
            </a:r>
            <a:r>
              <a:rPr dirty="0" sz="2800"/>
              <a:t>First</a:t>
            </a:r>
            <a:r>
              <a:rPr dirty="0" sz="2800" spc="-70"/>
              <a:t> </a:t>
            </a:r>
            <a:r>
              <a:rPr dirty="0" sz="2800"/>
              <a:t>Search</a:t>
            </a:r>
            <a:r>
              <a:rPr dirty="0" sz="2800" spc="-25"/>
              <a:t> </a:t>
            </a:r>
            <a:r>
              <a:rPr dirty="0" sz="2800" spc="-10"/>
              <a:t>(continued)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005393" y="1710948"/>
            <a:ext cx="7753984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Times New Roman"/>
                <a:cs typeface="Times New Roman"/>
              </a:rPr>
              <a:t>Example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Use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breadth-</a:t>
            </a:r>
            <a:r>
              <a:rPr dirty="0" sz="2100">
                <a:latin typeface="Times New Roman"/>
                <a:cs typeface="Times New Roman"/>
              </a:rPr>
              <a:t>first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search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find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for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graph.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05293" y="4419051"/>
            <a:ext cx="8877300" cy="173164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ct val="81300"/>
              </a:lnSpc>
              <a:spcBef>
                <a:spcPts val="555"/>
              </a:spcBef>
            </a:pPr>
            <a:r>
              <a:rPr dirty="0" sz="1900" b="1">
                <a:latin typeface="Times New Roman"/>
                <a:cs typeface="Times New Roman"/>
              </a:rPr>
              <a:t>Solution</a:t>
            </a:r>
            <a:r>
              <a:rPr dirty="0" sz="1900">
                <a:latin typeface="Times New Roman"/>
                <a:cs typeface="Times New Roman"/>
              </a:rPr>
              <a:t>: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 spc="-20">
                <a:latin typeface="Times New Roman"/>
                <a:cs typeface="Times New Roman"/>
              </a:rPr>
              <a:t>We</a:t>
            </a:r>
            <a:r>
              <a:rPr dirty="0" sz="1900" spc="-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arbitrarily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choose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vertex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e</a:t>
            </a:r>
            <a:r>
              <a:rPr dirty="0" sz="1900" spc="2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as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root.</a:t>
            </a:r>
            <a:r>
              <a:rPr dirty="0" sz="1900" spc="-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then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add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edges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from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e</a:t>
            </a:r>
            <a:r>
              <a:rPr dirty="0" sz="1900" spc="40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30">
                <a:latin typeface="Times New Roman"/>
                <a:cs typeface="Times New Roman"/>
              </a:rPr>
              <a:t>  </a:t>
            </a:r>
            <a:r>
              <a:rPr dirty="0" sz="1900" i="1">
                <a:latin typeface="Times New Roman"/>
                <a:cs typeface="Times New Roman"/>
              </a:rPr>
              <a:t>b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 spc="-25" i="1">
                <a:latin typeface="Times New Roman"/>
                <a:cs typeface="Times New Roman"/>
              </a:rPr>
              <a:t>d</a:t>
            </a:r>
            <a:r>
              <a:rPr dirty="0" sz="1900" spc="-25">
                <a:latin typeface="Times New Roman"/>
                <a:cs typeface="Times New Roman"/>
              </a:rPr>
              <a:t>, </a:t>
            </a:r>
            <a:r>
              <a:rPr dirty="0" sz="1900" i="1">
                <a:latin typeface="Times New Roman"/>
                <a:cs typeface="Times New Roman"/>
              </a:rPr>
              <a:t>f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i</a:t>
            </a:r>
            <a:r>
              <a:rPr dirty="0" sz="1900">
                <a:latin typeface="Times New Roman"/>
                <a:cs typeface="Times New Roman"/>
              </a:rPr>
              <a:t>.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These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four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vertices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make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up</a:t>
            </a:r>
            <a:r>
              <a:rPr dirty="0" sz="1900" spc="30">
                <a:latin typeface="Times New Roman"/>
                <a:cs typeface="Times New Roman"/>
              </a:rPr>
              <a:t> 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1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in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tree.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Next,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add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edges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from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b</a:t>
            </a:r>
            <a:r>
              <a:rPr dirty="0" sz="1900" spc="25" i="1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to</a:t>
            </a:r>
            <a:r>
              <a:rPr dirty="0" sz="1900" spc="50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a</a:t>
            </a:r>
            <a:r>
              <a:rPr dirty="0" sz="1900" spc="3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c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edges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from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d</a:t>
            </a:r>
            <a:r>
              <a:rPr dirty="0" sz="1900" spc="20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h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edges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from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f</a:t>
            </a:r>
            <a:r>
              <a:rPr dirty="0" sz="1900" spc="30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j</a:t>
            </a:r>
            <a:r>
              <a:rPr dirty="0" sz="1900" spc="30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g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edge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from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i</a:t>
            </a:r>
            <a:r>
              <a:rPr dirty="0" sz="1900" spc="30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k</a:t>
            </a:r>
            <a:r>
              <a:rPr dirty="0" sz="1900">
                <a:latin typeface="Times New Roman"/>
                <a:cs typeface="Times New Roman"/>
              </a:rPr>
              <a:t>.</a:t>
            </a:r>
            <a:r>
              <a:rPr dirty="0" sz="1900" spc="-15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The </a:t>
            </a:r>
            <a:r>
              <a:rPr dirty="0" sz="1900">
                <a:latin typeface="Times New Roman"/>
                <a:cs typeface="Times New Roman"/>
              </a:rPr>
              <a:t>endpoints</a:t>
            </a:r>
            <a:r>
              <a:rPr dirty="0" sz="1900" spc="-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of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these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edges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not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at</a:t>
            </a:r>
            <a:r>
              <a:rPr dirty="0" sz="1900" spc="5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1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are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at</a:t>
            </a:r>
            <a:r>
              <a:rPr dirty="0" sz="1900" spc="5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2.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Next,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add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edges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from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these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vertices</a:t>
            </a:r>
            <a:r>
              <a:rPr dirty="0" sz="1900" spc="50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adjacent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vertices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not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already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in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graph.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So,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35">
                <a:latin typeface="Times New Roman"/>
                <a:cs typeface="Times New Roman"/>
              </a:rPr>
              <a:t>  </a:t>
            </a:r>
            <a:r>
              <a:rPr dirty="0" sz="1900">
                <a:latin typeface="Times New Roman"/>
                <a:cs typeface="Times New Roman"/>
              </a:rPr>
              <a:t>add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edges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from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g</a:t>
            </a:r>
            <a:r>
              <a:rPr dirty="0" sz="1900" spc="40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l</a:t>
            </a:r>
            <a:r>
              <a:rPr dirty="0" sz="1900" spc="3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from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k</a:t>
            </a:r>
            <a:r>
              <a:rPr dirty="0" sz="1900" spc="25" i="1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to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dirty="0" sz="1900" i="1">
                <a:latin typeface="Times New Roman"/>
                <a:cs typeface="Times New Roman"/>
              </a:rPr>
              <a:t>m</a:t>
            </a:r>
            <a:r>
              <a:rPr dirty="0" sz="1900">
                <a:latin typeface="Times New Roman"/>
                <a:cs typeface="Times New Roman"/>
              </a:rPr>
              <a:t>.</a:t>
            </a:r>
            <a:r>
              <a:rPr dirty="0" sz="1900" spc="-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see that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3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made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up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of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vertices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l</a:t>
            </a:r>
            <a:r>
              <a:rPr dirty="0" sz="1900" spc="30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m</a:t>
            </a:r>
            <a:r>
              <a:rPr dirty="0" sz="1900">
                <a:latin typeface="Times New Roman"/>
                <a:cs typeface="Times New Roman"/>
              </a:rPr>
              <a:t>.</a:t>
            </a:r>
            <a:r>
              <a:rPr dirty="0" sz="1900" spc="49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This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last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level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because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065"/>
              </a:lnSpc>
            </a:pPr>
            <a:r>
              <a:rPr dirty="0" sz="1900">
                <a:latin typeface="Times New Roman"/>
                <a:cs typeface="Times New Roman"/>
              </a:rPr>
              <a:t>there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are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no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new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vertices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 spc="-20">
                <a:latin typeface="Times New Roman"/>
                <a:cs typeface="Times New Roman"/>
              </a:rPr>
              <a:t>find.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675" y="2296667"/>
            <a:ext cx="1626108" cy="19310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2592" y="2522220"/>
            <a:ext cx="5932931" cy="16306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34311" y="2706624"/>
            <a:ext cx="6924040" cy="3328670"/>
          </a:xfrm>
          <a:custGeom>
            <a:avLst/>
            <a:gdLst/>
            <a:ahLst/>
            <a:cxnLst/>
            <a:rect l="l" t="t" r="r" b="b"/>
            <a:pathLst>
              <a:path w="6924040" h="3328670">
                <a:moveTo>
                  <a:pt x="6922007" y="3328416"/>
                </a:moveTo>
                <a:lnTo>
                  <a:pt x="1524" y="3328416"/>
                </a:lnTo>
                <a:lnTo>
                  <a:pt x="0" y="3326891"/>
                </a:lnTo>
                <a:lnTo>
                  <a:pt x="0" y="3048"/>
                </a:lnTo>
                <a:lnTo>
                  <a:pt x="1524" y="0"/>
                </a:lnTo>
                <a:lnTo>
                  <a:pt x="6922007" y="0"/>
                </a:lnTo>
                <a:lnTo>
                  <a:pt x="6923532" y="3048"/>
                </a:lnTo>
                <a:lnTo>
                  <a:pt x="6923532" y="4572"/>
                </a:lnTo>
                <a:lnTo>
                  <a:pt x="7620" y="4572"/>
                </a:lnTo>
                <a:lnTo>
                  <a:pt x="4572" y="9144"/>
                </a:lnTo>
                <a:lnTo>
                  <a:pt x="7620" y="9144"/>
                </a:lnTo>
                <a:lnTo>
                  <a:pt x="7620" y="3320796"/>
                </a:lnTo>
                <a:lnTo>
                  <a:pt x="4572" y="3320796"/>
                </a:lnTo>
                <a:lnTo>
                  <a:pt x="7620" y="3323844"/>
                </a:lnTo>
                <a:lnTo>
                  <a:pt x="6923532" y="3323844"/>
                </a:lnTo>
                <a:lnTo>
                  <a:pt x="6923532" y="3326891"/>
                </a:lnTo>
                <a:lnTo>
                  <a:pt x="6922007" y="3328416"/>
                </a:lnTo>
                <a:close/>
              </a:path>
              <a:path w="6924040" h="3328670">
                <a:moveTo>
                  <a:pt x="7620" y="9144"/>
                </a:moveTo>
                <a:lnTo>
                  <a:pt x="4572" y="9144"/>
                </a:lnTo>
                <a:lnTo>
                  <a:pt x="7620" y="4572"/>
                </a:lnTo>
                <a:lnTo>
                  <a:pt x="7620" y="9144"/>
                </a:lnTo>
                <a:close/>
              </a:path>
              <a:path w="6924040" h="3328670">
                <a:moveTo>
                  <a:pt x="6915912" y="9144"/>
                </a:moveTo>
                <a:lnTo>
                  <a:pt x="7620" y="9144"/>
                </a:lnTo>
                <a:lnTo>
                  <a:pt x="7620" y="4572"/>
                </a:lnTo>
                <a:lnTo>
                  <a:pt x="6915912" y="4572"/>
                </a:lnTo>
                <a:lnTo>
                  <a:pt x="6915912" y="9144"/>
                </a:lnTo>
                <a:close/>
              </a:path>
              <a:path w="6924040" h="3328670">
                <a:moveTo>
                  <a:pt x="6915912" y="3323844"/>
                </a:moveTo>
                <a:lnTo>
                  <a:pt x="6915912" y="4572"/>
                </a:lnTo>
                <a:lnTo>
                  <a:pt x="6920484" y="9144"/>
                </a:lnTo>
                <a:lnTo>
                  <a:pt x="6923532" y="9144"/>
                </a:lnTo>
                <a:lnTo>
                  <a:pt x="6923532" y="3320796"/>
                </a:lnTo>
                <a:lnTo>
                  <a:pt x="6920484" y="3320796"/>
                </a:lnTo>
                <a:lnTo>
                  <a:pt x="6915912" y="3323844"/>
                </a:lnTo>
                <a:close/>
              </a:path>
              <a:path w="6924040" h="3328670">
                <a:moveTo>
                  <a:pt x="6923532" y="9144"/>
                </a:moveTo>
                <a:lnTo>
                  <a:pt x="6920484" y="9144"/>
                </a:lnTo>
                <a:lnTo>
                  <a:pt x="6915912" y="4572"/>
                </a:lnTo>
                <a:lnTo>
                  <a:pt x="6923532" y="4572"/>
                </a:lnTo>
                <a:lnTo>
                  <a:pt x="6923532" y="9144"/>
                </a:lnTo>
                <a:close/>
              </a:path>
              <a:path w="6924040" h="3328670">
                <a:moveTo>
                  <a:pt x="7620" y="3323844"/>
                </a:moveTo>
                <a:lnTo>
                  <a:pt x="4572" y="3320796"/>
                </a:lnTo>
                <a:lnTo>
                  <a:pt x="7620" y="3320796"/>
                </a:lnTo>
                <a:lnTo>
                  <a:pt x="7620" y="3323844"/>
                </a:lnTo>
                <a:close/>
              </a:path>
              <a:path w="6924040" h="3328670">
                <a:moveTo>
                  <a:pt x="6915912" y="3323844"/>
                </a:moveTo>
                <a:lnTo>
                  <a:pt x="7620" y="3323844"/>
                </a:lnTo>
                <a:lnTo>
                  <a:pt x="7620" y="3320796"/>
                </a:lnTo>
                <a:lnTo>
                  <a:pt x="6915912" y="3320796"/>
                </a:lnTo>
                <a:lnTo>
                  <a:pt x="6915912" y="3323844"/>
                </a:lnTo>
                <a:close/>
              </a:path>
              <a:path w="6924040" h="3328670">
                <a:moveTo>
                  <a:pt x="6923532" y="3323844"/>
                </a:moveTo>
                <a:lnTo>
                  <a:pt x="6915912" y="3323844"/>
                </a:lnTo>
                <a:lnTo>
                  <a:pt x="6920484" y="3320796"/>
                </a:lnTo>
                <a:lnTo>
                  <a:pt x="6923532" y="3320796"/>
                </a:lnTo>
                <a:lnTo>
                  <a:pt x="6923532" y="33238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/>
              <a:t>Breadth-</a:t>
            </a:r>
            <a:r>
              <a:rPr dirty="0" sz="2800"/>
              <a:t>First</a:t>
            </a:r>
            <a:r>
              <a:rPr dirty="0" sz="2800" spc="-5"/>
              <a:t> </a:t>
            </a:r>
            <a:r>
              <a:rPr dirty="0" sz="2800" spc="-20"/>
              <a:t>Search</a:t>
            </a:r>
            <a:r>
              <a:rPr dirty="0" sz="2800" spc="-140"/>
              <a:t> </a:t>
            </a:r>
            <a:r>
              <a:rPr dirty="0" sz="2800" spc="-10"/>
              <a:t>Algorithm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791501" y="1735363"/>
            <a:ext cx="7830820" cy="42271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7815" indent="-27241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 sz="2450" spc="-75">
                <a:latin typeface="Times New Roman"/>
                <a:cs typeface="Times New Roman"/>
              </a:rPr>
              <a:t>We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now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use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pseudocode</a:t>
            </a:r>
            <a:r>
              <a:rPr dirty="0" sz="2450" spc="-6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describe</a:t>
            </a:r>
            <a:r>
              <a:rPr dirty="0" sz="2450" spc="-6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breadth-first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search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55"/>
              </a:spcBef>
            </a:pPr>
            <a:endParaRPr sz="2450">
              <a:latin typeface="Times New Roman"/>
              <a:cs typeface="Times New Roman"/>
            </a:endParaRPr>
          </a:p>
          <a:p>
            <a:pPr marL="1028065" marR="43180">
              <a:lnSpc>
                <a:spcPct val="100499"/>
              </a:lnSpc>
            </a:pPr>
            <a:r>
              <a:rPr dirty="0" sz="2100" spc="-10" b="1">
                <a:latin typeface="Times New Roman"/>
                <a:cs typeface="Times New Roman"/>
              </a:rPr>
              <a:t>procedure</a:t>
            </a:r>
            <a:r>
              <a:rPr dirty="0" sz="2100" spc="-25" b="1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BFS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connected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19841" sz="2100">
                <a:latin typeface="Times New Roman"/>
                <a:cs typeface="Times New Roman"/>
              </a:rPr>
              <a:t>1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19841" sz="2100">
                <a:latin typeface="Times New Roman"/>
                <a:cs typeface="Times New Roman"/>
              </a:rPr>
              <a:t>2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…,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spc="-25" i="1">
                <a:latin typeface="Times New Roman"/>
                <a:cs typeface="Times New Roman"/>
              </a:rPr>
              <a:t>v</a:t>
            </a:r>
            <a:r>
              <a:rPr dirty="0" baseline="-19841" sz="2100" spc="-37" i="1">
                <a:latin typeface="Times New Roman"/>
                <a:cs typeface="Times New Roman"/>
              </a:rPr>
              <a:t>n</a:t>
            </a:r>
            <a:r>
              <a:rPr dirty="0" sz="2100" spc="-25">
                <a:latin typeface="Times New Roman"/>
                <a:cs typeface="Times New Roman"/>
              </a:rPr>
              <a:t>) </a:t>
            </a: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consisting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only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25" i="1">
                <a:latin typeface="Times New Roman"/>
                <a:cs typeface="Times New Roman"/>
              </a:rPr>
              <a:t>v</a:t>
            </a:r>
            <a:r>
              <a:rPr dirty="0" baseline="-19841" sz="2100" spc="-37">
                <a:latin typeface="Times New Roman"/>
                <a:cs typeface="Times New Roman"/>
              </a:rPr>
              <a:t>1</a:t>
            </a:r>
            <a:endParaRPr baseline="-19841" sz="2100">
              <a:latin typeface="Times New Roman"/>
              <a:cs typeface="Times New Roman"/>
            </a:endParaRPr>
          </a:p>
          <a:p>
            <a:pPr marL="1028065">
              <a:lnSpc>
                <a:spcPct val="100000"/>
              </a:lnSpc>
            </a:pPr>
            <a:r>
              <a:rPr dirty="0" sz="2100" i="1">
                <a:latin typeface="Times New Roman"/>
                <a:cs typeface="Times New Roman"/>
              </a:rPr>
              <a:t>L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empty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list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10" i="1">
                <a:latin typeface="Times New Roman"/>
                <a:cs typeface="Times New Roman"/>
              </a:rPr>
              <a:t>visit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v</a:t>
            </a:r>
            <a:r>
              <a:rPr dirty="0" baseline="-19841" sz="2100" spc="-15">
                <a:latin typeface="Times New Roman"/>
                <a:cs typeface="Times New Roman"/>
              </a:rPr>
              <a:t>1</a:t>
            </a:r>
            <a:r>
              <a:rPr dirty="0" sz="2100" spc="-1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 marL="1028065">
              <a:lnSpc>
                <a:spcPct val="100000"/>
              </a:lnSpc>
              <a:spcBef>
                <a:spcPts val="10"/>
              </a:spcBef>
            </a:pPr>
            <a:r>
              <a:rPr dirty="0" sz="2100">
                <a:latin typeface="Times New Roman"/>
                <a:cs typeface="Times New Roman"/>
              </a:rPr>
              <a:t>put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19841" sz="2100">
                <a:latin typeface="Times New Roman"/>
                <a:cs typeface="Times New Roman"/>
              </a:rPr>
              <a:t>1</a:t>
            </a:r>
            <a:r>
              <a:rPr dirty="0" baseline="-19841" sz="2100" spc="217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list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L </a:t>
            </a:r>
            <a:r>
              <a:rPr dirty="0" sz="2100">
                <a:latin typeface="Times New Roman"/>
                <a:cs typeface="Times New Roman"/>
              </a:rPr>
              <a:t>of unprocessed</a:t>
            </a:r>
            <a:r>
              <a:rPr dirty="0" sz="2100" spc="-10">
                <a:latin typeface="Times New Roman"/>
                <a:cs typeface="Times New Roman"/>
              </a:rPr>
              <a:t> vertices</a:t>
            </a:r>
            <a:endParaRPr sz="2100">
              <a:latin typeface="Times New Roman"/>
              <a:cs typeface="Times New Roman"/>
            </a:endParaRPr>
          </a:p>
          <a:p>
            <a:pPr marL="1028065">
              <a:lnSpc>
                <a:spcPct val="100000"/>
              </a:lnSpc>
            </a:pPr>
            <a:r>
              <a:rPr dirty="0" sz="2100" b="1">
                <a:latin typeface="Times New Roman"/>
                <a:cs typeface="Times New Roman"/>
              </a:rPr>
              <a:t>while</a:t>
            </a:r>
            <a:r>
              <a:rPr dirty="0" sz="2100" spc="5" b="1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L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empty</a:t>
            </a:r>
            <a:endParaRPr sz="2100">
              <a:latin typeface="Times New Roman"/>
              <a:cs typeface="Times New Roman"/>
            </a:endParaRPr>
          </a:p>
          <a:p>
            <a:pPr marL="1294765">
              <a:lnSpc>
                <a:spcPct val="100000"/>
              </a:lnSpc>
            </a:pPr>
            <a:r>
              <a:rPr dirty="0" sz="2100">
                <a:latin typeface="Times New Roman"/>
                <a:cs typeface="Times New Roman"/>
              </a:rPr>
              <a:t>remove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first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vertex,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from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L</a:t>
            </a:r>
            <a:endParaRPr sz="2100">
              <a:latin typeface="Times New Roman"/>
              <a:cs typeface="Times New Roman"/>
            </a:endParaRPr>
          </a:p>
          <a:p>
            <a:pPr marL="1294765">
              <a:lnSpc>
                <a:spcPct val="100000"/>
              </a:lnSpc>
              <a:spcBef>
                <a:spcPts val="15"/>
              </a:spcBef>
            </a:pPr>
            <a:r>
              <a:rPr dirty="0" sz="2100" b="1">
                <a:latin typeface="Times New Roman"/>
                <a:cs typeface="Times New Roman"/>
              </a:rPr>
              <a:t>for</a:t>
            </a:r>
            <a:r>
              <a:rPr dirty="0" sz="2100" spc="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neighbor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w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  <a:p>
            <a:pPr marL="1562735">
              <a:lnSpc>
                <a:spcPct val="100000"/>
              </a:lnSpc>
            </a:pPr>
            <a:r>
              <a:rPr dirty="0" sz="2100" b="1">
                <a:latin typeface="Times New Roman"/>
                <a:cs typeface="Times New Roman"/>
              </a:rPr>
              <a:t>if</a:t>
            </a:r>
            <a:r>
              <a:rPr dirty="0" sz="2100" spc="-20" b="1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w</a:t>
            </a:r>
            <a:r>
              <a:rPr dirty="0" sz="2100" spc="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 not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L</a:t>
            </a:r>
            <a:r>
              <a:rPr dirty="0" sz="2100" spc="-2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 </a:t>
            </a: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 spc="-40" i="1">
                <a:latin typeface="Times New Roman"/>
                <a:cs typeface="Times New Roman"/>
              </a:rPr>
              <a:t> </a:t>
            </a:r>
            <a:r>
              <a:rPr dirty="0" sz="2100" spc="-20" b="1">
                <a:latin typeface="Times New Roman"/>
                <a:cs typeface="Times New Roman"/>
              </a:rPr>
              <a:t>then</a:t>
            </a:r>
            <a:endParaRPr sz="2100">
              <a:latin typeface="Times New Roman"/>
              <a:cs typeface="Times New Roman"/>
            </a:endParaRPr>
          </a:p>
          <a:p>
            <a:pPr marL="1829435">
              <a:lnSpc>
                <a:spcPct val="100000"/>
              </a:lnSpc>
              <a:spcBef>
                <a:spcPts val="10"/>
              </a:spcBef>
              <a:tabLst>
                <a:tab pos="2348865" algn="l"/>
              </a:tabLst>
            </a:pPr>
            <a:r>
              <a:rPr dirty="0" sz="2100" spc="-25">
                <a:latin typeface="Times New Roman"/>
                <a:cs typeface="Times New Roman"/>
              </a:rPr>
              <a:t>add</a:t>
            </a:r>
            <a:r>
              <a:rPr dirty="0" sz="2100">
                <a:latin typeface="Times New Roman"/>
                <a:cs typeface="Times New Roman"/>
              </a:rPr>
              <a:t>	</a:t>
            </a:r>
            <a:r>
              <a:rPr dirty="0" sz="2100" i="1">
                <a:latin typeface="Times New Roman"/>
                <a:cs typeface="Times New Roman"/>
              </a:rPr>
              <a:t>w</a:t>
            </a:r>
            <a:r>
              <a:rPr dirty="0" sz="2100" spc="-2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end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list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L</a:t>
            </a:r>
            <a:endParaRPr sz="2100">
              <a:latin typeface="Times New Roman"/>
              <a:cs typeface="Times New Roman"/>
            </a:endParaRPr>
          </a:p>
          <a:p>
            <a:pPr marL="1829435">
              <a:lnSpc>
                <a:spcPct val="100000"/>
              </a:lnSpc>
              <a:tabLst>
                <a:tab pos="2348865" algn="l"/>
              </a:tabLst>
            </a:pPr>
            <a:r>
              <a:rPr dirty="0" sz="2100" spc="-25">
                <a:latin typeface="Times New Roman"/>
                <a:cs typeface="Times New Roman"/>
              </a:rPr>
              <a:t>add</a:t>
            </a:r>
            <a:r>
              <a:rPr dirty="0" sz="2100">
                <a:latin typeface="Times New Roman"/>
                <a:cs typeface="Times New Roman"/>
              </a:rPr>
              <a:t>	</a:t>
            </a:r>
            <a:r>
              <a:rPr dirty="0" sz="2100" i="1">
                <a:latin typeface="Times New Roman"/>
                <a:cs typeface="Times New Roman"/>
              </a:rPr>
              <a:t>w</a:t>
            </a:r>
            <a:r>
              <a:rPr dirty="0" sz="2100" spc="-2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{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i="1">
                <a:latin typeface="Times New Roman"/>
                <a:cs typeface="Times New Roman"/>
              </a:rPr>
              <a:t>w</a:t>
            </a:r>
            <a:r>
              <a:rPr dirty="0" sz="2100">
                <a:latin typeface="Times New Roman"/>
                <a:cs typeface="Times New Roman"/>
              </a:rPr>
              <a:t>}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1376" y="3293363"/>
            <a:ext cx="6358127" cy="25115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/>
              <a:t>Depth-</a:t>
            </a:r>
            <a:r>
              <a:rPr dirty="0" sz="2800"/>
              <a:t>First</a:t>
            </a:r>
            <a:r>
              <a:rPr dirty="0" sz="2800" spc="-75"/>
              <a:t> </a:t>
            </a:r>
            <a:r>
              <a:rPr dirty="0" sz="2800"/>
              <a:t>Search</a:t>
            </a:r>
            <a:r>
              <a:rPr dirty="0" sz="2800" spc="-60"/>
              <a:t> </a:t>
            </a:r>
            <a:r>
              <a:rPr dirty="0" sz="2800"/>
              <a:t>in</a:t>
            </a:r>
            <a:r>
              <a:rPr dirty="0" sz="2800" spc="-30"/>
              <a:t> </a:t>
            </a:r>
            <a:r>
              <a:rPr dirty="0" sz="2800"/>
              <a:t>Directed</a:t>
            </a:r>
            <a:r>
              <a:rPr dirty="0" sz="2800" spc="-60"/>
              <a:t> </a:t>
            </a:r>
            <a:r>
              <a:rPr dirty="0" sz="2800" spc="-10"/>
              <a:t>Graphs</a:t>
            </a:r>
            <a:endParaRPr sz="2800"/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421005" marR="5080" indent="-201295">
              <a:lnSpc>
                <a:spcPct val="90200"/>
              </a:lnSpc>
              <a:spcBef>
                <a:spcPts val="345"/>
              </a:spcBef>
              <a:buFont typeface="Arial MT"/>
              <a:buChar char="•"/>
              <a:tabLst>
                <a:tab pos="421005" algn="l"/>
              </a:tabLst>
            </a:pPr>
            <a:r>
              <a:rPr dirty="0"/>
              <a:t>Both</a:t>
            </a:r>
            <a:r>
              <a:rPr dirty="0" spc="-45"/>
              <a:t> </a:t>
            </a:r>
            <a:r>
              <a:rPr dirty="0" spc="-10"/>
              <a:t>depth-</a:t>
            </a:r>
            <a:r>
              <a:rPr dirty="0"/>
              <a:t>first</a:t>
            </a:r>
            <a:r>
              <a:rPr dirty="0" spc="-15"/>
              <a:t> </a:t>
            </a:r>
            <a:r>
              <a:rPr dirty="0"/>
              <a:t>search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breadth-</a:t>
            </a:r>
            <a:r>
              <a:rPr dirty="0"/>
              <a:t>first</a:t>
            </a:r>
            <a:r>
              <a:rPr dirty="0" spc="-20"/>
              <a:t> </a:t>
            </a:r>
            <a:r>
              <a:rPr dirty="0"/>
              <a:t>search</a:t>
            </a:r>
            <a:r>
              <a:rPr dirty="0" spc="-20"/>
              <a:t> </a:t>
            </a:r>
            <a:r>
              <a:rPr dirty="0"/>
              <a:t>can</a:t>
            </a:r>
            <a:r>
              <a:rPr dirty="0" spc="-15"/>
              <a:t> </a:t>
            </a:r>
            <a:r>
              <a:rPr dirty="0"/>
              <a:t>be</a:t>
            </a:r>
            <a:r>
              <a:rPr dirty="0" spc="-30"/>
              <a:t> </a:t>
            </a:r>
            <a:r>
              <a:rPr dirty="0"/>
              <a:t>easily</a:t>
            </a:r>
            <a:r>
              <a:rPr dirty="0" spc="-40"/>
              <a:t> </a:t>
            </a:r>
            <a:r>
              <a:rPr dirty="0"/>
              <a:t>modified to</a:t>
            </a:r>
            <a:r>
              <a:rPr dirty="0" spc="-40"/>
              <a:t> </a:t>
            </a:r>
            <a:r>
              <a:rPr dirty="0"/>
              <a:t>run on</a:t>
            </a:r>
            <a:r>
              <a:rPr dirty="0" spc="-15"/>
              <a:t> </a:t>
            </a:r>
            <a:r>
              <a:rPr dirty="0" spc="-50"/>
              <a:t>a </a:t>
            </a:r>
            <a:r>
              <a:rPr dirty="0"/>
              <a:t>directed</a:t>
            </a:r>
            <a:r>
              <a:rPr dirty="0" spc="-45"/>
              <a:t> </a:t>
            </a:r>
            <a:r>
              <a:rPr dirty="0"/>
              <a:t>graph.</a:t>
            </a:r>
            <a:r>
              <a:rPr dirty="0" spc="-15"/>
              <a:t> </a:t>
            </a:r>
            <a:r>
              <a:rPr dirty="0"/>
              <a:t>But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result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necessarily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spanning</a:t>
            </a:r>
            <a:r>
              <a:rPr dirty="0" spc="-60"/>
              <a:t> </a:t>
            </a:r>
            <a:r>
              <a:rPr dirty="0"/>
              <a:t>tree,</a:t>
            </a:r>
            <a:r>
              <a:rPr dirty="0" spc="-40"/>
              <a:t> </a:t>
            </a:r>
            <a:r>
              <a:rPr dirty="0"/>
              <a:t>but</a:t>
            </a:r>
            <a:r>
              <a:rPr dirty="0" spc="-15"/>
              <a:t> </a:t>
            </a:r>
            <a:r>
              <a:rPr dirty="0"/>
              <a:t>rather</a:t>
            </a:r>
            <a:r>
              <a:rPr dirty="0" spc="-30"/>
              <a:t> </a:t>
            </a:r>
            <a:r>
              <a:rPr dirty="0" spc="-50"/>
              <a:t>a </a:t>
            </a:r>
            <a:r>
              <a:rPr dirty="0"/>
              <a:t>spanning</a:t>
            </a:r>
            <a:r>
              <a:rPr dirty="0" spc="-15"/>
              <a:t> </a:t>
            </a:r>
            <a:r>
              <a:rPr dirty="0" spc="-10"/>
              <a:t>forest</a:t>
            </a:r>
          </a:p>
          <a:p>
            <a:pPr>
              <a:lnSpc>
                <a:spcPct val="100000"/>
              </a:lnSpc>
              <a:spcBef>
                <a:spcPts val="1340"/>
              </a:spcBef>
            </a:pPr>
          </a:p>
          <a:p>
            <a:pPr marL="12700" marR="5677535">
              <a:lnSpc>
                <a:spcPct val="100200"/>
              </a:lnSpc>
            </a:pPr>
            <a:r>
              <a:rPr dirty="0" sz="1750" b="1">
                <a:latin typeface="Times New Roman"/>
                <a:cs typeface="Times New Roman"/>
              </a:rPr>
              <a:t>Example</a:t>
            </a:r>
            <a:r>
              <a:rPr dirty="0" sz="1750"/>
              <a:t>:</a:t>
            </a:r>
            <a:r>
              <a:rPr dirty="0" sz="1750" spc="-25"/>
              <a:t> </a:t>
            </a:r>
            <a:r>
              <a:rPr dirty="0" sz="1750"/>
              <a:t>For</a:t>
            </a:r>
            <a:r>
              <a:rPr dirty="0" sz="1750" spc="-15"/>
              <a:t> </a:t>
            </a:r>
            <a:r>
              <a:rPr dirty="0" sz="1750"/>
              <a:t>the</a:t>
            </a:r>
            <a:r>
              <a:rPr dirty="0" sz="1750" spc="-35"/>
              <a:t> </a:t>
            </a:r>
            <a:r>
              <a:rPr dirty="0" sz="1750"/>
              <a:t>graph</a:t>
            </a:r>
            <a:r>
              <a:rPr dirty="0" sz="1750" spc="-10"/>
              <a:t> </a:t>
            </a:r>
            <a:r>
              <a:rPr dirty="0" sz="1750"/>
              <a:t>in</a:t>
            </a:r>
            <a:r>
              <a:rPr dirty="0" sz="1750" spc="-10"/>
              <a:t> </a:t>
            </a:r>
            <a:r>
              <a:rPr dirty="0" sz="1750"/>
              <a:t>(a),</a:t>
            </a:r>
            <a:r>
              <a:rPr dirty="0" sz="1750" spc="-25"/>
              <a:t> </a:t>
            </a:r>
            <a:r>
              <a:rPr dirty="0" sz="1750"/>
              <a:t>if</a:t>
            </a:r>
            <a:r>
              <a:rPr dirty="0" sz="1750" spc="-35"/>
              <a:t> we </a:t>
            </a:r>
            <a:r>
              <a:rPr dirty="0" sz="1750"/>
              <a:t>begin</a:t>
            </a:r>
            <a:r>
              <a:rPr dirty="0" sz="1750" spc="-15"/>
              <a:t> </a:t>
            </a:r>
            <a:r>
              <a:rPr dirty="0" sz="1750"/>
              <a:t>at</a:t>
            </a:r>
            <a:r>
              <a:rPr dirty="0" sz="1750" spc="-5"/>
              <a:t> </a:t>
            </a:r>
            <a:r>
              <a:rPr dirty="0" sz="1750"/>
              <a:t>vertex</a:t>
            </a:r>
            <a:r>
              <a:rPr dirty="0" sz="1750" spc="-20"/>
              <a:t> </a:t>
            </a:r>
            <a:r>
              <a:rPr dirty="0" sz="1750" i="1">
                <a:latin typeface="Times New Roman"/>
                <a:cs typeface="Times New Roman"/>
              </a:rPr>
              <a:t>a</a:t>
            </a:r>
            <a:r>
              <a:rPr dirty="0" sz="1750"/>
              <a:t>,</a:t>
            </a:r>
            <a:r>
              <a:rPr dirty="0" sz="1750" spc="10"/>
              <a:t> </a:t>
            </a:r>
            <a:r>
              <a:rPr dirty="0" sz="1750" spc="-10"/>
              <a:t>depth-</a:t>
            </a:r>
            <a:r>
              <a:rPr dirty="0" sz="1750"/>
              <a:t>first</a:t>
            </a:r>
            <a:r>
              <a:rPr dirty="0" sz="1750" spc="-45"/>
              <a:t> </a:t>
            </a:r>
            <a:r>
              <a:rPr dirty="0" sz="1750" spc="-10"/>
              <a:t>search </a:t>
            </a:r>
            <a:r>
              <a:rPr dirty="0" sz="1750"/>
              <a:t>adds</a:t>
            </a:r>
            <a:r>
              <a:rPr dirty="0" sz="1750" spc="-20"/>
              <a:t> </a:t>
            </a:r>
            <a:r>
              <a:rPr dirty="0" sz="1750"/>
              <a:t>the</a:t>
            </a:r>
            <a:r>
              <a:rPr dirty="0" sz="1750" spc="-5"/>
              <a:t> </a:t>
            </a:r>
            <a:r>
              <a:rPr dirty="0" sz="1750"/>
              <a:t>path</a:t>
            </a:r>
            <a:r>
              <a:rPr dirty="0" sz="1750" spc="-15"/>
              <a:t> </a:t>
            </a:r>
            <a:r>
              <a:rPr dirty="0" sz="1750"/>
              <a:t>connecting</a:t>
            </a:r>
            <a:r>
              <a:rPr dirty="0" sz="1750" spc="-25"/>
              <a:t> </a:t>
            </a:r>
            <a:r>
              <a:rPr dirty="0" sz="1750" i="1">
                <a:latin typeface="Times New Roman"/>
                <a:cs typeface="Times New Roman"/>
              </a:rPr>
              <a:t>a</a:t>
            </a:r>
            <a:r>
              <a:rPr dirty="0" sz="1750"/>
              <a:t>,</a:t>
            </a:r>
            <a:r>
              <a:rPr dirty="0" sz="1750" spc="5"/>
              <a:t> </a:t>
            </a:r>
            <a:r>
              <a:rPr dirty="0" sz="1750" i="1">
                <a:latin typeface="Times New Roman"/>
                <a:cs typeface="Times New Roman"/>
              </a:rPr>
              <a:t>b</a:t>
            </a:r>
            <a:r>
              <a:rPr dirty="0" sz="1750"/>
              <a:t>,</a:t>
            </a:r>
            <a:r>
              <a:rPr dirty="0" sz="1750" spc="5"/>
              <a:t> </a:t>
            </a:r>
            <a:r>
              <a:rPr dirty="0" sz="1750" i="1">
                <a:latin typeface="Times New Roman"/>
                <a:cs typeface="Times New Roman"/>
              </a:rPr>
              <a:t>c</a:t>
            </a:r>
            <a:r>
              <a:rPr dirty="0" sz="1750"/>
              <a:t>, and </a:t>
            </a:r>
            <a:r>
              <a:rPr dirty="0" sz="1750" spc="-25" i="1">
                <a:latin typeface="Times New Roman"/>
                <a:cs typeface="Times New Roman"/>
              </a:rPr>
              <a:t>g</a:t>
            </a:r>
            <a:r>
              <a:rPr dirty="0" sz="1750" spc="-25"/>
              <a:t>. </a:t>
            </a:r>
            <a:r>
              <a:rPr dirty="0" sz="1750"/>
              <a:t>At</a:t>
            </a:r>
            <a:r>
              <a:rPr dirty="0" sz="1750" spc="5"/>
              <a:t> </a:t>
            </a:r>
            <a:r>
              <a:rPr dirty="0" sz="1750" i="1">
                <a:latin typeface="Times New Roman"/>
                <a:cs typeface="Times New Roman"/>
              </a:rPr>
              <a:t>g</a:t>
            </a:r>
            <a:r>
              <a:rPr dirty="0" sz="1750"/>
              <a:t>, we</a:t>
            </a:r>
            <a:r>
              <a:rPr dirty="0" sz="1750" spc="5"/>
              <a:t> </a:t>
            </a:r>
            <a:r>
              <a:rPr dirty="0" sz="1750"/>
              <a:t>are</a:t>
            </a:r>
            <a:r>
              <a:rPr dirty="0" sz="1750" spc="-10"/>
              <a:t> </a:t>
            </a:r>
            <a:r>
              <a:rPr dirty="0" sz="1750"/>
              <a:t>blocked,</a:t>
            </a:r>
            <a:r>
              <a:rPr dirty="0" sz="1750" spc="-20"/>
              <a:t> </a:t>
            </a:r>
            <a:r>
              <a:rPr dirty="0" sz="1750"/>
              <a:t>so</a:t>
            </a:r>
            <a:r>
              <a:rPr dirty="0" sz="1750" spc="-25"/>
              <a:t> </a:t>
            </a:r>
            <a:r>
              <a:rPr dirty="0" sz="1750"/>
              <a:t>we</a:t>
            </a:r>
            <a:r>
              <a:rPr dirty="0" sz="1750" spc="10"/>
              <a:t> </a:t>
            </a:r>
            <a:r>
              <a:rPr dirty="0" sz="1750"/>
              <a:t>return</a:t>
            </a:r>
            <a:r>
              <a:rPr dirty="0" sz="1750" spc="-25"/>
              <a:t> to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750" i="1">
                <a:latin typeface="Times New Roman"/>
                <a:cs typeface="Times New Roman"/>
              </a:rPr>
              <a:t>c</a:t>
            </a:r>
            <a:r>
              <a:rPr dirty="0" sz="1750"/>
              <a:t>.</a:t>
            </a:r>
            <a:r>
              <a:rPr dirty="0" sz="1750" spc="-5"/>
              <a:t> </a:t>
            </a:r>
            <a:r>
              <a:rPr dirty="0" sz="1750"/>
              <a:t>Next,</a:t>
            </a:r>
            <a:r>
              <a:rPr dirty="0" sz="1750" spc="434"/>
              <a:t> </a:t>
            </a:r>
            <a:r>
              <a:rPr dirty="0" sz="1750"/>
              <a:t>we</a:t>
            </a:r>
            <a:r>
              <a:rPr dirty="0" sz="1750" spc="10"/>
              <a:t> </a:t>
            </a:r>
            <a:r>
              <a:rPr dirty="0" sz="1750"/>
              <a:t>add</a:t>
            </a:r>
            <a:r>
              <a:rPr dirty="0" sz="1750" spc="-5"/>
              <a:t> </a:t>
            </a:r>
            <a:r>
              <a:rPr dirty="0" sz="1750"/>
              <a:t>the</a:t>
            </a:r>
            <a:r>
              <a:rPr dirty="0" sz="1750" spc="-10"/>
              <a:t> </a:t>
            </a:r>
            <a:r>
              <a:rPr dirty="0" sz="1750"/>
              <a:t>path</a:t>
            </a:r>
            <a:r>
              <a:rPr dirty="0" sz="1750" spc="-25"/>
              <a:t> </a:t>
            </a:r>
            <a:r>
              <a:rPr dirty="0" sz="1750"/>
              <a:t>connecting</a:t>
            </a:r>
            <a:r>
              <a:rPr dirty="0" sz="1750" spc="-30"/>
              <a:t> </a:t>
            </a:r>
            <a:r>
              <a:rPr dirty="0" sz="1750" spc="-50" i="1">
                <a:latin typeface="Times New Roman"/>
                <a:cs typeface="Times New Roman"/>
              </a:rPr>
              <a:t>f</a:t>
            </a:r>
            <a:endParaRPr sz="1750">
              <a:latin typeface="Times New Roman"/>
              <a:cs typeface="Times New Roman"/>
            </a:endParaRPr>
          </a:p>
          <a:p>
            <a:pPr marL="12700" marR="5732780">
              <a:lnSpc>
                <a:spcPct val="100000"/>
              </a:lnSpc>
              <a:spcBef>
                <a:spcPts val="10"/>
              </a:spcBef>
            </a:pPr>
            <a:r>
              <a:rPr dirty="0" sz="1750"/>
              <a:t>to</a:t>
            </a:r>
            <a:r>
              <a:rPr dirty="0" sz="1750" spc="-15"/>
              <a:t> </a:t>
            </a:r>
            <a:r>
              <a:rPr dirty="0" sz="1750" i="1">
                <a:latin typeface="Times New Roman"/>
                <a:cs typeface="Times New Roman"/>
              </a:rPr>
              <a:t>e</a:t>
            </a:r>
            <a:r>
              <a:rPr dirty="0" sz="1750"/>
              <a:t>.</a:t>
            </a:r>
            <a:r>
              <a:rPr dirty="0" sz="1750" spc="-5"/>
              <a:t> </a:t>
            </a:r>
            <a:r>
              <a:rPr dirty="0" sz="1750"/>
              <a:t>Next,</a:t>
            </a:r>
            <a:r>
              <a:rPr dirty="0" sz="1750" spc="-5"/>
              <a:t> </a:t>
            </a:r>
            <a:r>
              <a:rPr dirty="0" sz="1750"/>
              <a:t>we</a:t>
            </a:r>
            <a:r>
              <a:rPr dirty="0" sz="1750" spc="5"/>
              <a:t> </a:t>
            </a:r>
            <a:r>
              <a:rPr dirty="0" sz="1750"/>
              <a:t>return</a:t>
            </a:r>
            <a:r>
              <a:rPr dirty="0" sz="1750" spc="-40"/>
              <a:t> </a:t>
            </a:r>
            <a:r>
              <a:rPr dirty="0" sz="1750"/>
              <a:t>to</a:t>
            </a:r>
            <a:r>
              <a:rPr dirty="0" sz="1750" spc="-5"/>
              <a:t> </a:t>
            </a:r>
            <a:r>
              <a:rPr dirty="0" sz="1750" i="1">
                <a:latin typeface="Times New Roman"/>
                <a:cs typeface="Times New Roman"/>
              </a:rPr>
              <a:t>a</a:t>
            </a:r>
            <a:r>
              <a:rPr dirty="0" sz="1750" spc="-5" i="1">
                <a:latin typeface="Times New Roman"/>
                <a:cs typeface="Times New Roman"/>
              </a:rPr>
              <a:t> </a:t>
            </a:r>
            <a:r>
              <a:rPr dirty="0" sz="1750"/>
              <a:t>and</a:t>
            </a:r>
            <a:r>
              <a:rPr dirty="0" sz="1750" spc="-25"/>
              <a:t> </a:t>
            </a:r>
            <a:r>
              <a:rPr dirty="0" sz="1750"/>
              <a:t>find</a:t>
            </a:r>
            <a:r>
              <a:rPr dirty="0" sz="1750" spc="-5"/>
              <a:t> </a:t>
            </a:r>
            <a:r>
              <a:rPr dirty="0" sz="1750" spc="-20"/>
              <a:t>that </a:t>
            </a:r>
            <a:r>
              <a:rPr dirty="0" sz="1750"/>
              <a:t>we</a:t>
            </a:r>
            <a:r>
              <a:rPr dirty="0" sz="1750" spc="5"/>
              <a:t> </a:t>
            </a:r>
            <a:r>
              <a:rPr dirty="0" sz="1750"/>
              <a:t>cannot</a:t>
            </a:r>
            <a:r>
              <a:rPr dirty="0" sz="1750" spc="-5"/>
              <a:t> </a:t>
            </a:r>
            <a:r>
              <a:rPr dirty="0" sz="1750"/>
              <a:t>add</a:t>
            </a:r>
            <a:r>
              <a:rPr dirty="0" sz="1750" spc="-5"/>
              <a:t> </a:t>
            </a:r>
            <a:r>
              <a:rPr dirty="0" sz="1750"/>
              <a:t>a</a:t>
            </a:r>
            <a:r>
              <a:rPr dirty="0" sz="1750" spc="5"/>
              <a:t> </a:t>
            </a:r>
            <a:r>
              <a:rPr dirty="0" sz="1750"/>
              <a:t>new</a:t>
            </a:r>
            <a:r>
              <a:rPr dirty="0" sz="1750" spc="-10"/>
              <a:t> </a:t>
            </a:r>
            <a:r>
              <a:rPr dirty="0" sz="1750"/>
              <a:t>path.</a:t>
            </a:r>
            <a:r>
              <a:rPr dirty="0" sz="1750" spc="-25"/>
              <a:t> </a:t>
            </a:r>
            <a:r>
              <a:rPr dirty="0" sz="1750"/>
              <a:t>So, </a:t>
            </a:r>
            <a:r>
              <a:rPr dirty="0" sz="1750" spc="-25"/>
              <a:t>we </a:t>
            </a:r>
            <a:r>
              <a:rPr dirty="0" sz="1750"/>
              <a:t>begin</a:t>
            </a:r>
            <a:r>
              <a:rPr dirty="0" sz="1750" spc="-25"/>
              <a:t> </a:t>
            </a:r>
            <a:r>
              <a:rPr dirty="0" sz="1750"/>
              <a:t>another</a:t>
            </a:r>
            <a:r>
              <a:rPr dirty="0" sz="1750" spc="-5"/>
              <a:t> </a:t>
            </a:r>
            <a:r>
              <a:rPr dirty="0" sz="1750"/>
              <a:t>tree</a:t>
            </a:r>
            <a:r>
              <a:rPr dirty="0" sz="1750" spc="-30"/>
              <a:t> </a:t>
            </a:r>
            <a:r>
              <a:rPr dirty="0" sz="1750"/>
              <a:t>with</a:t>
            </a:r>
            <a:r>
              <a:rPr dirty="0" sz="1750" spc="-10"/>
              <a:t> </a:t>
            </a:r>
            <a:r>
              <a:rPr dirty="0" sz="1750" i="1">
                <a:latin typeface="Times New Roman"/>
                <a:cs typeface="Times New Roman"/>
              </a:rPr>
              <a:t>d </a:t>
            </a:r>
            <a:r>
              <a:rPr dirty="0" sz="1750"/>
              <a:t>as</a:t>
            </a:r>
            <a:r>
              <a:rPr dirty="0" sz="1750" spc="-20"/>
              <a:t> </a:t>
            </a:r>
            <a:r>
              <a:rPr dirty="0" sz="1750"/>
              <a:t>its</a:t>
            </a:r>
            <a:r>
              <a:rPr dirty="0" sz="1750" spc="-25"/>
              <a:t> </a:t>
            </a:r>
            <a:r>
              <a:rPr dirty="0" sz="1750" spc="-20"/>
              <a:t>root.</a:t>
            </a:r>
            <a:endParaRPr sz="1750">
              <a:latin typeface="Times New Roman"/>
              <a:cs typeface="Times New Roman"/>
            </a:endParaRPr>
          </a:p>
          <a:p>
            <a:pPr marL="12700" marR="5705475">
              <a:lnSpc>
                <a:spcPct val="100200"/>
              </a:lnSpc>
              <a:spcBef>
                <a:spcPts val="10"/>
              </a:spcBef>
            </a:pPr>
            <a:r>
              <a:rPr dirty="0" sz="1750" spc="-35"/>
              <a:t>We</a:t>
            </a:r>
            <a:r>
              <a:rPr dirty="0" sz="1750" spc="-10"/>
              <a:t> </a:t>
            </a:r>
            <a:r>
              <a:rPr dirty="0" sz="1750"/>
              <a:t>find</a:t>
            </a:r>
            <a:r>
              <a:rPr dirty="0" sz="1750" spc="-15"/>
              <a:t> </a:t>
            </a:r>
            <a:r>
              <a:rPr dirty="0" sz="1750"/>
              <a:t>that</a:t>
            </a:r>
            <a:r>
              <a:rPr dirty="0" sz="1750" spc="-30"/>
              <a:t> </a:t>
            </a:r>
            <a:r>
              <a:rPr dirty="0" sz="1750"/>
              <a:t>this</a:t>
            </a:r>
            <a:r>
              <a:rPr dirty="0" sz="1750" spc="-50"/>
              <a:t> </a:t>
            </a:r>
            <a:r>
              <a:rPr dirty="0" sz="1750"/>
              <a:t>new</a:t>
            </a:r>
            <a:r>
              <a:rPr dirty="0" sz="1750" spc="415"/>
              <a:t> </a:t>
            </a:r>
            <a:r>
              <a:rPr dirty="0" sz="1750"/>
              <a:t>tree</a:t>
            </a:r>
            <a:r>
              <a:rPr dirty="0" sz="1750" spc="-25"/>
              <a:t> </a:t>
            </a:r>
            <a:r>
              <a:rPr dirty="0" sz="1750"/>
              <a:t>consists</a:t>
            </a:r>
            <a:r>
              <a:rPr dirty="0" sz="1750" spc="-50"/>
              <a:t> </a:t>
            </a:r>
            <a:r>
              <a:rPr dirty="0" sz="1750" spc="-25"/>
              <a:t>of </a:t>
            </a:r>
            <a:r>
              <a:rPr dirty="0" sz="1750"/>
              <a:t>the</a:t>
            </a:r>
            <a:r>
              <a:rPr dirty="0" sz="1750" spc="-15"/>
              <a:t> </a:t>
            </a:r>
            <a:r>
              <a:rPr dirty="0" sz="1750"/>
              <a:t>path</a:t>
            </a:r>
            <a:r>
              <a:rPr dirty="0" sz="1750" spc="-20"/>
              <a:t> </a:t>
            </a:r>
            <a:r>
              <a:rPr dirty="0" sz="1750"/>
              <a:t>connecting</a:t>
            </a:r>
            <a:r>
              <a:rPr dirty="0" sz="1750" spc="-25"/>
              <a:t> </a:t>
            </a:r>
            <a:r>
              <a:rPr dirty="0" sz="1750"/>
              <a:t>the</a:t>
            </a:r>
            <a:r>
              <a:rPr dirty="0" sz="1750" spc="-10"/>
              <a:t> </a:t>
            </a:r>
            <a:r>
              <a:rPr dirty="0" sz="1750"/>
              <a:t>vertices</a:t>
            </a:r>
            <a:r>
              <a:rPr dirty="0" sz="1750" spc="-40"/>
              <a:t> </a:t>
            </a:r>
            <a:r>
              <a:rPr dirty="0" sz="1750" i="1">
                <a:latin typeface="Times New Roman"/>
                <a:cs typeface="Times New Roman"/>
              </a:rPr>
              <a:t>d</a:t>
            </a:r>
            <a:r>
              <a:rPr dirty="0" sz="1750"/>
              <a:t>,</a:t>
            </a:r>
            <a:r>
              <a:rPr dirty="0" sz="1750" spc="-5"/>
              <a:t> </a:t>
            </a:r>
            <a:r>
              <a:rPr dirty="0" sz="1750" i="1">
                <a:latin typeface="Times New Roman"/>
                <a:cs typeface="Times New Roman"/>
              </a:rPr>
              <a:t>h</a:t>
            </a:r>
            <a:r>
              <a:rPr dirty="0" sz="1750"/>
              <a:t>, </a:t>
            </a:r>
            <a:r>
              <a:rPr dirty="0" sz="1750" spc="-25" i="1">
                <a:latin typeface="Times New Roman"/>
                <a:cs typeface="Times New Roman"/>
              </a:rPr>
              <a:t>l</a:t>
            </a:r>
            <a:r>
              <a:rPr dirty="0" sz="1750" spc="-25"/>
              <a:t>, </a:t>
            </a:r>
            <a:r>
              <a:rPr dirty="0" sz="1750" i="1">
                <a:latin typeface="Times New Roman"/>
                <a:cs typeface="Times New Roman"/>
              </a:rPr>
              <a:t>k</a:t>
            </a:r>
            <a:r>
              <a:rPr dirty="0" sz="1750"/>
              <a:t>,</a:t>
            </a:r>
            <a:r>
              <a:rPr dirty="0" sz="1750" spc="-5"/>
              <a:t> </a:t>
            </a:r>
            <a:r>
              <a:rPr dirty="0" sz="1750"/>
              <a:t>and</a:t>
            </a:r>
            <a:r>
              <a:rPr dirty="0" sz="1750" spc="-20"/>
              <a:t> </a:t>
            </a:r>
            <a:r>
              <a:rPr dirty="0" sz="1750" i="1">
                <a:latin typeface="Times New Roman"/>
                <a:cs typeface="Times New Roman"/>
              </a:rPr>
              <a:t>j</a:t>
            </a:r>
            <a:r>
              <a:rPr dirty="0" sz="1750"/>
              <a:t>.</a:t>
            </a:r>
            <a:r>
              <a:rPr dirty="0" sz="1750" spc="430"/>
              <a:t> </a:t>
            </a:r>
            <a:r>
              <a:rPr dirty="0" sz="1750" spc="-10"/>
              <a:t>Finally,</a:t>
            </a:r>
            <a:r>
              <a:rPr dirty="0" sz="1750" spc="-35"/>
              <a:t> </a:t>
            </a:r>
            <a:r>
              <a:rPr dirty="0" sz="1750"/>
              <a:t>we</a:t>
            </a:r>
            <a:r>
              <a:rPr dirty="0" sz="1750" spc="5"/>
              <a:t> </a:t>
            </a:r>
            <a:r>
              <a:rPr dirty="0" sz="1750"/>
              <a:t>add</a:t>
            </a:r>
            <a:r>
              <a:rPr dirty="0" sz="1750" spc="-25"/>
              <a:t> </a:t>
            </a:r>
            <a:r>
              <a:rPr dirty="0" sz="1750"/>
              <a:t>a</a:t>
            </a:r>
            <a:r>
              <a:rPr dirty="0" sz="1750" spc="10"/>
              <a:t> </a:t>
            </a:r>
            <a:r>
              <a:rPr dirty="0" sz="1750"/>
              <a:t>new</a:t>
            </a:r>
            <a:r>
              <a:rPr dirty="0" sz="1750" spc="-10"/>
              <a:t> </a:t>
            </a:r>
            <a:r>
              <a:rPr dirty="0" sz="1750" spc="-20"/>
              <a:t>tree, </a:t>
            </a:r>
            <a:r>
              <a:rPr dirty="0" sz="1750"/>
              <a:t>which only</a:t>
            </a:r>
            <a:r>
              <a:rPr dirty="0" sz="1750" spc="-20"/>
              <a:t> </a:t>
            </a:r>
            <a:r>
              <a:rPr dirty="0" sz="1750"/>
              <a:t>contains</a:t>
            </a:r>
            <a:r>
              <a:rPr dirty="0" sz="1750" spc="-10"/>
              <a:t> </a:t>
            </a:r>
            <a:r>
              <a:rPr dirty="0" sz="1750" i="1">
                <a:latin typeface="Times New Roman"/>
                <a:cs typeface="Times New Roman"/>
              </a:rPr>
              <a:t>i</a:t>
            </a:r>
            <a:r>
              <a:rPr dirty="0" sz="1750"/>
              <a:t>,</a:t>
            </a:r>
            <a:r>
              <a:rPr dirty="0" sz="1750" spc="-20"/>
              <a:t> </a:t>
            </a:r>
            <a:r>
              <a:rPr dirty="0" sz="1750"/>
              <a:t>its</a:t>
            </a:r>
            <a:r>
              <a:rPr dirty="0" sz="1750" spc="-20"/>
              <a:t> root.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Applications:</a:t>
            </a:r>
            <a:r>
              <a:rPr dirty="0" sz="2800" spc="-95"/>
              <a:t> </a:t>
            </a:r>
            <a:r>
              <a:rPr dirty="0" sz="2800"/>
              <a:t>Google</a:t>
            </a:r>
            <a:r>
              <a:rPr dirty="0" sz="2800" spc="-65"/>
              <a:t> </a:t>
            </a:r>
            <a:r>
              <a:rPr dirty="0" sz="2800"/>
              <a:t>Search</a:t>
            </a:r>
            <a:r>
              <a:rPr dirty="0" sz="2800" spc="-80"/>
              <a:t> </a:t>
            </a:r>
            <a:r>
              <a:rPr dirty="0" sz="2800" spc="-10"/>
              <a:t>Engines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735363"/>
            <a:ext cx="8711565" cy="170815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2090" marR="276225" indent="-20002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 spc="-30">
                <a:latin typeface="Times New Roman"/>
                <a:cs typeface="Times New Roman"/>
              </a:rPr>
              <a:t>To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index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websites,</a:t>
            </a:r>
            <a:r>
              <a:rPr dirty="0" sz="2450" spc="-5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search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engines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such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as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Google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systematically </a:t>
            </a:r>
            <a:r>
              <a:rPr dirty="0" sz="2450" spc="-10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explore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web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starting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at known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sites.</a:t>
            </a:r>
            <a:r>
              <a:rPr dirty="0" sz="2450" spc="-8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programs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that do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this </a:t>
            </a:r>
            <a:r>
              <a:rPr dirty="0" sz="2450" spc="-20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exploration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are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known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as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45" i="1">
                <a:solidFill>
                  <a:srgbClr val="BF0000"/>
                </a:solidFill>
                <a:latin typeface="Times New Roman"/>
                <a:cs typeface="Times New Roman"/>
              </a:rPr>
              <a:t>Web</a:t>
            </a:r>
            <a:r>
              <a:rPr dirty="0" sz="2450" spc="-4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 i="1">
                <a:solidFill>
                  <a:srgbClr val="BF0000"/>
                </a:solidFill>
                <a:latin typeface="Times New Roman"/>
                <a:cs typeface="Times New Roman"/>
              </a:rPr>
              <a:t>spiders</a:t>
            </a:r>
            <a:endParaRPr sz="2450">
              <a:latin typeface="Times New Roman"/>
              <a:cs typeface="Times New Roman"/>
            </a:endParaRPr>
          </a:p>
          <a:p>
            <a:pPr lvl="1" marL="614045" marR="5080" indent="-201295">
              <a:lnSpc>
                <a:spcPts val="2270"/>
              </a:lnSpc>
              <a:spcBef>
                <a:spcPts val="450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web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spider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computer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program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that’s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used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search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automatically </a:t>
            </a:r>
            <a:r>
              <a:rPr dirty="0" sz="2100">
                <a:latin typeface="Times New Roman"/>
                <a:cs typeface="Times New Roman"/>
              </a:rPr>
              <a:t>index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website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content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9" y="3561588"/>
            <a:ext cx="4821658" cy="29763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6711" y="3646932"/>
            <a:ext cx="2907791" cy="27142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Applications:</a:t>
            </a:r>
            <a:r>
              <a:rPr dirty="0" sz="2800" spc="-95"/>
              <a:t> </a:t>
            </a:r>
            <a:r>
              <a:rPr dirty="0" sz="2800"/>
              <a:t>Google</a:t>
            </a:r>
            <a:r>
              <a:rPr dirty="0" sz="2800" spc="-65"/>
              <a:t> </a:t>
            </a:r>
            <a:r>
              <a:rPr dirty="0" sz="2800"/>
              <a:t>Search</a:t>
            </a:r>
            <a:r>
              <a:rPr dirty="0" sz="2800" spc="-80"/>
              <a:t> </a:t>
            </a:r>
            <a:r>
              <a:rPr dirty="0" sz="2800" spc="-10"/>
              <a:t>Engines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804201" y="1735363"/>
            <a:ext cx="8107045" cy="261048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2090" marR="5080" indent="-20002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>
                <a:latin typeface="Times New Roman"/>
                <a:cs typeface="Times New Roman"/>
              </a:rPr>
              <a:t>How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does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web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spider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search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and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automatically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index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website 	content?</a:t>
            </a:r>
            <a:endParaRPr sz="2450">
              <a:latin typeface="Times New Roman"/>
              <a:cs typeface="Times New Roman"/>
            </a:endParaRPr>
          </a:p>
          <a:p>
            <a:pPr lvl="1" marL="614045" indent="-200660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Start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from</a:t>
            </a:r>
            <a:r>
              <a:rPr dirty="0" sz="2100" spc="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seed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set: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list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URLs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visit,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denoted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U</a:t>
            </a:r>
            <a:endParaRPr sz="2100">
              <a:latin typeface="Times New Roman"/>
              <a:cs typeface="Times New Roman"/>
            </a:endParaRPr>
          </a:p>
          <a:p>
            <a:pPr lvl="2" marL="1014730" indent="-20066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1014730" algn="l"/>
              </a:tabLst>
            </a:pPr>
            <a:r>
              <a:rPr dirty="0" sz="1750" spc="-10">
                <a:latin typeface="Times New Roman"/>
                <a:cs typeface="Times New Roman"/>
              </a:rPr>
              <a:t>Visit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hyperlinks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in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pages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and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add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them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to</a:t>
            </a:r>
            <a:r>
              <a:rPr dirty="0" sz="1750" spc="-1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crawl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frontier</a:t>
            </a:r>
            <a:endParaRPr sz="1750">
              <a:latin typeface="Times New Roman"/>
              <a:cs typeface="Times New Roman"/>
            </a:endParaRPr>
          </a:p>
          <a:p>
            <a:pPr lvl="2" marL="1014730" indent="-20066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1014730" algn="l"/>
              </a:tabLst>
            </a:pPr>
            <a:r>
              <a:rPr dirty="0" sz="1750">
                <a:latin typeface="Times New Roman"/>
                <a:cs typeface="Times New Roman"/>
              </a:rPr>
              <a:t>Depth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first</a:t>
            </a:r>
            <a:r>
              <a:rPr dirty="0" sz="1750" spc="-3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search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or</a:t>
            </a:r>
            <a:r>
              <a:rPr dirty="0" sz="1750" spc="-2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breadth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first</a:t>
            </a:r>
            <a:r>
              <a:rPr dirty="0" sz="1750" spc="-3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search</a:t>
            </a:r>
            <a:endParaRPr sz="175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  <a:spcBef>
                <a:spcPts val="900"/>
              </a:spcBef>
            </a:pPr>
            <a:r>
              <a:rPr dirty="0" sz="2100" b="1">
                <a:latin typeface="Times New Roman"/>
                <a:cs typeface="Times New Roman"/>
              </a:rPr>
              <a:t>Crawling</a:t>
            </a:r>
            <a:r>
              <a:rPr dirty="0" sz="2100" spc="-20" b="1">
                <a:latin typeface="Times New Roman"/>
                <a:cs typeface="Times New Roman"/>
              </a:rPr>
              <a:t> </a:t>
            </a:r>
            <a:r>
              <a:rPr dirty="0" sz="2100" spc="-10" b="1">
                <a:latin typeface="Times New Roman"/>
                <a:cs typeface="Times New Roman"/>
              </a:rPr>
              <a:t>approach:</a:t>
            </a:r>
            <a:endParaRPr sz="2100">
              <a:latin typeface="Times New Roman"/>
              <a:cs typeface="Times New Roman"/>
            </a:endParaRPr>
          </a:p>
          <a:p>
            <a:pPr marL="763905">
              <a:lnSpc>
                <a:spcPct val="100000"/>
              </a:lnSpc>
              <a:spcBef>
                <a:spcPts val="540"/>
              </a:spcBef>
            </a:pP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(1)</a:t>
            </a:r>
            <a:r>
              <a:rPr dirty="0" sz="2100" spc="-20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Get</a:t>
            </a:r>
            <a:r>
              <a:rPr dirty="0" sz="2100" spc="-35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next</a:t>
            </a:r>
            <a:r>
              <a:rPr dirty="0" sz="2100" spc="-35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URL</a:t>
            </a:r>
            <a:r>
              <a:rPr dirty="0" sz="2100" spc="-100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BF0000"/>
                </a:solidFill>
                <a:latin typeface="Times New Roman"/>
                <a:cs typeface="Times New Roman"/>
              </a:rPr>
              <a:t>u</a:t>
            </a:r>
            <a:r>
              <a:rPr dirty="0" sz="2100" spc="-35" b="1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from</a:t>
            </a:r>
            <a:r>
              <a:rPr dirty="0" sz="2100" spc="-15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spc="-50" b="1" i="1">
                <a:solidFill>
                  <a:srgbClr val="BF0000"/>
                </a:solidFill>
                <a:latin typeface="Times New Roman"/>
                <a:cs typeface="Times New Roman"/>
              </a:rPr>
              <a:t>U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54630" y="4252874"/>
            <a:ext cx="4359275" cy="1858010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413384">
              <a:lnSpc>
                <a:spcPct val="100000"/>
              </a:lnSpc>
              <a:spcBef>
                <a:spcPts val="1155"/>
              </a:spcBef>
            </a:pP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(2)</a:t>
            </a:r>
            <a:r>
              <a:rPr dirty="0" sz="2100" spc="-10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Download</a:t>
            </a:r>
            <a:r>
              <a:rPr dirty="0" sz="2100" spc="5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the</a:t>
            </a:r>
            <a:r>
              <a:rPr dirty="0" sz="2100" spc="15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webpage</a:t>
            </a:r>
            <a:r>
              <a:rPr dirty="0" sz="2100" spc="-30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BF0000"/>
                </a:solidFill>
                <a:latin typeface="Times New Roman"/>
                <a:cs typeface="Times New Roman"/>
              </a:rPr>
              <a:t>of</a:t>
            </a:r>
            <a:r>
              <a:rPr dirty="0" sz="2100" spc="-25" b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spc="-50" b="1" i="1">
                <a:solidFill>
                  <a:srgbClr val="BF0000"/>
                </a:solidFill>
                <a:latin typeface="Times New Roman"/>
                <a:cs typeface="Times New Roman"/>
              </a:rPr>
              <a:t>u</a:t>
            </a:r>
            <a:endParaRPr sz="2100">
              <a:latin typeface="Times New Roman"/>
              <a:cs typeface="Times New Roman"/>
            </a:endParaRPr>
          </a:p>
          <a:p>
            <a:pPr marL="12700" marR="222885">
              <a:lnSpc>
                <a:spcPct val="100000"/>
              </a:lnSpc>
              <a:spcBef>
                <a:spcPts val="1055"/>
              </a:spcBef>
            </a:pPr>
            <a:r>
              <a:rPr dirty="0" sz="2100" b="1">
                <a:latin typeface="Times New Roman"/>
                <a:cs typeface="Times New Roman"/>
              </a:rPr>
              <a:t>URL</a:t>
            </a:r>
            <a:r>
              <a:rPr dirty="0" sz="2100" spc="-130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Frontier:</a:t>
            </a:r>
            <a:r>
              <a:rPr dirty="0" sz="2100" spc="-40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contains</a:t>
            </a:r>
            <a:r>
              <a:rPr dirty="0" sz="2100" spc="-35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URLs</a:t>
            </a:r>
            <a:r>
              <a:rPr dirty="0" sz="2100" spc="5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yet</a:t>
            </a:r>
            <a:r>
              <a:rPr dirty="0" sz="2100" spc="-60" b="1">
                <a:latin typeface="Times New Roman"/>
                <a:cs typeface="Times New Roman"/>
              </a:rPr>
              <a:t> </a:t>
            </a:r>
            <a:r>
              <a:rPr dirty="0" sz="2100" spc="-25" b="1">
                <a:latin typeface="Times New Roman"/>
                <a:cs typeface="Times New Roman"/>
              </a:rPr>
              <a:t>to </a:t>
            </a:r>
            <a:r>
              <a:rPr dirty="0" sz="2100" b="1">
                <a:latin typeface="Times New Roman"/>
                <a:cs typeface="Times New Roman"/>
              </a:rPr>
              <a:t>be</a:t>
            </a:r>
            <a:r>
              <a:rPr dirty="0" sz="2100" spc="-15" b="1">
                <a:latin typeface="Times New Roman"/>
                <a:cs typeface="Times New Roman"/>
              </a:rPr>
              <a:t> </a:t>
            </a:r>
            <a:r>
              <a:rPr dirty="0" sz="2100" spc="-10" b="1">
                <a:latin typeface="Times New Roman"/>
                <a:cs typeface="Times New Roman"/>
              </a:rPr>
              <a:t>fetched</a:t>
            </a:r>
            <a:endParaRPr sz="2100">
              <a:latin typeface="Times New Roman"/>
              <a:cs typeface="Times New Roman"/>
            </a:endParaRPr>
          </a:p>
          <a:p>
            <a:pPr marL="662940" marR="5080" indent="-250190">
              <a:lnSpc>
                <a:spcPct val="100600"/>
              </a:lnSpc>
              <a:spcBef>
                <a:spcPts val="530"/>
              </a:spcBef>
            </a:pPr>
            <a:r>
              <a:rPr dirty="0" sz="1750">
                <a:latin typeface="Arial MT"/>
                <a:cs typeface="Arial MT"/>
              </a:rPr>
              <a:t>–</a:t>
            </a:r>
            <a:r>
              <a:rPr dirty="0" sz="1750" spc="450">
                <a:latin typeface="Arial MT"/>
                <a:cs typeface="Arial MT"/>
              </a:rPr>
              <a:t> </a:t>
            </a:r>
            <a:r>
              <a:rPr dirty="0" sz="1750" b="1">
                <a:latin typeface="Times New Roman"/>
                <a:cs typeface="Times New Roman"/>
              </a:rPr>
              <a:t>URLs</a:t>
            </a:r>
            <a:r>
              <a:rPr dirty="0" sz="1750" spc="10" b="1">
                <a:latin typeface="Times New Roman"/>
                <a:cs typeface="Times New Roman"/>
              </a:rPr>
              <a:t> </a:t>
            </a:r>
            <a:r>
              <a:rPr dirty="0" sz="1750" b="1">
                <a:latin typeface="Times New Roman"/>
                <a:cs typeface="Times New Roman"/>
              </a:rPr>
              <a:t>from</a:t>
            </a:r>
            <a:r>
              <a:rPr dirty="0" sz="1750" spc="-10" b="1">
                <a:latin typeface="Times New Roman"/>
                <a:cs typeface="Times New Roman"/>
              </a:rPr>
              <a:t> </a:t>
            </a:r>
            <a:r>
              <a:rPr dirty="0" sz="1750" b="1">
                <a:latin typeface="Times New Roman"/>
                <a:cs typeface="Times New Roman"/>
              </a:rPr>
              <a:t>the</a:t>
            </a:r>
            <a:r>
              <a:rPr dirty="0" sz="1750" spc="-35" b="1">
                <a:latin typeface="Times New Roman"/>
                <a:cs typeface="Times New Roman"/>
              </a:rPr>
              <a:t> </a:t>
            </a:r>
            <a:r>
              <a:rPr dirty="0" sz="1750" spc="-10" b="1">
                <a:latin typeface="Times New Roman"/>
                <a:cs typeface="Times New Roman"/>
              </a:rPr>
              <a:t>frontier</a:t>
            </a:r>
            <a:r>
              <a:rPr dirty="0" sz="1750" spc="-65" b="1">
                <a:latin typeface="Times New Roman"/>
                <a:cs typeface="Times New Roman"/>
              </a:rPr>
              <a:t> </a:t>
            </a:r>
            <a:r>
              <a:rPr dirty="0" sz="1750" b="1">
                <a:latin typeface="Times New Roman"/>
                <a:cs typeface="Times New Roman"/>
              </a:rPr>
              <a:t>are</a:t>
            </a:r>
            <a:r>
              <a:rPr dirty="0" sz="1750" spc="-15" b="1">
                <a:latin typeface="Times New Roman"/>
                <a:cs typeface="Times New Roman"/>
              </a:rPr>
              <a:t> </a:t>
            </a:r>
            <a:r>
              <a:rPr dirty="0" sz="1750" spc="-10" b="1">
                <a:latin typeface="Times New Roman"/>
                <a:cs typeface="Times New Roman"/>
              </a:rPr>
              <a:t>recursively </a:t>
            </a:r>
            <a:r>
              <a:rPr dirty="0" sz="1750" b="1">
                <a:latin typeface="Times New Roman"/>
                <a:cs typeface="Times New Roman"/>
              </a:rPr>
              <a:t>visited</a:t>
            </a:r>
            <a:r>
              <a:rPr dirty="0" sz="1750" spc="-40" b="1">
                <a:latin typeface="Times New Roman"/>
                <a:cs typeface="Times New Roman"/>
              </a:rPr>
              <a:t> </a:t>
            </a:r>
            <a:r>
              <a:rPr dirty="0" sz="1750" b="1">
                <a:latin typeface="Times New Roman"/>
                <a:cs typeface="Times New Roman"/>
              </a:rPr>
              <a:t>according</a:t>
            </a:r>
            <a:r>
              <a:rPr dirty="0" sz="1750" spc="-30" b="1">
                <a:latin typeface="Times New Roman"/>
                <a:cs typeface="Times New Roman"/>
              </a:rPr>
              <a:t> </a:t>
            </a:r>
            <a:r>
              <a:rPr dirty="0" sz="1750" b="1">
                <a:latin typeface="Times New Roman"/>
                <a:cs typeface="Times New Roman"/>
              </a:rPr>
              <a:t>to</a:t>
            </a:r>
            <a:r>
              <a:rPr dirty="0" sz="1750" spc="-10" b="1">
                <a:latin typeface="Times New Roman"/>
                <a:cs typeface="Times New Roman"/>
              </a:rPr>
              <a:t> </a:t>
            </a:r>
            <a:r>
              <a:rPr dirty="0" sz="1750" b="1">
                <a:latin typeface="Times New Roman"/>
                <a:cs typeface="Times New Roman"/>
              </a:rPr>
              <a:t>a</a:t>
            </a:r>
            <a:r>
              <a:rPr dirty="0" sz="1750" spc="-10" b="1">
                <a:latin typeface="Times New Roman"/>
                <a:cs typeface="Times New Roman"/>
              </a:rPr>
              <a:t> </a:t>
            </a:r>
            <a:r>
              <a:rPr dirty="0" sz="1750" b="1">
                <a:latin typeface="Times New Roman"/>
                <a:cs typeface="Times New Roman"/>
              </a:rPr>
              <a:t>set</a:t>
            </a:r>
            <a:r>
              <a:rPr dirty="0" sz="1750" spc="-10" b="1">
                <a:latin typeface="Times New Roman"/>
                <a:cs typeface="Times New Roman"/>
              </a:rPr>
              <a:t> </a:t>
            </a:r>
            <a:r>
              <a:rPr dirty="0" sz="1750" b="1">
                <a:latin typeface="Times New Roman"/>
                <a:cs typeface="Times New Roman"/>
              </a:rPr>
              <a:t>of</a:t>
            </a:r>
            <a:r>
              <a:rPr dirty="0" sz="1750" spc="-15" b="1">
                <a:latin typeface="Times New Roman"/>
                <a:cs typeface="Times New Roman"/>
              </a:rPr>
              <a:t> </a:t>
            </a:r>
            <a:r>
              <a:rPr dirty="0" sz="1750" spc="-10" b="1">
                <a:latin typeface="Times New Roman"/>
                <a:cs typeface="Times New Roman"/>
              </a:rPr>
              <a:t>policies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75383" y="4521232"/>
            <a:ext cx="170815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-50" i="1"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Applications:</a:t>
            </a:r>
            <a:r>
              <a:rPr dirty="0" sz="2800" spc="-60"/>
              <a:t> </a:t>
            </a:r>
            <a:r>
              <a:rPr dirty="0" sz="2800"/>
              <a:t>Google</a:t>
            </a:r>
            <a:r>
              <a:rPr dirty="0" sz="2800" spc="-60"/>
              <a:t> </a:t>
            </a:r>
            <a:r>
              <a:rPr dirty="0" sz="2800"/>
              <a:t>Search</a:t>
            </a:r>
            <a:r>
              <a:rPr dirty="0" sz="2800" spc="-95"/>
              <a:t> </a:t>
            </a:r>
            <a:r>
              <a:rPr dirty="0" sz="2800"/>
              <a:t>Engines</a:t>
            </a:r>
            <a:r>
              <a:rPr dirty="0" sz="2800" spc="-75"/>
              <a:t> </a:t>
            </a:r>
            <a:r>
              <a:rPr dirty="0" sz="2800" spc="-10"/>
              <a:t>(Continued)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7255" y="4059935"/>
            <a:ext cx="2449067" cy="203009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04201" y="1705067"/>
            <a:ext cx="8827135" cy="42164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Depth-first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search</a:t>
            </a:r>
            <a:endParaRPr sz="2450">
              <a:latin typeface="Times New Roman"/>
              <a:cs typeface="Times New Roman"/>
            </a:endParaRPr>
          </a:p>
          <a:p>
            <a:pPr lvl="1" marL="614045" marR="179070" indent="-201295">
              <a:lnSpc>
                <a:spcPts val="2270"/>
              </a:lnSpc>
              <a:spcBef>
                <a:spcPts val="490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Start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from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initial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page,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follow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one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link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after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another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until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ends, </a:t>
            </a:r>
            <a:r>
              <a:rPr dirty="0" sz="2100">
                <a:latin typeface="Times New Roman"/>
                <a:cs typeface="Times New Roman"/>
              </a:rPr>
              <a:t>then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move</a:t>
            </a:r>
            <a:r>
              <a:rPr dirty="0" sz="2100" spc="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another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starting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page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continue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tracking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links</a:t>
            </a:r>
            <a:endParaRPr sz="210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Breadth-first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search</a:t>
            </a:r>
            <a:endParaRPr sz="2450">
              <a:latin typeface="Times New Roman"/>
              <a:cs typeface="Times New Roman"/>
            </a:endParaRPr>
          </a:p>
          <a:p>
            <a:pPr lvl="1" marL="614045" marR="5080" indent="-201295">
              <a:lnSpc>
                <a:spcPts val="2270"/>
              </a:lnSpc>
              <a:spcBef>
                <a:spcPts val="490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Directly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insert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first-</a:t>
            </a:r>
            <a:r>
              <a:rPr dirty="0" sz="2100">
                <a:latin typeface="Times New Roman"/>
                <a:cs typeface="Times New Roman"/>
              </a:rPr>
              <a:t>level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link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found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downloaded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web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page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the </a:t>
            </a:r>
            <a:r>
              <a:rPr dirty="0" sz="2100">
                <a:latin typeface="Times New Roman"/>
                <a:cs typeface="Times New Roman"/>
              </a:rPr>
              <a:t>end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URL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queue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crawled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100">
              <a:latin typeface="Times New Roman"/>
              <a:cs typeface="Times New Roman"/>
            </a:endParaRPr>
          </a:p>
          <a:p>
            <a:pPr marL="632460">
              <a:lnSpc>
                <a:spcPct val="100000"/>
              </a:lnSpc>
            </a:pPr>
            <a:r>
              <a:rPr dirty="0" sz="2100" spc="-10" b="1">
                <a:latin typeface="Times New Roman"/>
                <a:cs typeface="Times New Roman"/>
              </a:rPr>
              <a:t>Depth-</a:t>
            </a:r>
            <a:r>
              <a:rPr dirty="0" sz="2100" b="1">
                <a:latin typeface="Times New Roman"/>
                <a:cs typeface="Times New Roman"/>
              </a:rPr>
              <a:t>first</a:t>
            </a:r>
            <a:r>
              <a:rPr dirty="0" sz="2100" spc="-5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crawling</a:t>
            </a:r>
            <a:r>
              <a:rPr dirty="0" sz="2100" spc="-30" b="1">
                <a:latin typeface="Times New Roman"/>
                <a:cs typeface="Times New Roman"/>
              </a:rPr>
              <a:t> </a:t>
            </a:r>
            <a:r>
              <a:rPr dirty="0" sz="2100" spc="95" b="1">
                <a:latin typeface="Times New Roman"/>
                <a:cs typeface="Times New Roman"/>
              </a:rPr>
              <a:t>order</a:t>
            </a:r>
            <a:r>
              <a:rPr dirty="0" sz="2100" spc="95">
                <a:solidFill>
                  <a:srgbClr val="000099"/>
                </a:solidFill>
                <a:latin typeface="Microsoft Yi Baiti"/>
                <a:cs typeface="Microsoft Yi Baiti"/>
              </a:rPr>
              <a:t>：</a:t>
            </a:r>
            <a:endParaRPr sz="2100">
              <a:latin typeface="Microsoft Yi Baiti"/>
              <a:cs typeface="Microsoft Yi Baiti"/>
            </a:endParaRPr>
          </a:p>
          <a:p>
            <a:pPr marL="632460">
              <a:lnSpc>
                <a:spcPct val="100000"/>
              </a:lnSpc>
              <a:spcBef>
                <a:spcPts val="1035"/>
              </a:spcBef>
            </a:pPr>
            <a:r>
              <a:rPr dirty="0" sz="2100" spc="-20">
                <a:solidFill>
                  <a:srgbClr val="BF0000"/>
                </a:solidFill>
                <a:latin typeface="Times New Roman"/>
                <a:cs typeface="Times New Roman"/>
              </a:rPr>
              <a:t>A-</a:t>
            </a:r>
            <a:r>
              <a:rPr dirty="0" sz="2100" spc="-10">
                <a:solidFill>
                  <a:srgbClr val="BF0000"/>
                </a:solidFill>
                <a:latin typeface="Times New Roman"/>
                <a:cs typeface="Times New Roman"/>
              </a:rPr>
              <a:t>B-</a:t>
            </a:r>
            <a:r>
              <a:rPr dirty="0" sz="2100" spc="-20">
                <a:solidFill>
                  <a:srgbClr val="BF0000"/>
                </a:solidFill>
                <a:latin typeface="Times New Roman"/>
                <a:cs typeface="Times New Roman"/>
              </a:rPr>
              <a:t>D-</a:t>
            </a:r>
            <a:r>
              <a:rPr dirty="0" sz="2100" spc="-10">
                <a:solidFill>
                  <a:srgbClr val="BF0000"/>
                </a:solidFill>
                <a:latin typeface="Times New Roman"/>
                <a:cs typeface="Times New Roman"/>
              </a:rPr>
              <a:t>E-</a:t>
            </a:r>
            <a:r>
              <a:rPr dirty="0" sz="2100" spc="-25">
                <a:solidFill>
                  <a:srgbClr val="BF0000"/>
                </a:solidFill>
                <a:latin typeface="Times New Roman"/>
                <a:cs typeface="Times New Roman"/>
              </a:rPr>
              <a:t>I-</a:t>
            </a:r>
            <a:r>
              <a:rPr dirty="0" sz="2100" spc="-10">
                <a:solidFill>
                  <a:srgbClr val="BF0000"/>
                </a:solidFill>
                <a:latin typeface="Times New Roman"/>
                <a:cs typeface="Times New Roman"/>
              </a:rPr>
              <a:t>C-</a:t>
            </a:r>
            <a:r>
              <a:rPr dirty="0" sz="2100">
                <a:solidFill>
                  <a:srgbClr val="BF0000"/>
                </a:solidFill>
                <a:latin typeface="Times New Roman"/>
                <a:cs typeface="Times New Roman"/>
              </a:rPr>
              <a:t>F-</a:t>
            </a:r>
            <a:r>
              <a:rPr dirty="0" sz="2100" spc="-20">
                <a:solidFill>
                  <a:srgbClr val="BF0000"/>
                </a:solidFill>
                <a:latin typeface="Times New Roman"/>
                <a:cs typeface="Times New Roman"/>
              </a:rPr>
              <a:t>G-</a:t>
            </a:r>
            <a:r>
              <a:rPr dirty="0" sz="2100" spc="-50">
                <a:solidFill>
                  <a:srgbClr val="BF0000"/>
                </a:solidFill>
                <a:latin typeface="Times New Roman"/>
                <a:cs typeface="Times New Roman"/>
              </a:rPr>
              <a:t>H</a:t>
            </a:r>
            <a:endParaRPr sz="2100">
              <a:latin typeface="Times New Roman"/>
              <a:cs typeface="Times New Roman"/>
            </a:endParaRPr>
          </a:p>
          <a:p>
            <a:pPr marL="632460">
              <a:lnSpc>
                <a:spcPct val="100000"/>
              </a:lnSpc>
              <a:spcBef>
                <a:spcPts val="1090"/>
              </a:spcBef>
            </a:pPr>
            <a:r>
              <a:rPr dirty="0" sz="2100" spc="-10" b="1">
                <a:latin typeface="Times New Roman"/>
                <a:cs typeface="Times New Roman"/>
              </a:rPr>
              <a:t>Breadth-</a:t>
            </a:r>
            <a:r>
              <a:rPr dirty="0" sz="2100" b="1">
                <a:latin typeface="Times New Roman"/>
                <a:cs typeface="Times New Roman"/>
              </a:rPr>
              <a:t>first</a:t>
            </a:r>
            <a:r>
              <a:rPr dirty="0" sz="2100" spc="-30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crawling</a:t>
            </a:r>
            <a:r>
              <a:rPr dirty="0" sz="2100" spc="-40" b="1">
                <a:latin typeface="Times New Roman"/>
                <a:cs typeface="Times New Roman"/>
              </a:rPr>
              <a:t> </a:t>
            </a:r>
            <a:r>
              <a:rPr dirty="0" sz="2100" spc="95" b="1">
                <a:latin typeface="Times New Roman"/>
                <a:cs typeface="Times New Roman"/>
              </a:rPr>
              <a:t>order</a:t>
            </a:r>
            <a:r>
              <a:rPr dirty="0" sz="2100" spc="95">
                <a:solidFill>
                  <a:srgbClr val="000099"/>
                </a:solidFill>
                <a:latin typeface="Microsoft Yi Baiti"/>
                <a:cs typeface="Microsoft Yi Baiti"/>
              </a:rPr>
              <a:t>：</a:t>
            </a:r>
            <a:endParaRPr sz="2100">
              <a:latin typeface="Microsoft Yi Baiti"/>
              <a:cs typeface="Microsoft Yi Baiti"/>
            </a:endParaRPr>
          </a:p>
          <a:p>
            <a:pPr marL="632460">
              <a:lnSpc>
                <a:spcPct val="100000"/>
              </a:lnSpc>
              <a:spcBef>
                <a:spcPts val="1030"/>
              </a:spcBef>
            </a:pPr>
            <a:r>
              <a:rPr dirty="0" sz="2100" spc="-20">
                <a:solidFill>
                  <a:srgbClr val="BF0000"/>
                </a:solidFill>
                <a:latin typeface="Times New Roman"/>
                <a:cs typeface="Times New Roman"/>
              </a:rPr>
              <a:t>A-</a:t>
            </a:r>
            <a:r>
              <a:rPr dirty="0" sz="2100" spc="-10">
                <a:solidFill>
                  <a:srgbClr val="BF0000"/>
                </a:solidFill>
                <a:latin typeface="Times New Roman"/>
                <a:cs typeface="Times New Roman"/>
              </a:rPr>
              <a:t>B-C-</a:t>
            </a:r>
            <a:r>
              <a:rPr dirty="0" sz="2100" spc="-20">
                <a:solidFill>
                  <a:srgbClr val="BF0000"/>
                </a:solidFill>
                <a:latin typeface="Times New Roman"/>
                <a:cs typeface="Times New Roman"/>
              </a:rPr>
              <a:t>D-</a:t>
            </a:r>
            <a:r>
              <a:rPr dirty="0" sz="2100" spc="-10">
                <a:solidFill>
                  <a:srgbClr val="BF0000"/>
                </a:solidFill>
                <a:latin typeface="Times New Roman"/>
                <a:cs typeface="Times New Roman"/>
              </a:rPr>
              <a:t>E-F-</a:t>
            </a:r>
            <a:r>
              <a:rPr dirty="0" sz="2100" spc="-20">
                <a:solidFill>
                  <a:srgbClr val="BF0000"/>
                </a:solidFill>
                <a:latin typeface="Times New Roman"/>
                <a:cs typeface="Times New Roman"/>
              </a:rPr>
              <a:t>G-</a:t>
            </a:r>
            <a:r>
              <a:rPr dirty="0" sz="2100" spc="-10">
                <a:solidFill>
                  <a:srgbClr val="BF0000"/>
                </a:solidFill>
                <a:latin typeface="Times New Roman"/>
                <a:cs typeface="Times New Roman"/>
              </a:rPr>
              <a:t>H-</a:t>
            </a:r>
            <a:r>
              <a:rPr dirty="0" sz="2100" spc="-50">
                <a:solidFill>
                  <a:srgbClr val="BF0000"/>
                </a:solidFill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Minimum</a:t>
            </a:r>
            <a:r>
              <a:rPr dirty="0" sz="2800" spc="-100"/>
              <a:t> </a:t>
            </a:r>
            <a:r>
              <a:rPr dirty="0" sz="2800"/>
              <a:t>Spanning</a:t>
            </a:r>
            <a:r>
              <a:rPr dirty="0" sz="2800" spc="-135"/>
              <a:t> </a:t>
            </a:r>
            <a:r>
              <a:rPr dirty="0" sz="2800" spc="-10"/>
              <a:t>Trees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662231"/>
            <a:ext cx="5422265" cy="922019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Minimum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Spanning</a:t>
            </a:r>
            <a:r>
              <a:rPr dirty="0" sz="2450" spc="-8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Algorithms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for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Minimum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Spanning</a:t>
            </a:r>
            <a:r>
              <a:rPr dirty="0" sz="2450" spc="-9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8907" y="3336035"/>
            <a:ext cx="4951476" cy="15895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Minimum</a:t>
            </a:r>
            <a:r>
              <a:rPr dirty="0" sz="2800" spc="-100"/>
              <a:t> </a:t>
            </a:r>
            <a:r>
              <a:rPr dirty="0" sz="2800"/>
              <a:t>Spanning</a:t>
            </a:r>
            <a:r>
              <a:rPr dirty="0" sz="2800" spc="-135"/>
              <a:t> </a:t>
            </a:r>
            <a:r>
              <a:rPr dirty="0" sz="2800" spc="-10"/>
              <a:t>Trees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1005393" y="1742983"/>
            <a:ext cx="8715375" cy="47548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280"/>
              </a:lnSpc>
              <a:spcBef>
                <a:spcPts val="375"/>
              </a:spcBef>
            </a:pPr>
            <a:r>
              <a:rPr dirty="0" sz="2100" b="1">
                <a:latin typeface="Times New Roman"/>
                <a:cs typeface="Times New Roman"/>
              </a:rPr>
              <a:t>Definition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Graphs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have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number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assigned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called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10" b="1" i="1">
                <a:solidFill>
                  <a:srgbClr val="BF0000"/>
                </a:solidFill>
                <a:latin typeface="Times New Roman"/>
                <a:cs typeface="Times New Roman"/>
              </a:rPr>
              <a:t>weighted graphs</a:t>
            </a:r>
            <a:r>
              <a:rPr dirty="0" sz="2100" spc="-10"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700" marR="103505">
              <a:lnSpc>
                <a:spcPct val="90200"/>
              </a:lnSpc>
              <a:spcBef>
                <a:spcPts val="835"/>
              </a:spcBef>
            </a:pPr>
            <a:r>
              <a:rPr dirty="0" sz="2100" spc="-10" b="1">
                <a:latin typeface="Times New Roman"/>
                <a:cs typeface="Times New Roman"/>
              </a:rPr>
              <a:t>Example:</a:t>
            </a:r>
            <a:r>
              <a:rPr dirty="0" sz="2100" spc="-12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company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plans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build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communications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network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connecting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its </a:t>
            </a:r>
            <a:r>
              <a:rPr dirty="0" sz="2100">
                <a:latin typeface="Times New Roman"/>
                <a:cs typeface="Times New Roman"/>
              </a:rPr>
              <a:t>five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computer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centers.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30">
                <a:latin typeface="Times New Roman"/>
                <a:cs typeface="Times New Roman"/>
              </a:rPr>
              <a:t>Vertices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represent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computer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centers,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represent </a:t>
            </a:r>
            <a:r>
              <a:rPr dirty="0" sz="2100">
                <a:latin typeface="Times New Roman"/>
                <a:cs typeface="Times New Roman"/>
              </a:rPr>
              <a:t>possible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leased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lines,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weights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monthly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lease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rates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5">
                <a:latin typeface="Times New Roman"/>
                <a:cs typeface="Times New Roman"/>
              </a:rPr>
              <a:t> the </a:t>
            </a:r>
            <a:r>
              <a:rPr dirty="0" sz="2100">
                <a:latin typeface="Times New Roman"/>
                <a:cs typeface="Times New Roman"/>
              </a:rPr>
              <a:t>lines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represented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edges.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45"/>
              </a:spcBef>
            </a:pPr>
            <a:endParaRPr sz="2100">
              <a:latin typeface="Times New Roman"/>
              <a:cs typeface="Times New Roman"/>
            </a:endParaRPr>
          </a:p>
          <a:p>
            <a:pPr marL="27305" marR="3533775">
              <a:lnSpc>
                <a:spcPct val="100200"/>
              </a:lnSpc>
            </a:pPr>
            <a:r>
              <a:rPr dirty="0" sz="2100">
                <a:latin typeface="Times New Roman"/>
                <a:cs typeface="Times New Roman"/>
              </a:rPr>
              <a:t>Which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links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should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made</a:t>
            </a:r>
            <a:r>
              <a:rPr dirty="0" sz="2100" spc="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ensure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there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between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any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two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computer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centers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so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total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cost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network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0">
                <a:latin typeface="Times New Roman"/>
                <a:cs typeface="Times New Roman"/>
              </a:rPr>
              <a:t> minimized?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100">
              <a:latin typeface="Times New Roman"/>
              <a:cs typeface="Times New Roman"/>
            </a:endParaRPr>
          </a:p>
          <a:p>
            <a:pPr marL="68580" marR="177165">
              <a:lnSpc>
                <a:spcPct val="100200"/>
              </a:lnSpc>
            </a:pPr>
            <a:r>
              <a:rPr dirty="0" sz="2100" b="1">
                <a:latin typeface="Times New Roman"/>
                <a:cs typeface="Times New Roman"/>
              </a:rPr>
              <a:t>Solution:</a:t>
            </a:r>
            <a:r>
              <a:rPr dirty="0" sz="2100" spc="-10" b="1">
                <a:latin typeface="Times New Roman"/>
                <a:cs typeface="Times New Roman"/>
              </a:rPr>
              <a:t> </a:t>
            </a:r>
            <a:r>
              <a:rPr dirty="0" sz="2100" spc="-75">
                <a:latin typeface="Times New Roman"/>
                <a:cs typeface="Times New Roman"/>
              </a:rPr>
              <a:t>We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can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solve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problem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finding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so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sum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weights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minimized. Such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5">
                <a:latin typeface="Times New Roman"/>
                <a:cs typeface="Times New Roman"/>
              </a:rPr>
              <a:t> is </a:t>
            </a:r>
            <a:r>
              <a:rPr dirty="0" sz="2100">
                <a:latin typeface="Times New Roman"/>
                <a:cs typeface="Times New Roman"/>
              </a:rPr>
              <a:t>called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BF0000"/>
                </a:solidFill>
                <a:latin typeface="Times New Roman"/>
                <a:cs typeface="Times New Roman"/>
              </a:rPr>
              <a:t>minimum</a:t>
            </a:r>
            <a:r>
              <a:rPr dirty="0" sz="2100" spc="-35" b="1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BF0000"/>
                </a:solidFill>
                <a:latin typeface="Times New Roman"/>
                <a:cs typeface="Times New Roman"/>
              </a:rPr>
              <a:t>spanning</a:t>
            </a:r>
            <a:r>
              <a:rPr dirty="0" sz="2100" spc="-20" b="1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spc="-10" b="1" i="1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z="2100" spc="-10"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Minimum</a:t>
            </a:r>
            <a:r>
              <a:rPr dirty="0" sz="2800" spc="-100"/>
              <a:t> </a:t>
            </a:r>
            <a:r>
              <a:rPr dirty="0" sz="2800"/>
              <a:t>Spanning</a:t>
            </a:r>
            <a:r>
              <a:rPr dirty="0" sz="2800" spc="-135"/>
              <a:t> </a:t>
            </a:r>
            <a:r>
              <a:rPr dirty="0" sz="2800" spc="-10"/>
              <a:t>Trees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005393" y="1742983"/>
            <a:ext cx="8490585" cy="132270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56260">
              <a:lnSpc>
                <a:spcPts val="2280"/>
              </a:lnSpc>
              <a:spcBef>
                <a:spcPts val="375"/>
              </a:spcBef>
            </a:pPr>
            <a:r>
              <a:rPr dirty="0" sz="2100" spc="-10" b="1">
                <a:latin typeface="Times New Roman"/>
                <a:cs typeface="Times New Roman"/>
              </a:rPr>
              <a:t>Definition</a:t>
            </a:r>
            <a:r>
              <a:rPr dirty="0" sz="2100" spc="-10">
                <a:latin typeface="Times New Roman"/>
                <a:cs typeface="Times New Roman"/>
              </a:rPr>
              <a:t>:</a:t>
            </a:r>
            <a:r>
              <a:rPr dirty="0" sz="2100" spc="-1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35"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BF0000"/>
                </a:solidFill>
                <a:latin typeface="Times New Roman"/>
                <a:cs typeface="Times New Roman"/>
              </a:rPr>
              <a:t>minimum</a:t>
            </a:r>
            <a:r>
              <a:rPr dirty="0" sz="2100" spc="5" b="1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BF0000"/>
                </a:solidFill>
                <a:latin typeface="Times New Roman"/>
                <a:cs typeface="Times New Roman"/>
              </a:rPr>
              <a:t>spanning tree</a:t>
            </a:r>
            <a:r>
              <a:rPr dirty="0" sz="2100" spc="-20" b="1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connected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weighted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50">
                <a:latin typeface="Times New Roman"/>
                <a:cs typeface="Times New Roman"/>
              </a:rPr>
              <a:t>a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smallest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possible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sum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weights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its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edges.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ts val="2270"/>
              </a:lnSpc>
              <a:spcBef>
                <a:spcPts val="869"/>
              </a:spcBef>
            </a:pPr>
            <a:r>
              <a:rPr dirty="0" sz="2100" b="1">
                <a:latin typeface="Times New Roman"/>
                <a:cs typeface="Times New Roman"/>
              </a:rPr>
              <a:t>Example:</a:t>
            </a:r>
            <a:r>
              <a:rPr dirty="0" sz="2100" spc="-4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Design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minimum-</a:t>
            </a:r>
            <a:r>
              <a:rPr dirty="0" sz="2100">
                <a:latin typeface="Times New Roman"/>
                <a:cs typeface="Times New Roman"/>
              </a:rPr>
              <a:t>cost</a:t>
            </a:r>
            <a:r>
              <a:rPr dirty="0" sz="2100" spc="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communications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network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connecting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all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the </a:t>
            </a:r>
            <a:r>
              <a:rPr dirty="0" sz="2100">
                <a:latin typeface="Times New Roman"/>
                <a:cs typeface="Times New Roman"/>
              </a:rPr>
              <a:t>computers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represented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graph?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2511" y="3179064"/>
            <a:ext cx="4951475" cy="156306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61780" y="5510241"/>
            <a:ext cx="43065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Times New Roman"/>
                <a:cs typeface="Times New Roman"/>
              </a:rPr>
              <a:t>Solution:</a:t>
            </a:r>
            <a:r>
              <a:rPr dirty="0" sz="2100" spc="-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How about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using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brute </a:t>
            </a:r>
            <a:r>
              <a:rPr dirty="0" sz="2100" spc="-10">
                <a:latin typeface="Times New Roman"/>
                <a:cs typeface="Times New Roman"/>
              </a:rPr>
              <a:t>force?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0"/>
              <a:t>Outline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662231"/>
            <a:ext cx="5330825" cy="182118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Introduction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 spc="-10">
                <a:latin typeface="Times New Roman"/>
                <a:cs typeface="Times New Roman"/>
              </a:rPr>
              <a:t>Tree</a:t>
            </a:r>
            <a:r>
              <a:rPr dirty="0" sz="2450" spc="-12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Traversal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solidFill>
                  <a:srgbClr val="BF0000"/>
                </a:solidFill>
                <a:latin typeface="Times New Roman"/>
                <a:cs typeface="Times New Roman"/>
              </a:rPr>
              <a:t>Spanning</a:t>
            </a:r>
            <a:r>
              <a:rPr dirty="0" sz="2450" spc="-105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BF0000"/>
                </a:solidFill>
                <a:latin typeface="Times New Roman"/>
                <a:cs typeface="Times New Roman"/>
              </a:rPr>
              <a:t>Trees</a:t>
            </a:r>
            <a:r>
              <a:rPr dirty="0" sz="2450" spc="-5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(</a:t>
            </a:r>
            <a:r>
              <a:rPr dirty="0" sz="2450" spc="-5">
                <a:solidFill>
                  <a:srgbClr val="BF0000"/>
                </a:solidFill>
                <a:latin typeface="SimSun"/>
                <a:cs typeface="SimSun"/>
              </a:rPr>
              <a:t>生成树</a:t>
            </a:r>
            <a:r>
              <a:rPr dirty="0" sz="2450" spc="-5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solidFill>
                  <a:srgbClr val="BF0000"/>
                </a:solidFill>
                <a:latin typeface="Times New Roman"/>
                <a:cs typeface="Times New Roman"/>
              </a:rPr>
              <a:t>Minimum</a:t>
            </a:r>
            <a:r>
              <a:rPr dirty="0" sz="2450" spc="-55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BF0000"/>
                </a:solidFill>
                <a:latin typeface="Times New Roman"/>
                <a:cs typeface="Times New Roman"/>
              </a:rPr>
              <a:t>Spanning</a:t>
            </a:r>
            <a:r>
              <a:rPr dirty="0" sz="2450" spc="-105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BF0000"/>
                </a:solidFill>
                <a:latin typeface="Times New Roman"/>
                <a:cs typeface="Times New Roman"/>
              </a:rPr>
              <a:t>Trees</a:t>
            </a:r>
            <a:r>
              <a:rPr dirty="0" sz="2450" spc="-2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(</a:t>
            </a:r>
            <a:r>
              <a:rPr dirty="0" sz="2450" spc="-5">
                <a:solidFill>
                  <a:srgbClr val="BF0000"/>
                </a:solidFill>
                <a:latin typeface="SimSun"/>
                <a:cs typeface="SimSun"/>
              </a:rPr>
              <a:t>最小生成树</a:t>
            </a:r>
            <a:r>
              <a:rPr dirty="0" sz="2450" spc="-5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95811" y="6411035"/>
            <a:ext cx="927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Algorithms</a:t>
            </a:r>
            <a:r>
              <a:rPr dirty="0" sz="2800" spc="-65"/>
              <a:t> </a:t>
            </a:r>
            <a:r>
              <a:rPr dirty="0" sz="2800"/>
              <a:t>for</a:t>
            </a:r>
            <a:r>
              <a:rPr dirty="0" sz="2800" spc="-95"/>
              <a:t> </a:t>
            </a:r>
            <a:r>
              <a:rPr dirty="0" sz="2800"/>
              <a:t>Finding</a:t>
            </a:r>
            <a:r>
              <a:rPr dirty="0" sz="2800" spc="-90"/>
              <a:t> </a:t>
            </a:r>
            <a:r>
              <a:rPr dirty="0" sz="2800"/>
              <a:t>Minimum</a:t>
            </a:r>
            <a:r>
              <a:rPr dirty="0" sz="2800" spc="-70"/>
              <a:t> </a:t>
            </a:r>
            <a:r>
              <a:rPr dirty="0" sz="2800"/>
              <a:t>Spanning</a:t>
            </a:r>
            <a:r>
              <a:rPr dirty="0" sz="2800" spc="-140"/>
              <a:t> </a:t>
            </a:r>
            <a:r>
              <a:rPr dirty="0" sz="2800" spc="-10"/>
              <a:t>Trees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005393" y="1742983"/>
            <a:ext cx="8564880" cy="23012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345"/>
              </a:spcBef>
            </a:pPr>
            <a:r>
              <a:rPr dirty="0" sz="2100" b="1">
                <a:latin typeface="Times New Roman"/>
                <a:cs typeface="Times New Roman"/>
              </a:rPr>
              <a:t>Recall:</a:t>
            </a:r>
            <a:r>
              <a:rPr dirty="0" sz="2100" spc="-2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Section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3.1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BF0000"/>
                </a:solidFill>
                <a:latin typeface="Times New Roman"/>
                <a:cs typeface="Times New Roman"/>
              </a:rPr>
              <a:t>greedy</a:t>
            </a:r>
            <a:r>
              <a:rPr dirty="0" sz="2100" spc="-30" b="1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b="1" i="1">
                <a:solidFill>
                  <a:srgbClr val="BF0000"/>
                </a:solidFill>
                <a:latin typeface="Times New Roman"/>
                <a:cs typeface="Times New Roman"/>
              </a:rPr>
              <a:t>algorithm</a:t>
            </a:r>
            <a:r>
              <a:rPr dirty="0" sz="2100" spc="-50" b="1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procedure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makes an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optimal </a:t>
            </a:r>
            <a:r>
              <a:rPr dirty="0" sz="2100">
                <a:latin typeface="Times New Roman"/>
                <a:cs typeface="Times New Roman"/>
              </a:rPr>
              <a:t>choice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its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steps.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Optimizing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step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does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guarantee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the </a:t>
            </a:r>
            <a:r>
              <a:rPr dirty="0" sz="2100">
                <a:latin typeface="Times New Roman"/>
                <a:cs typeface="Times New Roman"/>
              </a:rPr>
              <a:t>optimal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overall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solution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produced.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However,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two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algorithms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presented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in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section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for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constructing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minimum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greedy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algorithms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that </a:t>
            </a:r>
            <a:r>
              <a:rPr dirty="0" sz="2100">
                <a:latin typeface="Times New Roman"/>
                <a:cs typeface="Times New Roman"/>
              </a:rPr>
              <a:t>do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produce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optimal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solutions.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100" b="1">
                <a:latin typeface="Times New Roman"/>
                <a:cs typeface="Times New Roman"/>
              </a:rPr>
              <a:t>The</a:t>
            </a:r>
            <a:r>
              <a:rPr dirty="0" sz="2100" spc="-15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first</a:t>
            </a:r>
            <a:r>
              <a:rPr dirty="0" sz="2100" spc="-30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algorithm</a:t>
            </a:r>
            <a:r>
              <a:rPr dirty="0" sz="2100" spc="-3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was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discovered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35">
                <a:latin typeface="Times New Roman"/>
                <a:cs typeface="Times New Roman"/>
              </a:rPr>
              <a:t>Vojtěch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Jarník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20">
                <a:latin typeface="Times New Roman"/>
                <a:cs typeface="Times New Roman"/>
              </a:rPr>
              <a:t> 1930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100" b="1">
                <a:latin typeface="Times New Roman"/>
                <a:cs typeface="Times New Roman"/>
              </a:rPr>
              <a:t>The</a:t>
            </a:r>
            <a:r>
              <a:rPr dirty="0" sz="2100" spc="-5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second</a:t>
            </a:r>
            <a:r>
              <a:rPr dirty="0" sz="2100" spc="-10" b="1">
                <a:latin typeface="Times New Roman"/>
                <a:cs typeface="Times New Roman"/>
              </a:rPr>
              <a:t> </a:t>
            </a:r>
            <a:r>
              <a:rPr dirty="0" sz="2100" b="1">
                <a:latin typeface="Times New Roman"/>
                <a:cs typeface="Times New Roman"/>
              </a:rPr>
              <a:t>algorithm</a:t>
            </a:r>
            <a:r>
              <a:rPr dirty="0" sz="2100" spc="-40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discovered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Joseph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Kruskal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1956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96136" y="5985812"/>
            <a:ext cx="1176655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dirty="0" sz="1550" spc="-10">
                <a:latin typeface="Times New Roman"/>
                <a:cs typeface="Times New Roman"/>
              </a:rPr>
              <a:t>Vojtěch</a:t>
            </a:r>
            <a:r>
              <a:rPr dirty="0" sz="1550" spc="-75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Jarník </a:t>
            </a:r>
            <a:r>
              <a:rPr dirty="0" sz="1550">
                <a:latin typeface="Times New Roman"/>
                <a:cs typeface="Times New Roman"/>
              </a:rPr>
              <a:t>(1897-</a:t>
            </a:r>
            <a:r>
              <a:rPr dirty="0" sz="1550" spc="-10">
                <a:latin typeface="Times New Roman"/>
                <a:cs typeface="Times New Roman"/>
              </a:rPr>
              <a:t>1970)</a:t>
            </a:r>
            <a:endParaRPr sz="155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8904" y="4454652"/>
            <a:ext cx="1546859" cy="207111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3728" y="4454652"/>
            <a:ext cx="1685543" cy="207111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424387" y="5976665"/>
            <a:ext cx="125857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dirty="0" sz="1550">
                <a:latin typeface="Times New Roman"/>
                <a:cs typeface="Times New Roman"/>
              </a:rPr>
              <a:t>Joseph</a:t>
            </a:r>
            <a:r>
              <a:rPr dirty="0" sz="1550" spc="60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Kruskal </a:t>
            </a:r>
            <a:r>
              <a:rPr dirty="0" sz="1550">
                <a:latin typeface="Times New Roman"/>
                <a:cs typeface="Times New Roman"/>
              </a:rPr>
              <a:t>(1928-</a:t>
            </a:r>
            <a:r>
              <a:rPr dirty="0" sz="1550" spc="-10">
                <a:latin typeface="Times New Roman"/>
                <a:cs typeface="Times New Roman"/>
              </a:rPr>
              <a:t>2010)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Prim’s</a:t>
            </a:r>
            <a:r>
              <a:rPr dirty="0" spc="-135"/>
              <a:t> </a:t>
            </a:r>
            <a:r>
              <a:rPr dirty="0" spc="-10"/>
              <a:t>algorithm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4196" y="1742983"/>
            <a:ext cx="33667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Times New Roman"/>
                <a:cs typeface="Times New Roman"/>
              </a:rPr>
              <a:t>Suppose the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n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edges,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4196" y="2070575"/>
            <a:ext cx="9030335" cy="179514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13995" indent="-20129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>
                <a:latin typeface="Times New Roman"/>
                <a:cs typeface="Times New Roman"/>
              </a:rPr>
              <a:t>Begin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choosing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any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smallest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weight,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putting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into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tree</a:t>
            </a:r>
            <a:endParaRPr sz="2100">
              <a:latin typeface="Times New Roman"/>
              <a:cs typeface="Times New Roman"/>
            </a:endParaRPr>
          </a:p>
          <a:p>
            <a:pPr marL="213360" marR="5080" indent="-201295">
              <a:lnSpc>
                <a:spcPct val="90200"/>
              </a:lnSpc>
              <a:spcBef>
                <a:spcPts val="844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100">
                <a:latin typeface="Times New Roman"/>
                <a:cs typeface="Times New Roman"/>
              </a:rPr>
              <a:t>Successively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add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minimum weight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incident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vertex </a:t>
            </a:r>
            <a:r>
              <a:rPr dirty="0" sz="2100">
                <a:latin typeface="Times New Roman"/>
                <a:cs typeface="Times New Roman"/>
              </a:rPr>
              <a:t>already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tree,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never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forming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circuit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those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already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25">
                <a:latin typeface="Times New Roman"/>
                <a:cs typeface="Times New Roman"/>
              </a:rPr>
              <a:t> the </a:t>
            </a:r>
            <a:r>
              <a:rPr dirty="0" sz="2100" spc="-20">
                <a:latin typeface="Times New Roman"/>
                <a:cs typeface="Times New Roman"/>
              </a:rPr>
              <a:t>tree</a:t>
            </a:r>
            <a:endParaRPr sz="2100">
              <a:latin typeface="Times New Roman"/>
              <a:cs typeface="Times New Roman"/>
            </a:endParaRPr>
          </a:p>
          <a:p>
            <a:pPr marL="213995" indent="-20129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>
                <a:latin typeface="Times New Roman"/>
                <a:cs typeface="Times New Roman"/>
              </a:rPr>
              <a:t>Stop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when</a:t>
            </a:r>
            <a:r>
              <a:rPr dirty="0" sz="2100" spc="10">
                <a:latin typeface="Times New Roman"/>
                <a:cs typeface="Times New Roman"/>
              </a:rPr>
              <a:t> </a:t>
            </a:r>
            <a:r>
              <a:rPr dirty="0" sz="2100" spc="-10" i="1">
                <a:latin typeface="Times New Roman"/>
                <a:cs typeface="Times New Roman"/>
              </a:rPr>
              <a:t>n</a:t>
            </a:r>
            <a:r>
              <a:rPr dirty="0" sz="2100" spc="-10">
                <a:latin typeface="Times New Roman"/>
                <a:cs typeface="Times New Roman"/>
              </a:rPr>
              <a:t>-</a:t>
            </a:r>
            <a:r>
              <a:rPr dirty="0" sz="2100">
                <a:latin typeface="Times New Roman"/>
                <a:cs typeface="Times New Roman"/>
              </a:rPr>
              <a:t>1</a:t>
            </a:r>
            <a:r>
              <a:rPr dirty="0" sz="2100" spc="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have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been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added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728730" y="6411035"/>
            <a:ext cx="1600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898989"/>
                </a:solidFill>
                <a:latin typeface="Times New Roman"/>
                <a:cs typeface="Times New Roman"/>
              </a:rPr>
              <a:t>21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791931" y="1544777"/>
            <a:ext cx="1176655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dirty="0" sz="1550" spc="-10">
                <a:latin typeface="Times New Roman"/>
                <a:cs typeface="Times New Roman"/>
              </a:rPr>
              <a:t>Vojtěch</a:t>
            </a:r>
            <a:r>
              <a:rPr dirty="0" sz="1550" spc="-75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Jarník </a:t>
            </a:r>
            <a:r>
              <a:rPr dirty="0" sz="1550">
                <a:latin typeface="Times New Roman"/>
                <a:cs typeface="Times New Roman"/>
              </a:rPr>
              <a:t>(1897-</a:t>
            </a:r>
            <a:r>
              <a:rPr dirty="0" sz="1550" spc="-10">
                <a:latin typeface="Times New Roman"/>
                <a:cs typeface="Times New Roman"/>
              </a:rPr>
              <a:t>1970)</a:t>
            </a:r>
            <a:endParaRPr sz="155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4707" y="838200"/>
            <a:ext cx="935735" cy="12573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3973067"/>
            <a:ext cx="7415783" cy="24201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Prim’s</a:t>
            </a:r>
            <a:r>
              <a:rPr dirty="0" spc="-135"/>
              <a:t> </a:t>
            </a:r>
            <a:r>
              <a:rPr dirty="0" spc="-10"/>
              <a:t>algorithm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735363"/>
            <a:ext cx="8558530" cy="69024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12090" marR="5080" indent="-200025">
              <a:lnSpc>
                <a:spcPct val="90800"/>
              </a:lnSpc>
              <a:spcBef>
                <a:spcPts val="38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 b="1">
                <a:latin typeface="Times New Roman"/>
                <a:cs typeface="Times New Roman"/>
              </a:rPr>
              <a:t>Example:</a:t>
            </a:r>
            <a:r>
              <a:rPr dirty="0" sz="2450" spc="-6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Use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 spc="-35" i="1">
                <a:solidFill>
                  <a:srgbClr val="BF0000"/>
                </a:solidFill>
                <a:latin typeface="Times New Roman"/>
                <a:cs typeface="Times New Roman"/>
              </a:rPr>
              <a:t>Prim’s</a:t>
            </a:r>
            <a:r>
              <a:rPr dirty="0" sz="2100" spc="1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algorithm</a:t>
            </a:r>
            <a:r>
              <a:rPr dirty="0" sz="2100" spc="-3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design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minimum-</a:t>
            </a:r>
            <a:r>
              <a:rPr dirty="0" sz="2100">
                <a:latin typeface="Times New Roman"/>
                <a:cs typeface="Times New Roman"/>
              </a:rPr>
              <a:t>cost</a:t>
            </a:r>
            <a:r>
              <a:rPr dirty="0" sz="2100" spc="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communications </a:t>
            </a:r>
            <a:r>
              <a:rPr dirty="0" sz="2100" spc="-10">
                <a:latin typeface="Times New Roman"/>
                <a:cs typeface="Times New Roman"/>
              </a:rPr>
              <a:t>	</a:t>
            </a:r>
            <a:r>
              <a:rPr dirty="0" sz="2100">
                <a:latin typeface="Times New Roman"/>
                <a:cs typeface="Times New Roman"/>
              </a:rPr>
              <a:t>network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connecting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all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computers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represented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graph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4196" y="4480037"/>
            <a:ext cx="9087485" cy="211772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13360" marR="5080" indent="-201295">
              <a:lnSpc>
                <a:spcPct val="90100"/>
              </a:lnSpc>
              <a:spcBef>
                <a:spcPts val="35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100" b="1">
                <a:latin typeface="Times New Roman"/>
                <a:cs typeface="Times New Roman"/>
              </a:rPr>
              <a:t>Solution:</a:t>
            </a:r>
            <a:r>
              <a:rPr dirty="0" sz="2100" spc="-40" b="1">
                <a:latin typeface="Times New Roman"/>
                <a:cs typeface="Times New Roman"/>
              </a:rPr>
              <a:t> </a:t>
            </a:r>
            <a:r>
              <a:rPr dirty="0" sz="2100" spc="-50">
                <a:latin typeface="Times New Roman"/>
                <a:cs typeface="Times New Roman"/>
              </a:rPr>
              <a:t>We</a:t>
            </a:r>
            <a:r>
              <a:rPr dirty="0" sz="2100">
                <a:latin typeface="Times New Roman"/>
                <a:cs typeface="Times New Roman"/>
              </a:rPr>
              <a:t> solve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problem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finding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minimum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graph. Prim’s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algorithm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carried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out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choosing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initial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minimum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weight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and </a:t>
            </a:r>
            <a:r>
              <a:rPr dirty="0" sz="2100">
                <a:latin typeface="Times New Roman"/>
                <a:cs typeface="Times New Roman"/>
              </a:rPr>
              <a:t>successively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adding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minimum</a:t>
            </a:r>
            <a:r>
              <a:rPr dirty="0" sz="2100" spc="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weight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incident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the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form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circuits.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color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show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minimum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produced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10">
                <a:latin typeface="Times New Roman"/>
                <a:cs typeface="Times New Roman"/>
              </a:rPr>
              <a:t> Prim’s</a:t>
            </a:r>
            <a:r>
              <a:rPr dirty="0" sz="2100">
                <a:latin typeface="Times New Roman"/>
                <a:cs typeface="Times New Roman"/>
              </a:rPr>
              <a:t> algorithm,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choice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made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step </a:t>
            </a:r>
            <a:r>
              <a:rPr dirty="0" sz="2100" spc="-10">
                <a:latin typeface="Times New Roman"/>
                <a:cs typeface="Times New Roman"/>
              </a:rPr>
              <a:t>displayed.</a:t>
            </a:r>
            <a:endParaRPr sz="21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  <a:spcBef>
                <a:spcPts val="1335"/>
              </a:spcBef>
            </a:pPr>
            <a:r>
              <a:rPr dirty="0" sz="1050" spc="-25">
                <a:solidFill>
                  <a:srgbClr val="898989"/>
                </a:solidFill>
                <a:latin typeface="Times New Roman"/>
                <a:cs typeface="Times New Roman"/>
              </a:rPr>
              <a:t>22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063" y="2621280"/>
            <a:ext cx="4951475" cy="158953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2367" y="2813303"/>
            <a:ext cx="3884675" cy="1397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7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/>
              <a:t>Kruskal’s </a:t>
            </a:r>
            <a:r>
              <a:rPr dirty="0" sz="2250" spc="-10"/>
              <a:t>algorithm</a:t>
            </a:r>
            <a:endParaRPr sz="2250"/>
          </a:p>
        </p:txBody>
      </p:sp>
      <p:sp>
        <p:nvSpPr>
          <p:cNvPr id="3" name="object 3" descr=""/>
          <p:cNvSpPr txBox="1"/>
          <p:nvPr/>
        </p:nvSpPr>
        <p:spPr>
          <a:xfrm>
            <a:off x="804196" y="1742983"/>
            <a:ext cx="33667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Times New Roman"/>
                <a:cs typeface="Times New Roman"/>
              </a:rPr>
              <a:t>Suppose the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n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edges,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4196" y="2143814"/>
            <a:ext cx="9217025" cy="172212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13360" marR="344805" indent="-201295">
              <a:lnSpc>
                <a:spcPts val="2290"/>
              </a:lnSpc>
              <a:spcBef>
                <a:spcPts val="36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100">
                <a:latin typeface="Times New Roman"/>
                <a:cs typeface="Times New Roman"/>
              </a:rPr>
              <a:t>Begin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choosing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minimum</a:t>
            </a:r>
            <a:r>
              <a:rPr dirty="0" sz="2100" spc="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weight,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putting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it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into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the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tree</a:t>
            </a:r>
            <a:endParaRPr sz="2100">
              <a:latin typeface="Times New Roman"/>
              <a:cs typeface="Times New Roman"/>
            </a:endParaRPr>
          </a:p>
          <a:p>
            <a:pPr marL="213360" marR="5080" indent="-201295">
              <a:lnSpc>
                <a:spcPts val="2300"/>
              </a:lnSpc>
              <a:spcBef>
                <a:spcPts val="825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100">
                <a:latin typeface="Times New Roman"/>
                <a:cs typeface="Times New Roman"/>
              </a:rPr>
              <a:t>Successively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add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minimum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weight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that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do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form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circuit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with </a:t>
            </a:r>
            <a:r>
              <a:rPr dirty="0" sz="2100">
                <a:latin typeface="Times New Roman"/>
                <a:cs typeface="Times New Roman"/>
              </a:rPr>
              <a:t>those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already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chosen</a:t>
            </a:r>
            <a:endParaRPr sz="2100">
              <a:latin typeface="Times New Roman"/>
              <a:cs typeface="Times New Roman"/>
            </a:endParaRPr>
          </a:p>
          <a:p>
            <a:pPr marL="213995" indent="-201295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>
                <a:latin typeface="Times New Roman"/>
                <a:cs typeface="Times New Roman"/>
              </a:rPr>
              <a:t>Stop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after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10" i="1">
                <a:latin typeface="Times New Roman"/>
                <a:cs typeface="Times New Roman"/>
              </a:rPr>
              <a:t>n</a:t>
            </a:r>
            <a:r>
              <a:rPr dirty="0" sz="2100" spc="-10">
                <a:latin typeface="Times New Roman"/>
                <a:cs typeface="Times New Roman"/>
              </a:rPr>
              <a:t>-</a:t>
            </a:r>
            <a:r>
              <a:rPr dirty="0" sz="2100">
                <a:latin typeface="Times New Roman"/>
                <a:cs typeface="Times New Roman"/>
              </a:rPr>
              <a:t>1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have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been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selected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728730" y="6411035"/>
            <a:ext cx="1600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898989"/>
                </a:solidFill>
                <a:latin typeface="Times New Roman"/>
                <a:cs typeface="Times New Roman"/>
              </a:rPr>
              <a:t>23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7967" y="833628"/>
            <a:ext cx="1050035" cy="129082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188453" y="1573754"/>
            <a:ext cx="125857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dirty="0" sz="1550">
                <a:latin typeface="Times New Roman"/>
                <a:cs typeface="Times New Roman"/>
              </a:rPr>
              <a:t>Joseph</a:t>
            </a:r>
            <a:r>
              <a:rPr dirty="0" sz="1550" spc="60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Kruskal </a:t>
            </a:r>
            <a:r>
              <a:rPr dirty="0" sz="1550">
                <a:latin typeface="Times New Roman"/>
                <a:cs typeface="Times New Roman"/>
              </a:rPr>
              <a:t>(1928-</a:t>
            </a:r>
            <a:r>
              <a:rPr dirty="0" sz="1550" spc="-10">
                <a:latin typeface="Times New Roman"/>
                <a:cs typeface="Times New Roman"/>
              </a:rPr>
              <a:t>2010)</a:t>
            </a:r>
            <a:endParaRPr sz="155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1388" y="4050791"/>
            <a:ext cx="6797039" cy="23012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0"/>
              <a:t>Kruskal’s</a:t>
            </a:r>
            <a:r>
              <a:rPr dirty="0" sz="2800" spc="-95"/>
              <a:t> </a:t>
            </a:r>
            <a:r>
              <a:rPr dirty="0" sz="2800" spc="-10"/>
              <a:t>algorithm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9728730" y="6411035"/>
            <a:ext cx="1600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898989"/>
                </a:solidFill>
                <a:latin typeface="Times New Roman"/>
                <a:cs typeface="Times New Roman"/>
              </a:rPr>
              <a:t>24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4201" y="1735363"/>
            <a:ext cx="8421370" cy="69024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12090" marR="5080" indent="-200025">
              <a:lnSpc>
                <a:spcPct val="90800"/>
              </a:lnSpc>
              <a:spcBef>
                <a:spcPts val="38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 b="1">
                <a:latin typeface="Times New Roman"/>
                <a:cs typeface="Times New Roman"/>
              </a:rPr>
              <a:t>Example:</a:t>
            </a:r>
            <a:r>
              <a:rPr dirty="0" sz="2450" spc="-7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Use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25" i="1">
                <a:solidFill>
                  <a:srgbClr val="BF0000"/>
                </a:solidFill>
                <a:latin typeface="Times New Roman"/>
                <a:cs typeface="Times New Roman"/>
              </a:rPr>
              <a:t>Kruskal’s</a:t>
            </a:r>
            <a:r>
              <a:rPr dirty="0" sz="2100" spc="-1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algorithm</a:t>
            </a:r>
            <a:r>
              <a:rPr dirty="0" sz="2100" spc="-3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find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minimum</a:t>
            </a:r>
            <a:r>
              <a:rPr dirty="0" sz="2100" spc="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the </a:t>
            </a:r>
            <a:r>
              <a:rPr dirty="0" sz="2100" spc="-25">
                <a:latin typeface="Times New Roman"/>
                <a:cs typeface="Times New Roman"/>
              </a:rPr>
              <a:t>	</a:t>
            </a:r>
            <a:r>
              <a:rPr dirty="0" sz="2100">
                <a:latin typeface="Times New Roman"/>
                <a:cs typeface="Times New Roman"/>
              </a:rPr>
              <a:t>weighted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graph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8216" y="2729483"/>
            <a:ext cx="6854951" cy="308152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Proof</a:t>
            </a:r>
            <a:r>
              <a:rPr dirty="0" spc="-85"/>
              <a:t> </a:t>
            </a:r>
            <a:r>
              <a:rPr dirty="0"/>
              <a:t>for</a:t>
            </a:r>
            <a:r>
              <a:rPr dirty="0" spc="-155"/>
              <a:t> </a:t>
            </a:r>
            <a:r>
              <a:rPr dirty="0" spc="-10"/>
              <a:t>Prim’s</a:t>
            </a:r>
            <a:r>
              <a:rPr dirty="0" spc="-95"/>
              <a:t> </a:t>
            </a:r>
            <a:r>
              <a:rPr dirty="0" spc="-10"/>
              <a:t>algorithm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728730" y="6411035"/>
            <a:ext cx="1600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898989"/>
                </a:solidFill>
                <a:latin typeface="Times New Roman"/>
                <a:cs typeface="Times New Roman"/>
              </a:rPr>
              <a:t>25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0" y="1562100"/>
            <a:ext cx="7653248" cy="13395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89467" y="3114356"/>
            <a:ext cx="1624965" cy="9074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750" spc="-480" b="1">
                <a:solidFill>
                  <a:srgbClr val="2F497E"/>
                </a:solidFill>
                <a:latin typeface="Microsoft JhengHei UI"/>
                <a:cs typeface="Microsoft JhengHei UI"/>
              </a:rPr>
              <a:t>Q&amp;A</a:t>
            </a:r>
            <a:endParaRPr sz="5750">
              <a:latin typeface="Microsoft JhengHei UI"/>
              <a:cs typeface="Microsoft JhengHei U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772668"/>
            <a:ext cx="3334511" cy="15880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085" y="1019015"/>
            <a:ext cx="237172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Spanning</a:t>
            </a:r>
            <a:r>
              <a:rPr dirty="0" sz="2800" spc="-170"/>
              <a:t> </a:t>
            </a:r>
            <a:r>
              <a:rPr dirty="0" sz="2800" spc="-20"/>
              <a:t>Trees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662231"/>
            <a:ext cx="5040630" cy="181800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Spanning</a:t>
            </a:r>
            <a:r>
              <a:rPr dirty="0" sz="2450" spc="-75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Trees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Depth-First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Search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Breadth-First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Search</a:t>
            </a:r>
            <a:endParaRPr sz="245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2450">
                <a:latin typeface="Times New Roman"/>
                <a:cs typeface="Times New Roman"/>
              </a:rPr>
              <a:t>Depth-First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Search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Directed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Graphs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085" y="1019015"/>
            <a:ext cx="237172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Spanning</a:t>
            </a:r>
            <a:r>
              <a:rPr dirty="0" sz="2800" spc="-170"/>
              <a:t> </a:t>
            </a:r>
            <a:r>
              <a:rPr dirty="0" sz="2800" spc="-20"/>
              <a:t>Trees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005393" y="1742983"/>
            <a:ext cx="8741410" cy="103441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280"/>
              </a:lnSpc>
              <a:spcBef>
                <a:spcPts val="375"/>
              </a:spcBef>
            </a:pPr>
            <a:r>
              <a:rPr dirty="0" sz="2100" b="1">
                <a:latin typeface="Times New Roman"/>
                <a:cs typeface="Times New Roman"/>
              </a:rPr>
              <a:t>Definition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Let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sz="2100" spc="-2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graph.</a:t>
            </a:r>
            <a:r>
              <a:rPr dirty="0" sz="2100" spc="-1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30"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spanning</a:t>
            </a:r>
            <a:r>
              <a:rPr dirty="0" sz="2100" spc="-4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BF0000"/>
                </a:solidFill>
                <a:latin typeface="Times New Roman"/>
                <a:cs typeface="Times New Roman"/>
              </a:rPr>
              <a:t>tree</a:t>
            </a:r>
            <a:r>
              <a:rPr dirty="0" sz="2100" spc="-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sz="2100" spc="-1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subgraph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sz="2100" spc="-10" i="1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that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containing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every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25" i="1">
                <a:latin typeface="Times New Roman"/>
                <a:cs typeface="Times New Roman"/>
              </a:rPr>
              <a:t>G</a:t>
            </a:r>
            <a:r>
              <a:rPr dirty="0" sz="2100" spc="-25"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100" b="1">
                <a:latin typeface="Times New Roman"/>
                <a:cs typeface="Times New Roman"/>
              </a:rPr>
              <a:t>Example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Find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graph: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05393" y="3631235"/>
            <a:ext cx="8874125" cy="15011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345"/>
              </a:spcBef>
            </a:pPr>
            <a:r>
              <a:rPr dirty="0" sz="2100" b="1">
                <a:latin typeface="Times New Roman"/>
                <a:cs typeface="Times New Roman"/>
              </a:rPr>
              <a:t>Solution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connected,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but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because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it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contains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simple </a:t>
            </a:r>
            <a:r>
              <a:rPr dirty="0" sz="2100">
                <a:latin typeface="Times New Roman"/>
                <a:cs typeface="Times New Roman"/>
              </a:rPr>
              <a:t>circuits.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Remove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{</a:t>
            </a:r>
            <a:r>
              <a:rPr dirty="0" sz="2100" i="1">
                <a:latin typeface="Times New Roman"/>
                <a:cs typeface="Times New Roman"/>
              </a:rPr>
              <a:t>a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e</a:t>
            </a:r>
            <a:r>
              <a:rPr dirty="0" sz="2100">
                <a:latin typeface="Times New Roman"/>
                <a:cs typeface="Times New Roman"/>
              </a:rPr>
              <a:t>}.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Now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one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circuit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gone,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but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the </a:t>
            </a:r>
            <a:r>
              <a:rPr dirty="0" sz="2100">
                <a:latin typeface="Times New Roman"/>
                <a:cs typeface="Times New Roman"/>
              </a:rPr>
              <a:t>remaining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subgraph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still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has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 circuit.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Remove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{</a:t>
            </a:r>
            <a:r>
              <a:rPr dirty="0" sz="2100" i="1">
                <a:latin typeface="Times New Roman"/>
                <a:cs typeface="Times New Roman"/>
              </a:rPr>
              <a:t>e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f</a:t>
            </a:r>
            <a:r>
              <a:rPr dirty="0" sz="2100">
                <a:latin typeface="Times New Roman"/>
                <a:cs typeface="Times New Roman"/>
              </a:rPr>
              <a:t>}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then</a:t>
            </a:r>
            <a:r>
              <a:rPr dirty="0" sz="2100" spc="-25">
                <a:latin typeface="Times New Roman"/>
                <a:cs typeface="Times New Roman"/>
              </a:rPr>
              <a:t> the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{</a:t>
            </a:r>
            <a:r>
              <a:rPr dirty="0" sz="2100" i="1">
                <a:latin typeface="Times New Roman"/>
                <a:cs typeface="Times New Roman"/>
              </a:rPr>
              <a:t>c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sz="2100">
                <a:latin typeface="Times New Roman"/>
                <a:cs typeface="Times New Roman"/>
              </a:rPr>
              <a:t>}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produce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simple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 simple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circuits.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tree, </a:t>
            </a:r>
            <a:r>
              <a:rPr dirty="0" sz="2100">
                <a:latin typeface="Times New Roman"/>
                <a:cs typeface="Times New Roman"/>
              </a:rPr>
              <a:t>because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contains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every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original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graph.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3532" y="2209800"/>
            <a:ext cx="2378963" cy="146151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8255" y="5215128"/>
            <a:ext cx="6019799" cy="14985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Spanning</a:t>
            </a:r>
            <a:r>
              <a:rPr dirty="0" sz="2800" spc="-175"/>
              <a:t> </a:t>
            </a:r>
            <a:r>
              <a:rPr dirty="0" sz="2800" spc="-25"/>
              <a:t>Trees</a:t>
            </a:r>
            <a:r>
              <a:rPr dirty="0" sz="2800" spc="-130"/>
              <a:t> </a:t>
            </a:r>
            <a:r>
              <a:rPr dirty="0" sz="2800" spc="-10"/>
              <a:t>(continued)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005279" y="1663799"/>
            <a:ext cx="8723630" cy="442214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2250" b="1">
                <a:latin typeface="Times New Roman"/>
                <a:cs typeface="Times New Roman"/>
              </a:rPr>
              <a:t>Theorem</a:t>
            </a:r>
            <a:r>
              <a:rPr dirty="0" sz="2250">
                <a:latin typeface="Times New Roman"/>
                <a:cs typeface="Times New Roman"/>
              </a:rPr>
              <a:t>:</a:t>
            </a:r>
            <a:r>
              <a:rPr dirty="0" sz="2250" spc="-10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-114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simple</a:t>
            </a:r>
            <a:r>
              <a:rPr dirty="0" sz="2250" spc="7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graph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6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connected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if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only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if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it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has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spanning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tree.</a:t>
            </a:r>
            <a:endParaRPr sz="2250">
              <a:latin typeface="Times New Roman"/>
              <a:cs typeface="Times New Roman"/>
            </a:endParaRPr>
          </a:p>
          <a:p>
            <a:pPr marL="12700" marR="228600">
              <a:lnSpc>
                <a:spcPts val="2460"/>
              </a:lnSpc>
              <a:spcBef>
                <a:spcPts val="915"/>
              </a:spcBef>
            </a:pPr>
            <a:r>
              <a:rPr dirty="0" sz="2250" b="1" i="1">
                <a:latin typeface="Times New Roman"/>
                <a:cs typeface="Times New Roman"/>
              </a:rPr>
              <a:t>Proof</a:t>
            </a:r>
            <a:r>
              <a:rPr dirty="0" sz="2250">
                <a:latin typeface="Times New Roman"/>
                <a:cs typeface="Times New Roman"/>
              </a:rPr>
              <a:t>: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Suppose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that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simple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graph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 spc="4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has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spanning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tree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T</a:t>
            </a:r>
            <a:r>
              <a:rPr dirty="0" sz="2250">
                <a:latin typeface="Times New Roman"/>
                <a:cs typeface="Times New Roman"/>
              </a:rPr>
              <a:t>.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T</a:t>
            </a:r>
            <a:r>
              <a:rPr dirty="0" sz="2250" spc="40" i="1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contains </a:t>
            </a:r>
            <a:r>
              <a:rPr dirty="0" sz="2250">
                <a:latin typeface="Times New Roman"/>
                <a:cs typeface="Times New Roman"/>
              </a:rPr>
              <a:t>every</a:t>
            </a:r>
            <a:r>
              <a:rPr dirty="0" sz="2250" spc="-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vertex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 spc="35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and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there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path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T</a:t>
            </a:r>
            <a:r>
              <a:rPr dirty="0" sz="2250" spc="45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between any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two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its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vertices. </a:t>
            </a:r>
            <a:r>
              <a:rPr dirty="0" sz="2250">
                <a:latin typeface="Times New Roman"/>
                <a:cs typeface="Times New Roman"/>
              </a:rPr>
              <a:t>Because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T</a:t>
            </a:r>
            <a:r>
              <a:rPr dirty="0" sz="2250" spc="4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subgraph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>
                <a:latin typeface="Times New Roman"/>
                <a:cs typeface="Times New Roman"/>
              </a:rPr>
              <a:t>,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there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path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 spc="2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between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any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two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its </a:t>
            </a:r>
            <a:r>
              <a:rPr dirty="0" sz="2250">
                <a:latin typeface="Times New Roman"/>
                <a:cs typeface="Times New Roman"/>
              </a:rPr>
              <a:t>vertices.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Hence,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 spc="2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connected.</a:t>
            </a:r>
            <a:endParaRPr sz="2250">
              <a:latin typeface="Times New Roman"/>
              <a:cs typeface="Times New Roman"/>
            </a:endParaRPr>
          </a:p>
          <a:p>
            <a:pPr marL="12700" marR="14604">
              <a:lnSpc>
                <a:spcPct val="91200"/>
              </a:lnSpc>
              <a:spcBef>
                <a:spcPts val="830"/>
              </a:spcBef>
            </a:pPr>
            <a:r>
              <a:rPr dirty="0" sz="2250">
                <a:latin typeface="Times New Roman"/>
                <a:cs typeface="Times New Roman"/>
              </a:rPr>
              <a:t>Now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suppose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that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 spc="40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connected.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If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G</a:t>
            </a:r>
            <a:r>
              <a:rPr dirty="0" sz="2250" spc="35" i="1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not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tree,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it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contains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simple </a:t>
            </a:r>
            <a:r>
              <a:rPr dirty="0" sz="2250">
                <a:latin typeface="Times New Roman"/>
                <a:cs typeface="Times New Roman"/>
              </a:rPr>
              <a:t>circuit.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Remove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</a:t>
            </a:r>
            <a:r>
              <a:rPr dirty="0" sz="2250" spc="6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edge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from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one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simple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circuits.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resulting </a:t>
            </a:r>
            <a:r>
              <a:rPr dirty="0" sz="2250">
                <a:latin typeface="Times New Roman"/>
                <a:cs typeface="Times New Roman"/>
              </a:rPr>
              <a:t>subgraph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still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connected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because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any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vertices</a:t>
            </a:r>
            <a:r>
              <a:rPr dirty="0" sz="2250" spc="7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connected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via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 spc="-20">
                <a:latin typeface="Times New Roman"/>
                <a:cs typeface="Times New Roman"/>
              </a:rPr>
              <a:t>path </a:t>
            </a:r>
            <a:r>
              <a:rPr dirty="0" sz="2250">
                <a:latin typeface="Times New Roman"/>
                <a:cs typeface="Times New Roman"/>
              </a:rPr>
              <a:t>containing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removed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edge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still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connected</a:t>
            </a:r>
            <a:r>
              <a:rPr dirty="0" sz="2250" spc="6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via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path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with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the </a:t>
            </a:r>
            <a:r>
              <a:rPr dirty="0" sz="2250">
                <a:latin typeface="Times New Roman"/>
                <a:cs typeface="Times New Roman"/>
              </a:rPr>
              <a:t>remaining</a:t>
            </a:r>
            <a:r>
              <a:rPr dirty="0" sz="2250" spc="6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part</a:t>
            </a:r>
            <a:r>
              <a:rPr dirty="0" sz="2250" spc="7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simple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circuit.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Continue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in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this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fashion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until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there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 spc="-25">
                <a:latin typeface="Times New Roman"/>
                <a:cs typeface="Times New Roman"/>
              </a:rPr>
              <a:t>are </a:t>
            </a:r>
            <a:r>
              <a:rPr dirty="0" sz="2250">
                <a:latin typeface="Times New Roman"/>
                <a:cs typeface="Times New Roman"/>
              </a:rPr>
              <a:t>no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more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simple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circuits.</a:t>
            </a:r>
            <a:r>
              <a:rPr dirty="0" sz="2250" spc="-9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-1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tree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produced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because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graph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 spc="-10">
                <a:latin typeface="Times New Roman"/>
                <a:cs typeface="Times New Roman"/>
              </a:rPr>
              <a:t>remains </a:t>
            </a:r>
            <a:r>
              <a:rPr dirty="0" sz="2250">
                <a:latin typeface="Times New Roman"/>
                <a:cs typeface="Times New Roman"/>
              </a:rPr>
              <a:t>connected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as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edges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are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removed.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The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resulting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tree</a:t>
            </a:r>
            <a:r>
              <a:rPr dirty="0" sz="2250" spc="3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is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a</a:t>
            </a:r>
            <a:r>
              <a:rPr dirty="0" sz="2250" spc="2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spanning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 spc="-20">
                <a:latin typeface="Times New Roman"/>
                <a:cs typeface="Times New Roman"/>
              </a:rPr>
              <a:t>tree </a:t>
            </a:r>
            <a:r>
              <a:rPr dirty="0" sz="2250">
                <a:latin typeface="Times New Roman"/>
                <a:cs typeface="Times New Roman"/>
              </a:rPr>
              <a:t>because</a:t>
            </a:r>
            <a:r>
              <a:rPr dirty="0" sz="2250" spc="2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it</a:t>
            </a:r>
            <a:r>
              <a:rPr dirty="0" sz="2250" spc="7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contains</a:t>
            </a:r>
            <a:r>
              <a:rPr dirty="0" sz="2250" spc="1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every</a:t>
            </a:r>
            <a:r>
              <a:rPr dirty="0" sz="2250" spc="45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vertex</a:t>
            </a:r>
            <a:r>
              <a:rPr dirty="0" sz="2250" spc="4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of</a:t>
            </a:r>
            <a:r>
              <a:rPr dirty="0" sz="2250" spc="35">
                <a:latin typeface="Times New Roman"/>
                <a:cs typeface="Times New Roman"/>
              </a:rPr>
              <a:t> </a:t>
            </a:r>
            <a:r>
              <a:rPr dirty="0" sz="2250" spc="-25" i="1">
                <a:latin typeface="Times New Roman"/>
                <a:cs typeface="Times New Roman"/>
              </a:rPr>
              <a:t>G</a:t>
            </a:r>
            <a:r>
              <a:rPr dirty="0" sz="2250" spc="-25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/>
              <a:t>Depth-</a:t>
            </a:r>
            <a:r>
              <a:rPr dirty="0" sz="2800"/>
              <a:t>First</a:t>
            </a:r>
            <a:r>
              <a:rPr dirty="0" sz="2800" spc="10"/>
              <a:t> </a:t>
            </a:r>
            <a:r>
              <a:rPr dirty="0" sz="2800" spc="-10"/>
              <a:t>Search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804201" y="1735363"/>
            <a:ext cx="9058275" cy="384619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2090" marR="339090" indent="-20002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360" algn="l"/>
              </a:tabLst>
            </a:pPr>
            <a:r>
              <a:rPr dirty="0" sz="2450" spc="-30">
                <a:latin typeface="Times New Roman"/>
                <a:cs typeface="Times New Roman"/>
              </a:rPr>
              <a:t>To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use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depth-first</a:t>
            </a:r>
            <a:r>
              <a:rPr dirty="0" sz="2450" spc="-6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search</a:t>
            </a:r>
            <a:r>
              <a:rPr dirty="0" sz="2450" spc="-15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3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build</a:t>
            </a:r>
            <a:r>
              <a:rPr dirty="0" sz="2450" spc="-6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spanning</a:t>
            </a:r>
            <a:r>
              <a:rPr dirty="0" sz="2450" spc="-6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tree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for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connected </a:t>
            </a:r>
            <a:r>
              <a:rPr dirty="0" sz="2450" spc="-10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simple</a:t>
            </a:r>
            <a:r>
              <a:rPr dirty="0" sz="2450" spc="-6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graph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first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arbitrarily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choose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vertex</a:t>
            </a:r>
            <a:r>
              <a:rPr dirty="0" sz="2450" spc="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of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graph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as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root</a:t>
            </a:r>
            <a:endParaRPr sz="2450">
              <a:latin typeface="Times New Roman"/>
              <a:cs typeface="Times New Roman"/>
            </a:endParaRPr>
          </a:p>
          <a:p>
            <a:pPr lvl="1" marL="614045" marR="36830" indent="-201295">
              <a:lnSpc>
                <a:spcPct val="90200"/>
              </a:lnSpc>
              <a:spcBef>
                <a:spcPts val="414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Form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starting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by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successively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adding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edges, </a:t>
            </a:r>
            <a:r>
              <a:rPr dirty="0" sz="2100">
                <a:latin typeface="Times New Roman"/>
                <a:cs typeface="Times New Roman"/>
              </a:rPr>
              <a:t>where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new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incident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last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vertex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already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path.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Continue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adding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edges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as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long </a:t>
            </a:r>
            <a:r>
              <a:rPr dirty="0" sz="2100">
                <a:latin typeface="Times New Roman"/>
                <a:cs typeface="Times New Roman"/>
              </a:rPr>
              <a:t>as </a:t>
            </a:r>
            <a:r>
              <a:rPr dirty="0" sz="2100" spc="-10">
                <a:latin typeface="Times New Roman"/>
                <a:cs typeface="Times New Roman"/>
              </a:rPr>
              <a:t>possible</a:t>
            </a:r>
            <a:endParaRPr sz="2100">
              <a:latin typeface="Times New Roman"/>
              <a:cs typeface="Times New Roman"/>
            </a:endParaRPr>
          </a:p>
          <a:p>
            <a:pPr lvl="1" marL="614045" marR="479425" indent="-201295">
              <a:lnSpc>
                <a:spcPts val="2270"/>
              </a:lnSpc>
              <a:spcBef>
                <a:spcPts val="475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If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goes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through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all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graph,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consisting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this </a:t>
            </a:r>
            <a:r>
              <a:rPr dirty="0" sz="2100">
                <a:latin typeface="Times New Roman"/>
                <a:cs typeface="Times New Roman"/>
              </a:rPr>
              <a:t>path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is a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tree</a:t>
            </a:r>
            <a:endParaRPr sz="2100">
              <a:latin typeface="Times New Roman"/>
              <a:cs typeface="Times New Roman"/>
            </a:endParaRPr>
          </a:p>
          <a:p>
            <a:pPr algn="just" lvl="1" marL="614045" marR="5080" indent="-201295">
              <a:lnSpc>
                <a:spcPct val="90200"/>
              </a:lnSpc>
              <a:spcBef>
                <a:spcPts val="400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Otherwise, move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back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next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last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path,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if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possible, </a:t>
            </a:r>
            <a:r>
              <a:rPr dirty="0" sz="2100">
                <a:latin typeface="Times New Roman"/>
                <a:cs typeface="Times New Roman"/>
              </a:rPr>
              <a:t>form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 new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path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starting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at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passing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through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already </a:t>
            </a:r>
            <a:r>
              <a:rPr dirty="0" sz="2100">
                <a:latin typeface="Times New Roman"/>
                <a:cs typeface="Times New Roman"/>
              </a:rPr>
              <a:t>visited.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If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cannot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done,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move</a:t>
            </a:r>
            <a:r>
              <a:rPr dirty="0" sz="2100" spc="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back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another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0">
                <a:latin typeface="Times New Roman"/>
                <a:cs typeface="Times New Roman"/>
              </a:rPr>
              <a:t> path</a:t>
            </a:r>
            <a:endParaRPr sz="2100">
              <a:latin typeface="Times New Roman"/>
              <a:cs typeface="Times New Roman"/>
            </a:endParaRPr>
          </a:p>
          <a:p>
            <a:pPr algn="just" lvl="1" marL="614045" indent="-20066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614045" algn="l"/>
              </a:tabLst>
            </a:pPr>
            <a:r>
              <a:rPr dirty="0" sz="2100">
                <a:latin typeface="Times New Roman"/>
                <a:cs typeface="Times New Roman"/>
              </a:rPr>
              <a:t>Repeat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procedure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until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all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are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included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tree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/>
              <a:t>Depth-</a:t>
            </a:r>
            <a:r>
              <a:rPr dirty="0" sz="2800"/>
              <a:t>First</a:t>
            </a:r>
            <a:r>
              <a:rPr dirty="0" sz="2800" spc="-60"/>
              <a:t> </a:t>
            </a:r>
            <a:r>
              <a:rPr dirty="0" sz="2800"/>
              <a:t>Search</a:t>
            </a:r>
            <a:r>
              <a:rPr dirty="0" sz="2800" spc="-45"/>
              <a:t> </a:t>
            </a:r>
            <a:r>
              <a:rPr dirty="0" sz="2800" spc="-10"/>
              <a:t>(continued)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005393" y="1742983"/>
            <a:ext cx="745807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Times New Roman"/>
                <a:cs typeface="Times New Roman"/>
              </a:rPr>
              <a:t>Example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Use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depth-</a:t>
            </a:r>
            <a:r>
              <a:rPr dirty="0" sz="2100">
                <a:latin typeface="Times New Roman"/>
                <a:cs typeface="Times New Roman"/>
              </a:rPr>
              <a:t>first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search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find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spanning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this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graph.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05293" y="3346187"/>
            <a:ext cx="8846185" cy="190690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330"/>
              </a:spcBef>
            </a:pPr>
            <a:r>
              <a:rPr dirty="0" sz="1900" b="1">
                <a:latin typeface="Times New Roman"/>
                <a:cs typeface="Times New Roman"/>
              </a:rPr>
              <a:t>Solution</a:t>
            </a:r>
            <a:r>
              <a:rPr dirty="0" sz="1900">
                <a:latin typeface="Times New Roman"/>
                <a:cs typeface="Times New Roman"/>
              </a:rPr>
              <a:t>:</a:t>
            </a:r>
            <a:r>
              <a:rPr dirty="0" sz="1900" spc="-20">
                <a:latin typeface="Times New Roman"/>
                <a:cs typeface="Times New Roman"/>
              </a:rPr>
              <a:t> We</a:t>
            </a:r>
            <a:r>
              <a:rPr dirty="0" sz="1900">
                <a:latin typeface="Times New Roman"/>
                <a:cs typeface="Times New Roman"/>
              </a:rPr>
              <a:t> start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arbitrarily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with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vertex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f</a:t>
            </a:r>
            <a:r>
              <a:rPr dirty="0" sz="1900">
                <a:latin typeface="Times New Roman"/>
                <a:cs typeface="Times New Roman"/>
              </a:rPr>
              <a:t>.</a:t>
            </a:r>
            <a:r>
              <a:rPr dirty="0" sz="1900" spc="-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build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path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by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successively adding </a:t>
            </a:r>
            <a:r>
              <a:rPr dirty="0" sz="1900" spc="-25">
                <a:latin typeface="Times New Roman"/>
                <a:cs typeface="Times New Roman"/>
              </a:rPr>
              <a:t>an </a:t>
            </a:r>
            <a:r>
              <a:rPr dirty="0" sz="1900">
                <a:latin typeface="Times New Roman"/>
                <a:cs typeface="Times New Roman"/>
              </a:rPr>
              <a:t>edge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that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connects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last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vertex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added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path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vertex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not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already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in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path,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as </a:t>
            </a:r>
            <a:r>
              <a:rPr dirty="0" sz="1900">
                <a:latin typeface="Times New Roman"/>
                <a:cs typeface="Times New Roman"/>
              </a:rPr>
              <a:t>long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as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this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possible.</a:t>
            </a:r>
            <a:r>
              <a:rPr dirty="0" sz="1900" spc="-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result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is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path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that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connects</a:t>
            </a:r>
            <a:r>
              <a:rPr dirty="0" sz="1900" spc="20">
                <a:latin typeface="Times New Roman"/>
                <a:cs typeface="Times New Roman"/>
              </a:rPr>
              <a:t>  </a:t>
            </a:r>
            <a:r>
              <a:rPr dirty="0" sz="1900" i="1">
                <a:latin typeface="Times New Roman"/>
                <a:cs typeface="Times New Roman"/>
              </a:rPr>
              <a:t>f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g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h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k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j</a:t>
            </a:r>
            <a:r>
              <a:rPr dirty="0" sz="1900">
                <a:latin typeface="Times New Roman"/>
                <a:cs typeface="Times New Roman"/>
              </a:rPr>
              <a:t>.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Next,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return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k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but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find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no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new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vertices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add.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So,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return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h</a:t>
            </a:r>
            <a:r>
              <a:rPr dirty="0" sz="1900" spc="2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add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path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with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one</a:t>
            </a:r>
            <a:r>
              <a:rPr dirty="0" sz="1900" spc="10">
                <a:latin typeface="Times New Roman"/>
                <a:cs typeface="Times New Roman"/>
              </a:rPr>
              <a:t> </a:t>
            </a:r>
            <a:r>
              <a:rPr dirty="0" sz="1900" spc="-20">
                <a:latin typeface="Times New Roman"/>
                <a:cs typeface="Times New Roman"/>
              </a:rPr>
              <a:t>edge</a:t>
            </a:r>
            <a:r>
              <a:rPr dirty="0" sz="1900" spc="50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that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connects </a:t>
            </a:r>
            <a:r>
              <a:rPr dirty="0" sz="1900" i="1">
                <a:latin typeface="Times New Roman"/>
                <a:cs typeface="Times New Roman"/>
              </a:rPr>
              <a:t>h</a:t>
            </a:r>
            <a:r>
              <a:rPr dirty="0" sz="1900" spc="40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i</a:t>
            </a:r>
            <a:r>
              <a:rPr dirty="0" sz="1900">
                <a:latin typeface="Times New Roman"/>
                <a:cs typeface="Times New Roman"/>
              </a:rPr>
              <a:t>.</a:t>
            </a:r>
            <a:r>
              <a:rPr dirty="0" sz="1900" spc="-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next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return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f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add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path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connecting </a:t>
            </a:r>
            <a:r>
              <a:rPr dirty="0" sz="1900" i="1">
                <a:latin typeface="Times New Roman"/>
                <a:cs typeface="Times New Roman"/>
              </a:rPr>
              <a:t>f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d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e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c</a:t>
            </a:r>
            <a:r>
              <a:rPr dirty="0" sz="1900">
                <a:latin typeface="Times New Roman"/>
                <a:cs typeface="Times New Roman"/>
              </a:rPr>
              <a:t>,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20">
                <a:latin typeface="Times New Roman"/>
                <a:cs typeface="Times New Roman"/>
              </a:rPr>
              <a:t> </a:t>
            </a:r>
            <a:r>
              <a:rPr dirty="0" sz="1900" spc="-25" i="1">
                <a:latin typeface="Times New Roman"/>
                <a:cs typeface="Times New Roman"/>
              </a:rPr>
              <a:t>a</a:t>
            </a:r>
            <a:r>
              <a:rPr dirty="0" sz="1900" spc="-25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12700" marR="563245">
              <a:lnSpc>
                <a:spcPts val="2090"/>
              </a:lnSpc>
              <a:spcBef>
                <a:spcPts val="25"/>
              </a:spcBef>
            </a:pPr>
            <a:r>
              <a:rPr dirty="0" sz="1900">
                <a:latin typeface="Times New Roman"/>
                <a:cs typeface="Times New Roman"/>
              </a:rPr>
              <a:t>Finally,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return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to</a:t>
            </a:r>
            <a:r>
              <a:rPr dirty="0" sz="1900" spc="1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c</a:t>
            </a:r>
            <a:r>
              <a:rPr dirty="0" sz="1900" spc="20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add</a:t>
            </a:r>
            <a:r>
              <a:rPr dirty="0" sz="1900" spc="5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the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path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connecting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c</a:t>
            </a:r>
            <a:r>
              <a:rPr dirty="0" sz="1900" spc="3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and</a:t>
            </a:r>
            <a:r>
              <a:rPr dirty="0" sz="1900" spc="30">
                <a:latin typeface="Times New Roman"/>
                <a:cs typeface="Times New Roman"/>
              </a:rPr>
              <a:t> </a:t>
            </a:r>
            <a:r>
              <a:rPr dirty="0" sz="1900" i="1">
                <a:latin typeface="Times New Roman"/>
                <a:cs typeface="Times New Roman"/>
              </a:rPr>
              <a:t>b.</a:t>
            </a:r>
            <a:r>
              <a:rPr dirty="0" sz="1900" spc="-5" i="1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We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now stop</a:t>
            </a:r>
            <a:r>
              <a:rPr dirty="0" sz="1900" spc="-10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because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all </a:t>
            </a:r>
            <a:r>
              <a:rPr dirty="0" sz="1900">
                <a:latin typeface="Times New Roman"/>
                <a:cs typeface="Times New Roman"/>
              </a:rPr>
              <a:t>vertices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have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>
                <a:latin typeface="Times New Roman"/>
                <a:cs typeface="Times New Roman"/>
              </a:rPr>
              <a:t>been</a:t>
            </a:r>
            <a:r>
              <a:rPr dirty="0" sz="1900" spc="65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added.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7111" y="2081783"/>
            <a:ext cx="2519171" cy="1289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8391" y="5070348"/>
            <a:ext cx="4747259" cy="16718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/>
              <a:t>Depth-</a:t>
            </a:r>
            <a:r>
              <a:rPr dirty="0" sz="2800"/>
              <a:t>First</a:t>
            </a:r>
            <a:r>
              <a:rPr dirty="0" sz="2800" spc="-60"/>
              <a:t> </a:t>
            </a:r>
            <a:r>
              <a:rPr dirty="0" sz="2800"/>
              <a:t>Search</a:t>
            </a:r>
            <a:r>
              <a:rPr dirty="0" sz="2800" spc="-45"/>
              <a:t> </a:t>
            </a:r>
            <a:r>
              <a:rPr dirty="0" sz="2800" spc="-10"/>
              <a:t>(continued)</a:t>
            </a:r>
            <a:endParaRPr sz="28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marL="419100" marR="516890" indent="-20002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420370" algn="l"/>
              </a:tabLst>
            </a:pPr>
            <a:r>
              <a:rPr dirty="0" sz="2450"/>
              <a:t>The</a:t>
            </a:r>
            <a:r>
              <a:rPr dirty="0" sz="2450" spc="-15"/>
              <a:t> </a:t>
            </a:r>
            <a:r>
              <a:rPr dirty="0" sz="2450"/>
              <a:t>edges</a:t>
            </a:r>
            <a:r>
              <a:rPr dirty="0" sz="2450" spc="-20"/>
              <a:t> </a:t>
            </a:r>
            <a:r>
              <a:rPr dirty="0" sz="2450"/>
              <a:t>selected</a:t>
            </a:r>
            <a:r>
              <a:rPr dirty="0" sz="2450" spc="5"/>
              <a:t> </a:t>
            </a:r>
            <a:r>
              <a:rPr dirty="0" sz="2450"/>
              <a:t>by</a:t>
            </a:r>
            <a:r>
              <a:rPr dirty="0" sz="2450" spc="-55"/>
              <a:t> </a:t>
            </a:r>
            <a:r>
              <a:rPr dirty="0" sz="2450"/>
              <a:t>depth-first</a:t>
            </a:r>
            <a:r>
              <a:rPr dirty="0" sz="2450" spc="-45"/>
              <a:t> </a:t>
            </a:r>
            <a:r>
              <a:rPr dirty="0" sz="2450"/>
              <a:t>search</a:t>
            </a:r>
            <a:r>
              <a:rPr dirty="0" sz="2450" spc="-25"/>
              <a:t> </a:t>
            </a:r>
            <a:r>
              <a:rPr dirty="0" sz="2450"/>
              <a:t>of</a:t>
            </a:r>
            <a:r>
              <a:rPr dirty="0" sz="2450" spc="-5"/>
              <a:t> </a:t>
            </a:r>
            <a:r>
              <a:rPr dirty="0" sz="2450"/>
              <a:t>a</a:t>
            </a:r>
            <a:r>
              <a:rPr dirty="0" sz="2450" spc="-15"/>
              <a:t> </a:t>
            </a:r>
            <a:r>
              <a:rPr dirty="0" sz="2450"/>
              <a:t>graph</a:t>
            </a:r>
            <a:r>
              <a:rPr dirty="0" sz="2450" spc="-25"/>
              <a:t> </a:t>
            </a:r>
            <a:r>
              <a:rPr dirty="0" sz="2450"/>
              <a:t>are</a:t>
            </a:r>
            <a:r>
              <a:rPr dirty="0" sz="2450" spc="20"/>
              <a:t> </a:t>
            </a:r>
            <a:r>
              <a:rPr dirty="0" sz="2450"/>
              <a:t>called</a:t>
            </a:r>
            <a:r>
              <a:rPr dirty="0" sz="2450" spc="-30"/>
              <a:t> </a:t>
            </a:r>
            <a:r>
              <a:rPr dirty="0" sz="2450" spc="-20" i="1">
                <a:solidFill>
                  <a:srgbClr val="BF0000"/>
                </a:solidFill>
                <a:latin typeface="Times New Roman"/>
                <a:cs typeface="Times New Roman"/>
              </a:rPr>
              <a:t>tree </a:t>
            </a:r>
            <a:r>
              <a:rPr dirty="0" sz="2450" spc="-20" i="1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edges</a:t>
            </a:r>
            <a:r>
              <a:rPr dirty="0" sz="2450"/>
              <a:t>.</a:t>
            </a:r>
            <a:r>
              <a:rPr dirty="0" sz="2450" spc="-165"/>
              <a:t> </a:t>
            </a:r>
            <a:r>
              <a:rPr dirty="0" sz="2450"/>
              <a:t>All</a:t>
            </a:r>
            <a:r>
              <a:rPr dirty="0" sz="2450" spc="-10"/>
              <a:t> </a:t>
            </a:r>
            <a:r>
              <a:rPr dirty="0" sz="2450"/>
              <a:t>other</a:t>
            </a:r>
            <a:r>
              <a:rPr dirty="0" sz="2450" spc="-15"/>
              <a:t> </a:t>
            </a:r>
            <a:r>
              <a:rPr dirty="0" sz="2450"/>
              <a:t>edges</a:t>
            </a:r>
            <a:r>
              <a:rPr dirty="0" sz="2450" spc="-10"/>
              <a:t> </a:t>
            </a:r>
            <a:r>
              <a:rPr dirty="0" sz="2450"/>
              <a:t>of</a:t>
            </a:r>
            <a:r>
              <a:rPr dirty="0" sz="2450" spc="10"/>
              <a:t> </a:t>
            </a:r>
            <a:r>
              <a:rPr dirty="0" sz="2450"/>
              <a:t>the</a:t>
            </a:r>
            <a:r>
              <a:rPr dirty="0" sz="2450" spc="-5"/>
              <a:t> </a:t>
            </a:r>
            <a:r>
              <a:rPr dirty="0" sz="2450"/>
              <a:t>graph</a:t>
            </a:r>
            <a:r>
              <a:rPr dirty="0" sz="2450" spc="-40"/>
              <a:t> </a:t>
            </a:r>
            <a:r>
              <a:rPr dirty="0" sz="2450"/>
              <a:t>must</a:t>
            </a:r>
            <a:r>
              <a:rPr dirty="0" sz="2450" spc="-30"/>
              <a:t> </a:t>
            </a:r>
            <a:r>
              <a:rPr dirty="0" sz="2450"/>
              <a:t>connect</a:t>
            </a:r>
            <a:r>
              <a:rPr dirty="0" sz="2450" spc="-35"/>
              <a:t> </a:t>
            </a:r>
            <a:r>
              <a:rPr dirty="0" sz="2450"/>
              <a:t>a vertex</a:t>
            </a:r>
            <a:r>
              <a:rPr dirty="0" sz="2450" spc="-15"/>
              <a:t> </a:t>
            </a:r>
            <a:r>
              <a:rPr dirty="0" sz="2450"/>
              <a:t>to</a:t>
            </a:r>
            <a:r>
              <a:rPr dirty="0" sz="2450" spc="-15"/>
              <a:t> </a:t>
            </a:r>
            <a:r>
              <a:rPr dirty="0" sz="2450" spc="-25"/>
              <a:t>an </a:t>
            </a:r>
            <a:r>
              <a:rPr dirty="0" sz="2450" spc="-25"/>
              <a:t>	</a:t>
            </a:r>
            <a:r>
              <a:rPr dirty="0" sz="2450"/>
              <a:t>ancestor</a:t>
            </a:r>
            <a:r>
              <a:rPr dirty="0" sz="2450" spc="-25"/>
              <a:t> </a:t>
            </a:r>
            <a:r>
              <a:rPr dirty="0" sz="2450"/>
              <a:t>or</a:t>
            </a:r>
            <a:r>
              <a:rPr dirty="0" sz="2450" spc="5"/>
              <a:t> </a:t>
            </a:r>
            <a:r>
              <a:rPr dirty="0" sz="2450"/>
              <a:t>descendant</a:t>
            </a:r>
            <a:r>
              <a:rPr dirty="0" sz="2450" spc="-40"/>
              <a:t> </a:t>
            </a:r>
            <a:r>
              <a:rPr dirty="0" sz="2450"/>
              <a:t>of</a:t>
            </a:r>
            <a:r>
              <a:rPr dirty="0" sz="2450" spc="25"/>
              <a:t> </a:t>
            </a:r>
            <a:r>
              <a:rPr dirty="0" sz="2450"/>
              <a:t>the</a:t>
            </a:r>
            <a:r>
              <a:rPr dirty="0" sz="2450" spc="-35"/>
              <a:t> </a:t>
            </a:r>
            <a:r>
              <a:rPr dirty="0" sz="2450"/>
              <a:t>vertex</a:t>
            </a:r>
            <a:r>
              <a:rPr dirty="0" sz="2450" spc="-15"/>
              <a:t> </a:t>
            </a:r>
            <a:r>
              <a:rPr dirty="0" sz="2450"/>
              <a:t>in</a:t>
            </a:r>
            <a:r>
              <a:rPr dirty="0" sz="2450" spc="-20"/>
              <a:t> </a:t>
            </a:r>
            <a:r>
              <a:rPr dirty="0" sz="2450"/>
              <a:t>the</a:t>
            </a:r>
            <a:r>
              <a:rPr dirty="0" sz="2450" spc="-25"/>
              <a:t> </a:t>
            </a:r>
            <a:r>
              <a:rPr dirty="0" sz="2450"/>
              <a:t>graph.</a:t>
            </a:r>
            <a:r>
              <a:rPr dirty="0" sz="2450" spc="-95"/>
              <a:t> </a:t>
            </a:r>
            <a:r>
              <a:rPr dirty="0" sz="2450"/>
              <a:t>These</a:t>
            </a:r>
            <a:r>
              <a:rPr dirty="0" sz="2450" spc="-30"/>
              <a:t> </a:t>
            </a:r>
            <a:r>
              <a:rPr dirty="0" sz="2450"/>
              <a:t>are </a:t>
            </a:r>
            <a:r>
              <a:rPr dirty="0" sz="2450" spc="-10"/>
              <a:t>called </a:t>
            </a:r>
            <a:r>
              <a:rPr dirty="0" sz="2450" spc="-10"/>
              <a:t>	</a:t>
            </a:r>
            <a:r>
              <a:rPr dirty="0" sz="2450" i="1">
                <a:solidFill>
                  <a:srgbClr val="BF0000"/>
                </a:solidFill>
                <a:latin typeface="Times New Roman"/>
                <a:cs typeface="Times New Roman"/>
              </a:rPr>
              <a:t>back</a:t>
            </a:r>
            <a:r>
              <a:rPr dirty="0" sz="2450" spc="-20" i="1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50" spc="-10" i="1">
                <a:solidFill>
                  <a:srgbClr val="BF0000"/>
                </a:solidFill>
                <a:latin typeface="Times New Roman"/>
                <a:cs typeface="Times New Roman"/>
              </a:rPr>
              <a:t>edges</a:t>
            </a:r>
            <a:endParaRPr sz="2450">
              <a:latin typeface="Times New Roman"/>
              <a:cs typeface="Times New Roman"/>
            </a:endParaRPr>
          </a:p>
          <a:p>
            <a:pPr marL="419100" marR="5080" indent="-200025">
              <a:lnSpc>
                <a:spcPts val="2650"/>
              </a:lnSpc>
              <a:spcBef>
                <a:spcPts val="880"/>
              </a:spcBef>
              <a:buFont typeface="Arial MT"/>
              <a:buChar char="•"/>
              <a:tabLst>
                <a:tab pos="420370" algn="l"/>
              </a:tabLst>
            </a:pPr>
            <a:r>
              <a:rPr dirty="0" sz="2450"/>
              <a:t>In</a:t>
            </a:r>
            <a:r>
              <a:rPr dirty="0" sz="2450" spc="10"/>
              <a:t> </a:t>
            </a:r>
            <a:r>
              <a:rPr dirty="0" sz="2450"/>
              <a:t>this</a:t>
            </a:r>
            <a:r>
              <a:rPr dirty="0" sz="2450" spc="-15"/>
              <a:t> </a:t>
            </a:r>
            <a:r>
              <a:rPr dirty="0" sz="2450"/>
              <a:t>figure,</a:t>
            </a:r>
            <a:r>
              <a:rPr dirty="0" sz="2450" spc="-40"/>
              <a:t> </a:t>
            </a:r>
            <a:r>
              <a:rPr dirty="0" sz="2450"/>
              <a:t>the</a:t>
            </a:r>
            <a:r>
              <a:rPr dirty="0" sz="2450" spc="5"/>
              <a:t> </a:t>
            </a:r>
            <a:r>
              <a:rPr dirty="0" sz="2450"/>
              <a:t>tree</a:t>
            </a:r>
            <a:r>
              <a:rPr dirty="0" sz="2450" spc="-5"/>
              <a:t> </a:t>
            </a:r>
            <a:r>
              <a:rPr dirty="0" sz="2450"/>
              <a:t>edges</a:t>
            </a:r>
            <a:r>
              <a:rPr dirty="0" sz="2450" spc="-10"/>
              <a:t> </a:t>
            </a:r>
            <a:r>
              <a:rPr dirty="0" sz="2450"/>
              <a:t>are shown</a:t>
            </a:r>
            <a:r>
              <a:rPr dirty="0" sz="2450" spc="-15"/>
              <a:t> </a:t>
            </a:r>
            <a:r>
              <a:rPr dirty="0" sz="2450"/>
              <a:t>with</a:t>
            </a:r>
            <a:r>
              <a:rPr dirty="0" sz="2450" spc="-15"/>
              <a:t> </a:t>
            </a:r>
            <a:r>
              <a:rPr dirty="0" sz="2450"/>
              <a:t>heavy</a:t>
            </a:r>
            <a:r>
              <a:rPr dirty="0" sz="2450" spc="-15"/>
              <a:t> </a:t>
            </a:r>
            <a:r>
              <a:rPr dirty="0" sz="2450"/>
              <a:t>blue</a:t>
            </a:r>
            <a:r>
              <a:rPr dirty="0" sz="2450" spc="-30"/>
              <a:t> </a:t>
            </a:r>
            <a:r>
              <a:rPr dirty="0" sz="2450"/>
              <a:t>lines.</a:t>
            </a:r>
            <a:r>
              <a:rPr dirty="0" sz="2450" spc="-90"/>
              <a:t> </a:t>
            </a:r>
            <a:r>
              <a:rPr dirty="0" sz="2450"/>
              <a:t>The</a:t>
            </a:r>
            <a:r>
              <a:rPr dirty="0" sz="2450" spc="-25"/>
              <a:t> two </a:t>
            </a:r>
            <a:r>
              <a:rPr dirty="0" sz="2450" spc="-25"/>
              <a:t>	</a:t>
            </a:r>
            <a:r>
              <a:rPr dirty="0" sz="2450"/>
              <a:t>thin</a:t>
            </a:r>
            <a:r>
              <a:rPr dirty="0" sz="2450" spc="-15"/>
              <a:t> </a:t>
            </a:r>
            <a:r>
              <a:rPr dirty="0" sz="2450"/>
              <a:t>black</a:t>
            </a:r>
            <a:r>
              <a:rPr dirty="0" sz="2450" spc="-15"/>
              <a:t> </a:t>
            </a:r>
            <a:r>
              <a:rPr dirty="0" sz="2450"/>
              <a:t>edges</a:t>
            </a:r>
            <a:r>
              <a:rPr dirty="0" sz="2450" spc="-35"/>
              <a:t> </a:t>
            </a:r>
            <a:r>
              <a:rPr dirty="0" sz="2450"/>
              <a:t>are</a:t>
            </a:r>
            <a:r>
              <a:rPr dirty="0" sz="2450" spc="5"/>
              <a:t> </a:t>
            </a:r>
            <a:r>
              <a:rPr dirty="0" sz="2450"/>
              <a:t>back</a:t>
            </a:r>
            <a:r>
              <a:rPr dirty="0" sz="2450" spc="-15"/>
              <a:t> </a:t>
            </a:r>
            <a:r>
              <a:rPr dirty="0" sz="2450" spc="-10"/>
              <a:t>edges</a:t>
            </a:r>
            <a:endParaRPr sz="245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9" y="4204715"/>
            <a:ext cx="3656075" cy="18638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79448" y="3418331"/>
            <a:ext cx="7466330" cy="2680970"/>
          </a:xfrm>
          <a:custGeom>
            <a:avLst/>
            <a:gdLst/>
            <a:ahLst/>
            <a:cxnLst/>
            <a:rect l="l" t="t" r="r" b="b"/>
            <a:pathLst>
              <a:path w="7466330" h="2680970">
                <a:moveTo>
                  <a:pt x="7464552" y="2680715"/>
                </a:moveTo>
                <a:lnTo>
                  <a:pt x="1524" y="2680715"/>
                </a:lnTo>
                <a:lnTo>
                  <a:pt x="0" y="2679191"/>
                </a:lnTo>
                <a:lnTo>
                  <a:pt x="0" y="1524"/>
                </a:lnTo>
                <a:lnTo>
                  <a:pt x="1524" y="0"/>
                </a:lnTo>
                <a:lnTo>
                  <a:pt x="7464552" y="0"/>
                </a:lnTo>
                <a:lnTo>
                  <a:pt x="7466076" y="1524"/>
                </a:lnTo>
                <a:lnTo>
                  <a:pt x="7466076" y="4572"/>
                </a:lnTo>
                <a:lnTo>
                  <a:pt x="9144" y="4572"/>
                </a:lnTo>
                <a:lnTo>
                  <a:pt x="4572" y="7620"/>
                </a:lnTo>
                <a:lnTo>
                  <a:pt x="9144" y="7620"/>
                </a:lnTo>
                <a:lnTo>
                  <a:pt x="9144" y="2671572"/>
                </a:lnTo>
                <a:lnTo>
                  <a:pt x="4572" y="2671572"/>
                </a:lnTo>
                <a:lnTo>
                  <a:pt x="9144" y="2676144"/>
                </a:lnTo>
                <a:lnTo>
                  <a:pt x="7466076" y="2676144"/>
                </a:lnTo>
                <a:lnTo>
                  <a:pt x="7466076" y="2679191"/>
                </a:lnTo>
                <a:lnTo>
                  <a:pt x="7464552" y="2680715"/>
                </a:lnTo>
                <a:close/>
              </a:path>
              <a:path w="7466330" h="2680970">
                <a:moveTo>
                  <a:pt x="9144" y="7620"/>
                </a:moveTo>
                <a:lnTo>
                  <a:pt x="4572" y="7620"/>
                </a:lnTo>
                <a:lnTo>
                  <a:pt x="9144" y="4572"/>
                </a:lnTo>
                <a:lnTo>
                  <a:pt x="9144" y="7620"/>
                </a:lnTo>
                <a:close/>
              </a:path>
              <a:path w="7466330" h="2680970">
                <a:moveTo>
                  <a:pt x="7456932" y="7620"/>
                </a:moveTo>
                <a:lnTo>
                  <a:pt x="9144" y="7620"/>
                </a:lnTo>
                <a:lnTo>
                  <a:pt x="9144" y="4572"/>
                </a:lnTo>
                <a:lnTo>
                  <a:pt x="7456932" y="4572"/>
                </a:lnTo>
                <a:lnTo>
                  <a:pt x="7456932" y="7620"/>
                </a:lnTo>
                <a:close/>
              </a:path>
              <a:path w="7466330" h="2680970">
                <a:moveTo>
                  <a:pt x="7456932" y="2676144"/>
                </a:moveTo>
                <a:lnTo>
                  <a:pt x="7456932" y="4572"/>
                </a:lnTo>
                <a:lnTo>
                  <a:pt x="7461504" y="7620"/>
                </a:lnTo>
                <a:lnTo>
                  <a:pt x="7466076" y="7620"/>
                </a:lnTo>
                <a:lnTo>
                  <a:pt x="7466076" y="2671572"/>
                </a:lnTo>
                <a:lnTo>
                  <a:pt x="7461504" y="2671572"/>
                </a:lnTo>
                <a:lnTo>
                  <a:pt x="7456932" y="2676144"/>
                </a:lnTo>
                <a:close/>
              </a:path>
              <a:path w="7466330" h="2680970">
                <a:moveTo>
                  <a:pt x="7466076" y="7620"/>
                </a:moveTo>
                <a:lnTo>
                  <a:pt x="7461504" y="7620"/>
                </a:lnTo>
                <a:lnTo>
                  <a:pt x="7456932" y="4572"/>
                </a:lnTo>
                <a:lnTo>
                  <a:pt x="7466076" y="4572"/>
                </a:lnTo>
                <a:lnTo>
                  <a:pt x="7466076" y="7620"/>
                </a:lnTo>
                <a:close/>
              </a:path>
              <a:path w="7466330" h="2680970">
                <a:moveTo>
                  <a:pt x="9144" y="2676144"/>
                </a:moveTo>
                <a:lnTo>
                  <a:pt x="4572" y="2671572"/>
                </a:lnTo>
                <a:lnTo>
                  <a:pt x="9144" y="2671572"/>
                </a:lnTo>
                <a:lnTo>
                  <a:pt x="9144" y="2676144"/>
                </a:lnTo>
                <a:close/>
              </a:path>
              <a:path w="7466330" h="2680970">
                <a:moveTo>
                  <a:pt x="7456932" y="2676144"/>
                </a:moveTo>
                <a:lnTo>
                  <a:pt x="9144" y="2676144"/>
                </a:lnTo>
                <a:lnTo>
                  <a:pt x="9144" y="2671572"/>
                </a:lnTo>
                <a:lnTo>
                  <a:pt x="7456932" y="2671572"/>
                </a:lnTo>
                <a:lnTo>
                  <a:pt x="7456932" y="2676144"/>
                </a:lnTo>
                <a:close/>
              </a:path>
              <a:path w="7466330" h="2680970">
                <a:moveTo>
                  <a:pt x="7466076" y="2676144"/>
                </a:moveTo>
                <a:lnTo>
                  <a:pt x="7456932" y="2676144"/>
                </a:lnTo>
                <a:lnTo>
                  <a:pt x="7461504" y="2671572"/>
                </a:lnTo>
                <a:lnTo>
                  <a:pt x="7466076" y="2671572"/>
                </a:lnTo>
                <a:lnTo>
                  <a:pt x="7466076" y="2676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0"/>
              <a:t>Depth-</a:t>
            </a:r>
            <a:r>
              <a:rPr dirty="0" sz="2800"/>
              <a:t>First</a:t>
            </a:r>
            <a:r>
              <a:rPr dirty="0" sz="2800" spc="5"/>
              <a:t> </a:t>
            </a:r>
            <a:r>
              <a:rPr dirty="0" sz="2800" spc="-20"/>
              <a:t>Search</a:t>
            </a:r>
            <a:r>
              <a:rPr dirty="0" sz="2800" spc="-130"/>
              <a:t> </a:t>
            </a:r>
            <a:r>
              <a:rPr dirty="0" sz="2800" spc="-10"/>
              <a:t>Algorithm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778801" y="1735363"/>
            <a:ext cx="9345295" cy="429577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37490" marR="30480" indent="-20002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38760" algn="l"/>
              </a:tabLst>
            </a:pPr>
            <a:r>
              <a:rPr dirty="0" sz="2450" spc="-75">
                <a:latin typeface="Times New Roman"/>
                <a:cs typeface="Times New Roman"/>
              </a:rPr>
              <a:t>We</a:t>
            </a:r>
            <a:r>
              <a:rPr dirty="0" sz="2450" spc="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now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use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pseudocode</a:t>
            </a:r>
            <a:r>
              <a:rPr dirty="0" sz="2450" spc="-5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2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specify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depth-first</a:t>
            </a:r>
            <a:r>
              <a:rPr dirty="0" sz="2450" spc="-7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search.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In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this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recursive </a:t>
            </a:r>
            <a:r>
              <a:rPr dirty="0" sz="2450" spc="-10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algorithm,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after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adding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an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edge</a:t>
            </a:r>
            <a:r>
              <a:rPr dirty="0" sz="2450" spc="-3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connecting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a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vertex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v</a:t>
            </a:r>
            <a:r>
              <a:rPr dirty="0" sz="2450" spc="10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the</a:t>
            </a:r>
            <a:r>
              <a:rPr dirty="0" sz="2450" spc="-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vertex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w</a:t>
            </a:r>
            <a:r>
              <a:rPr dirty="0" sz="2450">
                <a:latin typeface="Times New Roman"/>
                <a:cs typeface="Times New Roman"/>
              </a:rPr>
              <a:t>,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we </a:t>
            </a:r>
            <a:r>
              <a:rPr dirty="0" sz="2450" spc="-25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finish</a:t>
            </a:r>
            <a:r>
              <a:rPr dirty="0" sz="2450" spc="-4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exploring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w</a:t>
            </a:r>
            <a:r>
              <a:rPr dirty="0" sz="2450" spc="-2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before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we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return</a:t>
            </a:r>
            <a:r>
              <a:rPr dirty="0" sz="2450" spc="-15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 i="1">
                <a:latin typeface="Times New Roman"/>
                <a:cs typeface="Times New Roman"/>
              </a:rPr>
              <a:t>v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to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continue</a:t>
            </a:r>
            <a:r>
              <a:rPr dirty="0" sz="2450" spc="-5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exploring</a:t>
            </a:r>
            <a:r>
              <a:rPr dirty="0" sz="2450" spc="-10">
                <a:latin typeface="Times New Roman"/>
                <a:cs typeface="Times New Roman"/>
              </a:rPr>
              <a:t> </a:t>
            </a:r>
            <a:r>
              <a:rPr dirty="0" sz="2450">
                <a:latin typeface="Times New Roman"/>
                <a:cs typeface="Times New Roman"/>
              </a:rPr>
              <a:t>from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50" i="1">
                <a:latin typeface="Times New Roman"/>
                <a:cs typeface="Times New Roman"/>
              </a:rPr>
              <a:t>v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20"/>
              </a:spcBef>
            </a:pPr>
            <a:endParaRPr sz="2450">
              <a:latin typeface="Times New Roman"/>
              <a:cs typeface="Times New Roman"/>
            </a:endParaRPr>
          </a:p>
          <a:p>
            <a:pPr marL="985519">
              <a:lnSpc>
                <a:spcPct val="100000"/>
              </a:lnSpc>
            </a:pPr>
            <a:r>
              <a:rPr dirty="0" sz="2100" spc="-10" b="1">
                <a:latin typeface="Times New Roman"/>
                <a:cs typeface="Times New Roman"/>
              </a:rPr>
              <a:t>procedure</a:t>
            </a:r>
            <a:r>
              <a:rPr dirty="0" sz="2100" spc="-25" b="1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DFS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G</a:t>
            </a:r>
            <a:r>
              <a:rPr dirty="0" sz="2100">
                <a:latin typeface="Times New Roman"/>
                <a:cs typeface="Times New Roman"/>
              </a:rPr>
              <a:t>: connected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graph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with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vertices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19841" sz="2100">
                <a:latin typeface="Times New Roman"/>
                <a:cs typeface="Times New Roman"/>
              </a:rPr>
              <a:t>1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baseline="-19841" sz="2100">
                <a:latin typeface="Times New Roman"/>
                <a:cs typeface="Times New Roman"/>
              </a:rPr>
              <a:t>2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…,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25" i="1">
                <a:latin typeface="Times New Roman"/>
                <a:cs typeface="Times New Roman"/>
              </a:rPr>
              <a:t>v</a:t>
            </a:r>
            <a:r>
              <a:rPr dirty="0" baseline="-19841" sz="2100" spc="-37" i="1">
                <a:latin typeface="Times New Roman"/>
                <a:cs typeface="Times New Roman"/>
              </a:rPr>
              <a:t>n</a:t>
            </a:r>
            <a:r>
              <a:rPr dirty="0" sz="2100" spc="-25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 marL="985519" marR="4063365">
              <a:lnSpc>
                <a:spcPct val="100000"/>
              </a:lnSpc>
              <a:spcBef>
                <a:spcPts val="10"/>
              </a:spcBef>
            </a:pPr>
            <a:r>
              <a:rPr dirty="0" sz="2100" i="1">
                <a:latin typeface="Times New Roman"/>
                <a:cs typeface="Times New Roman"/>
              </a:rPr>
              <a:t>T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:=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tree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consisting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only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25" i="1">
                <a:latin typeface="Times New Roman"/>
                <a:cs typeface="Times New Roman"/>
              </a:rPr>
              <a:t>v</a:t>
            </a:r>
            <a:r>
              <a:rPr dirty="0" baseline="-19841" sz="2100" spc="-37">
                <a:latin typeface="Times New Roman"/>
                <a:cs typeface="Times New Roman"/>
              </a:rPr>
              <a:t>1 </a:t>
            </a:r>
            <a:r>
              <a:rPr dirty="0" sz="2100" spc="-10" i="1">
                <a:latin typeface="Times New Roman"/>
                <a:cs typeface="Times New Roman"/>
              </a:rPr>
              <a:t>visit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v</a:t>
            </a:r>
            <a:r>
              <a:rPr dirty="0" baseline="-19841" sz="2100" spc="-15">
                <a:latin typeface="Times New Roman"/>
                <a:cs typeface="Times New Roman"/>
              </a:rPr>
              <a:t>1</a:t>
            </a:r>
            <a:r>
              <a:rPr dirty="0" sz="2100" spc="-1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Times New Roman"/>
              <a:cs typeface="Times New Roman"/>
            </a:endParaRPr>
          </a:p>
          <a:p>
            <a:pPr marL="985519">
              <a:lnSpc>
                <a:spcPct val="100000"/>
              </a:lnSpc>
              <a:spcBef>
                <a:spcPts val="5"/>
              </a:spcBef>
            </a:pPr>
            <a:r>
              <a:rPr dirty="0" sz="2100" spc="-10" b="1">
                <a:latin typeface="Times New Roman"/>
                <a:cs typeface="Times New Roman"/>
              </a:rPr>
              <a:t>procedure</a:t>
            </a:r>
            <a:r>
              <a:rPr dirty="0" sz="2100" spc="-35" b="1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visit</a:t>
            </a:r>
            <a:r>
              <a:rPr dirty="0" sz="2100">
                <a:latin typeface="Times New Roman"/>
                <a:cs typeface="Times New Roman"/>
              </a:rPr>
              <a:t>(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sz="2100">
                <a:latin typeface="Times New Roman"/>
                <a:cs typeface="Times New Roman"/>
              </a:rPr>
              <a:t>: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of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25" i="1">
                <a:latin typeface="Times New Roman"/>
                <a:cs typeface="Times New Roman"/>
              </a:rPr>
              <a:t>G</a:t>
            </a:r>
            <a:r>
              <a:rPr dirty="0" sz="2100" spc="-25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 marL="985519">
              <a:lnSpc>
                <a:spcPct val="100000"/>
              </a:lnSpc>
              <a:tabLst>
                <a:tab pos="4408805" algn="l"/>
              </a:tabLst>
            </a:pPr>
            <a:r>
              <a:rPr dirty="0" sz="2100" b="1">
                <a:latin typeface="Times New Roman"/>
                <a:cs typeface="Times New Roman"/>
              </a:rPr>
              <a:t>for</a:t>
            </a:r>
            <a:r>
              <a:rPr dirty="0" sz="2100" spc="-5" b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each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w</a:t>
            </a:r>
            <a:r>
              <a:rPr dirty="0" sz="2100" spc="-10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adjacent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v</a:t>
            </a:r>
            <a:r>
              <a:rPr dirty="0" sz="2100" i="1">
                <a:latin typeface="Times New Roman"/>
                <a:cs typeface="Times New Roman"/>
              </a:rPr>
              <a:t>	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not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yet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in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  <a:p>
            <a:pPr marL="1252220" marR="4522470">
              <a:lnSpc>
                <a:spcPct val="100000"/>
              </a:lnSpc>
              <a:spcBef>
                <a:spcPts val="10"/>
              </a:spcBef>
            </a:pPr>
            <a:r>
              <a:rPr dirty="0" sz="2100">
                <a:latin typeface="Times New Roman"/>
                <a:cs typeface="Times New Roman"/>
              </a:rPr>
              <a:t>add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vertex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i="1">
                <a:latin typeface="Times New Roman"/>
                <a:cs typeface="Times New Roman"/>
              </a:rPr>
              <a:t>w</a:t>
            </a:r>
            <a:r>
              <a:rPr dirty="0" sz="2100" spc="-5" i="1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and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edge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{</a:t>
            </a:r>
            <a:r>
              <a:rPr dirty="0" sz="2100" i="1">
                <a:latin typeface="Times New Roman"/>
                <a:cs typeface="Times New Roman"/>
              </a:rPr>
              <a:t>v</a:t>
            </a:r>
            <a:r>
              <a:rPr dirty="0" sz="2100">
                <a:latin typeface="Times New Roman"/>
                <a:cs typeface="Times New Roman"/>
              </a:rPr>
              <a:t>,</a:t>
            </a:r>
            <a:r>
              <a:rPr dirty="0" sz="2100" i="1">
                <a:latin typeface="Times New Roman"/>
                <a:cs typeface="Times New Roman"/>
              </a:rPr>
              <a:t>w</a:t>
            </a:r>
            <a:r>
              <a:rPr dirty="0" sz="2100">
                <a:latin typeface="Times New Roman"/>
                <a:cs typeface="Times New Roman"/>
              </a:rPr>
              <a:t>}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to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50" i="1">
                <a:latin typeface="Times New Roman"/>
                <a:cs typeface="Times New Roman"/>
              </a:rPr>
              <a:t>T </a:t>
            </a:r>
            <a:r>
              <a:rPr dirty="0" sz="2100" spc="-10" i="1">
                <a:latin typeface="Times New Roman"/>
                <a:cs typeface="Times New Roman"/>
              </a:rPr>
              <a:t>visit</a:t>
            </a:r>
            <a:r>
              <a:rPr dirty="0" sz="2100" spc="-10">
                <a:latin typeface="Times New Roman"/>
                <a:cs typeface="Times New Roman"/>
              </a:rPr>
              <a:t>(</a:t>
            </a:r>
            <a:r>
              <a:rPr dirty="0" sz="2100" spc="-10" i="1">
                <a:latin typeface="Times New Roman"/>
                <a:cs typeface="Times New Roman"/>
              </a:rPr>
              <a:t>w</a:t>
            </a:r>
            <a:r>
              <a:rPr dirty="0" sz="2100" spc="-1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emma</dc:creator>
  <dc:title>Microsoft PowerPoint - L11-Trees-II-‰SÎ.pptx</dc:title>
  <dcterms:created xsi:type="dcterms:W3CDTF">2025-12-19T11:31:55Z</dcterms:created>
  <dcterms:modified xsi:type="dcterms:W3CDTF">2025-12-19T11:31:55Z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2025-12-15T00:00:00Z</vt:filetime>
  </property>
  <property fmtid="{D5CDD505-2E9C-101B-9397-08002B2CF9AE}" pid="3" name="LastSaved">
    <vt:filetime>2025-12-19T00:00:00Z</vt:filetime>
  </property>
  <property fmtid="{D5CDD505-2E9C-101B-9397-08002B2CF9AE}" pid="4" name="Producer">
    <vt:lpwstr>Microsoft: Print To PDF</vt:lpwstr>
  </property>
</Properties>
</file>